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70" r:id="rId4"/>
    <p:sldId id="262" r:id="rId5"/>
    <p:sldId id="263" r:id="rId6"/>
    <p:sldId id="264" r:id="rId7"/>
    <p:sldId id="273" r:id="rId8"/>
    <p:sldId id="266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68D1A2-2A31-414D-AC89-5630DFE7A03E}">
          <p14:sldIdLst>
            <p14:sldId id="261"/>
          </p14:sldIdLst>
        </p14:section>
        <p14:section name="Outline of Presentation" id="{7A07ADEE-DDA3-4C1A-AC79-8EC33D27961B}">
          <p14:sldIdLst>
            <p14:sldId id="257"/>
          </p14:sldIdLst>
        </p14:section>
        <p14:section name="Introduction" id="{9C6074E8-A21B-45FB-AD68-1EB809FE8E2F}">
          <p14:sldIdLst>
            <p14:sldId id="270"/>
          </p14:sldIdLst>
        </p14:section>
        <p14:section name="Problem Formulation" id="{92D61348-CFE0-4D0C-BA3B-13C5B85AF057}">
          <p14:sldIdLst>
            <p14:sldId id="262"/>
          </p14:sldIdLst>
        </p14:section>
        <p14:section name="Software Framework" id="{07AE5577-D00C-4688-8473-441804066E9F}">
          <p14:sldIdLst>
            <p14:sldId id="263"/>
          </p14:sldIdLst>
        </p14:section>
        <p14:section name="Methodology" id="{68B5FE72-28C3-4FC2-9103-7D3861B07DC9}">
          <p14:sldIdLst>
            <p14:sldId id="264"/>
            <p14:sldId id="273"/>
          </p14:sldIdLst>
        </p14:section>
        <p14:section name="Results" id="{57C4D59E-E16A-4749-A106-7DE7A07CCEF6}">
          <p14:sldIdLst>
            <p14:sldId id="266"/>
          </p14:sldIdLst>
        </p14:section>
        <p14:section name="Conclusions &amp; Future Work" id="{F2855F61-745D-4C37-8467-6876D9730DB6}">
          <p14:sldIdLst>
            <p14:sldId id="272"/>
          </p14:sldIdLst>
        </p14:section>
        <p14:section name="Future Work" id="{3CC1A3CD-6760-474B-ADB2-98BE0243CDCC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Algorithm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Palindrome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A-4319-B027-D80696FBA2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A-4319-B027-D80696FBA2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Binary Search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3A-4319-B027-D80696FBA2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Tree Traversal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3A-4319-B027-D80696FBA2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Breadth-First Search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3A-4319-B027-D80696FBA2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Depth-First Search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3A-4319-B027-D80696FBA2D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Dynamic Programming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3A-4319-B027-D80696FBA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634968"/>
        <c:axId val="428636280"/>
      </c:barChart>
      <c:catAx>
        <c:axId val="42863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6280"/>
        <c:crosses val="autoZero"/>
        <c:auto val="1"/>
        <c:lblAlgn val="ctr"/>
        <c:lblOffset val="100"/>
        <c:noMultiLvlLbl val="0"/>
      </c:catAx>
      <c:valAx>
        <c:axId val="42863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Data</a:t>
            </a:r>
            <a:r>
              <a:rPr lang="en-IE" baseline="0" dirty="0"/>
              <a:t> Structures </a:t>
            </a:r>
            <a:endParaRPr lang="en-I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1-4781-85C5-ECE5E96993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61-4781-85C5-ECE5E96993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61-4781-85C5-ECE5E96993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Queues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61-4781-85C5-ECE5E969938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Arrays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61-4781-85C5-ECE5E969938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61-4781-85C5-ECE5E969938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Strings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61-4781-85C5-ECE5E9699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634968"/>
        <c:axId val="428636280"/>
      </c:barChart>
      <c:catAx>
        <c:axId val="42863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6280"/>
        <c:crosses val="autoZero"/>
        <c:auto val="1"/>
        <c:lblAlgn val="ctr"/>
        <c:lblOffset val="100"/>
        <c:noMultiLvlLbl val="0"/>
      </c:catAx>
      <c:valAx>
        <c:axId val="42863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 custT="1"/>
      <dgm:spPr/>
      <dgm:t>
        <a:bodyPr/>
        <a:lstStyle/>
        <a:p>
          <a:r>
            <a:rPr lang="en-US" sz="1400" dirty="0"/>
            <a:t>1.Judge pattern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Take a moment to find which pattern suits the question.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 custT="1"/>
      <dgm:spPr/>
      <dgm:t>
        <a:bodyPr/>
        <a:lstStyle/>
        <a:p>
          <a:r>
            <a:rPr lang="en-US" sz="1400" dirty="0"/>
            <a:t>2.Solve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4D81F10E-EC5A-4E19-86A9-E1EC9E8FE7EE}">
      <dgm:prSet phldrT="[Text]"/>
      <dgm:spPr/>
      <dgm:t>
        <a:bodyPr/>
        <a:lstStyle/>
        <a:p>
          <a:r>
            <a:rPr lang="en-US" dirty="0"/>
            <a:t>Use the pattern to solve the question.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DDB61D46-FD93-4FEA-8F78-A90D117CFC55}" type="parTrans" cxnId="{A0509747-4D7D-4B79-8B80-8C33FC5AED50}">
      <dgm:prSet/>
      <dgm:spPr/>
      <dgm:t>
        <a:bodyPr/>
        <a:lstStyle/>
        <a:p>
          <a:endParaRPr lang="en-IE"/>
        </a:p>
      </dgm:t>
    </dgm:pt>
    <dgm:pt modelId="{E5D817EA-A609-46B8-86CA-0F5A4499E6D0}" type="sibTrans" cxnId="{A0509747-4D7D-4B79-8B80-8C33FC5AED50}">
      <dgm:prSet/>
      <dgm:spPr/>
      <dgm:t>
        <a:bodyPr/>
        <a:lstStyle/>
        <a:p>
          <a:endParaRPr lang="en-IE"/>
        </a:p>
      </dgm:t>
    </dgm:pt>
    <dgm:pt modelId="{C52F0273-7772-4791-A6F2-7BB5F0272993}">
      <dgm:prSet phldrT="[Text]" custT="1"/>
      <dgm:spPr/>
      <dgm:t>
        <a:bodyPr/>
        <a:lstStyle/>
        <a:p>
          <a:r>
            <a:rPr lang="en-US" sz="1400" dirty="0"/>
            <a:t>3.Compare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63E4A569-BCF5-411F-9F52-2A5CD259630A}" type="parTrans" cxnId="{E0E61378-68AB-4BEB-B2AB-B75E2C8D656B}">
      <dgm:prSet/>
      <dgm:spPr/>
      <dgm:t>
        <a:bodyPr/>
        <a:lstStyle/>
        <a:p>
          <a:endParaRPr lang="en-IE"/>
        </a:p>
      </dgm:t>
    </dgm:pt>
    <dgm:pt modelId="{3D3FC60A-EF73-473C-80C3-C83C89B3FC7D}" type="sibTrans" cxnId="{E0E61378-68AB-4BEB-B2AB-B75E2C8D656B}">
      <dgm:prSet/>
      <dgm:spPr/>
      <dgm:t>
        <a:bodyPr/>
        <a:lstStyle/>
        <a:p>
          <a:endParaRPr lang="en-IE"/>
        </a:p>
      </dgm:t>
    </dgm:pt>
    <dgm:pt modelId="{A838ED4D-D83E-4164-A021-BD960464C6F4}">
      <dgm:prSet phldrT="[Text]"/>
      <dgm:spPr/>
      <dgm:t>
        <a:bodyPr/>
        <a:lstStyle/>
        <a:p>
          <a:r>
            <a:rPr lang="en-US" dirty="0"/>
            <a:t>Compare Control Flow Graphs.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F242E185-648F-4934-8358-9ED9DBF93A25}" type="parTrans" cxnId="{AE161ECE-B837-460C-AD62-BBACEED6E0FB}">
      <dgm:prSet/>
      <dgm:spPr/>
      <dgm:t>
        <a:bodyPr/>
        <a:lstStyle/>
        <a:p>
          <a:endParaRPr lang="en-IE"/>
        </a:p>
      </dgm:t>
    </dgm:pt>
    <dgm:pt modelId="{4AC57226-A52F-47FE-A11F-18E943D58644}" type="sibTrans" cxnId="{AE161ECE-B837-460C-AD62-BBACEED6E0FB}">
      <dgm:prSet/>
      <dgm:spPr/>
      <dgm:t>
        <a:bodyPr/>
        <a:lstStyle/>
        <a:p>
          <a:endParaRPr lang="en-IE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6D79BFDD-A668-4332-A6A3-3C223F866246}" type="pres">
      <dgm:prSet presAssocID="{C52F0273-7772-4791-A6F2-7BB5F0272993}" presName="compNode" presStyleCnt="0"/>
      <dgm:spPr/>
    </dgm:pt>
    <dgm:pt modelId="{E95792D7-6D31-4754-87FE-7E8A06967568}" type="pres">
      <dgm:prSet presAssocID="{C52F0273-7772-4791-A6F2-7BB5F0272993}" presName="noGeometry" presStyleCnt="0"/>
      <dgm:spPr/>
    </dgm:pt>
    <dgm:pt modelId="{6E145DEC-2848-4448-9465-8BB01E14F3F8}" type="pres">
      <dgm:prSet presAssocID="{C52F0273-7772-4791-A6F2-7BB5F0272993}" presName="childTextVisible" presStyleLbl="bgAccFollowNode1" presStyleIdx="2" presStyleCnt="3">
        <dgm:presLayoutVars>
          <dgm:bulletEnabled val="1"/>
        </dgm:presLayoutVars>
      </dgm:prSet>
      <dgm:spPr/>
    </dgm:pt>
    <dgm:pt modelId="{D072D9E0-6C7E-48DD-AB18-CBBAA19C0074}" type="pres">
      <dgm:prSet presAssocID="{C52F0273-7772-4791-A6F2-7BB5F0272993}" presName="childTextHidden" presStyleLbl="bgAccFollowNode1" presStyleIdx="2" presStyleCnt="3"/>
      <dgm:spPr/>
    </dgm:pt>
    <dgm:pt modelId="{E78312BB-2607-4A05-B057-C99ACE75C09C}" type="pres">
      <dgm:prSet presAssocID="{C52F0273-7772-4791-A6F2-7BB5F027299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0422B620-B5A9-490F-B07F-1DD5C2D2B78A}" type="presOf" srcId="{A838ED4D-D83E-4164-A021-BD960464C6F4}" destId="{6E145DEC-2848-4448-9465-8BB01E14F3F8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A0509747-4D7D-4B79-8B80-8C33FC5AED50}" srcId="{5D952622-A79E-41E4-BBC2-6212DEFFA91C}" destId="{4D81F10E-EC5A-4E19-86A9-E1EC9E8FE7EE}" srcOrd="0" destOrd="0" parTransId="{DDB61D46-FD93-4FEA-8F78-A90D117CFC55}" sibTransId="{E5D817EA-A609-46B8-86CA-0F5A4499E6D0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E0E61378-68AB-4BEB-B2AB-B75E2C8D656B}" srcId="{FBA29113-7A70-4E0E-B036-871C49B835F1}" destId="{C52F0273-7772-4791-A6F2-7BB5F0272993}" srcOrd="2" destOrd="0" parTransId="{63E4A569-BCF5-411F-9F52-2A5CD259630A}" sibTransId="{3D3FC60A-EF73-473C-80C3-C83C89B3FC7D}"/>
    <dgm:cxn modelId="{742BC37D-EEB5-4C90-B879-2E4F9952824C}" type="presOf" srcId="{4D81F10E-EC5A-4E19-86A9-E1EC9E8FE7EE}" destId="{00D2DC2C-7CA2-4A4B-B66D-3DDCAB7DC8E9}" srcOrd="0" destOrd="0" presId="urn:microsoft.com/office/officeart/2005/8/layout/hProcess6"/>
    <dgm:cxn modelId="{7BDF6B84-96DD-47E7-80F2-F058E17268DE}" type="presOf" srcId="{A838ED4D-D83E-4164-A021-BD960464C6F4}" destId="{D072D9E0-6C7E-48DD-AB18-CBBAA19C007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79188EAA-F069-453D-BD08-CD75C48059AE}" type="presOf" srcId="{4D81F10E-EC5A-4E19-86A9-E1EC9E8FE7EE}" destId="{072FB640-0A28-40E8-9C0C-86BAF45C6EF0}" srcOrd="1" destOrd="0" presId="urn:microsoft.com/office/officeart/2005/8/layout/hProcess6"/>
    <dgm:cxn modelId="{AE161ECE-B837-460C-AD62-BBACEED6E0FB}" srcId="{C52F0273-7772-4791-A6F2-7BB5F0272993}" destId="{A838ED4D-D83E-4164-A021-BD960464C6F4}" srcOrd="0" destOrd="0" parTransId="{F242E185-648F-4934-8358-9ED9DBF93A25}" sibTransId="{4AC57226-A52F-47FE-A11F-18E943D58644}"/>
    <dgm:cxn modelId="{C2D3C6DF-ABCE-4F49-AB33-162124EF407E}" type="presOf" srcId="{C52F0273-7772-4791-A6F2-7BB5F0272993}" destId="{E78312BB-2607-4A05-B057-C99ACE75C09C}" srcOrd="0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E0BAF798-396E-45AF-A049-DF49EFAC87DA}" type="presParOf" srcId="{8734DFB3-ADD8-4FD2-87D8-1981AA0ADD0B}" destId="{6D79BFDD-A668-4332-A6A3-3C223F866246}" srcOrd="4" destOrd="0" presId="urn:microsoft.com/office/officeart/2005/8/layout/hProcess6"/>
    <dgm:cxn modelId="{E43AC380-BEFA-4254-8654-3B5F13F82380}" type="presParOf" srcId="{6D79BFDD-A668-4332-A6A3-3C223F866246}" destId="{E95792D7-6D31-4754-87FE-7E8A06967568}" srcOrd="0" destOrd="0" presId="urn:microsoft.com/office/officeart/2005/8/layout/hProcess6"/>
    <dgm:cxn modelId="{B082B30A-3533-4787-8907-FF10311AAF34}" type="presParOf" srcId="{6D79BFDD-A668-4332-A6A3-3C223F866246}" destId="{6E145DEC-2848-4448-9465-8BB01E14F3F8}" srcOrd="1" destOrd="0" presId="urn:microsoft.com/office/officeart/2005/8/layout/hProcess6"/>
    <dgm:cxn modelId="{3AE208A7-57F4-4DBB-8951-E4DE9B63D6A1}" type="presParOf" srcId="{6D79BFDD-A668-4332-A6A3-3C223F866246}" destId="{D072D9E0-6C7E-48DD-AB18-CBBAA19C0074}" srcOrd="2" destOrd="0" presId="urn:microsoft.com/office/officeart/2005/8/layout/hProcess6"/>
    <dgm:cxn modelId="{90ED7CC0-9263-4EA0-A262-436614CA019A}" type="presParOf" srcId="{6D79BFDD-A668-4332-A6A3-3C223F866246}" destId="{E78312BB-2607-4A05-B057-C99ACE75C09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976200" y="0"/>
          <a:ext cx="2659242" cy="2324513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Take a moment to find which pattern suits the question.</a:t>
          </a:r>
        </a:p>
      </dsp:txBody>
      <dsp:txXfrm>
        <a:off x="1641011" y="348677"/>
        <a:ext cx="1296381" cy="1627159"/>
      </dsp:txXfrm>
    </dsp:sp>
    <dsp:sp modelId="{47DA5750-48DC-4E4F-815D-0B05DBC30DAB}">
      <dsp:nvSpPr>
        <dsp:cNvPr id="0" name=""/>
        <dsp:cNvSpPr/>
      </dsp:nvSpPr>
      <dsp:spPr>
        <a:xfrm>
          <a:off x="311389" y="497445"/>
          <a:ext cx="1329621" cy="1329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1.Judge pattern</a:t>
          </a:r>
        </a:p>
      </dsp:txBody>
      <dsp:txXfrm>
        <a:off x="506107" y="692163"/>
        <a:ext cx="940185" cy="940185"/>
      </dsp:txXfrm>
    </dsp:sp>
    <dsp:sp modelId="{00D2DC2C-7CA2-4A4B-B66D-3DDCAB7DC8E9}">
      <dsp:nvSpPr>
        <dsp:cNvPr id="0" name=""/>
        <dsp:cNvSpPr/>
      </dsp:nvSpPr>
      <dsp:spPr>
        <a:xfrm>
          <a:off x="4476658" y="0"/>
          <a:ext cx="2659242" cy="2324513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pattern to solve the question.</a:t>
          </a:r>
        </a:p>
      </dsp:txBody>
      <dsp:txXfrm>
        <a:off x="5141469" y="348677"/>
        <a:ext cx="1296381" cy="1627159"/>
      </dsp:txXfrm>
    </dsp:sp>
    <dsp:sp modelId="{EE8733A1-7662-4D0A-B39E-2218596CC81C}">
      <dsp:nvSpPr>
        <dsp:cNvPr id="0" name=""/>
        <dsp:cNvSpPr/>
      </dsp:nvSpPr>
      <dsp:spPr>
        <a:xfrm>
          <a:off x="3811847" y="497445"/>
          <a:ext cx="1329621" cy="1329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2.Solve</a:t>
          </a:r>
        </a:p>
      </dsp:txBody>
      <dsp:txXfrm>
        <a:off x="4006565" y="692163"/>
        <a:ext cx="940185" cy="940185"/>
      </dsp:txXfrm>
    </dsp:sp>
    <dsp:sp modelId="{6E145DEC-2848-4448-9465-8BB01E14F3F8}">
      <dsp:nvSpPr>
        <dsp:cNvPr id="0" name=""/>
        <dsp:cNvSpPr/>
      </dsp:nvSpPr>
      <dsp:spPr>
        <a:xfrm>
          <a:off x="7977116" y="0"/>
          <a:ext cx="2659242" cy="2324513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Compare Control Flow Graphs.</a:t>
          </a:r>
        </a:p>
      </dsp:txBody>
      <dsp:txXfrm>
        <a:off x="8641926" y="348677"/>
        <a:ext cx="1296381" cy="1627159"/>
      </dsp:txXfrm>
    </dsp:sp>
    <dsp:sp modelId="{E78312BB-2607-4A05-B057-C99ACE75C09C}">
      <dsp:nvSpPr>
        <dsp:cNvPr id="0" name=""/>
        <dsp:cNvSpPr/>
      </dsp:nvSpPr>
      <dsp:spPr>
        <a:xfrm>
          <a:off x="7312305" y="497445"/>
          <a:ext cx="1329621" cy="1329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3.Compare</a:t>
          </a:r>
        </a:p>
      </dsp:txBody>
      <dsp:txXfrm>
        <a:off x="7507023" y="692163"/>
        <a:ext cx="940185" cy="940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1/17/2018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42" y="1909346"/>
            <a:ext cx="10685213" cy="338328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Analysing Algorithmic Patterns Based on Real</a:t>
            </a:r>
            <a:br>
              <a:rPr lang="en-IE" dirty="0"/>
            </a:br>
            <a:r>
              <a:rPr lang="en-IE" dirty="0"/>
              <a:t>Coding Interview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Ian Dempsey				Supervisor: </a:t>
            </a:r>
            <a:r>
              <a:rPr lang="en-US" dirty="0" err="1"/>
              <a:t>Dr.Hao</a:t>
            </a:r>
            <a:r>
              <a:rPr lang="en-US" dirty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8BE5-55D6-487F-94F3-5423689F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48D7-0781-4D9D-9558-A3A7B075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0624120-84FE-4881-88F9-A4A66A63D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609190"/>
              </p:ext>
            </p:extLst>
          </p:nvPr>
        </p:nvGraphicFramePr>
        <p:xfrm>
          <a:off x="1251559" y="177452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4C6E1B7-AEDE-485A-8EE1-9D9ECCE5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Problem Formulation.</a:t>
            </a:r>
          </a:p>
          <a:p>
            <a:r>
              <a:rPr lang="en-US" dirty="0"/>
              <a:t>Software Framework.</a:t>
            </a:r>
          </a:p>
          <a:p>
            <a:r>
              <a:rPr lang="en-US" dirty="0"/>
              <a:t>Methodology.</a:t>
            </a:r>
          </a:p>
          <a:p>
            <a:r>
              <a:rPr lang="en-US"/>
              <a:t>Concrete Example.</a:t>
            </a:r>
            <a:endParaRPr lang="en-US" dirty="0"/>
          </a:p>
          <a:p>
            <a:r>
              <a:rPr lang="en-US" dirty="0"/>
              <a:t>Results.</a:t>
            </a:r>
          </a:p>
          <a:p>
            <a:r>
              <a:rPr lang="en-US" dirty="0"/>
              <a:t>Conclusions &amp; Future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368487-7F8F-47C2-B305-9D3B7DD9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7E6274-0B76-4F20-9DED-F22D51C3F1E7}"/>
              </a:ext>
            </a:extLst>
          </p:cNvPr>
          <p:cNvSpPr txBox="1">
            <a:spLocks/>
          </p:cNvSpPr>
          <p:nvPr/>
        </p:nvSpPr>
        <p:spPr>
          <a:xfrm>
            <a:off x="6442553" y="19812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Contributions</a:t>
            </a:r>
          </a:p>
          <a:p>
            <a:r>
              <a:rPr lang="en-US" dirty="0"/>
              <a:t>Mastering the fundamental algorithms is important. </a:t>
            </a:r>
          </a:p>
          <a:p>
            <a:r>
              <a:rPr lang="en-US" dirty="0"/>
              <a:t>Identify the patterns of these algorithms.</a:t>
            </a:r>
          </a:p>
          <a:p>
            <a:r>
              <a:rPr lang="en-US" dirty="0"/>
              <a:t>Provide a guidance for programmers to better their abilities and prepare them for real world interview questions.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2A75F8-B658-49BC-B727-89247BCBDF67}"/>
              </a:ext>
            </a:extLst>
          </p:cNvPr>
          <p:cNvSpPr txBox="1">
            <a:spLocks/>
          </p:cNvSpPr>
          <p:nvPr/>
        </p:nvSpPr>
        <p:spPr>
          <a:xfrm>
            <a:off x="1295401" y="1981199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Interviews are becoming more technical. </a:t>
            </a:r>
          </a:p>
          <a:p>
            <a:r>
              <a:rPr lang="en-US" dirty="0"/>
              <a:t>Discover a relationship between algorithms and questions.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65C8A-FDF0-4846-83B3-CFE8AE5E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8" y="4017611"/>
            <a:ext cx="3373677" cy="21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FF174-7E0B-494A-8454-8EDF5CC5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4" y="4140870"/>
            <a:ext cx="1374209" cy="19631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A58F2E-7CE2-4219-8D53-0F65F9FB604C}"/>
              </a:ext>
            </a:extLst>
          </p:cNvPr>
          <p:cNvSpPr txBox="1">
            <a:spLocks/>
          </p:cNvSpPr>
          <p:nvPr/>
        </p:nvSpPr>
        <p:spPr>
          <a:xfrm>
            <a:off x="5922724" y="1523999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 Questions</a:t>
            </a:r>
          </a:p>
          <a:p>
            <a:r>
              <a:rPr lang="en-US" dirty="0"/>
              <a:t>What algorithms to choose.</a:t>
            </a:r>
          </a:p>
          <a:p>
            <a:r>
              <a:rPr lang="en-US" dirty="0"/>
              <a:t>How do the questions relate to these algorithms.</a:t>
            </a:r>
          </a:p>
          <a:p>
            <a:r>
              <a:rPr lang="en-US" dirty="0"/>
              <a:t>How easily can a person identify which algorithmic pattern to apply to a question.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56C26-EE52-4B06-8A84-EAB5E12FCC84}"/>
              </a:ext>
            </a:extLst>
          </p:cNvPr>
          <p:cNvSpPr txBox="1">
            <a:spLocks/>
          </p:cNvSpPr>
          <p:nvPr/>
        </p:nvSpPr>
        <p:spPr>
          <a:xfrm>
            <a:off x="1468677" y="15240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Related Works</a:t>
            </a:r>
          </a:p>
          <a:p>
            <a:r>
              <a:rPr lang="en-US" dirty="0"/>
              <a:t>Related works were good, but limiting.</a:t>
            </a:r>
          </a:p>
          <a:p>
            <a:r>
              <a:rPr lang="en-US" dirty="0"/>
              <a:t>5-10 questions per section.</a:t>
            </a:r>
          </a:p>
          <a:p>
            <a:pPr lvl="1"/>
            <a:r>
              <a:rPr lang="en-US" dirty="0"/>
              <a:t>Overlapping ideas.</a:t>
            </a:r>
          </a:p>
          <a:p>
            <a:r>
              <a:rPr lang="en-US" dirty="0"/>
              <a:t>Try to show the flexibility of algorithms.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51E714-F40C-4ABC-A935-169B9789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0" y="388932"/>
            <a:ext cx="2363506" cy="189080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445462-2E50-4BF0-AD31-07AF04B9D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06290"/>
              </p:ext>
            </p:extLst>
          </p:nvPr>
        </p:nvGraphicFramePr>
        <p:xfrm>
          <a:off x="6096000" y="4254906"/>
          <a:ext cx="5021133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13146">
                  <a:extLst>
                    <a:ext uri="{9D8B030D-6E8A-4147-A177-3AD203B41FA5}">
                      <a16:colId xmlns:a16="http://schemas.microsoft.com/office/drawing/2014/main" val="3965407158"/>
                    </a:ext>
                  </a:extLst>
                </a:gridCol>
                <a:gridCol w="2507987">
                  <a:extLst>
                    <a:ext uri="{9D8B030D-6E8A-4147-A177-3AD203B41FA5}">
                      <a16:colId xmlns:a16="http://schemas.microsoft.com/office/drawing/2014/main" val="2551764477"/>
                    </a:ext>
                  </a:extLst>
                </a:gridCol>
              </a:tblGrid>
              <a:tr h="217693">
                <a:tc gridSpan="2">
                  <a:txBody>
                    <a:bodyPr/>
                    <a:lstStyle/>
                    <a:p>
                      <a:pPr algn="ctr"/>
                      <a:r>
                        <a:rPr lang="en-IE" dirty="0"/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80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Palindrome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Merge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0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Tree Traversal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Breadth-First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Depth-First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7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Dynamic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Online Repositories. </a:t>
            </a:r>
          </a:p>
          <a:p>
            <a:pPr lvl="1"/>
            <a:r>
              <a:rPr lang="en-US" dirty="0"/>
              <a:t>Active community.</a:t>
            </a:r>
          </a:p>
          <a:p>
            <a:pPr lvl="1"/>
            <a:r>
              <a:rPr lang="en-US" dirty="0"/>
              <a:t>Online judge system. Important.</a:t>
            </a:r>
          </a:p>
          <a:p>
            <a:pPr lvl="1"/>
            <a:r>
              <a:rPr lang="en-US" dirty="0"/>
              <a:t>Wide range of questions.</a:t>
            </a:r>
          </a:p>
          <a:p>
            <a:r>
              <a:rPr lang="en-US" dirty="0"/>
              <a:t>Java.</a:t>
            </a:r>
          </a:p>
          <a:p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EFF1B9C6-3158-46B2-A283-8471B0BF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323974"/>
            <a:ext cx="348615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61B01-679E-4B97-9E96-8FC9A39B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17" y="2638424"/>
            <a:ext cx="455295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24EB7-23A4-4FC4-8553-157C1893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3630610"/>
            <a:ext cx="4495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927358"/>
              </p:ext>
            </p:extLst>
          </p:nvPr>
        </p:nvGraphicFramePr>
        <p:xfrm>
          <a:off x="739034" y="1646238"/>
          <a:ext cx="10947749" cy="2324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4C3579-618C-4613-BEBC-B6FA064328DE}"/>
              </a:ext>
            </a:extLst>
          </p:cNvPr>
          <p:cNvSpPr txBox="1"/>
          <p:nvPr/>
        </p:nvSpPr>
        <p:spPr>
          <a:xfrm>
            <a:off x="7996824" y="4789970"/>
            <a:ext cx="368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E" dirty="0"/>
              <a:t>Adding a node or edge.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E" dirty="0"/>
              <a:t>Deleting a node or edge.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EDFE0-B163-45E7-84F1-3EB1A33814AB}"/>
              </a:ext>
            </a:extLst>
          </p:cNvPr>
          <p:cNvSpPr txBox="1"/>
          <p:nvPr/>
        </p:nvSpPr>
        <p:spPr>
          <a:xfrm>
            <a:off x="7996824" y="4384110"/>
            <a:ext cx="368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Edit Operations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30F796-48B1-4733-8011-462C10B26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3019" y="3848006"/>
            <a:ext cx="3373677" cy="25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3771-CCD8-4DD3-A556-0917C45D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Concrete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31D020-DDCC-4ED7-876B-16BCD3B272EB}"/>
              </a:ext>
            </a:extLst>
          </p:cNvPr>
          <p:cNvGrpSpPr/>
          <p:nvPr/>
        </p:nvGrpSpPr>
        <p:grpSpPr>
          <a:xfrm>
            <a:off x="633014" y="1952419"/>
            <a:ext cx="4763165" cy="3590162"/>
            <a:chOff x="633014" y="1952419"/>
            <a:chExt cx="4763165" cy="35901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DBAAF-99E2-4FDE-BCEE-545FDF8D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014" y="1952419"/>
              <a:ext cx="4763165" cy="295316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59F632-2050-4BA8-9102-A1A3F6E5B6EB}"/>
                </a:ext>
              </a:extLst>
            </p:cNvPr>
            <p:cNvSpPr txBox="1"/>
            <p:nvPr/>
          </p:nvSpPr>
          <p:spPr>
            <a:xfrm>
              <a:off x="633014" y="5173249"/>
              <a:ext cx="3312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CFG for Palindrome Algorithm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52C5A6-FB7A-4086-87F4-D504568A538F}"/>
              </a:ext>
            </a:extLst>
          </p:cNvPr>
          <p:cNvGrpSpPr/>
          <p:nvPr/>
        </p:nvGrpSpPr>
        <p:grpSpPr>
          <a:xfrm>
            <a:off x="6096000" y="1648438"/>
            <a:ext cx="4885714" cy="4171142"/>
            <a:chOff x="6096000" y="1648438"/>
            <a:chExt cx="4885714" cy="41711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D4A7EB-B680-4C2F-9D7F-711F143BB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648438"/>
              <a:ext cx="4885714" cy="32571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740902-04FF-45F8-992F-99CF91B66082}"/>
                </a:ext>
              </a:extLst>
            </p:cNvPr>
            <p:cNvSpPr txBox="1"/>
            <p:nvPr/>
          </p:nvSpPr>
          <p:spPr>
            <a:xfrm>
              <a:off x="6096000" y="5173249"/>
              <a:ext cx="3312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CFG for </a:t>
              </a:r>
              <a:r>
                <a:rPr lang="en-IE" dirty="0" err="1"/>
                <a:t>TwoSum</a:t>
              </a:r>
              <a:r>
                <a:rPr lang="en-IE" dirty="0"/>
                <a:t> question on </a:t>
              </a:r>
              <a:r>
                <a:rPr lang="en-IE" dirty="0" err="1"/>
                <a:t>LeetCode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5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9772847-2290-4CDA-9B30-C1275EB390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9858720"/>
              </p:ext>
            </p:extLst>
          </p:nvPr>
        </p:nvGraphicFramePr>
        <p:xfrm>
          <a:off x="1107508" y="1818322"/>
          <a:ext cx="4759893" cy="356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5DB8A0E4-C6A0-4D81-AA6B-A69384025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360989"/>
              </p:ext>
            </p:extLst>
          </p:nvPr>
        </p:nvGraphicFramePr>
        <p:xfrm>
          <a:off x="5982220" y="1818322"/>
          <a:ext cx="4759893" cy="356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1F66-37CF-45FA-A5ED-0469AD68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Conclusions &amp; Future Work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8F28-1BF1-44C4-B9CD-E3DB596AA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DA6E-D7AE-49B2-9898-F3D68D5F26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Readers learn that the patterns for standard algorithms are flexible.</a:t>
            </a:r>
          </a:p>
          <a:p>
            <a:r>
              <a:rPr lang="en-IE" dirty="0"/>
              <a:t>Understanding the standard algorithms is useful for interviews.</a:t>
            </a:r>
          </a:p>
          <a:p>
            <a:r>
              <a:rPr lang="en-IE" dirty="0"/>
              <a:t>The approach taken was manual, which was close to the interview experience. </a:t>
            </a:r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3951-9A0A-454D-A95E-96CE7457B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E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3D386-D218-42B7-A2B6-57CECE4226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Pilot study for future improvement.</a:t>
            </a:r>
          </a:p>
          <a:p>
            <a:r>
              <a:rPr lang="en-IE" dirty="0"/>
              <a:t>Machine learning.</a:t>
            </a:r>
          </a:p>
          <a:p>
            <a:r>
              <a:rPr lang="en-IE" dirty="0"/>
              <a:t>Develop an automatic validator of similarity.</a:t>
            </a:r>
          </a:p>
        </p:txBody>
      </p:sp>
    </p:spTree>
    <p:extLst>
      <p:ext uri="{BB962C8B-B14F-4D97-AF65-F5344CB8AC3E}">
        <p14:creationId xmlns:p14="http://schemas.microsoft.com/office/powerpoint/2010/main" val="32916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644</TotalTime>
  <Words>313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Diamond Grid 16x9</vt:lpstr>
      <vt:lpstr>Analysing Algorithmic Patterns Based on Real Coding Interview Questions</vt:lpstr>
      <vt:lpstr>Outline</vt:lpstr>
      <vt:lpstr>Introduction</vt:lpstr>
      <vt:lpstr>Problem Formulation</vt:lpstr>
      <vt:lpstr>Software Framework</vt:lpstr>
      <vt:lpstr>Methodology</vt:lpstr>
      <vt:lpstr>Concrete Example</vt:lpstr>
      <vt:lpstr>Results</vt:lpstr>
      <vt:lpstr>    Conclusions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Algorithmic Patterns Based on Real Coding Interview Questions</dc:title>
  <dc:creator>Ian Dempsey</dc:creator>
  <cp:lastModifiedBy>Ian Dempsey</cp:lastModifiedBy>
  <cp:revision>29</cp:revision>
  <dcterms:created xsi:type="dcterms:W3CDTF">2018-01-16T12:17:31Z</dcterms:created>
  <dcterms:modified xsi:type="dcterms:W3CDTF">2018-01-17T16:24:05Z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