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7" r:id="rId3"/>
    <p:sldId id="270" r:id="rId4"/>
    <p:sldId id="262" r:id="rId5"/>
    <p:sldId id="263" r:id="rId6"/>
    <p:sldId id="264" r:id="rId7"/>
    <p:sldId id="265" r:id="rId8"/>
    <p:sldId id="266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68D1A2-2A31-414D-AC89-5630DFE7A03E}">
          <p14:sldIdLst>
            <p14:sldId id="261"/>
          </p14:sldIdLst>
        </p14:section>
        <p14:section name="Outline of Presentation" id="{7A07ADEE-DDA3-4C1A-AC79-8EC33D27961B}">
          <p14:sldIdLst>
            <p14:sldId id="257"/>
          </p14:sldIdLst>
        </p14:section>
        <p14:section name="Introduction" id="{9C6074E8-A21B-45FB-AD68-1EB809FE8E2F}">
          <p14:sldIdLst>
            <p14:sldId id="270"/>
          </p14:sldIdLst>
        </p14:section>
        <p14:section name="Problem Formulation" id="{92D61348-CFE0-4D0C-BA3B-13C5B85AF057}">
          <p14:sldIdLst>
            <p14:sldId id="262"/>
          </p14:sldIdLst>
        </p14:section>
        <p14:section name="Software Framework" id="{07AE5577-D00C-4688-8473-441804066E9F}">
          <p14:sldIdLst>
            <p14:sldId id="263"/>
          </p14:sldIdLst>
        </p14:section>
        <p14:section name="Methodology" id="{68B5FE72-28C3-4FC2-9103-7D3861B07DC9}">
          <p14:sldIdLst>
            <p14:sldId id="264"/>
          </p14:sldIdLst>
        </p14:section>
        <p14:section name="Software Problems" id="{F05FFA77-A518-42B9-97EC-3D8BDEC2B7D1}">
          <p14:sldIdLst>
            <p14:sldId id="265"/>
          </p14:sldIdLst>
        </p14:section>
        <p14:section name="Results" id="{57C4D59E-E16A-4749-A106-7DE7A07CCEF6}">
          <p14:sldIdLst>
            <p14:sldId id="266"/>
          </p14:sldIdLst>
        </p14:section>
        <p14:section name="Conclusions &amp; Future Work" id="{F2855F61-745D-4C37-8467-6876D9730DB6}">
          <p14:sldIdLst>
            <p14:sldId id="272"/>
          </p14:sldIdLst>
        </p14:section>
        <p14:section name="Future Work" id="{3CC1A3CD-6760-474B-ADB2-98BE0243CDCC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Algorithm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Palindrome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A-4319-B027-D80696FBA2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 Sort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3A-4319-B027-D80696FBA2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Binary Search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3A-4319-B027-D80696FBA2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Tree Traversal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3A-4319-B027-D80696FBA2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Breadth-First Search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3A-4319-B027-D80696FBA2D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Depth-First Search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F3A-4319-B027-D80696FBA2D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Dynamic Programming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F3A-4319-B027-D80696FBA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634968"/>
        <c:axId val="428636280"/>
      </c:barChart>
      <c:catAx>
        <c:axId val="428634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36280"/>
        <c:crosses val="autoZero"/>
        <c:auto val="1"/>
        <c:lblAlgn val="ctr"/>
        <c:lblOffset val="100"/>
        <c:noMultiLvlLbl val="0"/>
      </c:catAx>
      <c:valAx>
        <c:axId val="42863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34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Data</a:t>
            </a:r>
            <a:r>
              <a:rPr lang="en-IE" baseline="0" dirty="0"/>
              <a:t> Structures </a:t>
            </a:r>
            <a:endParaRPr lang="en-I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61-4781-85C5-ECE5E96993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Trees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61-4781-85C5-ECE5E96993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Stacks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61-4781-85C5-ECE5E969938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Queues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61-4781-85C5-ECE5E969938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Arrays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61-4781-85C5-ECE5E969938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Maps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61-4781-85C5-ECE5E969938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Strings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61-4781-85C5-ECE5E96993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634968"/>
        <c:axId val="428636280"/>
      </c:barChart>
      <c:catAx>
        <c:axId val="428634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36280"/>
        <c:crosses val="autoZero"/>
        <c:auto val="1"/>
        <c:lblAlgn val="ctr"/>
        <c:lblOffset val="100"/>
        <c:noMultiLvlLbl val="0"/>
      </c:catAx>
      <c:valAx>
        <c:axId val="42863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34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1/16/2018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942" y="1909346"/>
            <a:ext cx="10685213" cy="3383280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Analysing Algorithmic Patterns Based on Real</a:t>
            </a:r>
            <a:br>
              <a:rPr lang="en-IE" dirty="0"/>
            </a:br>
            <a:r>
              <a:rPr lang="en-IE" dirty="0"/>
              <a:t>Coding Interview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Ian Dempsey				Supervisor: </a:t>
            </a:r>
            <a:r>
              <a:rPr lang="en-US" dirty="0" err="1"/>
              <a:t>Dr.Hao</a:t>
            </a:r>
            <a:r>
              <a:rPr lang="en-US" dirty="0"/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8BE5-55D6-487F-94F3-5423689F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48D7-0781-4D9D-9558-A3A7B075F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0624120-84FE-4881-88F9-A4A66A63DF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609190"/>
              </p:ext>
            </p:extLst>
          </p:nvPr>
        </p:nvGraphicFramePr>
        <p:xfrm>
          <a:off x="1251559" y="177452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4C6E1B7-AEDE-485A-8EE1-9D9ECCE5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1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</a:t>
            </a:r>
          </a:p>
          <a:p>
            <a:r>
              <a:rPr lang="en-US" dirty="0"/>
              <a:t>Problem Formulation.</a:t>
            </a:r>
          </a:p>
          <a:p>
            <a:r>
              <a:rPr lang="en-US" dirty="0"/>
              <a:t>Software Framework.</a:t>
            </a:r>
          </a:p>
          <a:p>
            <a:r>
              <a:rPr lang="en-US" dirty="0"/>
              <a:t>Methodology.</a:t>
            </a:r>
          </a:p>
          <a:p>
            <a:r>
              <a:rPr lang="en-US" dirty="0"/>
              <a:t>Software Problems.</a:t>
            </a:r>
          </a:p>
          <a:p>
            <a:r>
              <a:rPr lang="en-US" dirty="0"/>
              <a:t>Results.</a:t>
            </a:r>
          </a:p>
          <a:p>
            <a:r>
              <a:rPr lang="en-US" dirty="0"/>
              <a:t>Conclusions &amp; </a:t>
            </a:r>
            <a:r>
              <a:rPr lang="en-US"/>
              <a:t>Future Work.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F368487-7F8F-47C2-B305-9D3B7DD9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7E6274-0B76-4F20-9DED-F22D51C3F1E7}"/>
              </a:ext>
            </a:extLst>
          </p:cNvPr>
          <p:cNvSpPr txBox="1">
            <a:spLocks/>
          </p:cNvSpPr>
          <p:nvPr/>
        </p:nvSpPr>
        <p:spPr>
          <a:xfrm>
            <a:off x="6442553" y="1981200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Project Goals</a:t>
            </a:r>
          </a:p>
          <a:p>
            <a:r>
              <a:rPr lang="en-US" dirty="0"/>
              <a:t>Identify patterns related to standard algorithms.</a:t>
            </a:r>
          </a:p>
          <a:p>
            <a:r>
              <a:rPr lang="en-US" dirty="0"/>
              <a:t>Apply these patterns to interview questions.</a:t>
            </a:r>
          </a:p>
          <a:p>
            <a:r>
              <a:rPr lang="en-US" dirty="0"/>
              <a:t>Provide a guidance for programmers to better their abilities.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2A75F8-B658-49BC-B727-89247BCBDF67}"/>
              </a:ext>
            </a:extLst>
          </p:cNvPr>
          <p:cNvSpPr txBox="1">
            <a:spLocks/>
          </p:cNvSpPr>
          <p:nvPr/>
        </p:nvSpPr>
        <p:spPr>
          <a:xfrm>
            <a:off x="1295401" y="1981199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/>
              <a:t>Interviews are becoming more technical. </a:t>
            </a:r>
          </a:p>
          <a:p>
            <a:r>
              <a:rPr lang="en-US" dirty="0"/>
              <a:t>Discover a relationship between algorithms and questions.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C65C8A-FDF0-4846-83B3-CFE8AE5E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78" y="4017611"/>
            <a:ext cx="3373677" cy="21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FF174-7E0B-494A-8454-8EDF5CC5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4" y="4140870"/>
            <a:ext cx="1374209" cy="196315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A58F2E-7CE2-4219-8D53-0F65F9FB604C}"/>
              </a:ext>
            </a:extLst>
          </p:cNvPr>
          <p:cNvSpPr txBox="1">
            <a:spLocks/>
          </p:cNvSpPr>
          <p:nvPr/>
        </p:nvSpPr>
        <p:spPr>
          <a:xfrm>
            <a:off x="5922724" y="1523999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Research Questions</a:t>
            </a:r>
          </a:p>
          <a:p>
            <a:r>
              <a:rPr lang="en-US" dirty="0"/>
              <a:t>What algorithms to choose.</a:t>
            </a:r>
          </a:p>
          <a:p>
            <a:r>
              <a:rPr lang="en-US" dirty="0"/>
              <a:t>How do the questions relate to these algorithms.</a:t>
            </a:r>
          </a:p>
          <a:p>
            <a:r>
              <a:rPr lang="en-US" dirty="0"/>
              <a:t>How easily can a person identify which algorithmic pattern to apply to a question.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F56C26-EE52-4B06-8A84-EAB5E12FCC84}"/>
              </a:ext>
            </a:extLst>
          </p:cNvPr>
          <p:cNvSpPr txBox="1">
            <a:spLocks/>
          </p:cNvSpPr>
          <p:nvPr/>
        </p:nvSpPr>
        <p:spPr>
          <a:xfrm>
            <a:off x="1468677" y="1524000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Related Works</a:t>
            </a:r>
          </a:p>
          <a:p>
            <a:r>
              <a:rPr lang="en-US" dirty="0"/>
              <a:t>Related works were good, but limiting.</a:t>
            </a:r>
          </a:p>
          <a:p>
            <a:r>
              <a:rPr lang="en-US" dirty="0"/>
              <a:t>5-10 questions per section.</a:t>
            </a:r>
          </a:p>
          <a:p>
            <a:pPr lvl="1"/>
            <a:r>
              <a:rPr lang="en-US" dirty="0"/>
              <a:t>Overlapping ideas.</a:t>
            </a:r>
          </a:p>
          <a:p>
            <a:r>
              <a:rPr lang="en-US" dirty="0"/>
              <a:t>Try to show the flexibility of algorithms.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51E714-F40C-4ABC-A935-169B9789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70" y="388932"/>
            <a:ext cx="2363506" cy="189080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445462-2E50-4BF0-AD31-07AF04B9D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06290"/>
              </p:ext>
            </p:extLst>
          </p:nvPr>
        </p:nvGraphicFramePr>
        <p:xfrm>
          <a:off x="6096000" y="4254906"/>
          <a:ext cx="5021133" cy="184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13146">
                  <a:extLst>
                    <a:ext uri="{9D8B030D-6E8A-4147-A177-3AD203B41FA5}">
                      <a16:colId xmlns:a16="http://schemas.microsoft.com/office/drawing/2014/main" val="3965407158"/>
                    </a:ext>
                  </a:extLst>
                </a:gridCol>
                <a:gridCol w="2507987">
                  <a:extLst>
                    <a:ext uri="{9D8B030D-6E8A-4147-A177-3AD203B41FA5}">
                      <a16:colId xmlns:a16="http://schemas.microsoft.com/office/drawing/2014/main" val="2551764477"/>
                    </a:ext>
                  </a:extLst>
                </a:gridCol>
              </a:tblGrid>
              <a:tr h="217693">
                <a:tc gridSpan="2">
                  <a:txBody>
                    <a:bodyPr/>
                    <a:lstStyle/>
                    <a:p>
                      <a:pPr algn="ctr"/>
                      <a:r>
                        <a:rPr lang="en-IE" dirty="0"/>
                        <a:t>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80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Palindrome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Merge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00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Binary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Tree Traversal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1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Breadth-First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Depth-First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7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Dynamic Programming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Online Repositories. </a:t>
            </a:r>
          </a:p>
          <a:p>
            <a:pPr lvl="1"/>
            <a:r>
              <a:rPr lang="en-US" dirty="0"/>
              <a:t>Active community.</a:t>
            </a:r>
          </a:p>
          <a:p>
            <a:pPr lvl="1"/>
            <a:r>
              <a:rPr lang="en-US" dirty="0"/>
              <a:t>Online judge system. Important.</a:t>
            </a:r>
          </a:p>
          <a:p>
            <a:pPr lvl="1"/>
            <a:r>
              <a:rPr lang="en-US" dirty="0"/>
              <a:t>Wide range of questions.</a:t>
            </a:r>
          </a:p>
          <a:p>
            <a:r>
              <a:rPr lang="en-US" dirty="0"/>
              <a:t>Java.</a:t>
            </a:r>
          </a:p>
          <a:p>
            <a:endParaRPr lang="en-US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EFF1B9C6-3158-46B2-A283-8471B0BF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323974"/>
            <a:ext cx="3486150" cy="131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61B01-679E-4B97-9E96-8FC9A39B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17" y="2638424"/>
            <a:ext cx="4552950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E24EB7-23A4-4FC4-8553-157C1893A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0" y="3630610"/>
            <a:ext cx="4495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9772847-2290-4CDA-9B30-C1275EB390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9858720"/>
              </p:ext>
            </p:extLst>
          </p:nvPr>
        </p:nvGraphicFramePr>
        <p:xfrm>
          <a:off x="1107508" y="1818322"/>
          <a:ext cx="4759893" cy="356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5DB8A0E4-C6A0-4D81-AA6B-A69384025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360989"/>
              </p:ext>
            </p:extLst>
          </p:nvPr>
        </p:nvGraphicFramePr>
        <p:xfrm>
          <a:off x="5982220" y="1818322"/>
          <a:ext cx="4759893" cy="356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1F66-37CF-45FA-A5ED-0469AD68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Conclusions &amp; Future Work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8F28-1BF1-44C4-B9CD-E3DB596AA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DA6E-D7AE-49B2-9898-F3D68D5F26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Readers learn that the patterns for standard algorithms are flexible.</a:t>
            </a:r>
          </a:p>
          <a:p>
            <a:r>
              <a:rPr lang="en-IE" dirty="0"/>
              <a:t>Understanding the standard algorithms is useful for interviews.</a:t>
            </a:r>
          </a:p>
          <a:p>
            <a:r>
              <a:rPr lang="en-IE" dirty="0"/>
              <a:t>The approach taken was manual, which was close to the interview experience. </a:t>
            </a:r>
          </a:p>
          <a:p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53951-9A0A-454D-A95E-96CE7457B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E" dirty="0"/>
              <a:t>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3D386-D218-42B7-A2B6-57CECE4226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/>
              <a:t>Pilot study for future improvement.</a:t>
            </a:r>
          </a:p>
          <a:p>
            <a:r>
              <a:rPr lang="en-IE" dirty="0"/>
              <a:t>Machine learning.</a:t>
            </a:r>
          </a:p>
          <a:p>
            <a:r>
              <a:rPr lang="en-IE" dirty="0"/>
              <a:t>Develop an automatic validator of similarity.</a:t>
            </a:r>
          </a:p>
        </p:txBody>
      </p:sp>
    </p:spTree>
    <p:extLst>
      <p:ext uri="{BB962C8B-B14F-4D97-AF65-F5344CB8AC3E}">
        <p14:creationId xmlns:p14="http://schemas.microsoft.com/office/powerpoint/2010/main" val="32916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420</TotalTime>
  <Words>263</Words>
  <Application>Microsoft Office PowerPoint</Application>
  <PresentationFormat>Widescreen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Diamond Grid 16x9</vt:lpstr>
      <vt:lpstr>Analysing Algorithmic Patterns Based on Real Coding Interview Questions</vt:lpstr>
      <vt:lpstr>Outline</vt:lpstr>
      <vt:lpstr>Introduction</vt:lpstr>
      <vt:lpstr>Problem Formulation</vt:lpstr>
      <vt:lpstr>Software Framework</vt:lpstr>
      <vt:lpstr>Methodology</vt:lpstr>
      <vt:lpstr>Software Problems</vt:lpstr>
      <vt:lpstr>Results</vt:lpstr>
      <vt:lpstr>    Conclusions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Algorithmic Patterns Based on Real Coding Interview Questions</dc:title>
  <dc:creator>Ian Dempsey</dc:creator>
  <cp:lastModifiedBy>Ian Dempsey</cp:lastModifiedBy>
  <cp:revision>20</cp:revision>
  <dcterms:created xsi:type="dcterms:W3CDTF">2018-01-16T12:17:31Z</dcterms:created>
  <dcterms:modified xsi:type="dcterms:W3CDTF">2018-01-16T19:40:14Z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