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70" r:id="rId4"/>
    <p:sldId id="262" r:id="rId5"/>
    <p:sldId id="263" r:id="rId6"/>
    <p:sldId id="264" r:id="rId7"/>
    <p:sldId id="273" r:id="rId8"/>
    <p:sldId id="266"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8D1A2-2A31-414D-AC89-5630DFE7A03E}">
          <p14:sldIdLst>
            <p14:sldId id="261"/>
          </p14:sldIdLst>
        </p14:section>
        <p14:section name="Outline of Presentation" id="{7A07ADEE-DDA3-4C1A-AC79-8EC33D27961B}">
          <p14:sldIdLst>
            <p14:sldId id="257"/>
          </p14:sldIdLst>
        </p14:section>
        <p14:section name="Introduction" id="{9C6074E8-A21B-45FB-AD68-1EB809FE8E2F}">
          <p14:sldIdLst>
            <p14:sldId id="270"/>
          </p14:sldIdLst>
        </p14:section>
        <p14:section name="The Problem" id="{92D61348-CFE0-4D0C-BA3B-13C5B85AF057}">
          <p14:sldIdLst>
            <p14:sldId id="262"/>
          </p14:sldIdLst>
        </p14:section>
        <p14:section name="Software Framework" id="{07AE5577-D00C-4688-8473-441804066E9F}">
          <p14:sldIdLst>
            <p14:sldId id="263"/>
          </p14:sldIdLst>
        </p14:section>
        <p14:section name="Methodology" id="{68B5FE72-28C3-4FC2-9103-7D3861B07DC9}">
          <p14:sldIdLst>
            <p14:sldId id="264"/>
          </p14:sldIdLst>
        </p14:section>
        <p14:section name="Concrete Example" id="{691762C5-3063-4EBF-BE9E-5E674ED8641E}">
          <p14:sldIdLst>
            <p14:sldId id="273"/>
          </p14:sldIdLst>
        </p14:section>
        <p14:section name="Results" id="{57C4D59E-E16A-4749-A106-7DE7A07CCEF6}">
          <p14:sldIdLst>
            <p14:sldId id="266"/>
          </p14:sldIdLst>
        </p14:section>
        <p14:section name="Conclusions &amp; Future Work" id="{F2855F61-745D-4C37-8467-6876D9730DB6}">
          <p14:sldIdLst>
            <p14:sldId id="272"/>
          </p14:sldIdLst>
        </p14:section>
        <p14:section name="Questions" id="{3CC1A3CD-6760-474B-ADB2-98BE0243CDCC}">
          <p14:sldIdLst>
            <p14:sldId id="27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4" autoAdjust="0"/>
    <p:restoredTop sz="62803" autoAdjust="0"/>
  </p:normalViewPr>
  <p:slideViewPr>
    <p:cSldViewPr snapToGrid="0">
      <p:cViewPr varScale="1">
        <p:scale>
          <a:sx n="48" d="100"/>
          <a:sy n="48" d="100"/>
        </p:scale>
        <p:origin x="1578" y="72"/>
      </p:cViewPr>
      <p:guideLst>
        <p:guide pos="3840"/>
        <p:guide orient="horz" pos="216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6090"/>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Algorithm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Palindrome</c:v>
                </c:pt>
              </c:strCache>
            </c:strRef>
          </c:tx>
          <c:spPr>
            <a:solidFill>
              <a:schemeClr val="accent1"/>
            </a:solidFill>
            <a:ln>
              <a:noFill/>
            </a:ln>
            <a:effectLst/>
          </c:spPr>
          <c:invertIfNegative val="0"/>
          <c:cat>
            <c:strRef>
              <c:f>Sheet1!$A$2</c:f>
              <c:strCache>
                <c:ptCount val="1"/>
                <c:pt idx="0">
                  <c:v>Algorithms </c:v>
                </c:pt>
              </c:strCache>
            </c:strRef>
          </c:cat>
          <c:val>
            <c:numRef>
              <c:f>Sheet1!$B$2</c:f>
              <c:numCache>
                <c:formatCode>General</c:formatCode>
                <c:ptCount val="1"/>
                <c:pt idx="0">
                  <c:v>5</c:v>
                </c:pt>
              </c:numCache>
            </c:numRef>
          </c:val>
          <c:extLst>
            <c:ext xmlns:c16="http://schemas.microsoft.com/office/drawing/2014/chart" uri="{C3380CC4-5D6E-409C-BE32-E72D297353CC}">
              <c16:uniqueId val="{00000000-1F3A-4319-B027-D80696FBA2D1}"/>
            </c:ext>
          </c:extLst>
        </c:ser>
        <c:ser>
          <c:idx val="1"/>
          <c:order val="1"/>
          <c:tx>
            <c:strRef>
              <c:f>Sheet1!$C$1</c:f>
              <c:strCache>
                <c:ptCount val="1"/>
                <c:pt idx="0">
                  <c:v>Merge Sort</c:v>
                </c:pt>
              </c:strCache>
            </c:strRef>
          </c:tx>
          <c:spPr>
            <a:solidFill>
              <a:schemeClr val="accent2"/>
            </a:solidFill>
            <a:ln>
              <a:noFill/>
            </a:ln>
            <a:effectLst/>
          </c:spPr>
          <c:invertIfNegative val="0"/>
          <c:cat>
            <c:strRef>
              <c:f>Sheet1!$A$2</c:f>
              <c:strCache>
                <c:ptCount val="1"/>
                <c:pt idx="0">
                  <c:v>Algorithms </c:v>
                </c:pt>
              </c:strCache>
            </c:strRef>
          </c:cat>
          <c:val>
            <c:numRef>
              <c:f>Sheet1!$C$2</c:f>
              <c:numCache>
                <c:formatCode>General</c:formatCode>
                <c:ptCount val="1"/>
                <c:pt idx="0">
                  <c:v>2</c:v>
                </c:pt>
              </c:numCache>
            </c:numRef>
          </c:val>
          <c:extLst>
            <c:ext xmlns:c16="http://schemas.microsoft.com/office/drawing/2014/chart" uri="{C3380CC4-5D6E-409C-BE32-E72D297353CC}">
              <c16:uniqueId val="{00000001-1F3A-4319-B027-D80696FBA2D1}"/>
            </c:ext>
          </c:extLst>
        </c:ser>
        <c:ser>
          <c:idx val="2"/>
          <c:order val="2"/>
          <c:tx>
            <c:strRef>
              <c:f>Sheet1!$D$1</c:f>
              <c:strCache>
                <c:ptCount val="1"/>
                <c:pt idx="0">
                  <c:v>Binary Search</c:v>
                </c:pt>
              </c:strCache>
            </c:strRef>
          </c:tx>
          <c:spPr>
            <a:solidFill>
              <a:schemeClr val="accent3"/>
            </a:solidFill>
            <a:ln>
              <a:noFill/>
            </a:ln>
            <a:effectLst/>
          </c:spPr>
          <c:invertIfNegative val="0"/>
          <c:cat>
            <c:strRef>
              <c:f>Sheet1!$A$2</c:f>
              <c:strCache>
                <c:ptCount val="1"/>
                <c:pt idx="0">
                  <c:v>Algorithms </c:v>
                </c:pt>
              </c:strCache>
            </c:strRef>
          </c:cat>
          <c:val>
            <c:numRef>
              <c:f>Sheet1!$D$2</c:f>
              <c:numCache>
                <c:formatCode>General</c:formatCode>
                <c:ptCount val="1"/>
                <c:pt idx="0">
                  <c:v>2</c:v>
                </c:pt>
              </c:numCache>
            </c:numRef>
          </c:val>
          <c:extLst>
            <c:ext xmlns:c16="http://schemas.microsoft.com/office/drawing/2014/chart" uri="{C3380CC4-5D6E-409C-BE32-E72D297353CC}">
              <c16:uniqueId val="{00000002-1F3A-4319-B027-D80696FBA2D1}"/>
            </c:ext>
          </c:extLst>
        </c:ser>
        <c:ser>
          <c:idx val="3"/>
          <c:order val="3"/>
          <c:tx>
            <c:strRef>
              <c:f>Sheet1!$E$1</c:f>
              <c:strCache>
                <c:ptCount val="1"/>
                <c:pt idx="0">
                  <c:v>Tree Traversal</c:v>
                </c:pt>
              </c:strCache>
            </c:strRef>
          </c:tx>
          <c:spPr>
            <a:solidFill>
              <a:schemeClr val="accent4"/>
            </a:solidFill>
            <a:ln>
              <a:noFill/>
            </a:ln>
            <a:effectLst/>
          </c:spPr>
          <c:invertIfNegative val="0"/>
          <c:cat>
            <c:strRef>
              <c:f>Sheet1!$A$2</c:f>
              <c:strCache>
                <c:ptCount val="1"/>
                <c:pt idx="0">
                  <c:v>Algorithms </c:v>
                </c:pt>
              </c:strCache>
            </c:strRef>
          </c:cat>
          <c:val>
            <c:numRef>
              <c:f>Sheet1!$E$2</c:f>
              <c:numCache>
                <c:formatCode>General</c:formatCode>
                <c:ptCount val="1"/>
                <c:pt idx="0">
                  <c:v>6</c:v>
                </c:pt>
              </c:numCache>
            </c:numRef>
          </c:val>
          <c:extLst>
            <c:ext xmlns:c16="http://schemas.microsoft.com/office/drawing/2014/chart" uri="{C3380CC4-5D6E-409C-BE32-E72D297353CC}">
              <c16:uniqueId val="{00000003-1F3A-4319-B027-D80696FBA2D1}"/>
            </c:ext>
          </c:extLst>
        </c:ser>
        <c:ser>
          <c:idx val="4"/>
          <c:order val="4"/>
          <c:tx>
            <c:strRef>
              <c:f>Sheet1!$F$1</c:f>
              <c:strCache>
                <c:ptCount val="1"/>
                <c:pt idx="0">
                  <c:v>Breadth-First Search</c:v>
                </c:pt>
              </c:strCache>
            </c:strRef>
          </c:tx>
          <c:spPr>
            <a:solidFill>
              <a:schemeClr val="accent5"/>
            </a:solidFill>
            <a:ln>
              <a:noFill/>
            </a:ln>
            <a:effectLst/>
          </c:spPr>
          <c:invertIfNegative val="0"/>
          <c:cat>
            <c:strRef>
              <c:f>Sheet1!$A$2</c:f>
              <c:strCache>
                <c:ptCount val="1"/>
                <c:pt idx="0">
                  <c:v>Algorithms </c:v>
                </c:pt>
              </c:strCache>
            </c:strRef>
          </c:cat>
          <c:val>
            <c:numRef>
              <c:f>Sheet1!$F$2</c:f>
              <c:numCache>
                <c:formatCode>General</c:formatCode>
                <c:ptCount val="1"/>
                <c:pt idx="0">
                  <c:v>3</c:v>
                </c:pt>
              </c:numCache>
            </c:numRef>
          </c:val>
          <c:extLst>
            <c:ext xmlns:c16="http://schemas.microsoft.com/office/drawing/2014/chart" uri="{C3380CC4-5D6E-409C-BE32-E72D297353CC}">
              <c16:uniqueId val="{00000004-1F3A-4319-B027-D80696FBA2D1}"/>
            </c:ext>
          </c:extLst>
        </c:ser>
        <c:ser>
          <c:idx val="5"/>
          <c:order val="5"/>
          <c:tx>
            <c:strRef>
              <c:f>Sheet1!$G$1</c:f>
              <c:strCache>
                <c:ptCount val="1"/>
                <c:pt idx="0">
                  <c:v>Depth-First Search</c:v>
                </c:pt>
              </c:strCache>
            </c:strRef>
          </c:tx>
          <c:spPr>
            <a:solidFill>
              <a:schemeClr val="accent6"/>
            </a:solidFill>
            <a:ln>
              <a:noFill/>
            </a:ln>
            <a:effectLst/>
          </c:spPr>
          <c:invertIfNegative val="0"/>
          <c:cat>
            <c:strRef>
              <c:f>Sheet1!$A$2</c:f>
              <c:strCache>
                <c:ptCount val="1"/>
                <c:pt idx="0">
                  <c:v>Algorithms </c:v>
                </c:pt>
              </c:strCache>
            </c:strRef>
          </c:cat>
          <c:val>
            <c:numRef>
              <c:f>Sheet1!$G$2</c:f>
              <c:numCache>
                <c:formatCode>General</c:formatCode>
                <c:ptCount val="1"/>
                <c:pt idx="0">
                  <c:v>0</c:v>
                </c:pt>
              </c:numCache>
            </c:numRef>
          </c:val>
          <c:extLst>
            <c:ext xmlns:c16="http://schemas.microsoft.com/office/drawing/2014/chart" uri="{C3380CC4-5D6E-409C-BE32-E72D297353CC}">
              <c16:uniqueId val="{00000005-1F3A-4319-B027-D80696FBA2D1}"/>
            </c:ext>
          </c:extLst>
        </c:ser>
        <c:ser>
          <c:idx val="6"/>
          <c:order val="6"/>
          <c:tx>
            <c:strRef>
              <c:f>Sheet1!$H$1</c:f>
              <c:strCache>
                <c:ptCount val="1"/>
                <c:pt idx="0">
                  <c:v>Dynamic Programming</c:v>
                </c:pt>
              </c:strCache>
            </c:strRef>
          </c:tx>
          <c:spPr>
            <a:solidFill>
              <a:schemeClr val="accent1">
                <a:lumMod val="60000"/>
              </a:schemeClr>
            </a:solidFill>
            <a:ln>
              <a:noFill/>
            </a:ln>
            <a:effectLst/>
          </c:spPr>
          <c:invertIfNegative val="0"/>
          <c:cat>
            <c:strRef>
              <c:f>Sheet1!$A$2</c:f>
              <c:strCache>
                <c:ptCount val="1"/>
                <c:pt idx="0">
                  <c:v>Algorithms </c:v>
                </c:pt>
              </c:strCache>
            </c:strRef>
          </c:cat>
          <c:val>
            <c:numRef>
              <c:f>Sheet1!$H$2</c:f>
              <c:numCache>
                <c:formatCode>General</c:formatCode>
                <c:ptCount val="1"/>
                <c:pt idx="0">
                  <c:v>3</c:v>
                </c:pt>
              </c:numCache>
            </c:numRef>
          </c:val>
          <c:extLst>
            <c:ext xmlns:c16="http://schemas.microsoft.com/office/drawing/2014/chart" uri="{C3380CC4-5D6E-409C-BE32-E72D297353CC}">
              <c16:uniqueId val="{00000006-1F3A-4319-B027-D80696FBA2D1}"/>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Data</a:t>
            </a:r>
            <a:r>
              <a:rPr lang="en-IE" baseline="0" dirty="0"/>
              <a:t> Structures </a:t>
            </a:r>
            <a:endParaRPr lang="en-I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List</c:v>
                </c:pt>
              </c:strCache>
            </c:strRef>
          </c:tx>
          <c:spPr>
            <a:solidFill>
              <a:schemeClr val="accent1"/>
            </a:solidFill>
            <a:ln>
              <a:noFill/>
            </a:ln>
            <a:effectLst/>
          </c:spPr>
          <c:invertIfNegative val="0"/>
          <c:cat>
            <c:strRef>
              <c:f>Sheet1!$A$2</c:f>
              <c:strCache>
                <c:ptCount val="1"/>
                <c:pt idx="0">
                  <c:v>Data Strucutres</c:v>
                </c:pt>
              </c:strCache>
            </c:strRef>
          </c:cat>
          <c:val>
            <c:numRef>
              <c:f>Sheet1!$B$2</c:f>
              <c:numCache>
                <c:formatCode>General</c:formatCode>
                <c:ptCount val="1"/>
                <c:pt idx="0">
                  <c:v>7</c:v>
                </c:pt>
              </c:numCache>
            </c:numRef>
          </c:val>
          <c:extLst>
            <c:ext xmlns:c16="http://schemas.microsoft.com/office/drawing/2014/chart" uri="{C3380CC4-5D6E-409C-BE32-E72D297353CC}">
              <c16:uniqueId val="{00000000-7A61-4781-85C5-ECE5E969938F}"/>
            </c:ext>
          </c:extLst>
        </c:ser>
        <c:ser>
          <c:idx val="1"/>
          <c:order val="1"/>
          <c:tx>
            <c:strRef>
              <c:f>Sheet1!$C$1</c:f>
              <c:strCache>
                <c:ptCount val="1"/>
                <c:pt idx="0">
                  <c:v>Trees</c:v>
                </c:pt>
              </c:strCache>
            </c:strRef>
          </c:tx>
          <c:spPr>
            <a:solidFill>
              <a:schemeClr val="accent2"/>
            </a:solidFill>
            <a:ln>
              <a:noFill/>
            </a:ln>
            <a:effectLst/>
          </c:spPr>
          <c:invertIfNegative val="0"/>
          <c:cat>
            <c:strRef>
              <c:f>Sheet1!$A$2</c:f>
              <c:strCache>
                <c:ptCount val="1"/>
                <c:pt idx="0">
                  <c:v>Data Strucutres</c:v>
                </c:pt>
              </c:strCache>
            </c:strRef>
          </c:cat>
          <c:val>
            <c:numRef>
              <c:f>Sheet1!$C$2</c:f>
              <c:numCache>
                <c:formatCode>General</c:formatCode>
                <c:ptCount val="1"/>
                <c:pt idx="0">
                  <c:v>9</c:v>
                </c:pt>
              </c:numCache>
            </c:numRef>
          </c:val>
          <c:extLst>
            <c:ext xmlns:c16="http://schemas.microsoft.com/office/drawing/2014/chart" uri="{C3380CC4-5D6E-409C-BE32-E72D297353CC}">
              <c16:uniqueId val="{00000001-7A61-4781-85C5-ECE5E969938F}"/>
            </c:ext>
          </c:extLst>
        </c:ser>
        <c:ser>
          <c:idx val="2"/>
          <c:order val="2"/>
          <c:tx>
            <c:strRef>
              <c:f>Sheet1!$D$1</c:f>
              <c:strCache>
                <c:ptCount val="1"/>
                <c:pt idx="0">
                  <c:v>Stacks</c:v>
                </c:pt>
              </c:strCache>
            </c:strRef>
          </c:tx>
          <c:spPr>
            <a:solidFill>
              <a:schemeClr val="accent3"/>
            </a:solidFill>
            <a:ln>
              <a:noFill/>
            </a:ln>
            <a:effectLst/>
          </c:spPr>
          <c:invertIfNegative val="0"/>
          <c:cat>
            <c:strRef>
              <c:f>Sheet1!$A$2</c:f>
              <c:strCache>
                <c:ptCount val="1"/>
                <c:pt idx="0">
                  <c:v>Data Strucutres</c:v>
                </c:pt>
              </c:strCache>
            </c:strRef>
          </c:cat>
          <c:val>
            <c:numRef>
              <c:f>Sheet1!$D$2</c:f>
              <c:numCache>
                <c:formatCode>General</c:formatCode>
                <c:ptCount val="1"/>
                <c:pt idx="0">
                  <c:v>4</c:v>
                </c:pt>
              </c:numCache>
            </c:numRef>
          </c:val>
          <c:extLst>
            <c:ext xmlns:c16="http://schemas.microsoft.com/office/drawing/2014/chart" uri="{C3380CC4-5D6E-409C-BE32-E72D297353CC}">
              <c16:uniqueId val="{00000002-7A61-4781-85C5-ECE5E969938F}"/>
            </c:ext>
          </c:extLst>
        </c:ser>
        <c:ser>
          <c:idx val="3"/>
          <c:order val="3"/>
          <c:tx>
            <c:strRef>
              <c:f>Sheet1!$E$1</c:f>
              <c:strCache>
                <c:ptCount val="1"/>
                <c:pt idx="0">
                  <c:v>Queues</c:v>
                </c:pt>
              </c:strCache>
            </c:strRef>
          </c:tx>
          <c:spPr>
            <a:solidFill>
              <a:schemeClr val="accent4"/>
            </a:solidFill>
            <a:ln>
              <a:noFill/>
            </a:ln>
            <a:effectLst/>
          </c:spPr>
          <c:invertIfNegative val="0"/>
          <c:cat>
            <c:strRef>
              <c:f>Sheet1!$A$2</c:f>
              <c:strCache>
                <c:ptCount val="1"/>
                <c:pt idx="0">
                  <c:v>Data Strucutres</c:v>
                </c:pt>
              </c:strCache>
            </c:strRef>
          </c:cat>
          <c:val>
            <c:numRef>
              <c:f>Sheet1!$E$2</c:f>
              <c:numCache>
                <c:formatCode>General</c:formatCode>
                <c:ptCount val="1"/>
                <c:pt idx="0">
                  <c:v>1</c:v>
                </c:pt>
              </c:numCache>
            </c:numRef>
          </c:val>
          <c:extLst>
            <c:ext xmlns:c16="http://schemas.microsoft.com/office/drawing/2014/chart" uri="{C3380CC4-5D6E-409C-BE32-E72D297353CC}">
              <c16:uniqueId val="{00000003-7A61-4781-85C5-ECE5E969938F}"/>
            </c:ext>
          </c:extLst>
        </c:ser>
        <c:ser>
          <c:idx val="4"/>
          <c:order val="4"/>
          <c:tx>
            <c:strRef>
              <c:f>Sheet1!$F$1</c:f>
              <c:strCache>
                <c:ptCount val="1"/>
                <c:pt idx="0">
                  <c:v>Arrays</c:v>
                </c:pt>
              </c:strCache>
            </c:strRef>
          </c:tx>
          <c:spPr>
            <a:solidFill>
              <a:schemeClr val="accent5"/>
            </a:solidFill>
            <a:ln>
              <a:noFill/>
            </a:ln>
            <a:effectLst/>
          </c:spPr>
          <c:invertIfNegative val="0"/>
          <c:cat>
            <c:strRef>
              <c:f>Sheet1!$A$2</c:f>
              <c:strCache>
                <c:ptCount val="1"/>
                <c:pt idx="0">
                  <c:v>Data Strucutres</c:v>
                </c:pt>
              </c:strCache>
            </c:strRef>
          </c:cat>
          <c:val>
            <c:numRef>
              <c:f>Sheet1!$F$2</c:f>
              <c:numCache>
                <c:formatCode>General</c:formatCode>
                <c:ptCount val="1"/>
                <c:pt idx="0">
                  <c:v>17</c:v>
                </c:pt>
              </c:numCache>
            </c:numRef>
          </c:val>
          <c:extLst>
            <c:ext xmlns:c16="http://schemas.microsoft.com/office/drawing/2014/chart" uri="{C3380CC4-5D6E-409C-BE32-E72D297353CC}">
              <c16:uniqueId val="{00000004-7A61-4781-85C5-ECE5E969938F}"/>
            </c:ext>
          </c:extLst>
        </c:ser>
        <c:ser>
          <c:idx val="5"/>
          <c:order val="5"/>
          <c:tx>
            <c:strRef>
              <c:f>Sheet1!$G$1</c:f>
              <c:strCache>
                <c:ptCount val="1"/>
                <c:pt idx="0">
                  <c:v>Maps</c:v>
                </c:pt>
              </c:strCache>
            </c:strRef>
          </c:tx>
          <c:spPr>
            <a:solidFill>
              <a:schemeClr val="accent6"/>
            </a:solidFill>
            <a:ln>
              <a:noFill/>
            </a:ln>
            <a:effectLst/>
          </c:spPr>
          <c:invertIfNegative val="0"/>
          <c:cat>
            <c:strRef>
              <c:f>Sheet1!$A$2</c:f>
              <c:strCache>
                <c:ptCount val="1"/>
                <c:pt idx="0">
                  <c:v>Data Strucutres</c:v>
                </c:pt>
              </c:strCache>
            </c:strRef>
          </c:cat>
          <c:val>
            <c:numRef>
              <c:f>Sheet1!$G$2</c:f>
              <c:numCache>
                <c:formatCode>General</c:formatCode>
                <c:ptCount val="1"/>
                <c:pt idx="0">
                  <c:v>3</c:v>
                </c:pt>
              </c:numCache>
            </c:numRef>
          </c:val>
          <c:extLst>
            <c:ext xmlns:c16="http://schemas.microsoft.com/office/drawing/2014/chart" uri="{C3380CC4-5D6E-409C-BE32-E72D297353CC}">
              <c16:uniqueId val="{00000005-7A61-4781-85C5-ECE5E969938F}"/>
            </c:ext>
          </c:extLst>
        </c:ser>
        <c:ser>
          <c:idx val="6"/>
          <c:order val="6"/>
          <c:tx>
            <c:strRef>
              <c:f>Sheet1!$H$1</c:f>
              <c:strCache>
                <c:ptCount val="1"/>
                <c:pt idx="0">
                  <c:v>Strings</c:v>
                </c:pt>
              </c:strCache>
            </c:strRef>
          </c:tx>
          <c:spPr>
            <a:solidFill>
              <a:schemeClr val="accent1">
                <a:lumMod val="60000"/>
              </a:schemeClr>
            </a:solidFill>
            <a:ln>
              <a:noFill/>
            </a:ln>
            <a:effectLst/>
          </c:spPr>
          <c:invertIfNegative val="0"/>
          <c:cat>
            <c:strRef>
              <c:f>Sheet1!$A$2</c:f>
              <c:strCache>
                <c:ptCount val="1"/>
                <c:pt idx="0">
                  <c:v>Data Strucutres</c:v>
                </c:pt>
              </c:strCache>
            </c:strRef>
          </c:cat>
          <c:val>
            <c:numRef>
              <c:f>Sheet1!$H$2</c:f>
              <c:numCache>
                <c:formatCode>General</c:formatCode>
                <c:ptCount val="1"/>
                <c:pt idx="0">
                  <c:v>3</c:v>
                </c:pt>
              </c:numCache>
            </c:numRef>
          </c:val>
          <c:extLst>
            <c:ext xmlns:c16="http://schemas.microsoft.com/office/drawing/2014/chart" uri="{C3380CC4-5D6E-409C-BE32-E72D297353CC}">
              <c16:uniqueId val="{00000006-7A61-4781-85C5-ECE5E969938F}"/>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custT="1"/>
      <dgm:spPr/>
      <dgm:t>
        <a:bodyPr/>
        <a:lstStyle/>
        <a:p>
          <a:r>
            <a:rPr lang="en-US" sz="1400" dirty="0"/>
            <a:t>1.Judge pattern</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Take a moment to find which pattern suits the question.</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custT="1"/>
      <dgm:spPr/>
      <dgm:t>
        <a:bodyPr/>
        <a:lstStyle/>
        <a:p>
          <a:r>
            <a:rPr lang="en-US" sz="1400" dirty="0"/>
            <a:t>2.Solve</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4D81F10E-EC5A-4E19-86A9-E1EC9E8FE7EE}">
      <dgm:prSet phldrT="[Text]"/>
      <dgm:spPr/>
      <dgm:t>
        <a:bodyPr/>
        <a:lstStyle/>
        <a:p>
          <a:r>
            <a:rPr lang="en-US" dirty="0"/>
            <a:t>Use the pattern to solve the question.</a:t>
          </a:r>
        </a:p>
      </dgm:t>
      <dgm:extLst>
        <a:ext uri="{E40237B7-FDA0-4F09-8148-C483321AD2D9}">
          <dgm14:cNvPr xmlns:dgm14="http://schemas.microsoft.com/office/drawing/2010/diagram" id="0" name="" title="Step 2 - task description"/>
        </a:ext>
      </dgm:extLst>
    </dgm:pt>
    <dgm:pt modelId="{DDB61D46-FD93-4FEA-8F78-A90D117CFC55}" type="parTrans" cxnId="{A0509747-4D7D-4B79-8B80-8C33FC5AED50}">
      <dgm:prSet/>
      <dgm:spPr/>
      <dgm:t>
        <a:bodyPr/>
        <a:lstStyle/>
        <a:p>
          <a:endParaRPr lang="en-IE"/>
        </a:p>
      </dgm:t>
    </dgm:pt>
    <dgm:pt modelId="{E5D817EA-A609-46B8-86CA-0F5A4499E6D0}" type="sibTrans" cxnId="{A0509747-4D7D-4B79-8B80-8C33FC5AED50}">
      <dgm:prSet/>
      <dgm:spPr/>
      <dgm:t>
        <a:bodyPr/>
        <a:lstStyle/>
        <a:p>
          <a:endParaRPr lang="en-IE"/>
        </a:p>
      </dgm:t>
    </dgm:pt>
    <dgm:pt modelId="{C52F0273-7772-4791-A6F2-7BB5F0272993}">
      <dgm:prSet phldrT="[Text]" custT="1"/>
      <dgm:spPr/>
      <dgm:t>
        <a:bodyPr/>
        <a:lstStyle/>
        <a:p>
          <a:r>
            <a:rPr lang="en-US" sz="1400" dirty="0"/>
            <a:t>3.Compare</a:t>
          </a:r>
        </a:p>
      </dgm:t>
      <dgm:extLst>
        <a:ext uri="{E40237B7-FDA0-4F09-8148-C483321AD2D9}">
          <dgm14:cNvPr xmlns:dgm14="http://schemas.microsoft.com/office/drawing/2010/diagram" id="0" name="" title="Step 2 - task description"/>
        </a:ext>
      </dgm:extLst>
    </dgm:pt>
    <dgm:pt modelId="{63E4A569-BCF5-411F-9F52-2A5CD259630A}" type="parTrans" cxnId="{E0E61378-68AB-4BEB-B2AB-B75E2C8D656B}">
      <dgm:prSet/>
      <dgm:spPr/>
      <dgm:t>
        <a:bodyPr/>
        <a:lstStyle/>
        <a:p>
          <a:endParaRPr lang="en-IE"/>
        </a:p>
      </dgm:t>
    </dgm:pt>
    <dgm:pt modelId="{3D3FC60A-EF73-473C-80C3-C83C89B3FC7D}" type="sibTrans" cxnId="{E0E61378-68AB-4BEB-B2AB-B75E2C8D656B}">
      <dgm:prSet/>
      <dgm:spPr/>
      <dgm:t>
        <a:bodyPr/>
        <a:lstStyle/>
        <a:p>
          <a:endParaRPr lang="en-IE"/>
        </a:p>
      </dgm:t>
    </dgm:pt>
    <dgm:pt modelId="{A838ED4D-D83E-4164-A021-BD960464C6F4}">
      <dgm:prSet phldrT="[Text]"/>
      <dgm:spPr/>
      <dgm:t>
        <a:bodyPr/>
        <a:lstStyle/>
        <a:p>
          <a:r>
            <a:rPr lang="en-US" dirty="0"/>
            <a:t>Compare Control Flow Graphs.</a:t>
          </a:r>
        </a:p>
      </dgm:t>
      <dgm:extLst>
        <a:ext uri="{E40237B7-FDA0-4F09-8148-C483321AD2D9}">
          <dgm14:cNvPr xmlns:dgm14="http://schemas.microsoft.com/office/drawing/2010/diagram" id="0" name="" title="Step 2 - task description"/>
        </a:ext>
      </dgm:extLst>
    </dgm:pt>
    <dgm:pt modelId="{F242E185-648F-4934-8358-9ED9DBF93A25}" type="parTrans" cxnId="{AE161ECE-B837-460C-AD62-BBACEED6E0FB}">
      <dgm:prSet/>
      <dgm:spPr/>
      <dgm:t>
        <a:bodyPr/>
        <a:lstStyle/>
        <a:p>
          <a:endParaRPr lang="en-IE"/>
        </a:p>
      </dgm:t>
    </dgm:pt>
    <dgm:pt modelId="{4AC57226-A52F-47FE-A11F-18E943D58644}" type="sibTrans" cxnId="{AE161ECE-B837-460C-AD62-BBACEED6E0FB}">
      <dgm:prSet/>
      <dgm:spPr/>
      <dgm:t>
        <a:bodyPr/>
        <a:lstStyle/>
        <a:p>
          <a:endParaRPr lang="en-IE"/>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6D79BFDD-A668-4332-A6A3-3C223F866246}" type="pres">
      <dgm:prSet presAssocID="{C52F0273-7772-4791-A6F2-7BB5F0272993}" presName="compNode" presStyleCnt="0"/>
      <dgm:spPr/>
    </dgm:pt>
    <dgm:pt modelId="{E95792D7-6D31-4754-87FE-7E8A06967568}" type="pres">
      <dgm:prSet presAssocID="{C52F0273-7772-4791-A6F2-7BB5F0272993}" presName="noGeometry" presStyleCnt="0"/>
      <dgm:spPr/>
    </dgm:pt>
    <dgm:pt modelId="{6E145DEC-2848-4448-9465-8BB01E14F3F8}" type="pres">
      <dgm:prSet presAssocID="{C52F0273-7772-4791-A6F2-7BB5F0272993}" presName="childTextVisible" presStyleLbl="bgAccFollowNode1" presStyleIdx="2" presStyleCnt="3">
        <dgm:presLayoutVars>
          <dgm:bulletEnabled val="1"/>
        </dgm:presLayoutVars>
      </dgm:prSet>
      <dgm:spPr/>
    </dgm:pt>
    <dgm:pt modelId="{D072D9E0-6C7E-48DD-AB18-CBBAA19C0074}" type="pres">
      <dgm:prSet presAssocID="{C52F0273-7772-4791-A6F2-7BB5F0272993}" presName="childTextHidden" presStyleLbl="bgAccFollowNode1" presStyleIdx="2" presStyleCnt="3"/>
      <dgm:spPr/>
    </dgm:pt>
    <dgm:pt modelId="{E78312BB-2607-4A05-B057-C99ACE75C09C}" type="pres">
      <dgm:prSet presAssocID="{C52F0273-7772-4791-A6F2-7BB5F0272993}"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0422B620-B5A9-490F-B07F-1DD5C2D2B78A}" type="presOf" srcId="{A838ED4D-D83E-4164-A021-BD960464C6F4}" destId="{6E145DEC-2848-4448-9465-8BB01E14F3F8}"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A0509747-4D7D-4B79-8B80-8C33FC5AED50}" srcId="{5D952622-A79E-41E4-BBC2-6212DEFFA91C}" destId="{4D81F10E-EC5A-4E19-86A9-E1EC9E8FE7EE}" srcOrd="0" destOrd="0" parTransId="{DDB61D46-FD93-4FEA-8F78-A90D117CFC55}" sibTransId="{E5D817EA-A609-46B8-86CA-0F5A4499E6D0}"/>
    <dgm:cxn modelId="{019AA969-1A2B-48C0-B7C9-005E817BC2CB}" type="presOf" srcId="{E4E9F0D0-FF23-4B59-9B97-973BCBE5DC65}" destId="{FB705FC1-639E-4064-8E9A-A79870DE5273}" srcOrd="1" destOrd="0" presId="urn:microsoft.com/office/officeart/2005/8/layout/hProcess6"/>
    <dgm:cxn modelId="{E0E61378-68AB-4BEB-B2AB-B75E2C8D656B}" srcId="{FBA29113-7A70-4E0E-B036-871C49B835F1}" destId="{C52F0273-7772-4791-A6F2-7BB5F0272993}" srcOrd="2" destOrd="0" parTransId="{63E4A569-BCF5-411F-9F52-2A5CD259630A}" sibTransId="{3D3FC60A-EF73-473C-80C3-C83C89B3FC7D}"/>
    <dgm:cxn modelId="{742BC37D-EEB5-4C90-B879-2E4F9952824C}" type="presOf" srcId="{4D81F10E-EC5A-4E19-86A9-E1EC9E8FE7EE}" destId="{00D2DC2C-7CA2-4A4B-B66D-3DDCAB7DC8E9}" srcOrd="0" destOrd="0" presId="urn:microsoft.com/office/officeart/2005/8/layout/hProcess6"/>
    <dgm:cxn modelId="{7BDF6B84-96DD-47E7-80F2-F058E17268DE}" type="presOf" srcId="{A838ED4D-D83E-4164-A021-BD960464C6F4}" destId="{D072D9E0-6C7E-48DD-AB18-CBBAA19C007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A22BDB9A-90BB-4DA2-8850-00D4F1D3B898}" srcId="{FBA29113-7A70-4E0E-B036-871C49B835F1}" destId="{5D952622-A79E-41E4-BBC2-6212DEFFA91C}" srcOrd="1" destOrd="0" parTransId="{10627A68-BE4B-4A4A-9EC9-4CFEF1E4DF39}" sibTransId="{092BAEF3-D9F2-476B-9A0B-6F14CC814529}"/>
    <dgm:cxn modelId="{79188EAA-F069-453D-BD08-CD75C48059AE}" type="presOf" srcId="{4D81F10E-EC5A-4E19-86A9-E1EC9E8FE7EE}" destId="{072FB640-0A28-40E8-9C0C-86BAF45C6EF0}" srcOrd="1" destOrd="0" presId="urn:microsoft.com/office/officeart/2005/8/layout/hProcess6"/>
    <dgm:cxn modelId="{AE161ECE-B837-460C-AD62-BBACEED6E0FB}" srcId="{C52F0273-7772-4791-A6F2-7BB5F0272993}" destId="{A838ED4D-D83E-4164-A021-BD960464C6F4}" srcOrd="0" destOrd="0" parTransId="{F242E185-648F-4934-8358-9ED9DBF93A25}" sibTransId="{4AC57226-A52F-47FE-A11F-18E943D58644}"/>
    <dgm:cxn modelId="{C2D3C6DF-ABCE-4F49-AB33-162124EF407E}" type="presOf" srcId="{C52F0273-7772-4791-A6F2-7BB5F0272993}" destId="{E78312BB-2607-4A05-B057-C99ACE75C09C}" srcOrd="0" destOrd="0" presId="urn:microsoft.com/office/officeart/2005/8/layout/hProcess6"/>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E0BAF798-396E-45AF-A049-DF49EFAC87DA}" type="presParOf" srcId="{8734DFB3-ADD8-4FD2-87D8-1981AA0ADD0B}" destId="{6D79BFDD-A668-4332-A6A3-3C223F866246}" srcOrd="4" destOrd="0" presId="urn:microsoft.com/office/officeart/2005/8/layout/hProcess6"/>
    <dgm:cxn modelId="{E43AC380-BEFA-4254-8654-3B5F13F82380}" type="presParOf" srcId="{6D79BFDD-A668-4332-A6A3-3C223F866246}" destId="{E95792D7-6D31-4754-87FE-7E8A06967568}" srcOrd="0" destOrd="0" presId="urn:microsoft.com/office/officeart/2005/8/layout/hProcess6"/>
    <dgm:cxn modelId="{B082B30A-3533-4787-8907-FF10311AAF34}" type="presParOf" srcId="{6D79BFDD-A668-4332-A6A3-3C223F866246}" destId="{6E145DEC-2848-4448-9465-8BB01E14F3F8}" srcOrd="1" destOrd="0" presId="urn:microsoft.com/office/officeart/2005/8/layout/hProcess6"/>
    <dgm:cxn modelId="{3AE208A7-57F4-4DBB-8951-E4DE9B63D6A1}" type="presParOf" srcId="{6D79BFDD-A668-4332-A6A3-3C223F866246}" destId="{D072D9E0-6C7E-48DD-AB18-CBBAA19C0074}" srcOrd="2" destOrd="0" presId="urn:microsoft.com/office/officeart/2005/8/layout/hProcess6"/>
    <dgm:cxn modelId="{90ED7CC0-9263-4EA0-A262-436614CA019A}" type="presParOf" srcId="{6D79BFDD-A668-4332-A6A3-3C223F866246}" destId="{E78312BB-2607-4A05-B057-C99ACE75C09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976200"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Take a moment to find which pattern suits the question.</a:t>
          </a:r>
        </a:p>
      </dsp:txBody>
      <dsp:txXfrm>
        <a:off x="1641011" y="348677"/>
        <a:ext cx="1296381" cy="1627159"/>
      </dsp:txXfrm>
    </dsp:sp>
    <dsp:sp modelId="{47DA5750-48DC-4E4F-815D-0B05DBC30DAB}">
      <dsp:nvSpPr>
        <dsp:cNvPr id="0" name=""/>
        <dsp:cNvSpPr/>
      </dsp:nvSpPr>
      <dsp:spPr>
        <a:xfrm>
          <a:off x="311389"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1.Judge pattern</a:t>
          </a:r>
        </a:p>
      </dsp:txBody>
      <dsp:txXfrm>
        <a:off x="506107" y="692163"/>
        <a:ext cx="940185" cy="940185"/>
      </dsp:txXfrm>
    </dsp:sp>
    <dsp:sp modelId="{00D2DC2C-7CA2-4A4B-B66D-3DDCAB7DC8E9}">
      <dsp:nvSpPr>
        <dsp:cNvPr id="0" name=""/>
        <dsp:cNvSpPr/>
      </dsp:nvSpPr>
      <dsp:spPr>
        <a:xfrm>
          <a:off x="4476658"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Use the pattern to solve the question.</a:t>
          </a:r>
        </a:p>
      </dsp:txBody>
      <dsp:txXfrm>
        <a:off x="5141469" y="348677"/>
        <a:ext cx="1296381" cy="1627159"/>
      </dsp:txXfrm>
    </dsp:sp>
    <dsp:sp modelId="{EE8733A1-7662-4D0A-B39E-2218596CC81C}">
      <dsp:nvSpPr>
        <dsp:cNvPr id="0" name=""/>
        <dsp:cNvSpPr/>
      </dsp:nvSpPr>
      <dsp:spPr>
        <a:xfrm>
          <a:off x="3811847"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2.Solve</a:t>
          </a:r>
        </a:p>
      </dsp:txBody>
      <dsp:txXfrm>
        <a:off x="4006565" y="692163"/>
        <a:ext cx="940185" cy="940185"/>
      </dsp:txXfrm>
    </dsp:sp>
    <dsp:sp modelId="{6E145DEC-2848-4448-9465-8BB01E14F3F8}">
      <dsp:nvSpPr>
        <dsp:cNvPr id="0" name=""/>
        <dsp:cNvSpPr/>
      </dsp:nvSpPr>
      <dsp:spPr>
        <a:xfrm>
          <a:off x="7977116"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Compare Control Flow Graphs.</a:t>
          </a:r>
        </a:p>
      </dsp:txBody>
      <dsp:txXfrm>
        <a:off x="8641926" y="348677"/>
        <a:ext cx="1296381" cy="1627159"/>
      </dsp:txXfrm>
    </dsp:sp>
    <dsp:sp modelId="{E78312BB-2607-4A05-B057-C99ACE75C09C}">
      <dsp:nvSpPr>
        <dsp:cNvPr id="0" name=""/>
        <dsp:cNvSpPr/>
      </dsp:nvSpPr>
      <dsp:spPr>
        <a:xfrm>
          <a:off x="7312305"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3.Compare</a:t>
          </a:r>
        </a:p>
      </dsp:txBody>
      <dsp:txXfrm>
        <a:off x="7507023" y="692163"/>
        <a:ext cx="940185" cy="9401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Hi and welcome to my presentation on my Masters’ Project and Thesis, titled:. My supervisor was </a:t>
            </a:r>
            <a:r>
              <a:rPr lang="en-IE" dirty="0" err="1"/>
              <a:t>Dr.</a:t>
            </a:r>
            <a:r>
              <a:rPr lang="en-IE" dirty="0"/>
              <a:t> Hao Wu.</a:t>
            </a:r>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416691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Problem:</a:t>
            </a:r>
          </a:p>
          <a:p>
            <a:r>
              <a:rPr lang="en-IE" dirty="0"/>
              <a:t>To be able to tackle the problem of helping interviewees prepare better for interviews, we first have to know where the industry was. </a:t>
            </a:r>
          </a:p>
          <a:p>
            <a:r>
              <a:rPr lang="en-IE" dirty="0"/>
              <a:t>We found interview preparatory books to be closely related, i.e. “Cracking the Coding Interview” by Gayle </a:t>
            </a:r>
            <a:r>
              <a:rPr lang="en-IE" dirty="0" err="1"/>
              <a:t>Lackmann</a:t>
            </a:r>
            <a:r>
              <a:rPr lang="en-IE" dirty="0"/>
              <a:t>.</a:t>
            </a:r>
          </a:p>
          <a:p>
            <a:r>
              <a:rPr lang="en-IE" dirty="0"/>
              <a:t>These books have sections candidates should prepare for interviews, such as Searching, Sorting, Recursion. </a:t>
            </a:r>
          </a:p>
          <a:p>
            <a:r>
              <a:rPr lang="en-IE" dirty="0"/>
              <a:t>These are useful as they have some questions on each topic area along with suggested solutions. </a:t>
            </a:r>
          </a:p>
          <a:p>
            <a:r>
              <a:rPr lang="en-IE" dirty="0"/>
              <a:t>But we find these to be an inefficient use of time, as a candidate can not prepare 50+ questions before an interview. </a:t>
            </a:r>
          </a:p>
          <a:p>
            <a:r>
              <a:rPr lang="en-IE" dirty="0"/>
              <a:t>There would be overlapping ideas that should be focused on more. </a:t>
            </a:r>
          </a:p>
          <a:p>
            <a:r>
              <a:rPr lang="en-IE" dirty="0"/>
              <a:t>Ex: If there are 4 questions solved using </a:t>
            </a:r>
            <a:r>
              <a:rPr lang="en-IE" dirty="0" err="1"/>
              <a:t>MergeSort</a:t>
            </a:r>
            <a:r>
              <a:rPr lang="en-IE" dirty="0"/>
              <a:t>, they all share common key steps. But if the book does not show that the same steps are taken, only altered to suit the question, then the book is limiting the readers’ ability to think outside the box and apply the patterns in different ways. </a:t>
            </a:r>
          </a:p>
          <a:p>
            <a:r>
              <a:rPr lang="en-IE" dirty="0"/>
              <a:t>Our approach is to show the reader that being comfortable with the patterns will result in them being flexible in thought, such that readers can apply a standard algorithm to multiple questions and not just limited cases. We want to reinforce material they would be familiar with.</a:t>
            </a:r>
          </a:p>
          <a:p>
            <a:endParaRPr lang="en-IE" dirty="0"/>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99827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covering the following topic areas, followed by some brief questions and a short demo. </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motivation behind this thesis is that we found interviews are becoming more technical. </a:t>
            </a:r>
          </a:p>
          <a:p>
            <a:r>
              <a:rPr lang="en-IE" dirty="0"/>
              <a:t>Many companies are using technical tests to examine potential employees. </a:t>
            </a:r>
          </a:p>
          <a:p>
            <a:r>
              <a:rPr lang="en-IE" dirty="0"/>
              <a:t>These tests usually have a whiteboarding section. These can be quite stressful as the candidate must code freely in front of experienced programmers on a wide range of topics.</a:t>
            </a:r>
          </a:p>
          <a:p>
            <a:r>
              <a:rPr lang="en-IE" dirty="0"/>
              <a:t>To prepare for this test, people usually prepare as many questions as possible. This is very time consuming though and difficult as they need to revise topics numerous times. </a:t>
            </a:r>
          </a:p>
          <a:p>
            <a:r>
              <a:rPr lang="en-IE" dirty="0"/>
              <a:t>Therefore, we wanted to discover if there is a more efficient way to prepare for interviews.</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53727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Problem:</a:t>
            </a:r>
          </a:p>
          <a:p>
            <a:r>
              <a:rPr lang="en-IE" sz="1200" kern="1200" dirty="0">
                <a:solidFill>
                  <a:schemeClr val="tx1"/>
                </a:solidFill>
                <a:effectLst/>
                <a:latin typeface="+mn-lt"/>
                <a:ea typeface="+mn-ea"/>
                <a:cs typeface="+mn-cs"/>
              </a:rPr>
              <a:t>Preparing many questions before an interview can be quite time consuming. It is hard for interviewees to remember all the material that they would cover when answering these questions. </a:t>
            </a:r>
          </a:p>
          <a:p>
            <a:r>
              <a:rPr lang="en-IE" sz="1200" kern="1200" dirty="0">
                <a:solidFill>
                  <a:schemeClr val="tx1"/>
                </a:solidFill>
                <a:effectLst/>
                <a:latin typeface="+mn-lt"/>
                <a:ea typeface="+mn-ea"/>
                <a:cs typeface="+mn-cs"/>
              </a:rPr>
              <a:t>Even preparatory books are limited. They simply show readers a brief description of algorithms, some questions on a section and their solutions. They do not reinforce material that readers would already have studied. </a:t>
            </a:r>
          </a:p>
          <a:p>
            <a:r>
              <a:rPr lang="en-IE" sz="1200" kern="1200" dirty="0">
                <a:solidFill>
                  <a:schemeClr val="tx1"/>
                </a:solidFill>
                <a:effectLst/>
                <a:latin typeface="+mn-lt"/>
                <a:ea typeface="+mn-ea"/>
                <a:cs typeface="+mn-cs"/>
              </a:rPr>
              <a:t>This is limiting the candidates’ ability to think of different solutions in different ways. </a:t>
            </a:r>
          </a:p>
          <a:p>
            <a:r>
              <a:rPr lang="en-IE" sz="1200" kern="1200" dirty="0">
                <a:solidFill>
                  <a:schemeClr val="tx1"/>
                </a:solidFill>
                <a:effectLst/>
                <a:latin typeface="+mn-lt"/>
                <a:ea typeface="+mn-ea"/>
                <a:cs typeface="+mn-cs"/>
              </a:rPr>
              <a:t>We want to discover if the interview questions can be tied back to the material that a programmer would have covered during an Algorithms and Data Structures course., such as CS210 &amp; CS211 here in Maynooth University.</a:t>
            </a:r>
          </a:p>
          <a:p>
            <a:r>
              <a:rPr lang="en-IE" sz="1200" kern="1200" dirty="0">
                <a:solidFill>
                  <a:schemeClr val="tx1"/>
                </a:solidFill>
                <a:effectLst/>
                <a:latin typeface="+mn-lt"/>
                <a:ea typeface="+mn-ea"/>
                <a:cs typeface="+mn-cs"/>
              </a:rPr>
              <a:t>Our goal is to show the reader that being comfortable with the algorithms and their patterns will result in them being flexible in thought, such that they can apply standard algorithms to a variety of questions. </a:t>
            </a:r>
          </a:p>
          <a:p>
            <a:endParaRPr lang="en-IE" dirty="0"/>
          </a:p>
          <a:p>
            <a:r>
              <a:rPr lang="en-IE" dirty="0"/>
              <a:t>Research Qs:</a:t>
            </a:r>
          </a:p>
          <a:p>
            <a:r>
              <a:rPr lang="en-IE" dirty="0"/>
              <a:t>This then lead us to develop 3 Research Qs that attempt to solve the problem of helping interviewees prepare for interviews efficiently. </a:t>
            </a:r>
          </a:p>
          <a:p>
            <a:r>
              <a:rPr lang="en-IE" dirty="0"/>
              <a:t>Q1. What standard algorithms do we choose to focus on.  We gathered information from books such as Cracking the Coding Interview by Gayle </a:t>
            </a:r>
            <a:r>
              <a:rPr lang="en-IE" dirty="0" err="1"/>
              <a:t>Lackmann</a:t>
            </a:r>
            <a:r>
              <a:rPr lang="en-IE" dirty="0"/>
              <a:t>, online forums discussing interview experiences and algorithms books.</a:t>
            </a:r>
          </a:p>
          <a:p>
            <a:r>
              <a:rPr lang="en-IE" dirty="0"/>
              <a:t>We chose the Algorithms in the table below. </a:t>
            </a:r>
          </a:p>
          <a:p>
            <a:r>
              <a:rPr lang="en-IE" dirty="0"/>
              <a:t>Q2. How do the questions relate to these algorithms and their patterns. We wanted to obtain a numerical value for the similarity. </a:t>
            </a:r>
          </a:p>
          <a:p>
            <a:r>
              <a:rPr lang="en-IE" dirty="0"/>
              <a:t>Q3. How easy can a person identify which algorithmic pattern to apply to a question. </a:t>
            </a:r>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76357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We chose </a:t>
            </a:r>
            <a:r>
              <a:rPr lang="en-IE" sz="1200" kern="1200" dirty="0" err="1">
                <a:solidFill>
                  <a:schemeClr val="tx1"/>
                </a:solidFill>
                <a:effectLst/>
                <a:latin typeface="+mn-lt"/>
                <a:ea typeface="+mn-ea"/>
                <a:cs typeface="+mn-cs"/>
              </a:rPr>
              <a:t>LeetCode</a:t>
            </a:r>
            <a:r>
              <a:rPr lang="en-IE" sz="1200" kern="1200" dirty="0">
                <a:solidFill>
                  <a:schemeClr val="tx1"/>
                </a:solidFill>
                <a:effectLst/>
                <a:latin typeface="+mn-lt"/>
                <a:ea typeface="+mn-ea"/>
                <a:cs typeface="+mn-cs"/>
              </a:rPr>
              <a:t> as the question bank. </a:t>
            </a:r>
          </a:p>
          <a:p>
            <a:r>
              <a:rPr lang="en-IE" sz="1200" kern="1200" dirty="0">
                <a:solidFill>
                  <a:schemeClr val="tx1"/>
                </a:solidFill>
                <a:effectLst/>
                <a:latin typeface="+mn-lt"/>
                <a:ea typeface="+mn-ea"/>
                <a:cs typeface="+mn-cs"/>
              </a:rPr>
              <a:t>This is because it had some important qualities. </a:t>
            </a:r>
          </a:p>
          <a:p>
            <a:pPr marL="228600" lvl="0" indent="-228600">
              <a:buAutoNum type="arabicPeriod"/>
            </a:pPr>
            <a:r>
              <a:rPr lang="en-IE" sz="1200" kern="1200" dirty="0">
                <a:solidFill>
                  <a:schemeClr val="tx1"/>
                </a:solidFill>
                <a:effectLst/>
                <a:latin typeface="+mn-lt"/>
                <a:ea typeface="+mn-ea"/>
                <a:cs typeface="+mn-cs"/>
              </a:rPr>
              <a:t>There is an active community. There were new questions added regularly, new test cases were validated and a forum to help people with issues or just general discussion of solutions.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There existed an online judge system. This meant that any bias that we might have had was nullified. Our solutions would only be accepted if they passed their test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We wanted a wide range of questions to choose from. This meant we could choose from varied types of questions to gather our data. </a:t>
            </a:r>
          </a:p>
          <a:p>
            <a:pPr lvl="0"/>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For this project we chose Java as the language. Any language would have been acceptable really as we are only giving pseudocode which shows the abstracted ideas of the patterns. </a:t>
            </a:r>
            <a:r>
              <a:rPr lang="en-IE" sz="1200" kern="1200" dirty="0" err="1">
                <a:solidFill>
                  <a:schemeClr val="tx1"/>
                </a:solidFill>
                <a:effectLst/>
                <a:latin typeface="+mn-lt"/>
                <a:ea typeface="+mn-ea"/>
                <a:cs typeface="+mn-cs"/>
              </a:rPr>
              <a:t>LeetCode</a:t>
            </a:r>
            <a:r>
              <a:rPr lang="en-IE" sz="1200" kern="1200" dirty="0">
                <a:solidFill>
                  <a:schemeClr val="tx1"/>
                </a:solidFill>
                <a:effectLst/>
                <a:latin typeface="+mn-lt"/>
                <a:ea typeface="+mn-ea"/>
                <a:cs typeface="+mn-cs"/>
              </a:rPr>
              <a:t> is compatible with major languages like C# and Python. It even supports newer languages like </a:t>
            </a:r>
            <a:r>
              <a:rPr lang="en-IE" sz="1200" kern="1200" dirty="0" err="1">
                <a:solidFill>
                  <a:schemeClr val="tx1"/>
                </a:solidFill>
                <a:effectLst/>
                <a:latin typeface="+mn-lt"/>
                <a:ea typeface="+mn-ea"/>
                <a:cs typeface="+mn-cs"/>
              </a:rPr>
              <a:t>Kotlin</a:t>
            </a:r>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3800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This is the methodology that resulted in us obtaining our data. </a:t>
            </a:r>
          </a:p>
          <a:p>
            <a:r>
              <a:rPr lang="en-IE" sz="1200" kern="1200" dirty="0">
                <a:solidFill>
                  <a:schemeClr val="tx1"/>
                </a:solidFill>
                <a:effectLst/>
                <a:latin typeface="+mn-lt"/>
                <a:ea typeface="+mn-ea"/>
                <a:cs typeface="+mn-cs"/>
              </a:rPr>
              <a:t>Our approach was purely manual, it required a lot of human effort to complete. </a:t>
            </a:r>
          </a:p>
          <a:p>
            <a:endParaRPr lang="en-IE" sz="1200" kern="1200" dirty="0">
              <a:solidFill>
                <a:schemeClr val="tx1"/>
              </a:solidFill>
              <a:effectLst/>
              <a:latin typeface="+mn-lt"/>
              <a:ea typeface="+mn-ea"/>
              <a:cs typeface="+mn-cs"/>
            </a:endParaRPr>
          </a:p>
          <a:p>
            <a:pPr marL="228600" indent="-228600">
              <a:buAutoNum type="arabicPeriod"/>
            </a:pPr>
            <a:r>
              <a:rPr lang="en-IE" sz="1200" kern="1200" dirty="0">
                <a:solidFill>
                  <a:schemeClr val="tx1"/>
                </a:solidFill>
                <a:effectLst/>
                <a:latin typeface="+mn-lt"/>
                <a:ea typeface="+mn-ea"/>
                <a:cs typeface="+mn-cs"/>
              </a:rPr>
              <a:t>When we start a question, we first take a few minutes to judge which pattern is best suited to solve the question. </a:t>
            </a:r>
          </a:p>
          <a:p>
            <a:pPr marL="228600" indent="-228600">
              <a:buAutoNum type="arabicPeriod" startAt="2"/>
            </a:pPr>
            <a:r>
              <a:rPr lang="en-IE" sz="1200" kern="1200" dirty="0">
                <a:solidFill>
                  <a:schemeClr val="tx1"/>
                </a:solidFill>
                <a:effectLst/>
                <a:latin typeface="+mn-lt"/>
                <a:ea typeface="+mn-ea"/>
                <a:cs typeface="+mn-cs"/>
              </a:rPr>
              <a:t>We then apply this pattern to solve the question. </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IE" sz="1200" kern="1200" dirty="0">
                <a:solidFill>
                  <a:schemeClr val="tx1"/>
                </a:solidFill>
                <a:effectLst/>
                <a:latin typeface="+mn-lt"/>
                <a:ea typeface="+mn-ea"/>
                <a:cs typeface="+mn-cs"/>
              </a:rPr>
              <a:t>Once it was accepted by the judge system, we compared the solution to the pattern we previously selected.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Our first comparison was based off our intuition., which is the initial selection we made at the start. We judge whether our initial selection was the correct way to solve the question.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To support our intuition, we needed a numerical value. To obtain this we counted the number of edit operations, which are the addition and/or deletion of code, to transform a piece of code into another. </a:t>
            </a:r>
          </a:p>
          <a:p>
            <a:r>
              <a:rPr lang="en-IE" sz="1200" kern="1200" dirty="0">
                <a:solidFill>
                  <a:schemeClr val="tx1"/>
                </a:solidFill>
                <a:effectLst/>
                <a:latin typeface="+mn-lt"/>
                <a:ea typeface="+mn-ea"/>
                <a:cs typeface="+mn-cs"/>
              </a:rPr>
              <a:t>We used Control Flow Graphs to obtain the value. We created CFGs for every pattern, and compared these with the solutions. In this case we were counting how many nodes and/or edges we needed to add or delete. </a:t>
            </a:r>
          </a:p>
          <a:p>
            <a:r>
              <a:rPr lang="en-IE" sz="1200" kern="1200" dirty="0">
                <a:solidFill>
                  <a:schemeClr val="tx1"/>
                </a:solidFill>
                <a:effectLst/>
                <a:latin typeface="+mn-lt"/>
                <a:ea typeface="+mn-ea"/>
                <a:cs typeface="+mn-cs"/>
              </a:rPr>
              <a:t>Each operation was given a value of one. </a:t>
            </a:r>
          </a:p>
          <a:p>
            <a:r>
              <a:rPr lang="en-IE" sz="1200" kern="1200" dirty="0">
                <a:solidFill>
                  <a:schemeClr val="tx1"/>
                </a:solidFill>
                <a:effectLst/>
                <a:latin typeface="+mn-lt"/>
                <a:ea typeface="+mn-ea"/>
                <a:cs typeface="+mn-cs"/>
              </a:rPr>
              <a:t>We totalled the edit operations, if the number was below 10 then they were similar. If it was above 10 then they were dissimilar. </a:t>
            </a:r>
          </a:p>
          <a:p>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6206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Here I give an example of how CFGs are used to judge similarity between a pattern and solution. </a:t>
            </a:r>
          </a:p>
          <a:p>
            <a:r>
              <a:rPr lang="en-IE" sz="1200" kern="1200" dirty="0">
                <a:solidFill>
                  <a:schemeClr val="tx1"/>
                </a:solidFill>
                <a:effectLst/>
                <a:latin typeface="+mn-lt"/>
                <a:ea typeface="+mn-ea"/>
                <a:cs typeface="+mn-cs"/>
              </a:rPr>
              <a:t>The first is the standard algorithmic pattern, Palindrome. </a:t>
            </a:r>
          </a:p>
          <a:p>
            <a:r>
              <a:rPr lang="en-IE" sz="1200" kern="1200" dirty="0">
                <a:solidFill>
                  <a:schemeClr val="tx1"/>
                </a:solidFill>
                <a:effectLst/>
                <a:latin typeface="+mn-lt"/>
                <a:ea typeface="+mn-ea"/>
                <a:cs typeface="+mn-cs"/>
              </a:rPr>
              <a:t>It contains 6 nodes and 6 edges. A total of 12. </a:t>
            </a:r>
          </a:p>
          <a:p>
            <a:r>
              <a:rPr lang="en-IE" sz="1200" kern="1200" dirty="0">
                <a:solidFill>
                  <a:schemeClr val="tx1"/>
                </a:solidFill>
                <a:effectLst/>
                <a:latin typeface="+mn-lt"/>
                <a:ea typeface="+mn-ea"/>
                <a:cs typeface="+mn-cs"/>
              </a:rPr>
              <a:t>The second is the question </a:t>
            </a:r>
            <a:r>
              <a:rPr lang="en-IE" sz="1200" kern="1200" dirty="0" err="1">
                <a:solidFill>
                  <a:schemeClr val="tx1"/>
                </a:solidFill>
                <a:effectLst/>
                <a:latin typeface="+mn-lt"/>
                <a:ea typeface="+mn-ea"/>
                <a:cs typeface="+mn-cs"/>
              </a:rPr>
              <a:t>TwoSum</a:t>
            </a:r>
            <a:r>
              <a:rPr lang="en-IE" sz="1200" kern="1200" dirty="0">
                <a:solidFill>
                  <a:schemeClr val="tx1"/>
                </a:solidFill>
                <a:effectLst/>
                <a:latin typeface="+mn-lt"/>
                <a:ea typeface="+mn-ea"/>
                <a:cs typeface="+mn-cs"/>
              </a:rPr>
              <a:t>. We solved it using the Palindrome Algorithm, which was based on our initial intuition when we first read the question. </a:t>
            </a:r>
          </a:p>
          <a:p>
            <a:r>
              <a:rPr lang="en-IE" sz="1200" kern="1200" dirty="0">
                <a:solidFill>
                  <a:schemeClr val="tx1"/>
                </a:solidFill>
                <a:effectLst/>
                <a:latin typeface="+mn-lt"/>
                <a:ea typeface="+mn-ea"/>
                <a:cs typeface="+mn-cs"/>
              </a:rPr>
              <a:t>To back up our intuition this CFG has 8 nodes and 10 edges, a total of 18. </a:t>
            </a:r>
          </a:p>
          <a:p>
            <a:r>
              <a:rPr lang="en-IE" sz="1200" kern="1200" dirty="0">
                <a:solidFill>
                  <a:schemeClr val="tx1"/>
                </a:solidFill>
                <a:effectLst/>
                <a:latin typeface="+mn-lt"/>
                <a:ea typeface="+mn-ea"/>
                <a:cs typeface="+mn-cs"/>
              </a:rPr>
              <a:t>Comparing the two we see that 6 edit operations would be required to transform one into the other. 2 additional nodes and 4 additional edges. </a:t>
            </a:r>
          </a:p>
          <a:p>
            <a:r>
              <a:rPr lang="en-IE" sz="1200" kern="1200" dirty="0">
                <a:solidFill>
                  <a:schemeClr val="tx1"/>
                </a:solidFill>
                <a:effectLst/>
                <a:latin typeface="+mn-lt"/>
                <a:ea typeface="+mn-ea"/>
                <a:cs typeface="+mn-cs"/>
              </a:rPr>
              <a:t>Therefore, the solution to </a:t>
            </a:r>
            <a:r>
              <a:rPr lang="en-IE" sz="1200" kern="1200" dirty="0" err="1">
                <a:solidFill>
                  <a:schemeClr val="tx1"/>
                </a:solidFill>
                <a:effectLst/>
                <a:latin typeface="+mn-lt"/>
                <a:ea typeface="+mn-ea"/>
                <a:cs typeface="+mn-cs"/>
              </a:rPr>
              <a:t>TwoSum</a:t>
            </a:r>
            <a:r>
              <a:rPr lang="en-IE" sz="1200" kern="1200" dirty="0">
                <a:solidFill>
                  <a:schemeClr val="tx1"/>
                </a:solidFill>
                <a:effectLst/>
                <a:latin typeface="+mn-lt"/>
                <a:ea typeface="+mn-ea"/>
                <a:cs typeface="+mn-cs"/>
              </a:rPr>
              <a:t> is related to the Palindrome Algorithm.</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79908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Here is the total data for the 36 questions that we solved.  I have split the data up into two smaller graphs.</a:t>
            </a:r>
          </a:p>
          <a:p>
            <a:r>
              <a:rPr lang="en-IE" sz="1200" kern="1200" dirty="0">
                <a:solidFill>
                  <a:schemeClr val="tx1"/>
                </a:solidFill>
                <a:effectLst/>
                <a:latin typeface="+mn-lt"/>
                <a:ea typeface="+mn-ea"/>
                <a:cs typeface="+mn-cs"/>
              </a:rPr>
              <a:t>The first graph shows the frequency of each pattern that we focused on out of the 36 questions completed. </a:t>
            </a:r>
          </a:p>
          <a:p>
            <a:r>
              <a:rPr lang="en-IE" sz="1200" kern="1200" dirty="0">
                <a:solidFill>
                  <a:schemeClr val="tx1"/>
                </a:solidFill>
                <a:effectLst/>
                <a:latin typeface="+mn-lt"/>
                <a:ea typeface="+mn-ea"/>
                <a:cs typeface="+mn-cs"/>
              </a:rPr>
              <a:t>Tree traversal appeared 6 times, Palindrome appeared 5 times. This was a total of 11, which was roughly 30% of the questions alone. </a:t>
            </a:r>
          </a:p>
          <a:p>
            <a:r>
              <a:rPr lang="en-IE" sz="1200" kern="1200" dirty="0">
                <a:solidFill>
                  <a:schemeClr val="tx1"/>
                </a:solidFill>
                <a:effectLst/>
                <a:latin typeface="+mn-lt"/>
                <a:ea typeface="+mn-ea"/>
                <a:cs typeface="+mn-cs"/>
              </a:rPr>
              <a:t>The total here is 21 appearances. The other 15 solutions were solved without using any of the algorithms we chose to focus on, or none. We did notice that some of the questions that were answered used Insertion Sort for example. </a:t>
            </a:r>
          </a:p>
          <a:p>
            <a:r>
              <a:rPr lang="en-IE" sz="1200" kern="1200" dirty="0">
                <a:solidFill>
                  <a:schemeClr val="tx1"/>
                </a:solidFill>
                <a:effectLst/>
                <a:latin typeface="+mn-lt"/>
                <a:ea typeface="+mn-ea"/>
                <a:cs typeface="+mn-cs"/>
              </a:rPr>
              <a:t>Secondly, I am showing the frequency of the data structures that were used in the solutions. Arrays were clearly used the most. This shows that even in complex situations, arrays are powerful.</a:t>
            </a:r>
          </a:p>
          <a:p>
            <a:r>
              <a:rPr lang="en-IE" sz="1200" kern="1200" dirty="0">
                <a:solidFill>
                  <a:schemeClr val="tx1"/>
                </a:solidFill>
                <a:effectLst/>
                <a:latin typeface="+mn-lt"/>
                <a:ea typeface="+mn-ea"/>
                <a:cs typeface="+mn-cs"/>
              </a:rPr>
              <a:t>Combining these two tables results in the full table which can be found in the paper in the evaluation section.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83335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Conclusion:</a:t>
            </a:r>
          </a:p>
          <a:p>
            <a:r>
              <a:rPr lang="en-IE" sz="1200" kern="1200" dirty="0">
                <a:solidFill>
                  <a:schemeClr val="tx1"/>
                </a:solidFill>
                <a:effectLst/>
                <a:latin typeface="+mn-lt"/>
                <a:ea typeface="+mn-ea"/>
                <a:cs typeface="+mn-cs"/>
              </a:rPr>
              <a:t>Overall there is a clear link between interview questions and standard algorithms that readers will have learned in a programming course. Of the 36 questions, 21 had a pattern that we chose to focus on appear. This is roughly 60%. This number would be increased if we consider other patterns.</a:t>
            </a:r>
          </a:p>
          <a:p>
            <a:r>
              <a:rPr lang="en-IE" sz="1200" kern="1200" dirty="0">
                <a:solidFill>
                  <a:schemeClr val="tx1"/>
                </a:solidFill>
                <a:effectLst/>
                <a:latin typeface="+mn-lt"/>
                <a:ea typeface="+mn-ea"/>
                <a:cs typeface="+mn-cs"/>
              </a:rPr>
              <a:t>We’ve shown that by learning these standard algorithms, a programmer can use them to answer a variety of questions, some which are outside the norm relating to each identified algorithm.</a:t>
            </a:r>
          </a:p>
          <a:p>
            <a:r>
              <a:rPr lang="en-IE" sz="1200" kern="1200" dirty="0">
                <a:solidFill>
                  <a:schemeClr val="tx1"/>
                </a:solidFill>
                <a:effectLst/>
                <a:latin typeface="+mn-lt"/>
                <a:ea typeface="+mn-ea"/>
                <a:cs typeface="+mn-cs"/>
              </a:rPr>
              <a:t>We’ve also shown that by spending more time on the patterns of each algorithm, a user should be able to then answer more interview questions, as they have a deeper understanding of the patterns and their flexibility.</a:t>
            </a:r>
          </a:p>
          <a:p>
            <a:r>
              <a:rPr lang="en-IE" sz="1200" kern="1200" dirty="0">
                <a:solidFill>
                  <a:schemeClr val="tx1"/>
                </a:solidFill>
                <a:effectLst/>
                <a:latin typeface="+mn-lt"/>
                <a:ea typeface="+mn-ea"/>
                <a:cs typeface="+mn-cs"/>
              </a:rPr>
              <a:t>Our approach in this paper was manual. We solved each question ourselves. This means our approach was close to the interview experience itself, as both have a human aspect.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Future Works:</a:t>
            </a:r>
          </a:p>
          <a:p>
            <a:r>
              <a:rPr lang="en-IE" sz="1200" kern="1200" dirty="0">
                <a:solidFill>
                  <a:schemeClr val="tx1"/>
                </a:solidFill>
                <a:effectLst/>
                <a:latin typeface="+mn-lt"/>
                <a:ea typeface="+mn-ea"/>
                <a:cs typeface="+mn-cs"/>
              </a:rPr>
              <a:t>This thesis is an initial study into the link between interview questions and standard algorithms.</a:t>
            </a:r>
          </a:p>
          <a:p>
            <a:r>
              <a:rPr lang="en-IE" sz="1200" kern="1200" dirty="0">
                <a:solidFill>
                  <a:schemeClr val="tx1"/>
                </a:solidFill>
                <a:effectLst/>
                <a:latin typeface="+mn-lt"/>
                <a:ea typeface="+mn-ea"/>
                <a:cs typeface="+mn-cs"/>
              </a:rPr>
              <a:t>We see the following two improvements as good future work:</a:t>
            </a:r>
          </a:p>
          <a:p>
            <a:pPr marL="228600" lvl="0" indent="-228600">
              <a:buAutoNum type="arabicPeriod"/>
            </a:pPr>
            <a:r>
              <a:rPr lang="en-IE" sz="1200" kern="1200" dirty="0">
                <a:solidFill>
                  <a:schemeClr val="tx1"/>
                </a:solidFill>
                <a:effectLst/>
                <a:latin typeface="+mn-lt"/>
                <a:ea typeface="+mn-ea"/>
                <a:cs typeface="+mn-cs"/>
              </a:rPr>
              <a:t>Machine Learning techniques could be utilised to quickly predicate which algorithmic pattern would be best applied to a given interview question.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It would be useful to develop an automatic similarity validator for comparing some given solutions for questions, to the standard algorithms’ patterns. </a:t>
            </a:r>
          </a:p>
          <a:p>
            <a:pPr lvl="0"/>
            <a:endParaRPr lang="en-IE" sz="1200" kern="1200" dirty="0">
              <a:solidFill>
                <a:schemeClr val="tx1"/>
              </a:solidFill>
              <a:effectLst/>
              <a:latin typeface="+mn-lt"/>
              <a:ea typeface="+mn-ea"/>
              <a:cs typeface="+mn-cs"/>
            </a:endParaRPr>
          </a:p>
          <a:p>
            <a:pPr lvl="0"/>
            <a:r>
              <a:rPr lang="en-IE" sz="1200" kern="1200" dirty="0">
                <a:solidFill>
                  <a:schemeClr val="tx1"/>
                </a:solidFill>
                <a:effectLst/>
                <a:latin typeface="+mn-lt"/>
                <a:ea typeface="+mn-ea"/>
                <a:cs typeface="+mn-cs"/>
              </a:rPr>
              <a:t>Any future work would have to consider more questions and from a wider range of topics too.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988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1/19/2018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1/19/2018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1/19/2018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1/19/2018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1/19/2018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42" y="1909346"/>
            <a:ext cx="10685213" cy="3383280"/>
          </a:xfrm>
        </p:spPr>
        <p:txBody>
          <a:bodyPr>
            <a:normAutofit fontScale="90000"/>
          </a:bodyPr>
          <a:lstStyle/>
          <a:p>
            <a:pPr algn="ctr"/>
            <a:r>
              <a:rPr lang="en-IE" dirty="0"/>
              <a:t>Analysing Algorithmic Patterns Based on Real</a:t>
            </a:r>
            <a:br>
              <a:rPr lang="en-IE" dirty="0"/>
            </a:br>
            <a:r>
              <a:rPr lang="en-IE" dirty="0"/>
              <a:t>Coding Interview Questions</a:t>
            </a:r>
            <a:endParaRPr lang="en-US" dirty="0"/>
          </a:p>
        </p:txBody>
      </p:sp>
      <p:sp>
        <p:nvSpPr>
          <p:cNvPr id="3" name="Subtitle 2"/>
          <p:cNvSpPr>
            <a:spLocks noGrp="1"/>
          </p:cNvSpPr>
          <p:nvPr>
            <p:ph type="subTitle" idx="1"/>
          </p:nvPr>
        </p:nvSpPr>
        <p:spPr/>
        <p:txBody>
          <a:bodyPr/>
          <a:lstStyle/>
          <a:p>
            <a:r>
              <a:rPr lang="en-US" dirty="0"/>
              <a:t>By Ian Dempsey				Supervisor: </a:t>
            </a:r>
            <a:r>
              <a:rPr lang="en-US" dirty="0" err="1"/>
              <a:t>Dr.Hao</a:t>
            </a:r>
            <a:r>
              <a:rPr lang="en-US" dirty="0"/>
              <a:t> Wu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46D0-554D-4D89-BCD3-848943380B51}"/>
              </a:ext>
            </a:extLst>
          </p:cNvPr>
          <p:cNvSpPr>
            <a:spLocks noGrp="1"/>
          </p:cNvSpPr>
          <p:nvPr>
            <p:ph type="title"/>
          </p:nvPr>
        </p:nvSpPr>
        <p:spPr/>
        <p:txBody>
          <a:bodyPr/>
          <a:lstStyle/>
          <a:p>
            <a:r>
              <a:rPr lang="en-IE" dirty="0"/>
              <a:t>Questions</a:t>
            </a:r>
          </a:p>
        </p:txBody>
      </p:sp>
    </p:spTree>
    <p:extLst>
      <p:ext uri="{BB962C8B-B14F-4D97-AF65-F5344CB8AC3E}">
        <p14:creationId xmlns:p14="http://schemas.microsoft.com/office/powerpoint/2010/main" val="129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The Problem.</a:t>
            </a:r>
          </a:p>
          <a:p>
            <a:r>
              <a:rPr lang="en-US" dirty="0"/>
              <a:t>Software Framework.</a:t>
            </a:r>
          </a:p>
          <a:p>
            <a:r>
              <a:rPr lang="en-US" dirty="0"/>
              <a:t>Methodology.</a:t>
            </a:r>
          </a:p>
          <a:p>
            <a:r>
              <a:rPr lang="en-US" dirty="0"/>
              <a:t>Concrete Example.</a:t>
            </a:r>
          </a:p>
          <a:p>
            <a:r>
              <a:rPr lang="en-US" dirty="0"/>
              <a:t>Results.</a:t>
            </a:r>
          </a:p>
          <a:p>
            <a:r>
              <a:rPr lang="en-US" dirty="0"/>
              <a:t>Conclusions &amp; Future Work.</a:t>
            </a:r>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368487-7F8F-47C2-B305-9D3B7DD9AFC5}"/>
              </a:ext>
            </a:extLst>
          </p:cNvPr>
          <p:cNvSpPr>
            <a:spLocks noGrp="1"/>
          </p:cNvSpPr>
          <p:nvPr>
            <p:ph type="title"/>
          </p:nvPr>
        </p:nvSpPr>
        <p:spPr>
          <a:xfrm>
            <a:off x="1295400" y="503853"/>
            <a:ext cx="9601200" cy="1142385"/>
          </a:xfrm>
        </p:spPr>
        <p:txBody>
          <a:bodyPr/>
          <a:lstStyle/>
          <a:p>
            <a:r>
              <a:rPr lang="en-US" dirty="0"/>
              <a:t>Introduction</a:t>
            </a:r>
          </a:p>
        </p:txBody>
      </p:sp>
      <p:sp>
        <p:nvSpPr>
          <p:cNvPr id="8" name="Content Placeholder 2">
            <a:extLst>
              <a:ext uri="{FF2B5EF4-FFF2-40B4-BE49-F238E27FC236}">
                <a16:creationId xmlns:a16="http://schemas.microsoft.com/office/drawing/2014/main" id="{1D7E6274-0B76-4F20-9DED-F22D51C3F1E7}"/>
              </a:ext>
            </a:extLst>
          </p:cNvPr>
          <p:cNvSpPr txBox="1">
            <a:spLocks/>
          </p:cNvSpPr>
          <p:nvPr/>
        </p:nvSpPr>
        <p:spPr>
          <a:xfrm>
            <a:off x="6442553" y="19812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Contributions</a:t>
            </a:r>
          </a:p>
          <a:p>
            <a:r>
              <a:rPr lang="en-US" dirty="0"/>
              <a:t>Mastering the fundamental algorithms is important. </a:t>
            </a:r>
          </a:p>
          <a:p>
            <a:r>
              <a:rPr lang="en-US" dirty="0"/>
              <a:t>Identify the patterns of these algorithms.</a:t>
            </a:r>
          </a:p>
          <a:p>
            <a:r>
              <a:rPr lang="en-US" dirty="0"/>
              <a:t>Provide a guidance for programmers to better their abilities and prepare them for real world interview questions.</a:t>
            </a:r>
          </a:p>
          <a:p>
            <a:endParaRPr lang="en-US" dirty="0"/>
          </a:p>
        </p:txBody>
      </p:sp>
      <p:sp>
        <p:nvSpPr>
          <p:cNvPr id="9" name="Content Placeholder 2">
            <a:extLst>
              <a:ext uri="{FF2B5EF4-FFF2-40B4-BE49-F238E27FC236}">
                <a16:creationId xmlns:a16="http://schemas.microsoft.com/office/drawing/2014/main" id="{592A75F8-B658-49BC-B727-89247BCBDF67}"/>
              </a:ext>
            </a:extLst>
          </p:cNvPr>
          <p:cNvSpPr txBox="1">
            <a:spLocks/>
          </p:cNvSpPr>
          <p:nvPr/>
        </p:nvSpPr>
        <p:spPr>
          <a:xfrm>
            <a:off x="1295401" y="19811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Motivation</a:t>
            </a:r>
          </a:p>
          <a:p>
            <a:r>
              <a:rPr lang="en-US" dirty="0"/>
              <a:t>Interviews are becoming more technical. </a:t>
            </a:r>
          </a:p>
          <a:p>
            <a:r>
              <a:rPr lang="en-US" dirty="0"/>
              <a:t>Discover a more efficient form of preparation.</a:t>
            </a:r>
          </a:p>
          <a:p>
            <a:endParaRPr lang="en-US" dirty="0"/>
          </a:p>
          <a:p>
            <a:endParaRPr lang="en-US" dirty="0"/>
          </a:p>
        </p:txBody>
      </p:sp>
      <p:pic>
        <p:nvPicPr>
          <p:cNvPr id="11" name="Picture 10">
            <a:extLst>
              <a:ext uri="{FF2B5EF4-FFF2-40B4-BE49-F238E27FC236}">
                <a16:creationId xmlns:a16="http://schemas.microsoft.com/office/drawing/2014/main" id="{40C65C8A-FDF0-4846-83B3-CFE8AE5EC77C}"/>
              </a:ext>
            </a:extLst>
          </p:cNvPr>
          <p:cNvPicPr>
            <a:picLocks noChangeAspect="1"/>
          </p:cNvPicPr>
          <p:nvPr/>
        </p:nvPicPr>
        <p:blipFill>
          <a:blip r:embed="rId3"/>
          <a:stretch>
            <a:fillRect/>
          </a:stretch>
        </p:blipFill>
        <p:spPr>
          <a:xfrm>
            <a:off x="1561578" y="4017611"/>
            <a:ext cx="3373677" cy="2108548"/>
          </a:xfrm>
          <a:prstGeom prst="rect">
            <a:avLst/>
          </a:prstGeom>
        </p:spPr>
      </p:pic>
    </p:spTree>
    <p:extLst>
      <p:ext uri="{BB962C8B-B14F-4D97-AF65-F5344CB8AC3E}">
        <p14:creationId xmlns:p14="http://schemas.microsoft.com/office/powerpoint/2010/main" val="25448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pic>
        <p:nvPicPr>
          <p:cNvPr id="5" name="Picture 4">
            <a:extLst>
              <a:ext uri="{FF2B5EF4-FFF2-40B4-BE49-F238E27FC236}">
                <a16:creationId xmlns:a16="http://schemas.microsoft.com/office/drawing/2014/main" id="{672FF174-7E0B-494A-8454-8EDF5CC55EF6}"/>
              </a:ext>
            </a:extLst>
          </p:cNvPr>
          <p:cNvPicPr>
            <a:picLocks noChangeAspect="1"/>
          </p:cNvPicPr>
          <p:nvPr/>
        </p:nvPicPr>
        <p:blipFill>
          <a:blip r:embed="rId3"/>
          <a:stretch>
            <a:fillRect/>
          </a:stretch>
        </p:blipFill>
        <p:spPr>
          <a:xfrm>
            <a:off x="95909" y="2447420"/>
            <a:ext cx="1374209" cy="1963156"/>
          </a:xfrm>
          <a:prstGeom prst="rect">
            <a:avLst/>
          </a:prstGeom>
        </p:spPr>
      </p:pic>
      <p:sp>
        <p:nvSpPr>
          <p:cNvPr id="7" name="Content Placeholder 2">
            <a:extLst>
              <a:ext uri="{FF2B5EF4-FFF2-40B4-BE49-F238E27FC236}">
                <a16:creationId xmlns:a16="http://schemas.microsoft.com/office/drawing/2014/main" id="{AFA58F2E-7CE2-4219-8D53-0F65F9FB604C}"/>
              </a:ext>
            </a:extLst>
          </p:cNvPr>
          <p:cNvSpPr txBox="1">
            <a:spLocks/>
          </p:cNvSpPr>
          <p:nvPr/>
        </p:nvSpPr>
        <p:spPr>
          <a:xfrm>
            <a:off x="5922724" y="15239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Research Questions</a:t>
            </a:r>
          </a:p>
          <a:p>
            <a:r>
              <a:rPr lang="en-US" dirty="0"/>
              <a:t>What algorithms to choose.</a:t>
            </a:r>
          </a:p>
          <a:p>
            <a:r>
              <a:rPr lang="en-US" dirty="0"/>
              <a:t>How do the questions relate to these algorithms.</a:t>
            </a:r>
          </a:p>
          <a:p>
            <a:r>
              <a:rPr lang="en-US" dirty="0"/>
              <a:t>How easily can a person identify which algorithmic pattern to apply to a question.</a:t>
            </a:r>
          </a:p>
          <a:p>
            <a:endParaRPr lang="en-US" dirty="0"/>
          </a:p>
        </p:txBody>
      </p:sp>
      <p:sp>
        <p:nvSpPr>
          <p:cNvPr id="8" name="Content Placeholder 2">
            <a:extLst>
              <a:ext uri="{FF2B5EF4-FFF2-40B4-BE49-F238E27FC236}">
                <a16:creationId xmlns:a16="http://schemas.microsoft.com/office/drawing/2014/main" id="{DEF56C26-EE52-4B06-8A84-EAB5E12FCC84}"/>
              </a:ext>
            </a:extLst>
          </p:cNvPr>
          <p:cNvSpPr txBox="1">
            <a:spLocks/>
          </p:cNvSpPr>
          <p:nvPr/>
        </p:nvSpPr>
        <p:spPr>
          <a:xfrm>
            <a:off x="1468677" y="15240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None/>
            </a:pPr>
            <a:r>
              <a:rPr lang="en-US" dirty="0">
                <a:solidFill>
                  <a:schemeClr val="accent1">
                    <a:lumMod val="75000"/>
                  </a:schemeClr>
                </a:solidFill>
              </a:rPr>
              <a:t>Problem</a:t>
            </a:r>
          </a:p>
          <a:p>
            <a:r>
              <a:rPr lang="en-US" dirty="0">
                <a:solidFill>
                  <a:schemeClr val="tx2"/>
                </a:solidFill>
              </a:rPr>
              <a:t>Preparing questions is time consuming.</a:t>
            </a:r>
          </a:p>
          <a:p>
            <a:r>
              <a:rPr lang="en-US" dirty="0"/>
              <a:t>Related works were good, but limiting.</a:t>
            </a:r>
          </a:p>
          <a:p>
            <a:r>
              <a:rPr lang="en-US" dirty="0"/>
              <a:t>Try to show the flexibility of algorithms.</a:t>
            </a:r>
          </a:p>
          <a:p>
            <a:r>
              <a:rPr lang="en-US" dirty="0"/>
              <a:t>Reinforce material programmers know.</a:t>
            </a:r>
          </a:p>
          <a:p>
            <a:endParaRPr lang="en-US" dirty="0"/>
          </a:p>
          <a:p>
            <a:endParaRPr lang="en-US" dirty="0"/>
          </a:p>
        </p:txBody>
      </p:sp>
      <p:pic>
        <p:nvPicPr>
          <p:cNvPr id="12" name="Picture 11">
            <a:extLst>
              <a:ext uri="{FF2B5EF4-FFF2-40B4-BE49-F238E27FC236}">
                <a16:creationId xmlns:a16="http://schemas.microsoft.com/office/drawing/2014/main" id="{BE51E714-F40C-4ABC-A935-169B978955CC}"/>
              </a:ext>
            </a:extLst>
          </p:cNvPr>
          <p:cNvPicPr>
            <a:picLocks noChangeAspect="1"/>
          </p:cNvPicPr>
          <p:nvPr/>
        </p:nvPicPr>
        <p:blipFill>
          <a:blip r:embed="rId4"/>
          <a:stretch>
            <a:fillRect/>
          </a:stretch>
        </p:blipFill>
        <p:spPr>
          <a:xfrm>
            <a:off x="9541570" y="388932"/>
            <a:ext cx="2363506" cy="1890805"/>
          </a:xfrm>
          <a:prstGeom prst="rect">
            <a:avLst/>
          </a:prstGeom>
        </p:spPr>
      </p:pic>
      <p:graphicFrame>
        <p:nvGraphicFramePr>
          <p:cNvPr id="4" name="Table 3">
            <a:extLst>
              <a:ext uri="{FF2B5EF4-FFF2-40B4-BE49-F238E27FC236}">
                <a16:creationId xmlns:a16="http://schemas.microsoft.com/office/drawing/2014/main" id="{40445462-2E50-4BF0-AD31-07AF04B9D0BA}"/>
              </a:ext>
            </a:extLst>
          </p:cNvPr>
          <p:cNvGraphicFramePr>
            <a:graphicFrameLocks noGrp="1"/>
          </p:cNvGraphicFramePr>
          <p:nvPr>
            <p:extLst>
              <p:ext uri="{D42A27DB-BD31-4B8C-83A1-F6EECF244321}">
                <p14:modId xmlns:p14="http://schemas.microsoft.com/office/powerpoint/2010/main" val="554706290"/>
              </p:ext>
            </p:extLst>
          </p:nvPr>
        </p:nvGraphicFramePr>
        <p:xfrm>
          <a:off x="6096000" y="4254906"/>
          <a:ext cx="5021133" cy="1849120"/>
        </p:xfrm>
        <a:graphic>
          <a:graphicData uri="http://schemas.openxmlformats.org/drawingml/2006/table">
            <a:tbl>
              <a:tblPr firstRow="1" bandRow="1">
                <a:tableStyleId>{BC89EF96-8CEA-46FF-86C4-4CE0E7609802}</a:tableStyleId>
              </a:tblPr>
              <a:tblGrid>
                <a:gridCol w="2513146">
                  <a:extLst>
                    <a:ext uri="{9D8B030D-6E8A-4147-A177-3AD203B41FA5}">
                      <a16:colId xmlns:a16="http://schemas.microsoft.com/office/drawing/2014/main" val="3965407158"/>
                    </a:ext>
                  </a:extLst>
                </a:gridCol>
                <a:gridCol w="2507987">
                  <a:extLst>
                    <a:ext uri="{9D8B030D-6E8A-4147-A177-3AD203B41FA5}">
                      <a16:colId xmlns:a16="http://schemas.microsoft.com/office/drawing/2014/main" val="2551764477"/>
                    </a:ext>
                  </a:extLst>
                </a:gridCol>
              </a:tblGrid>
              <a:tr h="217693">
                <a:tc gridSpan="2">
                  <a:txBody>
                    <a:bodyPr/>
                    <a:lstStyle/>
                    <a:p>
                      <a:pPr algn="ctr"/>
                      <a:r>
                        <a:rPr lang="en-IE" dirty="0"/>
                        <a:t>Algorithms</a:t>
                      </a:r>
                    </a:p>
                  </a:txBody>
                  <a:tcPr>
                    <a:lnL w="12700" cap="flat" cmpd="sng" algn="ctr">
                      <a:solidFill>
                        <a:schemeClr val="tx1"/>
                      </a:solidFill>
                      <a:prstDash val="solid"/>
                      <a:round/>
                      <a:headEnd type="none" w="med" len="med"/>
                      <a:tailEnd type="none" w="med" len="med"/>
                    </a:lnL>
                  </a:tcPr>
                </a:tc>
                <a:tc hMerge="1">
                  <a:txBody>
                    <a:bodyPr/>
                    <a:lstStyle/>
                    <a:p>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8065654"/>
                  </a:ext>
                </a:extLst>
              </a:tr>
              <a:tr h="370840">
                <a:tc>
                  <a:txBody>
                    <a:bodyPr/>
                    <a:lstStyle/>
                    <a:p>
                      <a:r>
                        <a:rPr lang="en-IE" dirty="0"/>
                        <a:t>Palindrome</a:t>
                      </a:r>
                    </a:p>
                  </a:txBody>
                  <a:tcPr>
                    <a:lnL w="12700" cap="flat" cmpd="sng" algn="ctr">
                      <a:solidFill>
                        <a:schemeClr val="tx1"/>
                      </a:solidFill>
                      <a:prstDash val="solid"/>
                      <a:round/>
                      <a:headEnd type="none" w="med" len="med"/>
                      <a:tailEnd type="none" w="med" len="med"/>
                    </a:lnL>
                  </a:tcPr>
                </a:tc>
                <a:tc>
                  <a:txBody>
                    <a:bodyPr/>
                    <a:lstStyle/>
                    <a:p>
                      <a:r>
                        <a:rPr lang="en-IE" dirty="0"/>
                        <a:t>Merge Sort</a:t>
                      </a:r>
                    </a:p>
                  </a:txBody>
                  <a:tcPr/>
                </a:tc>
                <a:extLst>
                  <a:ext uri="{0D108BD9-81ED-4DB2-BD59-A6C34878D82A}">
                    <a16:rowId xmlns:a16="http://schemas.microsoft.com/office/drawing/2014/main" val="586004726"/>
                  </a:ext>
                </a:extLst>
              </a:tr>
              <a:tr h="370840">
                <a:tc>
                  <a:txBody>
                    <a:bodyPr/>
                    <a:lstStyle/>
                    <a:p>
                      <a:r>
                        <a:rPr lang="en-IE" dirty="0"/>
                        <a:t>Binary Search</a:t>
                      </a:r>
                    </a:p>
                  </a:txBody>
                  <a:tcPr>
                    <a:lnL w="12700" cap="flat" cmpd="sng" algn="ctr">
                      <a:solidFill>
                        <a:schemeClr val="tx1"/>
                      </a:solidFill>
                      <a:prstDash val="solid"/>
                      <a:round/>
                      <a:headEnd type="none" w="med" len="med"/>
                      <a:tailEnd type="none" w="med" len="med"/>
                    </a:lnL>
                  </a:tcPr>
                </a:tc>
                <a:tc>
                  <a:txBody>
                    <a:bodyPr/>
                    <a:lstStyle/>
                    <a:p>
                      <a:r>
                        <a:rPr lang="en-IE" dirty="0"/>
                        <a:t>Tree Traversal</a:t>
                      </a:r>
                    </a:p>
                  </a:txBody>
                  <a:tcPr/>
                </a:tc>
                <a:extLst>
                  <a:ext uri="{0D108BD9-81ED-4DB2-BD59-A6C34878D82A}">
                    <a16:rowId xmlns:a16="http://schemas.microsoft.com/office/drawing/2014/main" val="3567618768"/>
                  </a:ext>
                </a:extLst>
              </a:tr>
              <a:tr h="370840">
                <a:tc>
                  <a:txBody>
                    <a:bodyPr/>
                    <a:lstStyle/>
                    <a:p>
                      <a:r>
                        <a:rPr lang="en-IE" dirty="0"/>
                        <a:t>Breadth-First Search</a:t>
                      </a:r>
                    </a:p>
                  </a:txBody>
                  <a:tcPr>
                    <a:lnL w="12700" cap="flat" cmpd="sng" algn="ctr">
                      <a:solidFill>
                        <a:schemeClr val="tx1"/>
                      </a:solidFill>
                      <a:prstDash val="solid"/>
                      <a:round/>
                      <a:headEnd type="none" w="med" len="med"/>
                      <a:tailEnd type="none" w="med" len="med"/>
                    </a:lnL>
                  </a:tcPr>
                </a:tc>
                <a:tc>
                  <a:txBody>
                    <a:bodyPr/>
                    <a:lstStyle/>
                    <a:p>
                      <a:r>
                        <a:rPr lang="en-IE" dirty="0"/>
                        <a:t>Depth-First Search</a:t>
                      </a:r>
                    </a:p>
                  </a:txBody>
                  <a:tcPr/>
                </a:tc>
                <a:extLst>
                  <a:ext uri="{0D108BD9-81ED-4DB2-BD59-A6C34878D82A}">
                    <a16:rowId xmlns:a16="http://schemas.microsoft.com/office/drawing/2014/main" val="3129771711"/>
                  </a:ext>
                </a:extLst>
              </a:tr>
              <a:tr h="370840">
                <a:tc>
                  <a:txBody>
                    <a:bodyPr/>
                    <a:lstStyle/>
                    <a:p>
                      <a:r>
                        <a:rPr lang="en-IE" dirty="0"/>
                        <a:t>Dynamic Programming</a:t>
                      </a:r>
                    </a:p>
                  </a:txBody>
                  <a:tcPr>
                    <a:lnL w="12700" cap="flat" cmpd="sng" algn="ctr">
                      <a:solidFill>
                        <a:schemeClr val="tx1"/>
                      </a:solidFill>
                      <a:prstDash val="solid"/>
                      <a:round/>
                      <a:headEnd type="none" w="med" len="med"/>
                      <a:tailEnd type="none" w="med" len="med"/>
                    </a:lnL>
                  </a:tcPr>
                </a:tc>
                <a:tc>
                  <a:txBody>
                    <a:bodyPr/>
                    <a:lstStyle/>
                    <a:p>
                      <a:endParaRPr lang="en-IE" dirty="0"/>
                    </a:p>
                  </a:txBody>
                  <a:tcPr/>
                </a:tc>
                <a:extLst>
                  <a:ext uri="{0D108BD9-81ED-4DB2-BD59-A6C34878D82A}">
                    <a16:rowId xmlns:a16="http://schemas.microsoft.com/office/drawing/2014/main" val="61501767"/>
                  </a:ext>
                </a:extLst>
              </a:tr>
            </a:tbl>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Framework</a:t>
            </a:r>
          </a:p>
        </p:txBody>
      </p:sp>
      <p:sp>
        <p:nvSpPr>
          <p:cNvPr id="3" name="Content Placeholder 2"/>
          <p:cNvSpPr>
            <a:spLocks noGrp="1"/>
          </p:cNvSpPr>
          <p:nvPr>
            <p:ph sz="half" idx="1"/>
          </p:nvPr>
        </p:nvSpPr>
        <p:spPr/>
        <p:txBody>
          <a:bodyPr/>
          <a:lstStyle/>
          <a:p>
            <a:r>
              <a:rPr lang="en-US" dirty="0"/>
              <a:t>Online Repositories. </a:t>
            </a:r>
          </a:p>
          <a:p>
            <a:pPr lvl="1"/>
            <a:r>
              <a:rPr lang="en-US" dirty="0"/>
              <a:t>Active community.</a:t>
            </a:r>
          </a:p>
          <a:p>
            <a:pPr lvl="1"/>
            <a:r>
              <a:rPr lang="en-US" dirty="0"/>
              <a:t>Online judge system. Important.</a:t>
            </a:r>
          </a:p>
          <a:p>
            <a:pPr lvl="1"/>
            <a:r>
              <a:rPr lang="en-US" dirty="0"/>
              <a:t>Wide range of questions.</a:t>
            </a:r>
          </a:p>
          <a:p>
            <a:r>
              <a:rPr lang="en-US" dirty="0"/>
              <a:t>Java.</a:t>
            </a:r>
          </a:p>
          <a:p>
            <a:endParaRPr lang="en-US" dirty="0"/>
          </a:p>
        </p:txBody>
      </p:sp>
      <p:pic>
        <p:nvPicPr>
          <p:cNvPr id="7" name="Content Placeholder 9">
            <a:extLst>
              <a:ext uri="{FF2B5EF4-FFF2-40B4-BE49-F238E27FC236}">
                <a16:creationId xmlns:a16="http://schemas.microsoft.com/office/drawing/2014/main" id="{EFF1B9C6-3158-46B2-A283-8471B0BF95DB}"/>
              </a:ext>
            </a:extLst>
          </p:cNvPr>
          <p:cNvPicPr>
            <a:picLocks noChangeAspect="1"/>
          </p:cNvPicPr>
          <p:nvPr/>
        </p:nvPicPr>
        <p:blipFill>
          <a:blip r:embed="rId3"/>
          <a:stretch>
            <a:fillRect/>
          </a:stretch>
        </p:blipFill>
        <p:spPr>
          <a:xfrm>
            <a:off x="7410450" y="1323974"/>
            <a:ext cx="3486150" cy="1314450"/>
          </a:xfrm>
          <a:prstGeom prst="rect">
            <a:avLst/>
          </a:prstGeom>
        </p:spPr>
      </p:pic>
      <p:pic>
        <p:nvPicPr>
          <p:cNvPr id="8" name="Picture 7">
            <a:extLst>
              <a:ext uri="{FF2B5EF4-FFF2-40B4-BE49-F238E27FC236}">
                <a16:creationId xmlns:a16="http://schemas.microsoft.com/office/drawing/2014/main" id="{FE461B01-679E-4B97-9E96-8FC9A39BCB36}"/>
              </a:ext>
            </a:extLst>
          </p:cNvPr>
          <p:cNvPicPr>
            <a:picLocks noChangeAspect="1"/>
          </p:cNvPicPr>
          <p:nvPr/>
        </p:nvPicPr>
        <p:blipFill>
          <a:blip r:embed="rId4"/>
          <a:stretch>
            <a:fillRect/>
          </a:stretch>
        </p:blipFill>
        <p:spPr>
          <a:xfrm>
            <a:off x="6462517" y="2638424"/>
            <a:ext cx="4552950" cy="1133475"/>
          </a:xfrm>
          <a:prstGeom prst="rect">
            <a:avLst/>
          </a:prstGeom>
        </p:spPr>
      </p:pic>
      <p:pic>
        <p:nvPicPr>
          <p:cNvPr id="9" name="Picture 8">
            <a:extLst>
              <a:ext uri="{FF2B5EF4-FFF2-40B4-BE49-F238E27FC236}">
                <a16:creationId xmlns:a16="http://schemas.microsoft.com/office/drawing/2014/main" id="{21E24EB7-23A4-4FC4-8553-157C1893A590}"/>
              </a:ext>
            </a:extLst>
          </p:cNvPr>
          <p:cNvPicPr>
            <a:picLocks noChangeAspect="1"/>
          </p:cNvPicPr>
          <p:nvPr/>
        </p:nvPicPr>
        <p:blipFill>
          <a:blip r:embed="rId5"/>
          <a:stretch>
            <a:fillRect/>
          </a:stretch>
        </p:blipFill>
        <p:spPr>
          <a:xfrm>
            <a:off x="5162550" y="3630610"/>
            <a:ext cx="4495800" cy="2486025"/>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518927358"/>
              </p:ext>
            </p:extLst>
          </p:nvPr>
        </p:nvGraphicFramePr>
        <p:xfrm>
          <a:off x="739034" y="1646238"/>
          <a:ext cx="10947749" cy="232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A4C3579-618C-4613-BEBC-B6FA064328DE}"/>
              </a:ext>
            </a:extLst>
          </p:cNvPr>
          <p:cNvSpPr txBox="1"/>
          <p:nvPr/>
        </p:nvSpPr>
        <p:spPr>
          <a:xfrm>
            <a:off x="7996824" y="4789970"/>
            <a:ext cx="3689959"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IE" dirty="0"/>
              <a:t>Adding a node or edge.</a:t>
            </a:r>
          </a:p>
          <a:p>
            <a:pPr marL="285750" indent="-285750">
              <a:buClr>
                <a:schemeClr val="accent1">
                  <a:lumMod val="75000"/>
                </a:schemeClr>
              </a:buClr>
              <a:buFont typeface="Arial" panose="020B0604020202020204" pitchFamily="34" charset="0"/>
              <a:buChar char="•"/>
            </a:pPr>
            <a:r>
              <a:rPr lang="en-IE" dirty="0"/>
              <a:t>Deleting a node or edge.</a:t>
            </a:r>
          </a:p>
        </p:txBody>
      </p:sp>
      <p:sp>
        <p:nvSpPr>
          <p:cNvPr id="12" name="TextBox 11">
            <a:extLst>
              <a:ext uri="{FF2B5EF4-FFF2-40B4-BE49-F238E27FC236}">
                <a16:creationId xmlns:a16="http://schemas.microsoft.com/office/drawing/2014/main" id="{FD1EDFE0-B163-45E7-84F1-3EB1A33814AB}"/>
              </a:ext>
            </a:extLst>
          </p:cNvPr>
          <p:cNvSpPr txBox="1"/>
          <p:nvPr/>
        </p:nvSpPr>
        <p:spPr>
          <a:xfrm>
            <a:off x="7996824" y="4384110"/>
            <a:ext cx="3689959" cy="369332"/>
          </a:xfrm>
          <a:prstGeom prst="rect">
            <a:avLst/>
          </a:prstGeom>
          <a:noFill/>
        </p:spPr>
        <p:txBody>
          <a:bodyPr wrap="square" rtlCol="0">
            <a:spAutoFit/>
          </a:bodyPr>
          <a:lstStyle/>
          <a:p>
            <a:pPr algn="ctr"/>
            <a:r>
              <a:rPr lang="en-IE" dirty="0">
                <a:solidFill>
                  <a:schemeClr val="accent1">
                    <a:lumMod val="75000"/>
                  </a:schemeClr>
                </a:solidFill>
              </a:rPr>
              <a:t>Edit Operations</a:t>
            </a:r>
          </a:p>
        </p:txBody>
      </p:sp>
      <p:pic>
        <p:nvPicPr>
          <p:cNvPr id="16" name="Picture 15">
            <a:extLst>
              <a:ext uri="{FF2B5EF4-FFF2-40B4-BE49-F238E27FC236}">
                <a16:creationId xmlns:a16="http://schemas.microsoft.com/office/drawing/2014/main" id="{D830F796-48B1-4733-8011-462C10B26E13}"/>
              </a:ext>
            </a:extLst>
          </p:cNvPr>
          <p:cNvPicPr>
            <a:picLocks noChangeAspect="1"/>
          </p:cNvPicPr>
          <p:nvPr/>
        </p:nvPicPr>
        <p:blipFill>
          <a:blip r:embed="rId8"/>
          <a:stretch>
            <a:fillRect/>
          </a:stretch>
        </p:blipFill>
        <p:spPr>
          <a:xfrm>
            <a:off x="1453019" y="3848006"/>
            <a:ext cx="3373677" cy="2530258"/>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3771-CCD8-4DD3-A556-0917C45D63C5}"/>
              </a:ext>
            </a:extLst>
          </p:cNvPr>
          <p:cNvSpPr>
            <a:spLocks noGrp="1"/>
          </p:cNvSpPr>
          <p:nvPr>
            <p:ph type="title"/>
          </p:nvPr>
        </p:nvSpPr>
        <p:spPr/>
        <p:txBody>
          <a:bodyPr/>
          <a:lstStyle/>
          <a:p>
            <a:r>
              <a:rPr lang="en-IE" dirty="0"/>
              <a:t>Concrete Example</a:t>
            </a:r>
          </a:p>
        </p:txBody>
      </p:sp>
      <p:grpSp>
        <p:nvGrpSpPr>
          <p:cNvPr id="11" name="Group 10">
            <a:extLst>
              <a:ext uri="{FF2B5EF4-FFF2-40B4-BE49-F238E27FC236}">
                <a16:creationId xmlns:a16="http://schemas.microsoft.com/office/drawing/2014/main" id="{A531D020-DDCC-4ED7-876B-16BCD3B272EB}"/>
              </a:ext>
            </a:extLst>
          </p:cNvPr>
          <p:cNvGrpSpPr/>
          <p:nvPr/>
        </p:nvGrpSpPr>
        <p:grpSpPr>
          <a:xfrm>
            <a:off x="633014" y="1952419"/>
            <a:ext cx="4763165" cy="3590162"/>
            <a:chOff x="633014" y="1952419"/>
            <a:chExt cx="4763165" cy="3590162"/>
          </a:xfrm>
        </p:grpSpPr>
        <p:pic>
          <p:nvPicPr>
            <p:cNvPr id="4" name="Picture 3">
              <a:extLst>
                <a:ext uri="{FF2B5EF4-FFF2-40B4-BE49-F238E27FC236}">
                  <a16:creationId xmlns:a16="http://schemas.microsoft.com/office/drawing/2014/main" id="{866DBAAF-99E2-4FDE-BCEE-545FDF8DA51C}"/>
                </a:ext>
              </a:extLst>
            </p:cNvPr>
            <p:cNvPicPr>
              <a:picLocks noChangeAspect="1"/>
            </p:cNvPicPr>
            <p:nvPr/>
          </p:nvPicPr>
          <p:blipFill>
            <a:blip r:embed="rId3"/>
            <a:stretch>
              <a:fillRect/>
            </a:stretch>
          </p:blipFill>
          <p:spPr>
            <a:xfrm>
              <a:off x="633014" y="1952419"/>
              <a:ext cx="4763165" cy="2953162"/>
            </a:xfrm>
            <a:prstGeom prst="rect">
              <a:avLst/>
            </a:prstGeom>
          </p:spPr>
        </p:pic>
        <p:sp>
          <p:nvSpPr>
            <p:cNvPr id="7" name="TextBox 6">
              <a:extLst>
                <a:ext uri="{FF2B5EF4-FFF2-40B4-BE49-F238E27FC236}">
                  <a16:creationId xmlns:a16="http://schemas.microsoft.com/office/drawing/2014/main" id="{BB59F632-2050-4BA8-9102-A1A3F6E5B6EB}"/>
                </a:ext>
              </a:extLst>
            </p:cNvPr>
            <p:cNvSpPr txBox="1"/>
            <p:nvPr/>
          </p:nvSpPr>
          <p:spPr>
            <a:xfrm>
              <a:off x="633014" y="5173249"/>
              <a:ext cx="3312685" cy="369332"/>
            </a:xfrm>
            <a:prstGeom prst="rect">
              <a:avLst/>
            </a:prstGeom>
            <a:noFill/>
          </p:spPr>
          <p:txBody>
            <a:bodyPr wrap="square" rtlCol="0">
              <a:spAutoFit/>
            </a:bodyPr>
            <a:lstStyle/>
            <a:p>
              <a:r>
                <a:rPr lang="en-IE" dirty="0"/>
                <a:t>CFG for Palindrome Algorithm</a:t>
              </a:r>
            </a:p>
          </p:txBody>
        </p:sp>
      </p:grpSp>
      <p:grpSp>
        <p:nvGrpSpPr>
          <p:cNvPr id="9" name="Group 8">
            <a:extLst>
              <a:ext uri="{FF2B5EF4-FFF2-40B4-BE49-F238E27FC236}">
                <a16:creationId xmlns:a16="http://schemas.microsoft.com/office/drawing/2014/main" id="{7E52C5A6-FB7A-4086-87F4-D504568A538F}"/>
              </a:ext>
            </a:extLst>
          </p:cNvPr>
          <p:cNvGrpSpPr/>
          <p:nvPr/>
        </p:nvGrpSpPr>
        <p:grpSpPr>
          <a:xfrm>
            <a:off x="6096000" y="1648438"/>
            <a:ext cx="4885714" cy="4171142"/>
            <a:chOff x="6096000" y="1648438"/>
            <a:chExt cx="4885714" cy="4171142"/>
          </a:xfrm>
        </p:grpSpPr>
        <p:pic>
          <p:nvPicPr>
            <p:cNvPr id="6" name="Picture 5">
              <a:extLst>
                <a:ext uri="{FF2B5EF4-FFF2-40B4-BE49-F238E27FC236}">
                  <a16:creationId xmlns:a16="http://schemas.microsoft.com/office/drawing/2014/main" id="{74D4A7EB-B680-4C2F-9D7F-711F143BB7F7}"/>
                </a:ext>
              </a:extLst>
            </p:cNvPr>
            <p:cNvPicPr>
              <a:picLocks noChangeAspect="1"/>
            </p:cNvPicPr>
            <p:nvPr/>
          </p:nvPicPr>
          <p:blipFill>
            <a:blip r:embed="rId4"/>
            <a:stretch>
              <a:fillRect/>
            </a:stretch>
          </p:blipFill>
          <p:spPr>
            <a:xfrm>
              <a:off x="6096000" y="1648438"/>
              <a:ext cx="4885714" cy="3257143"/>
            </a:xfrm>
            <a:prstGeom prst="rect">
              <a:avLst/>
            </a:prstGeom>
          </p:spPr>
        </p:pic>
        <p:sp>
          <p:nvSpPr>
            <p:cNvPr id="8" name="TextBox 7">
              <a:extLst>
                <a:ext uri="{FF2B5EF4-FFF2-40B4-BE49-F238E27FC236}">
                  <a16:creationId xmlns:a16="http://schemas.microsoft.com/office/drawing/2014/main" id="{B6740902-04FF-45F8-992F-99CF91B66082}"/>
                </a:ext>
              </a:extLst>
            </p:cNvPr>
            <p:cNvSpPr txBox="1"/>
            <p:nvPr/>
          </p:nvSpPr>
          <p:spPr>
            <a:xfrm>
              <a:off x="6096000" y="5173249"/>
              <a:ext cx="3312685" cy="646331"/>
            </a:xfrm>
            <a:prstGeom prst="rect">
              <a:avLst/>
            </a:prstGeom>
            <a:noFill/>
          </p:spPr>
          <p:txBody>
            <a:bodyPr wrap="square" rtlCol="0">
              <a:spAutoFit/>
            </a:bodyPr>
            <a:lstStyle/>
            <a:p>
              <a:r>
                <a:rPr lang="en-IE" dirty="0"/>
                <a:t>CFG for TwoSum question on </a:t>
              </a:r>
              <a:r>
                <a:rPr lang="en-IE" dirty="0" err="1"/>
                <a:t>LeetCode</a:t>
              </a:r>
              <a:endParaRPr lang="en-IE" dirty="0"/>
            </a:p>
          </p:txBody>
        </p:sp>
      </p:grpSp>
    </p:spTree>
    <p:extLst>
      <p:ext uri="{BB962C8B-B14F-4D97-AF65-F5344CB8AC3E}">
        <p14:creationId xmlns:p14="http://schemas.microsoft.com/office/powerpoint/2010/main" val="301951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11" name="Content Placeholder 10">
            <a:extLst>
              <a:ext uri="{FF2B5EF4-FFF2-40B4-BE49-F238E27FC236}">
                <a16:creationId xmlns:a16="http://schemas.microsoft.com/office/drawing/2014/main" id="{29772847-2290-4CDA-9B30-C1275EB39081}"/>
              </a:ext>
            </a:extLst>
          </p:cNvPr>
          <p:cNvGraphicFramePr>
            <a:graphicFrameLocks noGrp="1"/>
          </p:cNvGraphicFramePr>
          <p:nvPr>
            <p:ph sz="half" idx="2"/>
            <p:extLst>
              <p:ext uri="{D42A27DB-BD31-4B8C-83A1-F6EECF244321}">
                <p14:modId xmlns:p14="http://schemas.microsoft.com/office/powerpoint/2010/main" val="3749858720"/>
              </p:ext>
            </p:extLst>
          </p:nvPr>
        </p:nvGraphicFramePr>
        <p:xfrm>
          <a:off x="1107508" y="1818322"/>
          <a:ext cx="4759893" cy="35678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0">
            <a:extLst>
              <a:ext uri="{FF2B5EF4-FFF2-40B4-BE49-F238E27FC236}">
                <a16:creationId xmlns:a16="http://schemas.microsoft.com/office/drawing/2014/main" id="{5DB8A0E4-C6A0-4D81-AA6B-A6938402556A}"/>
              </a:ext>
            </a:extLst>
          </p:cNvPr>
          <p:cNvGraphicFramePr>
            <a:graphicFrameLocks/>
          </p:cNvGraphicFramePr>
          <p:nvPr>
            <p:extLst>
              <p:ext uri="{D42A27DB-BD31-4B8C-83A1-F6EECF244321}">
                <p14:modId xmlns:p14="http://schemas.microsoft.com/office/powerpoint/2010/main" val="3682360989"/>
              </p:ext>
            </p:extLst>
          </p:nvPr>
        </p:nvGraphicFramePr>
        <p:xfrm>
          <a:off x="5982220" y="1818322"/>
          <a:ext cx="4759893" cy="35678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1F66-37CF-45FA-A5ED-0469AD68DEDE}"/>
              </a:ext>
            </a:extLst>
          </p:cNvPr>
          <p:cNvSpPr>
            <a:spLocks noGrp="1"/>
          </p:cNvSpPr>
          <p:nvPr>
            <p:ph type="title"/>
          </p:nvPr>
        </p:nvSpPr>
        <p:spPr/>
        <p:txBody>
          <a:bodyPr>
            <a:normAutofit/>
          </a:bodyPr>
          <a:lstStyle/>
          <a:p>
            <a:r>
              <a:rPr lang="en-US" dirty="0"/>
              <a:t>   </a:t>
            </a:r>
            <a:br>
              <a:rPr lang="en-US" dirty="0"/>
            </a:br>
            <a:r>
              <a:rPr lang="en-US" dirty="0"/>
              <a:t>Conclusions &amp; Future Work</a:t>
            </a:r>
            <a:endParaRPr lang="en-IE" dirty="0"/>
          </a:p>
        </p:txBody>
      </p:sp>
      <p:sp>
        <p:nvSpPr>
          <p:cNvPr id="3" name="Text Placeholder 2">
            <a:extLst>
              <a:ext uri="{FF2B5EF4-FFF2-40B4-BE49-F238E27FC236}">
                <a16:creationId xmlns:a16="http://schemas.microsoft.com/office/drawing/2014/main" id="{F2278F28-1BF1-44C4-B9CD-E3DB596AA501}"/>
              </a:ext>
            </a:extLst>
          </p:cNvPr>
          <p:cNvSpPr>
            <a:spLocks noGrp="1"/>
          </p:cNvSpPr>
          <p:nvPr>
            <p:ph type="body" idx="1"/>
          </p:nvPr>
        </p:nvSpPr>
        <p:spPr/>
        <p:txBody>
          <a:bodyPr/>
          <a:lstStyle/>
          <a:p>
            <a:pPr algn="ctr"/>
            <a:r>
              <a:rPr lang="en-IE" dirty="0"/>
              <a:t>Conclusion</a:t>
            </a:r>
          </a:p>
        </p:txBody>
      </p:sp>
      <p:sp>
        <p:nvSpPr>
          <p:cNvPr id="4" name="Content Placeholder 3">
            <a:extLst>
              <a:ext uri="{FF2B5EF4-FFF2-40B4-BE49-F238E27FC236}">
                <a16:creationId xmlns:a16="http://schemas.microsoft.com/office/drawing/2014/main" id="{00A6DA6E-D7AE-49B2-9898-F3D68D5F2697}"/>
              </a:ext>
            </a:extLst>
          </p:cNvPr>
          <p:cNvSpPr>
            <a:spLocks noGrp="1"/>
          </p:cNvSpPr>
          <p:nvPr>
            <p:ph sz="half" idx="2"/>
          </p:nvPr>
        </p:nvSpPr>
        <p:spPr/>
        <p:txBody>
          <a:bodyPr/>
          <a:lstStyle/>
          <a:p>
            <a:r>
              <a:rPr lang="en-IE" dirty="0"/>
              <a:t>Readers learn that the patterns for standard algorithms are flexible.</a:t>
            </a:r>
          </a:p>
          <a:p>
            <a:r>
              <a:rPr lang="en-IE" dirty="0"/>
              <a:t>Understanding the standard algorithms is useful for interviews.</a:t>
            </a:r>
          </a:p>
          <a:p>
            <a:r>
              <a:rPr lang="en-IE" dirty="0"/>
              <a:t>The approach taken was manual, which was close to the interview experience. </a:t>
            </a:r>
          </a:p>
          <a:p>
            <a:endParaRPr lang="en-IE" dirty="0"/>
          </a:p>
        </p:txBody>
      </p:sp>
      <p:sp>
        <p:nvSpPr>
          <p:cNvPr id="5" name="Text Placeholder 4">
            <a:extLst>
              <a:ext uri="{FF2B5EF4-FFF2-40B4-BE49-F238E27FC236}">
                <a16:creationId xmlns:a16="http://schemas.microsoft.com/office/drawing/2014/main" id="{47F53951-9A0A-454D-A95E-96CE7457B960}"/>
              </a:ext>
            </a:extLst>
          </p:cNvPr>
          <p:cNvSpPr>
            <a:spLocks noGrp="1"/>
          </p:cNvSpPr>
          <p:nvPr>
            <p:ph type="body" sz="quarter" idx="3"/>
          </p:nvPr>
        </p:nvSpPr>
        <p:spPr/>
        <p:txBody>
          <a:bodyPr/>
          <a:lstStyle/>
          <a:p>
            <a:pPr algn="ctr"/>
            <a:r>
              <a:rPr lang="en-IE" dirty="0"/>
              <a:t>Future Work</a:t>
            </a:r>
          </a:p>
        </p:txBody>
      </p:sp>
      <p:sp>
        <p:nvSpPr>
          <p:cNvPr id="6" name="Content Placeholder 5">
            <a:extLst>
              <a:ext uri="{FF2B5EF4-FFF2-40B4-BE49-F238E27FC236}">
                <a16:creationId xmlns:a16="http://schemas.microsoft.com/office/drawing/2014/main" id="{4A53D386-D218-42B7-A2B6-57CECE4226FD}"/>
              </a:ext>
            </a:extLst>
          </p:cNvPr>
          <p:cNvSpPr>
            <a:spLocks noGrp="1"/>
          </p:cNvSpPr>
          <p:nvPr>
            <p:ph sz="quarter" idx="4"/>
          </p:nvPr>
        </p:nvSpPr>
        <p:spPr/>
        <p:txBody>
          <a:bodyPr/>
          <a:lstStyle/>
          <a:p>
            <a:r>
              <a:rPr lang="en-IE" dirty="0"/>
              <a:t>Pilot study for future improvement.</a:t>
            </a:r>
          </a:p>
          <a:p>
            <a:r>
              <a:rPr lang="en-IE" dirty="0"/>
              <a:t>Machine learning.</a:t>
            </a:r>
          </a:p>
          <a:p>
            <a:r>
              <a:rPr lang="en-IE" dirty="0"/>
              <a:t>Develop an automatic validator of similarity.</a:t>
            </a:r>
          </a:p>
        </p:txBody>
      </p:sp>
    </p:spTree>
    <p:extLst>
      <p:ext uri="{BB962C8B-B14F-4D97-AF65-F5344CB8AC3E}">
        <p14:creationId xmlns:p14="http://schemas.microsoft.com/office/powerpoint/2010/main" val="329162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1399</TotalTime>
  <Words>1933</Words>
  <Application>Microsoft Office PowerPoint</Application>
  <PresentationFormat>Widescreen</PresentationFormat>
  <Paragraphs>163</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Analysing Algorithmic Patterns Based on Real Coding Interview Questions</vt:lpstr>
      <vt:lpstr>Outline</vt:lpstr>
      <vt:lpstr>Introduction</vt:lpstr>
      <vt:lpstr>The Problem</vt:lpstr>
      <vt:lpstr>Software Framework</vt:lpstr>
      <vt:lpstr>Methodology</vt:lpstr>
      <vt:lpstr>Concrete Example</vt:lpstr>
      <vt:lpstr>Results</vt:lpstr>
      <vt:lpstr>    Conclusions &amp; 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Algorithmic Patterns Based on Real Coding Interview Questions</dc:title>
  <dc:creator>Ian Dempsey</dc:creator>
  <cp:lastModifiedBy>Ian Dempsey</cp:lastModifiedBy>
  <cp:revision>62</cp:revision>
  <dcterms:created xsi:type="dcterms:W3CDTF">2018-01-16T12:17:31Z</dcterms:created>
  <dcterms:modified xsi:type="dcterms:W3CDTF">2018-01-19T18:01:26Z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