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79" r:id="rId14"/>
    <p:sldId id="275" r:id="rId15"/>
    <p:sldId id="274" r:id="rId16"/>
    <p:sldId id="280" r:id="rId17"/>
    <p:sldId id="281" r:id="rId18"/>
    <p:sldId id="282"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115" d="100"/>
          <a:sy n="115"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65D0B-738C-4C66-A5F6-6DAAE2A0BE0A}"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410BB-7A20-4F4A-BA8A-B1097A48CBBC}" type="slidenum">
              <a:rPr lang="zh-CN" altLang="en-US" smtClean="0"/>
              <a:t>‹#›</a:t>
            </a:fld>
            <a:endParaRPr lang="zh-CN" altLang="en-US"/>
          </a:p>
        </p:txBody>
      </p:sp>
    </p:spTree>
    <p:extLst>
      <p:ext uri="{BB962C8B-B14F-4D97-AF65-F5344CB8AC3E}">
        <p14:creationId xmlns:p14="http://schemas.microsoft.com/office/powerpoint/2010/main" val="330519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76030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455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83160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919" t="2" b="409"/>
          <a:stretch>
            <a:fillRect/>
          </a:stretch>
        </p:blipFill>
        <p:spPr bwMode="auto">
          <a:xfrm flipH="1" flipV="1">
            <a:off x="-25400" y="1"/>
            <a:ext cx="12217400" cy="68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5974B549-D75C-40A2-998A-D2B7454870F1}" type="slidenum">
              <a:rPr lang="zh-CN" altLang="en-US"/>
              <a:t>‹#›</a:t>
            </a:fld>
            <a:endParaRPr lang="zh-CN" altLang="en-US"/>
          </a:p>
        </p:txBody>
      </p:sp>
    </p:spTree>
    <p:extLst>
      <p:ext uri="{BB962C8B-B14F-4D97-AF65-F5344CB8AC3E}">
        <p14:creationId xmlns:p14="http://schemas.microsoft.com/office/powerpoint/2010/main" val="3095700775"/>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t="-2" r="1787" b="693"/>
          <a:stretch>
            <a:fillRect/>
          </a:stretch>
        </p:blipFill>
        <p:spPr bwMode="auto">
          <a:xfrm>
            <a:off x="-118533" y="-67733"/>
            <a:ext cx="12310533" cy="692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35AA2F14-4EC9-4182-897F-F46EC4C3E70C}" type="slidenum">
              <a:rPr lang="zh-CN" altLang="en-US"/>
              <a:t>‹#›</a:t>
            </a:fld>
            <a:endParaRPr lang="zh-CN" altLang="en-US"/>
          </a:p>
        </p:txBody>
      </p:sp>
    </p:spTree>
    <p:extLst>
      <p:ext uri="{BB962C8B-B14F-4D97-AF65-F5344CB8AC3E}">
        <p14:creationId xmlns:p14="http://schemas.microsoft.com/office/powerpoint/2010/main" val="607037465"/>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2151920781"/>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962033128"/>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76520004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3829912441"/>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863138819"/>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227610414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59939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414738788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3443678925"/>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3763388540"/>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2173703035"/>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3697591225"/>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820067501"/>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919" t="2" b="409"/>
          <a:stretch>
            <a:fillRect/>
          </a:stretch>
        </p:blipFill>
        <p:spPr bwMode="auto">
          <a:xfrm flipH="1" flipV="1">
            <a:off x="-25400" y="1"/>
            <a:ext cx="12217400" cy="68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5974B549-D75C-40A2-998A-D2B7454870F1}" type="slidenum">
              <a:rPr lang="zh-CN" altLang="en-US"/>
              <a:t>‹#›</a:t>
            </a:fld>
            <a:endParaRPr lang="zh-CN" altLang="en-US"/>
          </a:p>
        </p:txBody>
      </p:sp>
    </p:spTree>
    <p:extLst>
      <p:ext uri="{BB962C8B-B14F-4D97-AF65-F5344CB8AC3E}">
        <p14:creationId xmlns:p14="http://schemas.microsoft.com/office/powerpoint/2010/main" val="338421327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404375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56780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386550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354502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1113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76185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8696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53949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7" r:id="rId24"/>
    <p:sldLayoutId id="2147483678" r:id="rId25"/>
    <p:sldLayoutId id="2147483681"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1988397"/>
            <a:ext cx="4493538" cy="1569660"/>
          </a:xfrm>
          <a:prstGeom prst="rect">
            <a:avLst/>
          </a:prstGeom>
          <a:noFill/>
        </p:spPr>
        <p:txBody>
          <a:bodyPr wrap="none">
            <a:spAutoFit/>
          </a:bodyPr>
          <a:lstStyle/>
          <a:p>
            <a:pPr defTabSz="913765">
              <a:defRPr/>
            </a:pPr>
            <a:r>
              <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 </a:t>
            </a:r>
            <a:r>
              <a:rPr lang="en-US" altLang="zh-CN" sz="48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8.17-9.17</a:t>
            </a:r>
            <a:endPar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defTabSz="913765">
              <a:defRPr/>
            </a:pPr>
            <a:r>
              <a:rPr lang="zh-CN" altLang="en-US"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实习工作月报</a:t>
            </a:r>
          </a:p>
        </p:txBody>
      </p:sp>
      <p:sp>
        <p:nvSpPr>
          <p:cNvPr id="6146" name="文本框 6"/>
          <p:cNvSpPr txBox="1">
            <a:spLocks noChangeArrowheads="1"/>
          </p:cNvSpPr>
          <p:nvPr/>
        </p:nvSpPr>
        <p:spPr bwMode="auto">
          <a:xfrm>
            <a:off x="850901" y="3588836"/>
            <a:ext cx="63830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lnSpc>
                <a:spcPct val="150000"/>
              </a:lnSpc>
              <a:spcBef>
                <a:spcPct val="0"/>
              </a:spcBef>
              <a:spcAft>
                <a:spcPct val="0"/>
              </a:spcAft>
            </a:pPr>
            <a:r>
              <a:rPr lang="en-US" altLang="zh-CN" sz="1200" b="1" dirty="0">
                <a:solidFill>
                  <a:srgbClr val="FFFFFF"/>
                </a:solidFill>
                <a:latin typeface="方正兰亭黑_GBK" pitchFamily="2" charset="-122"/>
                <a:ea typeface="方正兰亭黑_GBK" pitchFamily="2" charset="-122"/>
              </a:rPr>
              <a:t>2018 </a:t>
            </a:r>
            <a:r>
              <a:rPr lang="en-US" altLang="zh-CN" sz="1200" b="1" dirty="0" smtClean="0">
                <a:solidFill>
                  <a:srgbClr val="FFFFFF"/>
                </a:solidFill>
                <a:latin typeface="方正兰亭黑_GBK" pitchFamily="2" charset="-122"/>
                <a:ea typeface="方正兰亭黑_GBK" pitchFamily="2" charset="-122"/>
              </a:rPr>
              <a:t>8.17-9.17</a:t>
            </a:r>
            <a:endParaRPr lang="en-US" altLang="zh-CN" sz="1200" b="1" dirty="0">
              <a:solidFill>
                <a:srgbClr val="FFFFFF"/>
              </a:solidFill>
              <a:latin typeface="方正兰亭黑_GBK" pitchFamily="2" charset="-122"/>
              <a:ea typeface="方正兰亭黑_GBK" pitchFamily="2" charset="-122"/>
            </a:endParaRPr>
          </a:p>
          <a:p>
            <a:pPr defTabSz="913765" fontAlgn="base">
              <a:lnSpc>
                <a:spcPct val="150000"/>
              </a:lnSpc>
              <a:spcBef>
                <a:spcPct val="0"/>
              </a:spcBef>
              <a:spcAft>
                <a:spcPct val="0"/>
              </a:spcAft>
            </a:pPr>
            <a:r>
              <a:rPr lang="en-US" altLang="zh-CN" sz="1200" b="1" dirty="0">
                <a:solidFill>
                  <a:srgbClr val="FFFFFF"/>
                </a:solidFill>
                <a:latin typeface="方正兰亭黑_GBK" pitchFamily="2" charset="-122"/>
                <a:ea typeface="方正兰亭黑_GBK" pitchFamily="2" charset="-122"/>
              </a:rPr>
              <a:t>Internship monthly report</a:t>
            </a:r>
          </a:p>
        </p:txBody>
      </p:sp>
      <p:sp>
        <p:nvSpPr>
          <p:cNvPr id="2" name="矩形: 圆角 1"/>
          <p:cNvSpPr/>
          <p:nvPr/>
        </p:nvSpPr>
        <p:spPr>
          <a:xfrm>
            <a:off x="965201" y="4648201"/>
            <a:ext cx="2247900" cy="4445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913765" fontAlgn="base">
              <a:spcBef>
                <a:spcPct val="0"/>
              </a:spcBef>
              <a:spcAft>
                <a:spcPct val="0"/>
              </a:spcAft>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064683" y="4675525"/>
            <a:ext cx="2048933" cy="358775"/>
          </a:xfrm>
          <a:prstGeom prst="rect">
            <a:avLst/>
          </a:prstGeom>
          <a:noFill/>
        </p:spPr>
        <p:txBody>
          <a:bodyPr wrap="square" rtlCol="0">
            <a:spAutoFit/>
          </a:bodyPr>
          <a:lstStyle/>
          <a:p>
            <a:pPr algn="dist" defTabSz="913765" fontAlgn="base">
              <a:spcBef>
                <a:spcPct val="0"/>
              </a:spcBef>
              <a:spcAft>
                <a:spcPct val="0"/>
              </a:spcAft>
            </a:pPr>
            <a:r>
              <a:rPr lang="zh-CN" altLang="en-US" sz="1735">
                <a:solidFill>
                  <a:prstClr val="white"/>
                </a:solidFill>
                <a:latin typeface="微软雅黑" panose="020B0503020204020204" pitchFamily="34" charset="-122"/>
                <a:ea typeface="微软雅黑" panose="020B0503020204020204" pitchFamily="34" charset="-122"/>
              </a:rPr>
              <a:t>汇报人：劳德瑜</a:t>
            </a:r>
          </a:p>
        </p:txBody>
      </p:sp>
    </p:spTree>
    <p:custDataLst>
      <p:tags r:id="rId1"/>
    </p:custDataLst>
    <p:extLst>
      <p:ext uri="{BB962C8B-B14F-4D97-AF65-F5344CB8AC3E}">
        <p14:creationId xmlns:p14="http://schemas.microsoft.com/office/powerpoint/2010/main" val="2878603139"/>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33"/>
          <p:cNvSpPr/>
          <p:nvPr/>
        </p:nvSpPr>
        <p:spPr>
          <a:xfrm rot="16200000">
            <a:off x="4573060" y="2915710"/>
            <a:ext cx="1629833" cy="14075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5" name="等腰三角形 34"/>
          <p:cNvSpPr/>
          <p:nvPr/>
        </p:nvSpPr>
        <p:spPr>
          <a:xfrm rot="16200000">
            <a:off x="4271434"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6" name="等腰三角形 35"/>
          <p:cNvSpPr/>
          <p:nvPr/>
        </p:nvSpPr>
        <p:spPr>
          <a:xfrm rot="5400000">
            <a:off x="5983817"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7" name="等腰三角形 36"/>
          <p:cNvSpPr/>
          <p:nvPr/>
        </p:nvSpPr>
        <p:spPr>
          <a:xfrm rot="5400000">
            <a:off x="6280150"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8" name="等腰三角形 37"/>
          <p:cNvSpPr/>
          <p:nvPr/>
        </p:nvSpPr>
        <p:spPr>
          <a:xfrm rot="16200000">
            <a:off x="3894668"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9" name="等腰三角形 38"/>
          <p:cNvSpPr/>
          <p:nvPr/>
        </p:nvSpPr>
        <p:spPr>
          <a:xfrm rot="19800000">
            <a:off x="6280152" y="2715684"/>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0" name="文本框 39"/>
          <p:cNvSpPr txBox="1"/>
          <p:nvPr/>
        </p:nvSpPr>
        <p:spPr>
          <a:xfrm>
            <a:off x="3217060" y="3348990"/>
            <a:ext cx="545342" cy="379335"/>
          </a:xfrm>
          <a:prstGeom prst="rect">
            <a:avLst/>
          </a:prstGeom>
          <a:noFill/>
        </p:spPr>
        <p:txBody>
          <a:bodyPr wrap="none">
            <a:spAutoFit/>
          </a:bodyPr>
          <a:lstStyle/>
          <a:p>
            <a:pPr defTabSz="913765">
              <a:defRPr/>
            </a:pPr>
            <a:r>
              <a:rPr lang="en-US" altLang="zh-CN" sz="186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SDK</a:t>
            </a:r>
            <a:endParaRPr lang="en-US" altLang="zh-CN" sz="186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1" name="矩形 40"/>
          <p:cNvSpPr/>
          <p:nvPr/>
        </p:nvSpPr>
        <p:spPr>
          <a:xfrm>
            <a:off x="807342" y="3727451"/>
            <a:ext cx="3181349" cy="609398"/>
          </a:xfrm>
          <a:prstGeom prst="rect">
            <a:avLst/>
          </a:prstGeom>
        </p:spPr>
        <p:txBody>
          <a:bodyPr>
            <a:spAutoFit/>
          </a:bodyPr>
          <a:lstStyle/>
          <a:p>
            <a:pPr algn="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使用腾讯云，百度云等</a:t>
            </a:r>
            <a:r>
              <a:rPr lang="en-US" altLang="zh-CN" sz="1400" dirty="0" smtClean="0">
                <a:solidFill>
                  <a:schemeClr val="bg1"/>
                </a:solidFill>
                <a:latin typeface="微软雅黑" panose="020B0503020204020204" pitchFamily="34" charset="-122"/>
                <a:ea typeface="微软雅黑" panose="020B0503020204020204" pitchFamily="34" charset="-122"/>
              </a:rPr>
              <a:t>SDK</a:t>
            </a:r>
            <a:r>
              <a:rPr lang="zh-CN" altLang="en-US" sz="1400" dirty="0" smtClean="0">
                <a:solidFill>
                  <a:schemeClr val="bg1"/>
                </a:solidFill>
                <a:latin typeface="微软雅黑" panose="020B0503020204020204" pitchFamily="34" charset="-122"/>
                <a:ea typeface="微软雅黑" panose="020B0503020204020204" pitchFamily="34" charset="-122"/>
              </a:rPr>
              <a:t>制作相关功能，如百度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199968" y="3429000"/>
            <a:ext cx="545342" cy="379335"/>
          </a:xfrm>
          <a:prstGeom prst="rect">
            <a:avLst/>
          </a:prstGeom>
          <a:noFill/>
        </p:spPr>
        <p:txBody>
          <a:bodyPr wrap="none">
            <a:spAutoFit/>
          </a:bodyPr>
          <a:lstStyle/>
          <a:p>
            <a:pPr defTabSz="913765">
              <a:defRPr/>
            </a:pPr>
            <a:r>
              <a:rPr lang="en-US" altLang="zh-CN" sz="186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lang="en-US" sz="186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4" name="矩形 43"/>
          <p:cNvSpPr/>
          <p:nvPr/>
        </p:nvSpPr>
        <p:spPr>
          <a:xfrm>
            <a:off x="8170334" y="3803651"/>
            <a:ext cx="3181351" cy="866140"/>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，在</a:t>
            </a:r>
            <a:r>
              <a:rPr lang="en-US" altLang="zh-CN" sz="1400" dirty="0" err="1" smtClean="0">
                <a:solidFill>
                  <a:schemeClr val="bg1"/>
                </a:solidFill>
                <a:latin typeface="微软雅黑" panose="020B0503020204020204" pitchFamily="34" charset="-122"/>
                <a:ea typeface="微软雅黑" panose="020B0503020204020204" pitchFamily="34" charset="-122"/>
              </a:rPr>
              <a:t>vscode</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node.js</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err="1" smtClean="0">
                <a:solidFill>
                  <a:schemeClr val="bg1"/>
                </a:solidFill>
                <a:latin typeface="微软雅黑" panose="020B0503020204020204" pitchFamily="34" charset="-122"/>
                <a:ea typeface="微软雅黑" panose="020B0503020204020204" pitchFamily="34" charset="-122"/>
              </a:rPr>
              <a:t>npm</a:t>
            </a:r>
            <a:r>
              <a:rPr lang="zh-CN" altLang="en-US" sz="1400" dirty="0" smtClean="0">
                <a:solidFill>
                  <a:schemeClr val="bg1"/>
                </a:solidFill>
                <a:latin typeface="微软雅黑" panose="020B0503020204020204" pitchFamily="34" charset="-122"/>
                <a:ea typeface="微软雅黑" panose="020B0503020204020204" pitchFamily="34" charset="-122"/>
              </a:rPr>
              <a:t>环境下搭建</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项目，完成</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仿京东登录页面制作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863600" y="412751"/>
            <a:ext cx="1138453" cy="420884"/>
          </a:xfrm>
          <a:prstGeom prst="rect">
            <a:avLst/>
          </a:prstGeom>
          <a:noFill/>
        </p:spPr>
        <p:txBody>
          <a:bodyPr wrap="none">
            <a:spAutoFit/>
          </a:bodyPr>
          <a:lstStyle/>
          <a:p>
            <a:pPr defTabSz="913765">
              <a:defRPr/>
            </a:pP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SDK&amp;npm</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19" name="矩形 18"/>
          <p:cNvSpPr/>
          <p:nvPr/>
        </p:nvSpPr>
        <p:spPr>
          <a:xfrm>
            <a:off x="948267" y="774360"/>
            <a:ext cx="7560733" cy="333375"/>
          </a:xfrm>
          <a:prstGeom prst="rect">
            <a:avLst/>
          </a:prstGeom>
        </p:spPr>
        <p:txBody>
          <a:bodyPr wrap="square">
            <a:spAutoFit/>
          </a:bodyPr>
          <a:lstStyle/>
          <a:p>
            <a:pPr algn="dist" defTabSz="913765">
              <a:lnSpc>
                <a:spcPct val="150000"/>
              </a:lnSpc>
              <a:defRPr/>
            </a:pPr>
            <a:endPar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737825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6" name="文本框 25"/>
          <p:cNvSpPr txBox="1"/>
          <p:nvPr/>
        </p:nvSpPr>
        <p:spPr>
          <a:xfrm>
            <a:off x="863600" y="412751"/>
            <a:ext cx="1829347"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腾讯云百度云</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7" name="矩形 26"/>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417" y="934877"/>
            <a:ext cx="8037907" cy="262765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417" y="3562532"/>
            <a:ext cx="8037907" cy="2875487"/>
          </a:xfrm>
          <a:prstGeom prst="rect">
            <a:avLst/>
          </a:prstGeom>
        </p:spPr>
      </p:pic>
    </p:spTree>
    <p:extLst>
      <p:ext uri="{BB962C8B-B14F-4D97-AF65-F5344CB8AC3E}">
        <p14:creationId xmlns:p14="http://schemas.microsoft.com/office/powerpoint/2010/main" val="134408354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6" name="文本框 25"/>
          <p:cNvSpPr txBox="1"/>
          <p:nvPr/>
        </p:nvSpPr>
        <p:spPr>
          <a:xfrm>
            <a:off x="863600" y="412751"/>
            <a:ext cx="2377574" cy="420884"/>
          </a:xfrm>
          <a:prstGeom prst="rect">
            <a:avLst/>
          </a:prstGeom>
          <a:noFill/>
        </p:spPr>
        <p:txBody>
          <a:bodyPr wrap="none">
            <a:spAutoFit/>
          </a:bodyPr>
          <a:lstStyle/>
          <a:p>
            <a:pPr defTabSz="913765">
              <a:defRPr/>
            </a:pPr>
            <a:r>
              <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手机短信验证登录</a:t>
            </a:r>
          </a:p>
        </p:txBody>
      </p:sp>
      <p:sp>
        <p:nvSpPr>
          <p:cNvPr id="27" name="矩形 26"/>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45" y="1554306"/>
            <a:ext cx="5479590" cy="3456769"/>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728" y="2446919"/>
            <a:ext cx="1647825" cy="1647825"/>
          </a:xfrm>
          <a:prstGeom prst="rect">
            <a:avLst/>
          </a:prstGeom>
        </p:spPr>
      </p:pic>
      <p:sp>
        <p:nvSpPr>
          <p:cNvPr id="4" name="文本框 3"/>
          <p:cNvSpPr txBox="1"/>
          <p:nvPr/>
        </p:nvSpPr>
        <p:spPr>
          <a:xfrm>
            <a:off x="1966998" y="4560506"/>
            <a:ext cx="4323313" cy="307777"/>
          </a:xfrm>
          <a:prstGeom prst="rect">
            <a:avLst/>
          </a:prstGeom>
          <a:noFill/>
        </p:spPr>
        <p:txBody>
          <a:bodyPr wrap="square" rtlCol="0">
            <a:spAutoFit/>
          </a:bodyPr>
          <a:lstStyle/>
          <a:p>
            <a:r>
              <a:rPr lang="en-US" altLang="zh-CN" sz="1400" dirty="0" smtClean="0"/>
              <a:t>https://www.captain-mjm.com/wechat_php/login.html</a:t>
            </a:r>
            <a:endParaRPr lang="zh-CN" altLang="en-US" sz="1400" dirty="0"/>
          </a:p>
        </p:txBody>
      </p:sp>
      <p:sp>
        <p:nvSpPr>
          <p:cNvPr id="7" name="文本框 6"/>
          <p:cNvSpPr txBox="1"/>
          <p:nvPr/>
        </p:nvSpPr>
        <p:spPr>
          <a:xfrm>
            <a:off x="746643" y="4503274"/>
            <a:ext cx="1657985" cy="369332"/>
          </a:xfrm>
          <a:prstGeom prst="rect">
            <a:avLst/>
          </a:prstGeom>
          <a:noFill/>
        </p:spPr>
        <p:txBody>
          <a:bodyPr wrap="square" rtlCol="0">
            <a:spAutoFit/>
          </a:bodyPr>
          <a:lstStyle/>
          <a:p>
            <a:r>
              <a:rPr lang="en-US" altLang="zh-CN" dirty="0"/>
              <a:t>   </a:t>
            </a:r>
            <a:r>
              <a:rPr lang="zh-CN" altLang="en-US" sz="1400" dirty="0"/>
              <a:t>浏览器预览</a:t>
            </a:r>
          </a:p>
        </p:txBody>
      </p:sp>
      <p:sp>
        <p:nvSpPr>
          <p:cNvPr id="9" name="矩形 8"/>
          <p:cNvSpPr/>
          <p:nvPr/>
        </p:nvSpPr>
        <p:spPr>
          <a:xfrm>
            <a:off x="6192288" y="1554306"/>
            <a:ext cx="3599411" cy="3485570"/>
          </a:xfrm>
          <a:prstGeom prst="rect">
            <a:avLst/>
          </a:prstGeom>
        </p:spPr>
        <p:txBody>
          <a:bodyPr wrap="square">
            <a:spAutoFit/>
          </a:bodyPr>
          <a:lstStyle/>
          <a:p>
            <a:pPr marR="0" lvl="0" algn="just">
              <a:spcBef>
                <a:spcPts val="0"/>
              </a:spcBef>
              <a:spcAft>
                <a:spcPts val="0"/>
              </a:spcAft>
            </a:pP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手机号码短信验证功能模块：</a:t>
            </a:r>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腾讯云</a:t>
            </a:r>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SDK</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：注册使用腾讯云</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SDK</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接口，查找后台服务接口模块（这里使用的是</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PHP</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模块的腾讯云接口）。</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图片</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腾讯云：创建短信项目获取项目</a:t>
            </a:r>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APPID</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和秘钥与相关的模板代码，设置短信模板内容，添加测试白名单等等。</a:t>
            </a:r>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PHP</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：代码整理，</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require __DIR__ . "/../../</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src</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index.php</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引用对应文件模块</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use </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Qcloud</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Sms</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SmsSingleSender</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接收前端</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post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提交的参数，处理前端提交的参数，使用</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sendWithParam</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方法发送编制信息</a:t>
            </a:r>
            <a:endParaRPr lang="en-US" altLang="zh-CN" sz="1050"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HTML</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js:Base6</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加密生成的随机验证码、使用正则表达式验证手机号码，发送按钮提交生成的随机验证码数和验证成功后的手机号码到后台服务器，确定按钮判断验证码是否为手机发送的号码，同时在生成验证码的时候添加了验证码过期机制，为了防止恶意刷新页面禁止刷新，并且若页面刷新了，代码直接给验证码清</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0.  </a:t>
            </a:r>
            <a:endParaRPr lang="en-US" altLang="zh-CN" sz="105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311263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文本框 25"/>
          <p:cNvSpPr txBox="1"/>
          <p:nvPr/>
        </p:nvSpPr>
        <p:spPr>
          <a:xfrm>
            <a:off x="863600" y="412751"/>
            <a:ext cx="1689886"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制作个人</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27" name="矩形 26"/>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67" y="1804693"/>
            <a:ext cx="10058400" cy="2776118"/>
          </a:xfrm>
          <a:prstGeom prst="rect">
            <a:avLst/>
          </a:prstGeom>
        </p:spPr>
      </p:pic>
    </p:spTree>
    <p:extLst>
      <p:ext uri="{BB962C8B-B14F-4D97-AF65-F5344CB8AC3E}">
        <p14:creationId xmlns:p14="http://schemas.microsoft.com/office/powerpoint/2010/main" val="359498114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6096001" y="3335867"/>
            <a:ext cx="3340100" cy="387351"/>
          </a:xfrm>
          <a:custGeom>
            <a:avLst/>
            <a:gdLst/>
            <a:ahLst/>
            <a:cxnLst/>
            <a:rect l="0" t="0" r="0" b="0"/>
            <a:pathLst>
              <a:path>
                <a:moveTo>
                  <a:pt x="0" y="0"/>
                </a:moveTo>
                <a:lnTo>
                  <a:pt x="0" y="144966"/>
                </a:lnTo>
                <a:lnTo>
                  <a:pt x="2505848" y="144966"/>
                </a:lnTo>
                <a:lnTo>
                  <a:pt x="2505848"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6096001" y="3335867"/>
            <a:ext cx="1113367" cy="387351"/>
          </a:xfrm>
          <a:custGeom>
            <a:avLst/>
            <a:gdLst/>
            <a:ahLst/>
            <a:cxnLst/>
            <a:rect l="0" t="0" r="0" b="0"/>
            <a:pathLst>
              <a:path>
                <a:moveTo>
                  <a:pt x="0" y="0"/>
                </a:moveTo>
                <a:lnTo>
                  <a:pt x="0" y="144966"/>
                </a:lnTo>
                <a:lnTo>
                  <a:pt x="835282" y="144966"/>
                </a:lnTo>
                <a:lnTo>
                  <a:pt x="835282"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任意多边形 6"/>
          <p:cNvSpPr/>
          <p:nvPr/>
        </p:nvSpPr>
        <p:spPr>
          <a:xfrm>
            <a:off x="4982634" y="3335867"/>
            <a:ext cx="1113367" cy="387351"/>
          </a:xfrm>
          <a:custGeom>
            <a:avLst/>
            <a:gdLst/>
            <a:ahLst/>
            <a:cxnLst/>
            <a:rect l="0" t="0" r="0" b="0"/>
            <a:pathLst>
              <a:path>
                <a:moveTo>
                  <a:pt x="835282" y="0"/>
                </a:moveTo>
                <a:lnTo>
                  <a:pt x="835282" y="144966"/>
                </a:lnTo>
                <a:lnTo>
                  <a:pt x="0" y="144966"/>
                </a:lnTo>
                <a:lnTo>
                  <a:pt x="0"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2755901" y="3335867"/>
            <a:ext cx="3340100" cy="387351"/>
          </a:xfrm>
          <a:custGeom>
            <a:avLst/>
            <a:gdLst/>
            <a:ahLst/>
            <a:cxnLst/>
            <a:rect l="0" t="0" r="0" b="0"/>
            <a:pathLst>
              <a:path>
                <a:moveTo>
                  <a:pt x="2505848" y="0"/>
                </a:moveTo>
                <a:lnTo>
                  <a:pt x="2505848" y="144966"/>
                </a:lnTo>
                <a:lnTo>
                  <a:pt x="0" y="144966"/>
                </a:lnTo>
                <a:lnTo>
                  <a:pt x="0"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任意多边形 8"/>
          <p:cNvSpPr/>
          <p:nvPr/>
        </p:nvSpPr>
        <p:spPr>
          <a:xfrm>
            <a:off x="5175251" y="2415118"/>
            <a:ext cx="1841500"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23707" tIns="23707" rIns="23707" bIns="23707" spcCol="1270" anchor="ctr"/>
          <a:lstStyle/>
          <a:p>
            <a:pPr algn="ctr" defTabSz="1659255" eaLnBrk="0" fontAlgn="base" hangingPunct="0">
              <a:lnSpc>
                <a:spcPct val="90000"/>
              </a:lnSpc>
              <a:spcBef>
                <a:spcPct val="0"/>
              </a:spcBef>
              <a:spcAft>
                <a:spcPct val="35000"/>
              </a:spcAft>
              <a:defRPr/>
            </a:pPr>
            <a:endParaRPr lang="zh-CN" altLang="en-US" sz="3735">
              <a:solidFill>
                <a:prstClr val="white"/>
              </a:solidFill>
              <a:latin typeface="Calibri" panose="020F0502020204030204"/>
              <a:ea typeface="宋体" panose="02010600030101010101" pitchFamily="2" charset="-122"/>
            </a:endParaRPr>
          </a:p>
        </p:txBody>
      </p:sp>
      <p:sp>
        <p:nvSpPr>
          <p:cNvPr id="10" name="任意多边形 9"/>
          <p:cNvSpPr/>
          <p:nvPr/>
        </p:nvSpPr>
        <p:spPr>
          <a:xfrm>
            <a:off x="1835151" y="3723218"/>
            <a:ext cx="1839383"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dirty="0">
              <a:solidFill>
                <a:prstClr val="white"/>
              </a:solidFill>
              <a:latin typeface="Calibri" panose="020F0502020204030204"/>
              <a:ea typeface="宋体" panose="02010600030101010101" pitchFamily="2" charset="-122"/>
            </a:endParaRPr>
          </a:p>
        </p:txBody>
      </p:sp>
      <p:sp>
        <p:nvSpPr>
          <p:cNvPr id="11" name="任意多边形 10"/>
          <p:cNvSpPr/>
          <p:nvPr/>
        </p:nvSpPr>
        <p:spPr>
          <a:xfrm>
            <a:off x="4062095" y="3723005"/>
            <a:ext cx="1951355" cy="920750"/>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a:solidFill>
                <a:prstClr val="white"/>
              </a:solidFill>
              <a:latin typeface="Calibri" panose="020F0502020204030204"/>
              <a:ea typeface="宋体" panose="02010600030101010101" pitchFamily="2" charset="-122"/>
            </a:endParaRPr>
          </a:p>
        </p:txBody>
      </p:sp>
      <p:sp>
        <p:nvSpPr>
          <p:cNvPr id="15" name="任意多边形 14"/>
          <p:cNvSpPr/>
          <p:nvPr/>
        </p:nvSpPr>
        <p:spPr>
          <a:xfrm>
            <a:off x="6288617" y="3723218"/>
            <a:ext cx="3147483"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a:solidFill>
                <a:prstClr val="white"/>
              </a:solidFill>
              <a:latin typeface="Calibri" panose="020F0502020204030204"/>
              <a:ea typeface="宋体" panose="02010600030101010101" pitchFamily="2" charset="-122"/>
            </a:endParaRPr>
          </a:p>
        </p:txBody>
      </p:sp>
      <p:sp>
        <p:nvSpPr>
          <p:cNvPr id="4" name="矩形 3"/>
          <p:cNvSpPr/>
          <p:nvPr/>
        </p:nvSpPr>
        <p:spPr>
          <a:xfrm>
            <a:off x="1459230" y="4591050"/>
            <a:ext cx="2300605" cy="587469"/>
          </a:xfrm>
          <a:prstGeom prst="rect">
            <a:avLst/>
          </a:prstGeom>
        </p:spPr>
        <p:txBody>
          <a:bodyPr wrap="square">
            <a:spAutoFit/>
          </a:bodyPr>
          <a:lstStyle/>
          <a:p>
            <a:pPr algn="ctr">
              <a:lnSpc>
                <a:spcPct val="120000"/>
              </a:lnSpc>
            </a:pPr>
            <a:r>
              <a:rPr lang="en-US" altLang="zh-CN" sz="1400" dirty="0" err="1" smtClean="0">
                <a:solidFill>
                  <a:schemeClr val="bg1"/>
                </a:solidFill>
              </a:rPr>
              <a:t>npm</a:t>
            </a:r>
            <a:r>
              <a:rPr lang="en-US" altLang="zh-CN" sz="1400" dirty="0" smtClean="0">
                <a:solidFill>
                  <a:schemeClr val="bg1"/>
                </a:solidFill>
              </a:rPr>
              <a:t> </a:t>
            </a:r>
            <a:r>
              <a:rPr lang="en-US" altLang="zh-CN" sz="1400" dirty="0" err="1" smtClean="0">
                <a:solidFill>
                  <a:schemeClr val="bg1"/>
                </a:solidFill>
              </a:rPr>
              <a:t>i</a:t>
            </a:r>
            <a:r>
              <a:rPr lang="en-US" altLang="zh-CN" sz="1400" dirty="0" smtClean="0">
                <a:solidFill>
                  <a:schemeClr val="bg1"/>
                </a:solidFill>
              </a:rPr>
              <a:t> </a:t>
            </a:r>
            <a:r>
              <a:rPr lang="en-US" altLang="zh-CN" sz="1400"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yuwei_npm</a:t>
            </a:r>
            <a:endParaRPr lang="zh-CN" altLang="en-US" sz="14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algn="ctr">
              <a:lnSpc>
                <a:spcPct val="12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566834" y="2601384"/>
            <a:ext cx="593432" cy="420884"/>
          </a:xfrm>
          <a:prstGeom prst="rect">
            <a:avLst/>
          </a:prstGeom>
        </p:spPr>
        <p:txBody>
          <a:bodyPr wrap="none">
            <a:spAutoFit/>
          </a:bodyPr>
          <a:lstStyle/>
          <a:p>
            <a:pPr defTabSz="913765">
              <a:defRPr/>
            </a:pP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lang="en-US" altLang="zh-CN"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5" name="矩形 24"/>
          <p:cNvSpPr/>
          <p:nvPr/>
        </p:nvSpPr>
        <p:spPr>
          <a:xfrm>
            <a:off x="1913890" y="3900805"/>
            <a:ext cx="1541780" cy="420370"/>
          </a:xfrm>
          <a:prstGeom prst="rect">
            <a:avLst/>
          </a:prstGeom>
        </p:spPr>
        <p:txBody>
          <a:bodyPr wrap="square">
            <a:spAutoFit/>
          </a:bodyPr>
          <a:lstStyle/>
          <a:p>
            <a:pPr defTabSz="913765">
              <a:defRPr/>
            </a:pPr>
            <a:endParaRPr lang="en-US" altLang="zh-CN"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6" name="矩形 25"/>
          <p:cNvSpPr/>
          <p:nvPr/>
        </p:nvSpPr>
        <p:spPr>
          <a:xfrm>
            <a:off x="4615884" y="3913210"/>
            <a:ext cx="729687" cy="420884"/>
          </a:xfrm>
          <a:prstGeom prst="rect">
            <a:avLst/>
          </a:prstGeom>
        </p:spPr>
        <p:txBody>
          <a:bodyPr wrap="none">
            <a:spAutoFit/>
          </a:bodyPr>
          <a:lstStyle/>
          <a:p>
            <a:pPr defTabSz="913765">
              <a:defRPr/>
            </a:pP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json</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7" name="矩形 26"/>
          <p:cNvSpPr/>
          <p:nvPr/>
        </p:nvSpPr>
        <p:spPr>
          <a:xfrm>
            <a:off x="6652684" y="3945163"/>
            <a:ext cx="1944763" cy="369332"/>
          </a:xfrm>
          <a:prstGeom prst="rect">
            <a:avLst/>
          </a:prstGeom>
        </p:spPr>
        <p:txBody>
          <a:bodyPr wrap="none">
            <a:spAutoFit/>
          </a:bodyPr>
          <a:lstStyle/>
          <a:p>
            <a:pPr defTabSz="913765">
              <a:defRPr/>
            </a:pPr>
            <a:r>
              <a:rPr lang="en-US" altLang="zh-CN" dirty="0" smtClean="0">
                <a:solidFill>
                  <a:schemeClr val="bg1"/>
                </a:solidFill>
              </a:rPr>
              <a:t>     </a:t>
            </a:r>
            <a:r>
              <a:rPr lang="en-US" altLang="zh-CN" dirty="0" err="1" smtClean="0">
                <a:solidFill>
                  <a:schemeClr val="bg1"/>
                </a:solidFill>
              </a:rPr>
              <a:t>yuwei_laodeyu</a:t>
            </a:r>
            <a:endParaRPr lang="en-US" altLang="zh-CN" sz="2135" dirty="0">
              <a:solidFill>
                <a:schemeClr val="bg1"/>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1" name="文本框 30"/>
          <p:cNvSpPr txBox="1"/>
          <p:nvPr/>
        </p:nvSpPr>
        <p:spPr>
          <a:xfrm>
            <a:off x="863600" y="412751"/>
            <a:ext cx="1689886" cy="420884"/>
          </a:xfrm>
          <a:prstGeom prst="rect">
            <a:avLst/>
          </a:prstGeom>
          <a:noFill/>
        </p:spPr>
        <p:txBody>
          <a:bodyPr wrap="none">
            <a:spAutoFit/>
          </a:bodyPr>
          <a:lstStyle/>
          <a:p>
            <a:pPr defTabSz="913765">
              <a:defRPr/>
            </a:pPr>
            <a:r>
              <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个人</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制作</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2" name="矩形 3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
        <p:nvSpPr>
          <p:cNvPr id="34" name="矩形 33"/>
          <p:cNvSpPr/>
          <p:nvPr/>
        </p:nvSpPr>
        <p:spPr>
          <a:xfrm>
            <a:off x="6483561" y="4591050"/>
            <a:ext cx="4362239" cy="307777"/>
          </a:xfrm>
          <a:prstGeom prst="rect">
            <a:avLst/>
          </a:prstGeom>
        </p:spPr>
        <p:txBody>
          <a:bodyPr wrap="square">
            <a:spAutoFit/>
          </a:bodyPr>
          <a:lstStyle/>
          <a:p>
            <a:pPr defTabSz="913765">
              <a:defRPr/>
            </a:pPr>
            <a:r>
              <a:rPr lang="en-US" altLang="zh-CN" sz="1400" dirty="0" err="1">
                <a:solidFill>
                  <a:schemeClr val="bg1"/>
                </a:solidFill>
              </a:rPr>
              <a:t>npm</a:t>
            </a:r>
            <a:r>
              <a:rPr lang="en-US" altLang="zh-CN" sz="1400" dirty="0">
                <a:solidFill>
                  <a:schemeClr val="bg1"/>
                </a:solidFill>
              </a:rPr>
              <a:t> </a:t>
            </a:r>
            <a:r>
              <a:rPr lang="en-US" altLang="zh-CN" sz="1400" dirty="0" err="1">
                <a:solidFill>
                  <a:schemeClr val="bg1"/>
                </a:solidFill>
              </a:rPr>
              <a:t>i</a:t>
            </a:r>
            <a:r>
              <a:rPr lang="en-US" altLang="zh-CN" sz="1400" dirty="0">
                <a:solidFill>
                  <a:schemeClr val="bg1"/>
                </a:solidFill>
              </a:rPr>
              <a:t> </a:t>
            </a:r>
            <a:r>
              <a:rPr lang="en-US" altLang="zh-CN" sz="1400" dirty="0" err="1">
                <a:solidFill>
                  <a:schemeClr val="bg1"/>
                </a:solidFill>
              </a:rPr>
              <a:t>yuwei_laodeyu</a:t>
            </a:r>
            <a:endParaRPr lang="en-US" altLang="zh-CN" dirty="0">
              <a:solidFill>
                <a:schemeClr val="bg1"/>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 name="矩形 1"/>
          <p:cNvSpPr/>
          <p:nvPr/>
        </p:nvSpPr>
        <p:spPr>
          <a:xfrm>
            <a:off x="3795395" y="4591050"/>
            <a:ext cx="2300605" cy="328936"/>
          </a:xfrm>
          <a:prstGeom prst="rect">
            <a:avLst/>
          </a:prstGeom>
        </p:spPr>
        <p:txBody>
          <a:bodyPr wrap="square">
            <a:spAutoFit/>
          </a:bodyPr>
          <a:lstStyle/>
          <a:p>
            <a:pPr algn="ct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编写对应的接送配置文件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61780" y="3919387"/>
            <a:ext cx="1547218" cy="420884"/>
          </a:xfrm>
          <a:prstGeom prst="rect">
            <a:avLst/>
          </a:prstGeom>
        </p:spPr>
        <p:txBody>
          <a:bodyPr wrap="none">
            <a:spAutoFit/>
          </a:bodyPr>
          <a:lstStyle/>
          <a:p>
            <a:pPr defTabSz="913765">
              <a:defRPr/>
            </a:pP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 </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yuwei_npm</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Tree>
    <p:extLst>
      <p:ext uri="{BB962C8B-B14F-4D97-AF65-F5344CB8AC3E}">
        <p14:creationId xmlns:p14="http://schemas.microsoft.com/office/powerpoint/2010/main" val="71081689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941446" y="3517252"/>
            <a:ext cx="6885218" cy="830997"/>
          </a:xfrm>
          <a:prstGeom prst="rect">
            <a:avLst/>
          </a:prstGeom>
          <a:noFill/>
        </p:spPr>
        <p:txBody>
          <a:bodyPr wrap="none">
            <a:spAutoFit/>
          </a:bodyPr>
          <a:lstStyle/>
          <a:p>
            <a:pPr defTabSz="913765" fontAlgn="base">
              <a:spcBef>
                <a:spcPct val="0"/>
              </a:spcBef>
              <a:spcAft>
                <a:spcPct val="0"/>
              </a:spcAft>
            </a:pPr>
            <a:r>
              <a:rPr lang="zh-CN" altLang="en-US" sz="4800" b="1" spc="400" dirty="0" smtClean="0">
                <a:solidFill>
                  <a:srgbClr val="FFFFFF"/>
                </a:solidFill>
                <a:latin typeface="方正兰亭黑_GBK" pitchFamily="2" charset="-122"/>
                <a:ea typeface="方正兰亭黑_GBK" pitchFamily="2" charset="-122"/>
              </a:rPr>
              <a:t>聚塔平台相关内容制作</a:t>
            </a:r>
            <a:endParaRPr lang="zh-CN" altLang="en-US" sz="4800" b="1" spc="400" dirty="0">
              <a:solidFill>
                <a:srgbClr val="FFFFFF"/>
              </a:solidFill>
              <a:latin typeface="方正兰亭黑_GBK" pitchFamily="2" charset="-122"/>
              <a:ea typeface="方正兰亭黑_GBK" pitchFamily="2" charset="-122"/>
            </a:endParaRPr>
          </a:p>
        </p:txBody>
      </p:sp>
      <p:sp>
        <p:nvSpPr>
          <p:cNvPr id="16" name="文本框 39"/>
          <p:cNvSpPr txBox="1">
            <a:spLocks noChangeArrowheads="1"/>
          </p:cNvSpPr>
          <p:nvPr/>
        </p:nvSpPr>
        <p:spPr bwMode="auto">
          <a:xfrm>
            <a:off x="5859358" y="4485409"/>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endParaRPr lang="zh-CN" altLang="en-US" sz="2000" spc="300">
              <a:solidFill>
                <a:srgbClr val="FFFFFF"/>
              </a:solidFill>
              <a:latin typeface="方正兰亭黑_GBK" pitchFamily="2" charset="-122"/>
              <a:ea typeface="方正兰亭黑_GBK" pitchFamily="2" charset="-122"/>
            </a:endParaRPr>
          </a:p>
        </p:txBody>
      </p:sp>
      <p:sp>
        <p:nvSpPr>
          <p:cNvPr id="17" name="矩形 16"/>
          <p:cNvSpPr/>
          <p:nvPr/>
        </p:nvSpPr>
        <p:spPr>
          <a:xfrm>
            <a:off x="5331037" y="4484199"/>
            <a:ext cx="6220348" cy="375552"/>
          </a:xfrm>
          <a:prstGeom prst="rect">
            <a:avLst/>
          </a:prstGeom>
        </p:spPr>
        <p:txBody>
          <a:bodyPr wrap="square">
            <a:spAutoFit/>
          </a:bodyPr>
          <a:lstStyle/>
          <a:p>
            <a:pPr defTabSz="1218565">
              <a:lnSpc>
                <a:spcPct val="150000"/>
              </a:lnSpc>
              <a:defRPr/>
            </a:pPr>
            <a:r>
              <a:rPr lang="en-US" altLang="zh-CN" sz="1400" kern="0" dirty="0">
                <a:solidFill>
                  <a:prstClr val="white"/>
                </a:solidFill>
                <a:latin typeface="Arial" panose="020B0604020202020204" pitchFamily="34" charset="0"/>
                <a:ea typeface="宋体" panose="02010600030101010101" pitchFamily="2" charset="-122"/>
                <a:cs typeface="Arial" panose="020B0604020202020204" pitchFamily="34" charset="0"/>
              </a:rPr>
              <a:t>Related content production of tower platform</a:t>
            </a:r>
          </a:p>
        </p:txBody>
      </p:sp>
      <p:sp>
        <p:nvSpPr>
          <p:cNvPr id="2" name="文本框 1"/>
          <p:cNvSpPr txBox="1"/>
          <p:nvPr/>
        </p:nvSpPr>
        <p:spPr>
          <a:xfrm>
            <a:off x="7980218" y="1116531"/>
            <a:ext cx="3002207"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04</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87608768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863600" y="412751"/>
            <a:ext cx="3791423" cy="461665"/>
          </a:xfrm>
          <a:prstGeom prst="rect">
            <a:avLst/>
          </a:prstGeom>
          <a:noFill/>
        </p:spPr>
        <p:txBody>
          <a:bodyPr wrap="none">
            <a:spAutoFit/>
          </a:bodyPr>
          <a:lstStyle/>
          <a:p>
            <a:pPr lvl="0" defTabSz="913765">
              <a:defRPr/>
            </a:pPr>
            <a:r>
              <a:rPr lang="zh-CN" altLang="en-US" sz="2400" b="1" spc="400" dirty="0">
                <a:solidFill>
                  <a:srgbClr val="FFFFFF"/>
                </a:solidFill>
                <a:latin typeface="方正兰亭黑_GBK" pitchFamily="2" charset="-122"/>
                <a:ea typeface="方正兰亭黑_GBK" pitchFamily="2" charset="-122"/>
              </a:rPr>
              <a:t>聚塔</a:t>
            </a:r>
            <a:r>
              <a:rPr lang="zh-CN" altLang="en-US" sz="2400" b="1" spc="400" dirty="0" smtClean="0">
                <a:solidFill>
                  <a:srgbClr val="FFFFFF"/>
                </a:solidFill>
                <a:latin typeface="方正兰亭黑_GBK" pitchFamily="2" charset="-122"/>
                <a:ea typeface="方正兰亭黑_GBK" pitchFamily="2" charset="-122"/>
              </a:rPr>
              <a:t>平台</a:t>
            </a:r>
            <a:r>
              <a:rPr lang="zh-CN" altLang="en-US" sz="2400" b="1" spc="400" dirty="0">
                <a:solidFill>
                  <a:srgbClr val="FFFFFF"/>
                </a:solidFill>
                <a:latin typeface="方正兰亭黑_GBK" pitchFamily="2" charset="-122"/>
                <a:ea typeface="方正兰亭黑_GBK" pitchFamily="2" charset="-122"/>
              </a:rPr>
              <a:t>二维</a:t>
            </a:r>
            <a:r>
              <a:rPr lang="zh-CN" altLang="en-US" sz="2400" b="1" spc="400" dirty="0" smtClean="0">
                <a:solidFill>
                  <a:srgbClr val="FFFFFF"/>
                </a:solidFill>
                <a:latin typeface="方正兰亭黑_GBK" pitchFamily="2" charset="-122"/>
                <a:ea typeface="方正兰亭黑_GBK" pitchFamily="2" charset="-122"/>
              </a:rPr>
              <a:t>码生成器</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32" name="矩形 31"/>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476" y="1552709"/>
            <a:ext cx="7009524" cy="3838095"/>
          </a:xfrm>
          <a:prstGeom prst="rect">
            <a:avLst/>
          </a:prstGeom>
        </p:spPr>
      </p:pic>
      <p:sp>
        <p:nvSpPr>
          <p:cNvPr id="13" name="矩形 12"/>
          <p:cNvSpPr/>
          <p:nvPr/>
        </p:nvSpPr>
        <p:spPr>
          <a:xfrm>
            <a:off x="3067397" y="3823890"/>
            <a:ext cx="5195454" cy="1223412"/>
          </a:xfrm>
          <a:prstGeom prst="rect">
            <a:avLst/>
          </a:prstGeom>
        </p:spPr>
        <p:txBody>
          <a:bodyPr wrap="square">
            <a:spAutoFit/>
          </a:bodyPr>
          <a:lstStyle/>
          <a:p>
            <a:pPr marR="0" lvl="0" algn="just">
              <a:spcBef>
                <a:spcPts val="0"/>
              </a:spcBef>
              <a:spcAft>
                <a:spcPts val="0"/>
              </a:spcAft>
            </a:pP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聚塔平台</a:t>
            </a:r>
            <a:r>
              <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二维码条形码制作（工程化定制与自定义生成）积分开启功能</a:t>
            </a:r>
            <a:endPar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工程化定义：在对应的位置添加编码最后填上需要的数量，执行提交按钮页面会生成对应数量的二维码，二维码可以导出为</a:t>
            </a:r>
            <a:r>
              <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rPr>
              <a:t>word</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文档对</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office</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的兼容度比较高，也可以使用浏览器</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Ctrl+p</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浏览器打印二维码以便使用。</a:t>
            </a: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自定义：功能同上但不可以多数量生成</a:t>
            </a:r>
            <a:endParaRPr lang="zh-CN" altLang="en-US"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4" name="矩形 13"/>
          <p:cNvSpPr/>
          <p:nvPr/>
        </p:nvSpPr>
        <p:spPr>
          <a:xfrm>
            <a:off x="1680632" y="5512612"/>
            <a:ext cx="6665345" cy="369332"/>
          </a:xfrm>
          <a:prstGeom prst="rect">
            <a:avLst/>
          </a:prstGeom>
        </p:spPr>
        <p:txBody>
          <a:bodyPr wrap="square">
            <a:spAutoFit/>
          </a:bodyPr>
          <a:lstStyle/>
          <a:p>
            <a:r>
              <a:rPr lang="en-US" altLang="zh-CN" dirty="0" smtClean="0">
                <a:solidFill>
                  <a:schemeClr val="bg1"/>
                </a:solidFill>
              </a:rPr>
              <a:t>https://www.captain-mjm.com/wechat_php/qrcode/index.html</a:t>
            </a:r>
            <a:endParaRPr lang="zh-CN" altLang="en-US" dirty="0">
              <a:solidFill>
                <a:schemeClr val="bg1"/>
              </a:solidFill>
            </a:endParaRPr>
          </a:p>
        </p:txBody>
      </p:sp>
    </p:spTree>
    <p:extLst>
      <p:ext uri="{BB962C8B-B14F-4D97-AF65-F5344CB8AC3E}">
        <p14:creationId xmlns:p14="http://schemas.microsoft.com/office/powerpoint/2010/main" val="323816939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863600" y="412751"/>
            <a:ext cx="1555234"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135" b="0" i="0" u="none" strike="noStrike" kern="1200" cap="none" spc="0" normalizeH="0" baseline="0" noProof="0" dirty="0" smtClean="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rPr>
              <a:t>聚塔二维码</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32" name="矩形 31"/>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sp>
        <p:nvSpPr>
          <p:cNvPr id="3" name="矩形 2"/>
          <p:cNvSpPr/>
          <p:nvPr/>
        </p:nvSpPr>
        <p:spPr>
          <a:xfrm>
            <a:off x="1970117" y="1633247"/>
            <a:ext cx="7373388" cy="3785652"/>
          </a:xfrm>
          <a:prstGeom prst="rect">
            <a:avLst/>
          </a:prstGeom>
        </p:spPr>
        <p:txBody>
          <a:bodyPr wrap="square">
            <a:spAutoFit/>
          </a:bodyPr>
          <a:lstStyle/>
          <a:p>
            <a:pPr marR="0" lvl="0" algn="just">
              <a:spcBef>
                <a:spcPts val="0"/>
              </a:spcBef>
              <a:spcAft>
                <a:spcPts val="0"/>
              </a:spcAft>
            </a:pP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聚塔平台</a:t>
            </a:r>
            <a:r>
              <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对应的二维码条形码生成，有对应的小程序功能已完成用户需要的使用场景。</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租借：小程序端会有二维码租借功能，届时用户可以在自己的物品上贴上自己生成的二维码，点击记录功能，系统会录入编码所代表的物品以及所属用户。租借的时候，用户只需用小程序扫描二维码，读取产品信息，点击提交按钮。小程序会在租借表添加用户信息并修改该产品的租借状态。在用户归还的时候同样也扫一下二维码，但扫描的用户将变为持有者，或者第三方代理点。</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二维码商品计算：实现类似于商场</a:t>
            </a:r>
            <a:r>
              <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PDA</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扫描商品计算数量金额的功能，但移动小程序的好处在于，它可以跨地域不用与</a:t>
            </a:r>
            <a:r>
              <a:rPr lang="en-US" altLang="zh-CN"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pc</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机相连，随时随地调用，适应的场景多并不局限与商场。</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二维码：种子溯源、门票扫描、商品清查，来源与是否过期</a:t>
            </a:r>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小程序端还添加了账单、合同模块方便用户查询与信用机制。</a:t>
            </a:r>
            <a:endParaRPr lang="zh-CN" altLang="en-US"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221" y="4443770"/>
            <a:ext cx="1793797" cy="1516267"/>
          </a:xfrm>
          <a:prstGeom prst="rect">
            <a:avLst/>
          </a:prstGeom>
        </p:spPr>
      </p:pic>
    </p:spTree>
    <p:extLst>
      <p:ext uri="{BB962C8B-B14F-4D97-AF65-F5344CB8AC3E}">
        <p14:creationId xmlns:p14="http://schemas.microsoft.com/office/powerpoint/2010/main" val="142745637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1" name="文本框 30"/>
          <p:cNvSpPr txBox="1"/>
          <p:nvPr/>
        </p:nvSpPr>
        <p:spPr>
          <a:xfrm>
            <a:off x="863600" y="412751"/>
            <a:ext cx="2513830"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聚塔平台</a:t>
            </a: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a:t>
            </a: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任务中心</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2" name="矩形 3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14" name="图片 13"/>
          <p:cNvPicPr>
            <a:picLocks noChangeAspect="1"/>
          </p:cNvPicPr>
          <p:nvPr/>
        </p:nvPicPr>
        <p:blipFill>
          <a:blip r:embed="rId2"/>
          <a:stretch>
            <a:fillRect/>
          </a:stretch>
        </p:blipFill>
        <p:spPr>
          <a:xfrm>
            <a:off x="2637562" y="1781266"/>
            <a:ext cx="6916876" cy="3295467"/>
          </a:xfrm>
          <a:prstGeom prst="rect">
            <a:avLst/>
          </a:prstGeom>
        </p:spPr>
      </p:pic>
    </p:spTree>
    <p:extLst>
      <p:ext uri="{BB962C8B-B14F-4D97-AF65-F5344CB8AC3E}">
        <p14:creationId xmlns:p14="http://schemas.microsoft.com/office/powerpoint/2010/main" val="261260975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1988397"/>
            <a:ext cx="2954655" cy="1569660"/>
          </a:xfrm>
          <a:prstGeom prst="rect">
            <a:avLst/>
          </a:prstGeom>
          <a:noFill/>
        </p:spPr>
        <p:txBody>
          <a:bodyPr wrap="none">
            <a:spAutoFit/>
          </a:bodyPr>
          <a:lstStyle/>
          <a:p>
            <a:pPr defTabSz="913765">
              <a:defRPr/>
            </a:pPr>
            <a:r>
              <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 </a:t>
            </a:r>
            <a:r>
              <a:rPr lang="en-US" altLang="zh-CN" sz="48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9.17</a:t>
            </a:r>
            <a:endPar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defTabSz="913765">
              <a:defRPr/>
            </a:pPr>
            <a:r>
              <a:rPr lang="zh-CN" altLang="en-US"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谢谢观看</a:t>
            </a:r>
          </a:p>
        </p:txBody>
      </p:sp>
      <p:sp>
        <p:nvSpPr>
          <p:cNvPr id="6146" name="文本框 6"/>
          <p:cNvSpPr txBox="1">
            <a:spLocks noChangeArrowheads="1"/>
          </p:cNvSpPr>
          <p:nvPr/>
        </p:nvSpPr>
        <p:spPr bwMode="auto">
          <a:xfrm>
            <a:off x="1064896" y="3556451"/>
            <a:ext cx="63830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lnSpc>
                <a:spcPct val="150000"/>
              </a:lnSpc>
              <a:spcBef>
                <a:spcPct val="0"/>
              </a:spcBef>
              <a:spcAft>
                <a:spcPct val="0"/>
              </a:spcAft>
            </a:pPr>
            <a:r>
              <a:rPr lang="en-US" altLang="zh-CN" sz="1200" b="1" dirty="0">
                <a:solidFill>
                  <a:srgbClr val="FFFFFF"/>
                </a:solidFill>
                <a:latin typeface="方正兰亭黑_GBK" pitchFamily="2" charset="-122"/>
                <a:ea typeface="方正兰亭黑_GBK" pitchFamily="2" charset="-122"/>
              </a:rPr>
              <a:t>Thank you for watching</a:t>
            </a:r>
          </a:p>
        </p:txBody>
      </p:sp>
      <p:sp>
        <p:nvSpPr>
          <p:cNvPr id="2" name="矩形: 圆角 1"/>
          <p:cNvSpPr/>
          <p:nvPr/>
        </p:nvSpPr>
        <p:spPr>
          <a:xfrm>
            <a:off x="1064261" y="4206876"/>
            <a:ext cx="2247900" cy="4445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913765" fontAlgn="base">
              <a:spcBef>
                <a:spcPct val="0"/>
              </a:spcBef>
              <a:spcAft>
                <a:spcPct val="0"/>
              </a:spcAft>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163743" y="4249440"/>
            <a:ext cx="2048933" cy="358775"/>
          </a:xfrm>
          <a:prstGeom prst="rect">
            <a:avLst/>
          </a:prstGeom>
          <a:noFill/>
        </p:spPr>
        <p:txBody>
          <a:bodyPr wrap="square" rtlCol="0">
            <a:spAutoFit/>
          </a:bodyPr>
          <a:lstStyle/>
          <a:p>
            <a:pPr algn="dist" defTabSz="913765" fontAlgn="base">
              <a:spcBef>
                <a:spcPct val="0"/>
              </a:spcBef>
              <a:spcAft>
                <a:spcPct val="0"/>
              </a:spcAft>
            </a:pPr>
            <a:r>
              <a:rPr lang="zh-CN" altLang="en-US" sz="1735">
                <a:solidFill>
                  <a:prstClr val="white"/>
                </a:solidFill>
                <a:latin typeface="微软雅黑" panose="020B0503020204020204" pitchFamily="34" charset="-122"/>
                <a:ea typeface="微软雅黑" panose="020B0503020204020204" pitchFamily="34" charset="-122"/>
              </a:rPr>
              <a:t>汇报人：劳德瑜</a:t>
            </a:r>
          </a:p>
        </p:txBody>
      </p:sp>
    </p:spTree>
    <p:extLst>
      <p:ext uri="{BB962C8B-B14F-4D97-AF65-F5344CB8AC3E}">
        <p14:creationId xmlns:p14="http://schemas.microsoft.com/office/powerpoint/2010/main" val="1644109494"/>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5434" y="2255550"/>
            <a:ext cx="4608407" cy="696420"/>
            <a:chOff x="536575" y="1865313"/>
            <a:chExt cx="3456305" cy="522315"/>
          </a:xfrm>
        </p:grpSpPr>
        <p:sp>
          <p:nvSpPr>
            <p:cNvPr id="6" name="矩形 5"/>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err="1">
                  <a:solidFill>
                    <a:prstClr val="white"/>
                  </a:solidFill>
                  <a:latin typeface="Arial" panose="020B0604020202020204" pitchFamily="34" charset="0"/>
                  <a:ea typeface="宋体" panose="02010600030101010101" pitchFamily="2" charset="-122"/>
                  <a:cs typeface="Arial" panose="020B0604020202020204" pitchFamily="34" charset="0"/>
                </a:rPr>
                <a:t>Echart</a:t>
              </a: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 data visualization</a:t>
              </a:r>
            </a:p>
          </p:txBody>
        </p:sp>
        <p:sp>
          <p:nvSpPr>
            <p:cNvPr id="10" name="文本框 39"/>
            <p:cNvSpPr txBox="1">
              <a:spLocks noChangeArrowheads="1"/>
            </p:cNvSpPr>
            <p:nvPr/>
          </p:nvSpPr>
          <p:spPr bwMode="auto">
            <a:xfrm>
              <a:off x="1258888" y="1865313"/>
              <a:ext cx="180602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1600" b="1" spc="400" dirty="0" err="1">
                  <a:solidFill>
                    <a:srgbClr val="FFFFFF"/>
                  </a:solidFill>
                  <a:latin typeface="方正兰亭黑_GBK" pitchFamily="2" charset="-122"/>
                  <a:ea typeface="方正兰亭黑_GBK" pitchFamily="2" charset="-122"/>
                </a:rPr>
                <a:t>echart</a:t>
              </a:r>
              <a:r>
                <a:rPr lang="zh-CN" altLang="en-US" sz="1600" b="1" spc="400" dirty="0">
                  <a:solidFill>
                    <a:srgbClr val="FFFFFF"/>
                  </a:solidFill>
                  <a:latin typeface="方正兰亭黑_GBK" pitchFamily="2" charset="-122"/>
                  <a:ea typeface="方正兰亭黑_GBK" pitchFamily="2" charset="-122"/>
                </a:rPr>
                <a:t>数据可视化</a:t>
              </a:r>
            </a:p>
          </p:txBody>
        </p:sp>
        <p:sp>
          <p:nvSpPr>
            <p:cNvPr id="14"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01</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sp>
        <p:nvSpPr>
          <p:cNvPr id="18" name="文本框 17"/>
          <p:cNvSpPr txBox="1"/>
          <p:nvPr/>
        </p:nvSpPr>
        <p:spPr>
          <a:xfrm>
            <a:off x="715433" y="833968"/>
            <a:ext cx="2802467" cy="583565"/>
          </a:xfrm>
          <a:prstGeom prst="rect">
            <a:avLst/>
          </a:prstGeom>
          <a:noFill/>
        </p:spPr>
        <p:txBody>
          <a:bodyPr wrap="square">
            <a:spAutoFit/>
          </a:bodyPr>
          <a:lstStyle/>
          <a:p>
            <a:pPr algn="dist" defTabSz="913765">
              <a:defRPr/>
            </a:pPr>
            <a:r>
              <a:rPr lang="zh-CN" altLang="en-US" sz="3200" b="1">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月报</a:t>
            </a:r>
          </a:p>
        </p:txBody>
      </p:sp>
      <p:grpSp>
        <p:nvGrpSpPr>
          <p:cNvPr id="20" name="组合 19"/>
          <p:cNvGrpSpPr/>
          <p:nvPr/>
        </p:nvGrpSpPr>
        <p:grpSpPr>
          <a:xfrm>
            <a:off x="715434" y="3244456"/>
            <a:ext cx="4608407" cy="696420"/>
            <a:chOff x="536575" y="1865313"/>
            <a:chExt cx="3456305" cy="522315"/>
          </a:xfrm>
        </p:grpSpPr>
        <p:sp>
          <p:nvSpPr>
            <p:cNvPr id="21" name="矩形 20"/>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Implementation of module demo</a:t>
              </a:r>
            </a:p>
          </p:txBody>
        </p:sp>
        <p:sp>
          <p:nvSpPr>
            <p:cNvPr id="22" name="文本框 39"/>
            <p:cNvSpPr txBox="1">
              <a:spLocks noChangeArrowheads="1"/>
            </p:cNvSpPr>
            <p:nvPr/>
          </p:nvSpPr>
          <p:spPr bwMode="auto">
            <a:xfrm>
              <a:off x="1258888" y="1865313"/>
              <a:ext cx="157278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zh-CN" altLang="en-US" sz="1600" b="1" spc="400" dirty="0" smtClean="0">
                  <a:solidFill>
                    <a:srgbClr val="FFFFFF"/>
                  </a:solidFill>
                  <a:latin typeface="方正兰亭黑_GBK" pitchFamily="2" charset="-122"/>
                  <a:ea typeface="方正兰亭黑_GBK" pitchFamily="2" charset="-122"/>
                </a:rPr>
                <a:t>模块</a:t>
              </a:r>
              <a:r>
                <a:rPr lang="en-US" altLang="zh-CN" sz="1600" b="1" spc="400" dirty="0" smtClean="0">
                  <a:solidFill>
                    <a:srgbClr val="FFFFFF"/>
                  </a:solidFill>
                  <a:latin typeface="方正兰亭黑_GBK" pitchFamily="2" charset="-122"/>
                  <a:ea typeface="方正兰亭黑_GBK" pitchFamily="2" charset="-122"/>
                </a:rPr>
                <a:t>demo</a:t>
              </a:r>
              <a:r>
                <a:rPr lang="zh-CN" altLang="en-US" sz="1600" b="1" spc="400" dirty="0" smtClean="0">
                  <a:solidFill>
                    <a:srgbClr val="FFFFFF"/>
                  </a:solidFill>
                  <a:latin typeface="方正兰亭黑_GBK" pitchFamily="2" charset="-122"/>
                  <a:ea typeface="方正兰亭黑_GBK" pitchFamily="2" charset="-122"/>
                </a:rPr>
                <a:t>的实现</a:t>
              </a:r>
              <a:endParaRPr lang="zh-CN" altLang="en-US" sz="1600" b="1" spc="400" dirty="0">
                <a:solidFill>
                  <a:srgbClr val="FFFFFF"/>
                </a:solidFill>
                <a:latin typeface="方正兰亭黑_GBK" pitchFamily="2" charset="-122"/>
                <a:ea typeface="方正兰亭黑_GBK" pitchFamily="2" charset="-122"/>
              </a:endParaRPr>
            </a:p>
          </p:txBody>
        </p:sp>
        <p:sp>
          <p:nvSpPr>
            <p:cNvPr id="23"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02</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grpSp>
        <p:nvGrpSpPr>
          <p:cNvPr id="24" name="组合 23"/>
          <p:cNvGrpSpPr/>
          <p:nvPr/>
        </p:nvGrpSpPr>
        <p:grpSpPr>
          <a:xfrm>
            <a:off x="715434" y="4233363"/>
            <a:ext cx="4608407" cy="696420"/>
            <a:chOff x="536575" y="1865313"/>
            <a:chExt cx="3456305" cy="522315"/>
          </a:xfrm>
        </p:grpSpPr>
        <p:sp>
          <p:nvSpPr>
            <p:cNvPr id="25" name="矩形 24"/>
            <p:cNvSpPr/>
            <p:nvPr/>
          </p:nvSpPr>
          <p:spPr>
            <a:xfrm>
              <a:off x="1258888" y="2068513"/>
              <a:ext cx="2733992" cy="296716"/>
            </a:xfrm>
            <a:prstGeom prst="rect">
              <a:avLst/>
            </a:prstGeom>
          </p:spPr>
          <p:txBody>
            <a:bodyPr wrap="square">
              <a:spAutoFit/>
            </a:bodyPr>
            <a:lstStyle/>
            <a:p>
              <a:pPr defTabSz="1218565">
                <a:lnSpc>
                  <a:spcPct val="150000"/>
                </a:lnSpc>
                <a:defRPr/>
              </a:pPr>
              <a:r>
                <a:rPr lang="en-US" altLang="zh-CN" sz="1465" kern="0" dirty="0" smtClean="0">
                  <a:solidFill>
                    <a:prstClr val="white"/>
                  </a:solidFill>
                  <a:latin typeface="Calibri" panose="020F0502020204030204"/>
                  <a:ea typeface="宋体" panose="02010600030101010101" pitchFamily="2" charset="-122"/>
                </a:rPr>
                <a:t>SDK &amp; </a:t>
              </a:r>
              <a:r>
                <a:rPr lang="en-US" altLang="zh-CN" sz="1465" kern="0" dirty="0" err="1" smtClean="0">
                  <a:solidFill>
                    <a:prstClr val="white"/>
                  </a:solidFill>
                  <a:latin typeface="Calibri" panose="020F0502020204030204"/>
                  <a:ea typeface="宋体" panose="02010600030101010101" pitchFamily="2" charset="-122"/>
                </a:rPr>
                <a:t>npm</a:t>
              </a:r>
              <a:endParaRPr lang="zh-CN" altLang="en-US" sz="1465" kern="0" dirty="0">
                <a:solidFill>
                  <a:prstClr val="white"/>
                </a:solidFill>
                <a:latin typeface="Calibri" panose="020F0502020204030204"/>
                <a:ea typeface="宋体" panose="02010600030101010101" pitchFamily="2" charset="-122"/>
              </a:endParaRPr>
            </a:p>
          </p:txBody>
        </p:sp>
        <p:sp>
          <p:nvSpPr>
            <p:cNvPr id="26" name="文本框 39"/>
            <p:cNvSpPr txBox="1">
              <a:spLocks noChangeArrowheads="1"/>
            </p:cNvSpPr>
            <p:nvPr/>
          </p:nvSpPr>
          <p:spPr bwMode="auto">
            <a:xfrm>
              <a:off x="1258888" y="1865313"/>
              <a:ext cx="103177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1600" b="1" spc="400" dirty="0" smtClean="0">
                  <a:solidFill>
                    <a:srgbClr val="FFFFFF"/>
                  </a:solidFill>
                  <a:latin typeface="方正兰亭黑_GBK" pitchFamily="2" charset="-122"/>
                  <a:ea typeface="方正兰亭黑_GBK" pitchFamily="2" charset="-122"/>
                </a:rPr>
                <a:t>SDK</a:t>
              </a:r>
              <a:r>
                <a:rPr lang="zh-CN" altLang="en-US" sz="1600" b="1" spc="400" dirty="0" smtClean="0">
                  <a:solidFill>
                    <a:srgbClr val="FFFFFF"/>
                  </a:solidFill>
                  <a:latin typeface="方正兰亭黑_GBK" pitchFamily="2" charset="-122"/>
                  <a:ea typeface="方正兰亭黑_GBK" pitchFamily="2" charset="-122"/>
                </a:rPr>
                <a:t>与</a:t>
              </a:r>
              <a:r>
                <a:rPr lang="en-US" altLang="zh-CN" sz="1600" b="1" spc="400" dirty="0" err="1" smtClean="0">
                  <a:solidFill>
                    <a:srgbClr val="FFFFFF"/>
                  </a:solidFill>
                  <a:latin typeface="方正兰亭黑_GBK" pitchFamily="2" charset="-122"/>
                  <a:ea typeface="方正兰亭黑_GBK" pitchFamily="2" charset="-122"/>
                </a:rPr>
                <a:t>npm</a:t>
              </a:r>
              <a:endParaRPr lang="zh-CN" altLang="en-US" sz="1600" b="1" spc="400" dirty="0">
                <a:solidFill>
                  <a:srgbClr val="FFFFFF"/>
                </a:solidFill>
                <a:latin typeface="方正兰亭黑_GBK" pitchFamily="2" charset="-122"/>
                <a:ea typeface="方正兰亭黑_GBK" pitchFamily="2" charset="-122"/>
              </a:endParaRPr>
            </a:p>
          </p:txBody>
        </p:sp>
        <p:sp>
          <p:nvSpPr>
            <p:cNvPr id="27"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03</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grpSp>
        <p:nvGrpSpPr>
          <p:cNvPr id="28" name="组合 27"/>
          <p:cNvGrpSpPr/>
          <p:nvPr/>
        </p:nvGrpSpPr>
        <p:grpSpPr>
          <a:xfrm>
            <a:off x="715434" y="5222270"/>
            <a:ext cx="4608407" cy="696420"/>
            <a:chOff x="536575" y="1865313"/>
            <a:chExt cx="3456305" cy="522315"/>
          </a:xfrm>
        </p:grpSpPr>
        <p:sp>
          <p:nvSpPr>
            <p:cNvPr id="29" name="矩形 28"/>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Related content production of tower platform</a:t>
              </a:r>
            </a:p>
          </p:txBody>
        </p:sp>
        <p:sp>
          <p:nvSpPr>
            <p:cNvPr id="30" name="文本框 39"/>
            <p:cNvSpPr txBox="1">
              <a:spLocks noChangeArrowheads="1"/>
            </p:cNvSpPr>
            <p:nvPr/>
          </p:nvSpPr>
          <p:spPr bwMode="auto">
            <a:xfrm>
              <a:off x="1258888" y="1865313"/>
              <a:ext cx="2074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zh-CN" altLang="en-US" sz="1600" b="1" spc="400" dirty="0" smtClean="0">
                  <a:solidFill>
                    <a:srgbClr val="FFFFFF"/>
                  </a:solidFill>
                  <a:latin typeface="方正兰亭黑_GBK" pitchFamily="2" charset="-122"/>
                  <a:ea typeface="方正兰亭黑_GBK" pitchFamily="2" charset="-122"/>
                </a:rPr>
                <a:t>聚塔平台相关内容制作</a:t>
              </a:r>
              <a:endParaRPr lang="zh-CN" altLang="en-US" sz="1600" b="1" spc="400" dirty="0">
                <a:solidFill>
                  <a:srgbClr val="FFFFFF"/>
                </a:solidFill>
                <a:latin typeface="方正兰亭黑_GBK" pitchFamily="2" charset="-122"/>
                <a:ea typeface="方正兰亭黑_GBK" pitchFamily="2" charset="-122"/>
              </a:endParaRPr>
            </a:p>
          </p:txBody>
        </p:sp>
        <p:sp>
          <p:nvSpPr>
            <p:cNvPr id="31"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04</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spTree>
    <p:extLst>
      <p:ext uri="{BB962C8B-B14F-4D97-AF65-F5344CB8AC3E}">
        <p14:creationId xmlns:p14="http://schemas.microsoft.com/office/powerpoint/2010/main" val="94583130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772238" y="3581526"/>
            <a:ext cx="5708614" cy="830997"/>
          </a:xfrm>
          <a:prstGeom prst="rect">
            <a:avLst/>
          </a:prstGeom>
          <a:noFill/>
        </p:spPr>
        <p:txBody>
          <a:bodyPr wrap="none">
            <a:spAutoFit/>
          </a:bodyPr>
          <a:lstStyle/>
          <a:p>
            <a:pPr defTabSz="913765" fontAlgn="base">
              <a:spcBef>
                <a:spcPct val="0"/>
              </a:spcBef>
              <a:spcAft>
                <a:spcPct val="0"/>
              </a:spcAft>
            </a:pPr>
            <a:r>
              <a:rPr lang="en-US" altLang="zh-CN" sz="4800" b="1" spc="400" dirty="0" err="1">
                <a:solidFill>
                  <a:srgbClr val="FFFFFF"/>
                </a:solidFill>
                <a:latin typeface="方正兰亭黑_GBK" pitchFamily="2" charset="-122"/>
                <a:ea typeface="方正兰亭黑_GBK" pitchFamily="2" charset="-122"/>
              </a:rPr>
              <a:t>echart</a:t>
            </a:r>
            <a:r>
              <a:rPr lang="zh-CN" altLang="en-US" sz="4800" b="1" spc="400" dirty="0">
                <a:solidFill>
                  <a:srgbClr val="FFFFFF"/>
                </a:solidFill>
                <a:latin typeface="方正兰亭黑_GBK" pitchFamily="2" charset="-122"/>
                <a:ea typeface="方正兰亭黑_GBK" pitchFamily="2" charset="-122"/>
              </a:rPr>
              <a:t>数据可视化</a:t>
            </a:r>
          </a:p>
        </p:txBody>
      </p:sp>
      <p:sp>
        <p:nvSpPr>
          <p:cNvPr id="16" name="文本框 39"/>
          <p:cNvSpPr txBox="1">
            <a:spLocks noChangeArrowheads="1"/>
          </p:cNvSpPr>
          <p:nvPr/>
        </p:nvSpPr>
        <p:spPr bwMode="auto">
          <a:xfrm>
            <a:off x="4772238" y="4241569"/>
            <a:ext cx="2964273"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8565">
              <a:lnSpc>
                <a:spcPct val="150000"/>
              </a:lnSpc>
              <a:defRPr/>
            </a:pPr>
            <a:r>
              <a:rPr lang="en-US" altLang="zh-CN" sz="2000" kern="0" dirty="0" err="1">
                <a:solidFill>
                  <a:prstClr val="white"/>
                </a:solidFill>
                <a:latin typeface="Arial" panose="020B0604020202020204" pitchFamily="34" charset="0"/>
                <a:ea typeface="宋体" panose="02010600030101010101" pitchFamily="2" charset="-122"/>
                <a:cs typeface="Arial" panose="020B0604020202020204" pitchFamily="34" charset="0"/>
              </a:rPr>
              <a:t>Echart</a:t>
            </a:r>
            <a:r>
              <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rPr>
              <a:t> data visualization</a:t>
            </a:r>
          </a:p>
        </p:txBody>
      </p:sp>
      <p:sp>
        <p:nvSpPr>
          <p:cNvPr id="2" name="文本框 1"/>
          <p:cNvSpPr txBox="1"/>
          <p:nvPr/>
        </p:nvSpPr>
        <p:spPr>
          <a:xfrm>
            <a:off x="9134375" y="1116531"/>
            <a:ext cx="1848050" cy="1862048"/>
          </a:xfrm>
          <a:prstGeom prst="rect">
            <a:avLst/>
          </a:prstGeom>
          <a:noFill/>
        </p:spPr>
        <p:txBody>
          <a:bodyPr wrap="square" rtlCol="0">
            <a:spAutoFit/>
          </a:bodyPr>
          <a:lstStyle/>
          <a:p>
            <a:r>
              <a:rPr lang="en-US" altLang="zh-CN" sz="11500">
                <a:solidFill>
                  <a:schemeClr val="bg1">
                    <a:alpha val="36000"/>
                  </a:schemeClr>
                </a:solidFill>
                <a:latin typeface="Adobe 宋体 Std L" panose="02020300000000000000" pitchFamily="18" charset="-122"/>
                <a:ea typeface="Adobe 宋体 Std L" panose="02020300000000000000" pitchFamily="18" charset="-122"/>
              </a:rPr>
              <a:t>01</a:t>
            </a:r>
            <a:endParaRPr lang="zh-CN" altLang="en-US" sz="1150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26739352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6000"/>
                    </a14:imgEffect>
                  </a14:imgLayer>
                </a14:imgProps>
              </a:ext>
              <a:ext uri="{28A0092B-C50C-407E-A947-70E740481C1C}">
                <a14:useLocalDpi xmlns:a14="http://schemas.microsoft.com/office/drawing/2010/main" val="0"/>
              </a:ext>
            </a:extLst>
          </a:blip>
          <a:srcRect l="2" t="16006" r="90"/>
          <a:stretch>
            <a:fillRect/>
          </a:stretch>
        </p:blipFill>
        <p:spPr bwMode="auto">
          <a:xfrm>
            <a:off x="-4658" y="-46355"/>
            <a:ext cx="1219623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0272185" y="6447367"/>
            <a:ext cx="1251585" cy="378460"/>
          </a:xfrm>
          <a:prstGeom prst="rect">
            <a:avLst/>
          </a:prstGeom>
          <a:noFill/>
        </p:spPr>
        <p:txBody>
          <a:bodyPr wrap="none">
            <a:spAutoFit/>
          </a:bodyPr>
          <a:lstStyle/>
          <a:p>
            <a:pPr defTabSz="913765">
              <a:defRPr/>
            </a:pPr>
            <a:r>
              <a:rPr 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2018.8.13</a:t>
            </a:r>
          </a:p>
        </p:txBody>
      </p:sp>
      <p:sp>
        <p:nvSpPr>
          <p:cNvPr id="4" name="矩形 3"/>
          <p:cNvSpPr/>
          <p:nvPr/>
        </p:nvSpPr>
        <p:spPr>
          <a:xfrm>
            <a:off x="5253568" y="2969684"/>
            <a:ext cx="6938433" cy="2683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2" name="矩形 41"/>
          <p:cNvSpPr/>
          <p:nvPr/>
        </p:nvSpPr>
        <p:spPr>
          <a:xfrm>
            <a:off x="5575300" y="3759201"/>
            <a:ext cx="6306428" cy="1643527"/>
          </a:xfrm>
          <a:prstGeom prst="rect">
            <a:avLst/>
          </a:prstGeom>
        </p:spPr>
        <p:txBody>
          <a:bodyPr wrap="square">
            <a:spAutoFit/>
          </a:bodyPr>
          <a:lstStyle/>
          <a:p>
            <a:pPr algn="just">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使用百度可视化框架</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echart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编写使用各类数据（例子有柱状图，饼图，曲线图，等）其中数据获取模块使用</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post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方法提交到后台，通过</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PHP</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访问数据库，获取</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data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回调函数，组装一维数组，二维，三维数组，显示到后台，为了看到数据的实时变化，增加了定时器节点定时刷新，并配合随机函数添加使用，已达到预期类股票，统计中心实时刷刷新变换数据的效果。</a:t>
            </a:r>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0" algn="just">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75300" y="3178176"/>
            <a:ext cx="2929007" cy="502445"/>
          </a:xfrm>
          <a:prstGeom prst="rect">
            <a:avLst/>
          </a:prstGeom>
          <a:noFill/>
        </p:spPr>
        <p:txBody>
          <a:bodyPr wrap="none">
            <a:spAutoFit/>
          </a:bodyPr>
          <a:lstStyle/>
          <a:p>
            <a:pPr defTabSz="913765">
              <a:defRPr/>
            </a:pPr>
            <a:r>
              <a:rPr lang="en-US" altLang="zh-CN" sz="2665" b="1" dirty="0" err="1">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rPr>
              <a:t>echart</a:t>
            </a:r>
            <a:r>
              <a:rPr lang="zh-CN" altLang="en-US" sz="2665" b="1" dirty="0">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rPr>
              <a:t>数据可视化</a:t>
            </a:r>
            <a:endParaRPr lang="en-US" altLang="zh-CN" sz="2665" b="1" dirty="0">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863600" y="412751"/>
            <a:ext cx="944489" cy="420884"/>
          </a:xfrm>
          <a:prstGeom prst="rect">
            <a:avLst/>
          </a:prstGeom>
          <a:noFill/>
        </p:spPr>
        <p:txBody>
          <a:bodyPr wrap="none">
            <a:spAutoFit/>
          </a:bodyPr>
          <a:lstStyle/>
          <a:p>
            <a:pPr defTabSz="913765">
              <a:defRPr/>
            </a:pPr>
            <a:r>
              <a:rPr lang="en-US" altLang="zh-CN" sz="2135" kern="0" dirty="0" err="1">
                <a:solidFill>
                  <a:prstClr val="white"/>
                </a:solidFill>
                <a:latin typeface="Arial" panose="020B0604020202020204" pitchFamily="34" charset="0"/>
                <a:cs typeface="Arial" panose="020B0604020202020204" pitchFamily="34" charset="0"/>
                <a:sym typeface="+mn-ea"/>
              </a:rPr>
              <a:t>echart</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Tree>
    <p:extLst>
      <p:ext uri="{BB962C8B-B14F-4D97-AF65-F5344CB8AC3E}">
        <p14:creationId xmlns:p14="http://schemas.microsoft.com/office/powerpoint/2010/main" val="296761659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863600" y="412751"/>
            <a:ext cx="1797287"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err="1" smtClean="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sym typeface="+mn-ea"/>
              </a:rPr>
              <a:t>Echart</a:t>
            </a:r>
            <a:r>
              <a:rPr kumimoji="0" lang="zh-CN" altLang="en-US" sz="2135" b="0" i="0" u="none" strike="noStrike" kern="0" cap="none" spc="0" normalizeH="0" baseline="0" noProof="0" dirty="0" smtClean="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sym typeface="+mn-ea"/>
              </a:rPr>
              <a:t>效果图</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53" y="1164167"/>
            <a:ext cx="10058400" cy="4336954"/>
          </a:xfrm>
          <a:prstGeom prst="rect">
            <a:avLst/>
          </a:prstGeom>
        </p:spPr>
      </p:pic>
      <p:sp>
        <p:nvSpPr>
          <p:cNvPr id="2" name="矩形 1"/>
          <p:cNvSpPr/>
          <p:nvPr/>
        </p:nvSpPr>
        <p:spPr>
          <a:xfrm>
            <a:off x="5060218" y="4266799"/>
            <a:ext cx="5131533" cy="369332"/>
          </a:xfrm>
          <a:prstGeom prst="rect">
            <a:avLst/>
          </a:prstGeom>
        </p:spPr>
        <p:txBody>
          <a:bodyPr wrap="none">
            <a:spAutoFit/>
          </a:bodyPr>
          <a:lstStyle/>
          <a:p>
            <a:r>
              <a:rPr lang="en-US" altLang="zh-CN" dirty="0" smtClean="0"/>
              <a:t>http://172.19.66.152:8090/yuwei_echarts/test.html</a:t>
            </a:r>
            <a:endParaRPr lang="zh-CN" altLang="en-US" dirty="0"/>
          </a:p>
        </p:txBody>
      </p:sp>
    </p:spTree>
    <p:extLst>
      <p:ext uri="{BB962C8B-B14F-4D97-AF65-F5344CB8AC3E}">
        <p14:creationId xmlns:p14="http://schemas.microsoft.com/office/powerpoint/2010/main" val="14312479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12791" y="3654412"/>
            <a:ext cx="4984057" cy="830997"/>
          </a:xfrm>
          <a:prstGeom prst="rect">
            <a:avLst/>
          </a:prstGeom>
          <a:noFill/>
        </p:spPr>
        <p:txBody>
          <a:bodyPr wrap="none">
            <a:spAutoFit/>
          </a:bodyPr>
          <a:lstStyle/>
          <a:p>
            <a:pPr defTabSz="913765" fontAlgn="base">
              <a:spcBef>
                <a:spcPct val="0"/>
              </a:spcBef>
              <a:spcAft>
                <a:spcPct val="0"/>
              </a:spcAft>
            </a:pPr>
            <a:r>
              <a:rPr lang="zh-CN" altLang="en-US" sz="4800" b="1" spc="400" dirty="0">
                <a:solidFill>
                  <a:srgbClr val="FFFFFF"/>
                </a:solidFill>
                <a:latin typeface="方正兰亭黑_GBK" pitchFamily="2" charset="-122"/>
                <a:ea typeface="方正兰亭黑_GBK" pitchFamily="2" charset="-122"/>
              </a:rPr>
              <a:t>模块</a:t>
            </a:r>
            <a:r>
              <a:rPr lang="en-US" altLang="zh-CN" sz="4800" b="1" spc="400" dirty="0">
                <a:solidFill>
                  <a:srgbClr val="FFFFFF"/>
                </a:solidFill>
                <a:latin typeface="方正兰亭黑_GBK" pitchFamily="2" charset="-122"/>
                <a:ea typeface="方正兰亭黑_GBK" pitchFamily="2" charset="-122"/>
              </a:rPr>
              <a:t>demo</a:t>
            </a:r>
            <a:r>
              <a:rPr lang="zh-CN" altLang="en-US" sz="4800" b="1" spc="400" dirty="0">
                <a:solidFill>
                  <a:srgbClr val="FFFFFF"/>
                </a:solidFill>
                <a:latin typeface="方正兰亭黑_GBK" pitchFamily="2" charset="-122"/>
                <a:ea typeface="方正兰亭黑_GBK" pitchFamily="2" charset="-122"/>
              </a:rPr>
              <a:t>的实现</a:t>
            </a:r>
          </a:p>
        </p:txBody>
      </p:sp>
      <p:sp>
        <p:nvSpPr>
          <p:cNvPr id="16" name="文本框 39"/>
          <p:cNvSpPr txBox="1">
            <a:spLocks noChangeArrowheads="1"/>
          </p:cNvSpPr>
          <p:nvPr/>
        </p:nvSpPr>
        <p:spPr bwMode="auto">
          <a:xfrm>
            <a:off x="5959111" y="4332434"/>
            <a:ext cx="384432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8565">
              <a:lnSpc>
                <a:spcPct val="150000"/>
              </a:lnSpc>
              <a:defRPr/>
            </a:pPr>
            <a:r>
              <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rPr>
              <a:t>Implementation of module demo</a:t>
            </a:r>
          </a:p>
        </p:txBody>
      </p:sp>
      <p:sp>
        <p:nvSpPr>
          <p:cNvPr id="2" name="文本框 1"/>
          <p:cNvSpPr txBox="1"/>
          <p:nvPr/>
        </p:nvSpPr>
        <p:spPr>
          <a:xfrm>
            <a:off x="8420793" y="1116531"/>
            <a:ext cx="2561632"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02</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60498108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3" name="等腰三角形 12"/>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4" name="文本框 13"/>
          <p:cNvSpPr txBox="1"/>
          <p:nvPr/>
        </p:nvSpPr>
        <p:spPr>
          <a:xfrm>
            <a:off x="863600" y="412751"/>
            <a:ext cx="1277914"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相关</a:t>
            </a: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demo</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15" name="文本框 14"/>
          <p:cNvSpPr txBox="1"/>
          <p:nvPr/>
        </p:nvSpPr>
        <p:spPr>
          <a:xfrm>
            <a:off x="10272185" y="6447367"/>
            <a:ext cx="1609543" cy="379656"/>
          </a:xfrm>
          <a:prstGeom prst="rect">
            <a:avLst/>
          </a:prstGeom>
          <a:noFill/>
        </p:spPr>
        <p:txBody>
          <a:bodyPr wrap="none">
            <a:spAutoFit/>
          </a:bodyPr>
          <a:lstStyle/>
          <a:p>
            <a:pPr defTabSz="913765">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grpSp>
        <p:nvGrpSpPr>
          <p:cNvPr id="9221" name="组合 16"/>
          <p:cNvGrpSpPr/>
          <p:nvPr/>
        </p:nvGrpSpPr>
        <p:grpSpPr bwMode="auto">
          <a:xfrm>
            <a:off x="948267" y="1993900"/>
            <a:ext cx="1193800" cy="1195917"/>
            <a:chOff x="4579874" y="908276"/>
            <a:chExt cx="1800000" cy="1800000"/>
          </a:xfrm>
        </p:grpSpPr>
        <p:sp>
          <p:nvSpPr>
            <p:cNvPr id="18" name="椭圆 17"/>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19" name="任意多边形 18"/>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0" name="椭圆 19"/>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25" name="组合 24"/>
          <p:cNvGrpSpPr/>
          <p:nvPr/>
        </p:nvGrpSpPr>
        <p:grpSpPr bwMode="auto">
          <a:xfrm>
            <a:off x="6009217" y="1996017"/>
            <a:ext cx="1193800" cy="1193800"/>
            <a:chOff x="4579874" y="908276"/>
            <a:chExt cx="1800000" cy="1800000"/>
          </a:xfrm>
        </p:grpSpPr>
        <p:sp>
          <p:nvSpPr>
            <p:cNvPr id="26" name="椭圆 25"/>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7" name="任意多边形 26"/>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8" name="椭圆 27"/>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29" name="组合 28"/>
          <p:cNvGrpSpPr/>
          <p:nvPr/>
        </p:nvGrpSpPr>
        <p:grpSpPr bwMode="auto">
          <a:xfrm>
            <a:off x="6009217" y="4394200"/>
            <a:ext cx="1193800" cy="1193800"/>
            <a:chOff x="4579874" y="908276"/>
            <a:chExt cx="1800000" cy="1800000"/>
          </a:xfrm>
        </p:grpSpPr>
        <p:sp>
          <p:nvSpPr>
            <p:cNvPr id="30" name="椭圆 29"/>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1" name="任意多边形 30"/>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2" name="椭圆 31"/>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sp>
        <p:nvSpPr>
          <p:cNvPr id="33" name="文本框 32"/>
          <p:cNvSpPr txBox="1"/>
          <p:nvPr/>
        </p:nvSpPr>
        <p:spPr>
          <a:xfrm>
            <a:off x="2137834" y="2377301"/>
            <a:ext cx="1295322" cy="307777"/>
          </a:xfrm>
          <a:prstGeom prst="rect">
            <a:avLst/>
          </a:prstGeom>
          <a:noFill/>
        </p:spPr>
        <p:txBody>
          <a:bodyPr wrap="square">
            <a:spAutoFit/>
          </a:bodyPr>
          <a:lstStyle/>
          <a:p>
            <a:pPr defTabSz="913765">
              <a:defRPr/>
            </a:pPr>
            <a:r>
              <a:rPr lang="zh-CN" altLang="en-US" sz="1400" dirty="0">
                <a:solidFill>
                  <a:schemeClr val="bg1"/>
                </a:solidFill>
                <a:latin typeface="微软雅黑" panose="020B0503020204020204" pitchFamily="34" charset="-122"/>
                <a:ea typeface="微软雅黑" panose="020B0503020204020204" pitchFamily="34" charset="-122"/>
                <a:sym typeface="+mn-ea"/>
              </a:rPr>
              <a:t>多条件查询</a:t>
            </a:r>
            <a:endParaRPr lang="en-US" altLang="zh-CN" sz="14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4" name="矩形 33"/>
          <p:cNvSpPr/>
          <p:nvPr/>
        </p:nvSpPr>
        <p:spPr>
          <a:xfrm>
            <a:off x="2142067" y="2600075"/>
            <a:ext cx="3022600" cy="1458861"/>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多</a:t>
            </a:r>
            <a:r>
              <a:rPr lang="zh-CN" altLang="en-US" sz="1200" dirty="0">
                <a:solidFill>
                  <a:schemeClr val="bg1"/>
                </a:solidFill>
                <a:latin typeface="微软雅黑" panose="020B0503020204020204" pitchFamily="34" charset="-122"/>
                <a:ea typeface="微软雅黑" panose="020B0503020204020204" pitchFamily="34" charset="-122"/>
              </a:rPr>
              <a:t>条件查询（使用</a:t>
            </a:r>
            <a:r>
              <a:rPr lang="en-US" altLang="zh-CN" sz="1200" dirty="0" err="1">
                <a:solidFill>
                  <a:schemeClr val="bg1"/>
                </a:solidFill>
                <a:latin typeface="微软雅黑" panose="020B0503020204020204" pitchFamily="34" charset="-122"/>
                <a:ea typeface="微软雅黑" panose="020B0503020204020204" pitchFamily="34" charset="-122"/>
              </a:rPr>
              <a:t>Vue</a:t>
            </a:r>
            <a:r>
              <a:rPr lang="zh-CN" altLang="en-US" sz="1200" dirty="0">
                <a:solidFill>
                  <a:schemeClr val="bg1"/>
                </a:solidFill>
                <a:latin typeface="微软雅黑" panose="020B0503020204020204" pitchFamily="34" charset="-122"/>
                <a:ea typeface="微软雅黑" panose="020B0503020204020204" pitchFamily="34" charset="-122"/>
              </a:rPr>
              <a:t>实现数据驱动），</a:t>
            </a:r>
            <a:r>
              <a:rPr lang="en-US" altLang="zh-CN" sz="1200" dirty="0" err="1">
                <a:solidFill>
                  <a:schemeClr val="bg1"/>
                </a:solidFill>
                <a:latin typeface="微软雅黑" panose="020B0503020204020204" pitchFamily="34" charset="-122"/>
                <a:ea typeface="微软雅黑" panose="020B0503020204020204" pitchFamily="34" charset="-122"/>
              </a:rPr>
              <a:t>Vue</a:t>
            </a:r>
            <a:r>
              <a:rPr lang="zh-CN" altLang="en-US" sz="1200" dirty="0">
                <a:solidFill>
                  <a:schemeClr val="bg1"/>
                </a:solidFill>
                <a:latin typeface="微软雅黑" panose="020B0503020204020204" pitchFamily="34" charset="-122"/>
                <a:ea typeface="微软雅黑" panose="020B0503020204020204" pitchFamily="34" charset="-122"/>
              </a:rPr>
              <a:t>创建模拟数据，</a:t>
            </a:r>
            <a:r>
              <a:rPr lang="en-US" altLang="zh-CN" sz="1200" dirty="0" err="1">
                <a:solidFill>
                  <a:schemeClr val="bg1"/>
                </a:solidFill>
                <a:latin typeface="微软雅黑" panose="020B0503020204020204" pitchFamily="34" charset="-122"/>
                <a:ea typeface="微软雅黑" panose="020B0503020204020204" pitchFamily="34" charset="-122"/>
              </a:rPr>
              <a:t>searchVal</a:t>
            </a:r>
            <a:r>
              <a:rPr lang="zh-CN" altLang="en-US" sz="1200" dirty="0">
                <a:solidFill>
                  <a:schemeClr val="bg1"/>
                </a:solidFill>
                <a:latin typeface="微软雅黑" panose="020B0503020204020204" pitchFamily="34" charset="-122"/>
                <a:ea typeface="微软雅黑" panose="020B0503020204020204" pitchFamily="34" charset="-122"/>
              </a:rPr>
              <a:t>设置多条件查询条件输入框。根据</a:t>
            </a:r>
            <a:r>
              <a:rPr lang="en-US" altLang="zh-CN" sz="1200" dirty="0">
                <a:solidFill>
                  <a:schemeClr val="bg1"/>
                </a:solidFill>
                <a:latin typeface="微软雅黑" panose="020B0503020204020204" pitchFamily="34" charset="-122"/>
                <a:ea typeface="微软雅黑" panose="020B0503020204020204" pitchFamily="34" charset="-122"/>
              </a:rPr>
              <a:t>input</a:t>
            </a:r>
            <a:r>
              <a:rPr lang="zh-CN" altLang="en-US" sz="1200" dirty="0">
                <a:solidFill>
                  <a:schemeClr val="bg1"/>
                </a:solidFill>
                <a:latin typeface="微软雅黑" panose="020B0503020204020204" pitchFamily="34" charset="-122"/>
                <a:ea typeface="微软雅黑" panose="020B0503020204020204" pitchFamily="34" charset="-122"/>
              </a:rPr>
              <a:t>的</a:t>
            </a:r>
            <a:r>
              <a:rPr lang="en-US" altLang="zh-CN" sz="1200" dirty="0">
                <a:solidFill>
                  <a:schemeClr val="bg1"/>
                </a:solidFill>
                <a:latin typeface="微软雅黑" panose="020B0503020204020204" pitchFamily="34" charset="-122"/>
                <a:ea typeface="微软雅黑" panose="020B0503020204020204" pitchFamily="34" charset="-122"/>
              </a:rPr>
              <a:t>value</a:t>
            </a:r>
            <a:r>
              <a:rPr lang="zh-CN" altLang="en-US" sz="1200" dirty="0">
                <a:solidFill>
                  <a:schemeClr val="bg1"/>
                </a:solidFill>
                <a:latin typeface="微软雅黑" panose="020B0503020204020204" pitchFamily="34" charset="-122"/>
                <a:ea typeface="微软雅黑" panose="020B0503020204020204" pitchFamily="34" charset="-122"/>
              </a:rPr>
              <a:t>值筛选</a:t>
            </a:r>
            <a:r>
              <a:rPr lang="en-US" altLang="zh-CN" sz="1200" dirty="0" err="1">
                <a:solidFill>
                  <a:schemeClr val="bg1"/>
                </a:solidFill>
                <a:latin typeface="微软雅黑" panose="020B0503020204020204" pitchFamily="34" charset="-122"/>
                <a:ea typeface="微软雅黑" panose="020B0503020204020204" pitchFamily="34" charset="-122"/>
              </a:rPr>
              <a:t>goodsList</a:t>
            </a:r>
            <a:r>
              <a:rPr lang="zh-CN" altLang="en-US" sz="1200" dirty="0">
                <a:solidFill>
                  <a:schemeClr val="bg1"/>
                </a:solidFill>
                <a:latin typeface="微软雅黑" panose="020B0503020204020204" pitchFamily="34" charset="-122"/>
                <a:ea typeface="微软雅黑" panose="020B0503020204020204" pitchFamily="34" charset="-122"/>
              </a:rPr>
              <a:t>中的数据，使用</a:t>
            </a:r>
            <a:r>
              <a:rPr lang="en-US" altLang="zh-CN" sz="1200" dirty="0">
                <a:solidFill>
                  <a:schemeClr val="bg1"/>
                </a:solidFill>
                <a:latin typeface="微软雅黑" panose="020B0503020204020204" pitchFamily="34" charset="-122"/>
                <a:ea typeface="微软雅黑" panose="020B0503020204020204" pitchFamily="34" charset="-122"/>
              </a:rPr>
              <a:t>if--&gt;search</a:t>
            </a:r>
            <a:r>
              <a:rPr lang="zh-CN" altLang="en-US" sz="1200" dirty="0">
                <a:solidFill>
                  <a:schemeClr val="bg1"/>
                </a:solidFill>
                <a:latin typeface="微软雅黑" panose="020B0503020204020204" pitchFamily="34" charset="-122"/>
                <a:ea typeface="微软雅黑" panose="020B0503020204020204" pitchFamily="34" charset="-122"/>
              </a:rPr>
              <a:t>方法</a:t>
            </a:r>
            <a:r>
              <a:rPr lang="en-US" altLang="zh-CN" sz="1200" dirty="0">
                <a:solidFill>
                  <a:schemeClr val="bg1"/>
                </a:solidFill>
                <a:latin typeface="微软雅黑" panose="020B0503020204020204" pitchFamily="34" charset="-122"/>
                <a:ea typeface="微软雅黑" panose="020B0503020204020204" pitchFamily="34" charset="-122"/>
              </a:rPr>
              <a:t>push</a:t>
            </a:r>
            <a:r>
              <a:rPr lang="zh-CN" altLang="en-US" sz="1200" dirty="0">
                <a:solidFill>
                  <a:schemeClr val="bg1"/>
                </a:solidFill>
                <a:latin typeface="微软雅黑" panose="020B0503020204020204" pitchFamily="34" charset="-122"/>
                <a:ea typeface="微软雅黑" panose="020B0503020204020204" pitchFamily="34" charset="-122"/>
              </a:rPr>
              <a:t>数据到空数组中，并绑定数据到页面显示。</a:t>
            </a:r>
          </a:p>
        </p:txBody>
      </p:sp>
      <p:sp>
        <p:nvSpPr>
          <p:cNvPr id="36" name="文本框 35"/>
          <p:cNvSpPr txBox="1"/>
          <p:nvPr/>
        </p:nvSpPr>
        <p:spPr>
          <a:xfrm>
            <a:off x="7336367" y="2258484"/>
            <a:ext cx="1005403" cy="338554"/>
          </a:xfrm>
          <a:prstGeom prst="rect">
            <a:avLst/>
          </a:prstGeom>
          <a:noFill/>
        </p:spPr>
        <p:txBody>
          <a:bodyPr wrap="none">
            <a:spAutoFit/>
          </a:bodyPr>
          <a:lstStyle/>
          <a:p>
            <a:pPr defTabSz="913765">
              <a:defRPr/>
            </a:pPr>
            <a:r>
              <a:rPr lang="zh-CN" altLang="en-US" sz="16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数据交互</a:t>
            </a:r>
            <a:endParaRPr lang="en-US" altLang="zh-CN"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7" name="矩形 36"/>
          <p:cNvSpPr/>
          <p:nvPr/>
        </p:nvSpPr>
        <p:spPr>
          <a:xfrm>
            <a:off x="7336367" y="2531534"/>
            <a:ext cx="3022600" cy="1846339"/>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页面</a:t>
            </a:r>
            <a:r>
              <a:rPr lang="zh-CN" altLang="en-US" sz="1200" dirty="0">
                <a:solidFill>
                  <a:schemeClr val="bg1"/>
                </a:solidFill>
                <a:latin typeface="微软雅黑" panose="020B0503020204020204" pitchFamily="34" charset="-122"/>
                <a:ea typeface="微软雅黑" panose="020B0503020204020204" pitchFamily="34" charset="-122"/>
              </a:rPr>
              <a:t>数据从后台服务器获取，经过前端组装结合后遍历循环输出，在下一个详情页面通过</a:t>
            </a:r>
            <a:r>
              <a:rPr lang="en-US" altLang="zh-CN" sz="1200" dirty="0">
                <a:solidFill>
                  <a:schemeClr val="bg1"/>
                </a:solidFill>
                <a:latin typeface="微软雅黑" panose="020B0503020204020204" pitchFamily="34" charset="-122"/>
                <a:ea typeface="微软雅黑" panose="020B0503020204020204" pitchFamily="34" charset="-122"/>
              </a:rPr>
              <a:t>this</a:t>
            </a:r>
            <a:r>
              <a:rPr lang="zh-CN" altLang="en-US" sz="1200" dirty="0">
                <a:solidFill>
                  <a:schemeClr val="bg1"/>
                </a:solidFill>
                <a:latin typeface="微软雅黑" panose="020B0503020204020204" pitchFamily="34" charset="-122"/>
                <a:ea typeface="微软雅黑" panose="020B0503020204020204" pitchFamily="34" charset="-122"/>
              </a:rPr>
              <a:t>获取点击向跳转页面地址栏传输唯一</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标识值作文下一个跳转页面数据的查询条件。</a:t>
            </a:r>
          </a:p>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例子：</a:t>
            </a:r>
            <a:r>
              <a:rPr lang="en-US" altLang="zh-CN" sz="1200" dirty="0" err="1">
                <a:solidFill>
                  <a:schemeClr val="bg1"/>
                </a:solidFill>
                <a:latin typeface="微软雅黑" panose="020B0503020204020204" pitchFamily="34" charset="-122"/>
                <a:ea typeface="微软雅黑" panose="020B0503020204020204" pitchFamily="34" charset="-122"/>
              </a:rPr>
              <a:t>yuwei_url</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演示地址：</a:t>
            </a:r>
            <a:r>
              <a:rPr lang="en-US" altLang="zh-CN" sz="1200" dirty="0">
                <a:solidFill>
                  <a:schemeClr val="bg1"/>
                </a:solidFill>
                <a:latin typeface="微软雅黑" panose="020B0503020204020204" pitchFamily="34" charset="-122"/>
                <a:ea typeface="微软雅黑" panose="020B0503020204020204" pitchFamily="34" charset="-122"/>
              </a:rPr>
              <a:t>http://www.captains-mjm.com:8089/Education/index.html</a:t>
            </a:r>
            <a:endParaRPr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233084" y="4561418"/>
            <a:ext cx="1620957" cy="338554"/>
          </a:xfrm>
          <a:prstGeom prst="rect">
            <a:avLst/>
          </a:prstGeom>
          <a:noFill/>
        </p:spPr>
        <p:txBody>
          <a:bodyPr wrap="none">
            <a:spAutoFit/>
          </a:bodyPr>
          <a:lstStyle/>
          <a:p>
            <a:pPr defTabSz="913765">
              <a:defRPr/>
            </a:pPr>
            <a:r>
              <a:rPr lang="zh-CN" alt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跨页面判断赋值</a:t>
            </a:r>
            <a:endParaRPr 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9" name="矩形 38"/>
          <p:cNvSpPr/>
          <p:nvPr/>
        </p:nvSpPr>
        <p:spPr>
          <a:xfrm>
            <a:off x="2233295" y="4857539"/>
            <a:ext cx="3022600" cy="959943"/>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利用</a:t>
            </a:r>
            <a:r>
              <a:rPr lang="zh-CN" altLang="en-US" sz="1200" dirty="0">
                <a:solidFill>
                  <a:schemeClr val="bg1"/>
                </a:solidFill>
                <a:latin typeface="微软雅黑" panose="020B0503020204020204" pitchFamily="34" charset="-122"/>
                <a:ea typeface="微软雅黑" panose="020B0503020204020204" pitchFamily="34" charset="-122"/>
              </a:rPr>
              <a:t>缓存、定时、判断机制编写跨页面判断赋值，并配合创建百分比进度条实现页面操作，即时动态捕捉操作，实现问题，与用户操作即时反馈。</a:t>
            </a:r>
            <a:endParaRPr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336367" y="4584700"/>
            <a:ext cx="2236510" cy="338554"/>
          </a:xfrm>
          <a:prstGeom prst="rect">
            <a:avLst/>
          </a:prstGeom>
          <a:noFill/>
        </p:spPr>
        <p:txBody>
          <a:bodyPr wrap="none">
            <a:spAutoFit/>
          </a:bodyPr>
          <a:lstStyle/>
          <a:p>
            <a:pPr defTabSz="913765">
              <a:defRPr/>
            </a:pPr>
            <a:r>
              <a:rPr lang="zh-CN" alt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下拉控制删除按钮例子</a:t>
            </a:r>
          </a:p>
        </p:txBody>
      </p:sp>
      <p:sp>
        <p:nvSpPr>
          <p:cNvPr id="41" name="矩形 40"/>
          <p:cNvSpPr/>
          <p:nvPr/>
        </p:nvSpPr>
        <p:spPr>
          <a:xfrm>
            <a:off x="7336367" y="4857751"/>
            <a:ext cx="3022600" cy="1181542"/>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在</a:t>
            </a:r>
            <a:r>
              <a:rPr lang="zh-CN" altLang="en-US" sz="1200" dirty="0">
                <a:solidFill>
                  <a:schemeClr val="bg1"/>
                </a:solidFill>
                <a:latin typeface="微软雅黑" panose="020B0503020204020204" pitchFamily="34" charset="-122"/>
                <a:ea typeface="微软雅黑" panose="020B0503020204020204" pitchFamily="34" charset="-122"/>
              </a:rPr>
              <a:t>循环输出元素的时候给按钮添加唯一标识值</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，在下拉框获取对应的</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提交到后台对应的表进行删除，同时在页面循环表数据渲染的时候，按钮就少了被选择的那个。</a:t>
            </a:r>
          </a:p>
        </p:txBody>
      </p:sp>
      <p:sp>
        <p:nvSpPr>
          <p:cNvPr id="42" name="矩形 4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
        <p:nvSpPr>
          <p:cNvPr id="43" name="等腰三角形 42"/>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4" name="等腰三角形 43"/>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5" name="Freeform 5"/>
          <p:cNvSpPr>
            <a:spLocks noEditPoints="1"/>
          </p:cNvSpPr>
          <p:nvPr/>
        </p:nvSpPr>
        <p:spPr bwMode="auto">
          <a:xfrm>
            <a:off x="1341967" y="2332568"/>
            <a:ext cx="452967" cy="461433"/>
          </a:xfrm>
          <a:custGeom>
            <a:avLst/>
            <a:gdLst>
              <a:gd name="T0" fmla="*/ 115 w 176"/>
              <a:gd name="T1" fmla="*/ 92 h 180"/>
              <a:gd name="T2" fmla="*/ 138 w 176"/>
              <a:gd name="T3" fmla="*/ 50 h 180"/>
              <a:gd name="T4" fmla="*/ 88 w 176"/>
              <a:gd name="T5" fmla="*/ 0 h 180"/>
              <a:gd name="T6" fmla="*/ 38 w 176"/>
              <a:gd name="T7" fmla="*/ 50 h 180"/>
              <a:gd name="T8" fmla="*/ 61 w 176"/>
              <a:gd name="T9" fmla="*/ 92 h 180"/>
              <a:gd name="T10" fmla="*/ 0 w 176"/>
              <a:gd name="T11" fmla="*/ 174 h 180"/>
              <a:gd name="T12" fmla="*/ 6 w 176"/>
              <a:gd name="T13" fmla="*/ 180 h 180"/>
              <a:gd name="T14" fmla="*/ 12 w 176"/>
              <a:gd name="T15" fmla="*/ 174 h 180"/>
              <a:gd name="T16" fmla="*/ 88 w 176"/>
              <a:gd name="T17" fmla="*/ 100 h 180"/>
              <a:gd name="T18" fmla="*/ 164 w 176"/>
              <a:gd name="T19" fmla="*/ 174 h 180"/>
              <a:gd name="T20" fmla="*/ 170 w 176"/>
              <a:gd name="T21" fmla="*/ 180 h 180"/>
              <a:gd name="T22" fmla="*/ 170 w 176"/>
              <a:gd name="T23" fmla="*/ 180 h 180"/>
              <a:gd name="T24" fmla="*/ 176 w 176"/>
              <a:gd name="T25" fmla="*/ 174 h 180"/>
              <a:gd name="T26" fmla="*/ 115 w 176"/>
              <a:gd name="T27" fmla="*/ 92 h 180"/>
              <a:gd name="T28" fmla="*/ 50 w 176"/>
              <a:gd name="T29" fmla="*/ 50 h 180"/>
              <a:gd name="T30" fmla="*/ 88 w 176"/>
              <a:gd name="T31" fmla="*/ 12 h 180"/>
              <a:gd name="T32" fmla="*/ 126 w 176"/>
              <a:gd name="T33" fmla="*/ 50 h 180"/>
              <a:gd name="T34" fmla="*/ 88 w 176"/>
              <a:gd name="T35" fmla="*/ 88 h 180"/>
              <a:gd name="T36" fmla="*/ 50 w 176"/>
              <a:gd name="T37" fmla="*/ 5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180">
                <a:moveTo>
                  <a:pt x="115" y="92"/>
                </a:moveTo>
                <a:cubicBezTo>
                  <a:pt x="129" y="83"/>
                  <a:pt x="138" y="68"/>
                  <a:pt x="138" y="50"/>
                </a:cubicBezTo>
                <a:cubicBezTo>
                  <a:pt x="138" y="22"/>
                  <a:pt x="116" y="0"/>
                  <a:pt x="88" y="0"/>
                </a:cubicBezTo>
                <a:cubicBezTo>
                  <a:pt x="60" y="0"/>
                  <a:pt x="38" y="22"/>
                  <a:pt x="38" y="50"/>
                </a:cubicBezTo>
                <a:cubicBezTo>
                  <a:pt x="38" y="68"/>
                  <a:pt x="47" y="83"/>
                  <a:pt x="61" y="92"/>
                </a:cubicBezTo>
                <a:cubicBezTo>
                  <a:pt x="27" y="103"/>
                  <a:pt x="1" y="136"/>
                  <a:pt x="0" y="174"/>
                </a:cubicBezTo>
                <a:cubicBezTo>
                  <a:pt x="0" y="177"/>
                  <a:pt x="3" y="180"/>
                  <a:pt x="6" y="180"/>
                </a:cubicBezTo>
                <a:cubicBezTo>
                  <a:pt x="9" y="180"/>
                  <a:pt x="12" y="177"/>
                  <a:pt x="12" y="174"/>
                </a:cubicBezTo>
                <a:cubicBezTo>
                  <a:pt x="13" y="133"/>
                  <a:pt x="47" y="100"/>
                  <a:pt x="88" y="100"/>
                </a:cubicBezTo>
                <a:cubicBezTo>
                  <a:pt x="129" y="100"/>
                  <a:pt x="163" y="133"/>
                  <a:pt x="164" y="174"/>
                </a:cubicBezTo>
                <a:cubicBezTo>
                  <a:pt x="164" y="177"/>
                  <a:pt x="167" y="180"/>
                  <a:pt x="170" y="180"/>
                </a:cubicBezTo>
                <a:cubicBezTo>
                  <a:pt x="170" y="180"/>
                  <a:pt x="170" y="180"/>
                  <a:pt x="170" y="180"/>
                </a:cubicBezTo>
                <a:cubicBezTo>
                  <a:pt x="173" y="180"/>
                  <a:pt x="176" y="177"/>
                  <a:pt x="176" y="174"/>
                </a:cubicBezTo>
                <a:cubicBezTo>
                  <a:pt x="175" y="136"/>
                  <a:pt x="149" y="103"/>
                  <a:pt x="115" y="92"/>
                </a:cubicBezTo>
                <a:close/>
                <a:moveTo>
                  <a:pt x="50" y="50"/>
                </a:moveTo>
                <a:cubicBezTo>
                  <a:pt x="50" y="29"/>
                  <a:pt x="67" y="12"/>
                  <a:pt x="88" y="12"/>
                </a:cubicBezTo>
                <a:cubicBezTo>
                  <a:pt x="109" y="12"/>
                  <a:pt x="126" y="29"/>
                  <a:pt x="126" y="50"/>
                </a:cubicBezTo>
                <a:cubicBezTo>
                  <a:pt x="126" y="71"/>
                  <a:pt x="109" y="88"/>
                  <a:pt x="88" y="88"/>
                </a:cubicBezTo>
                <a:cubicBezTo>
                  <a:pt x="67" y="88"/>
                  <a:pt x="50" y="71"/>
                  <a:pt x="50"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nvGrpSpPr>
          <p:cNvPr id="9245" name="组合 44"/>
          <p:cNvGrpSpPr/>
          <p:nvPr/>
        </p:nvGrpSpPr>
        <p:grpSpPr bwMode="auto">
          <a:xfrm>
            <a:off x="6383867" y="2438400"/>
            <a:ext cx="467784" cy="431800"/>
            <a:chOff x="4992688" y="463550"/>
            <a:chExt cx="484188" cy="446088"/>
          </a:xfrm>
        </p:grpSpPr>
        <p:sp>
          <p:nvSpPr>
            <p:cNvPr id="46" name="Oval 18"/>
            <p:cNvSpPr>
              <a:spLocks noChangeArrowheads="1"/>
            </p:cNvSpPr>
            <p:nvPr/>
          </p:nvSpPr>
          <p:spPr bwMode="auto">
            <a:xfrm>
              <a:off x="5108806" y="610060"/>
              <a:ext cx="52581"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7" name="Oval 19"/>
            <p:cNvSpPr>
              <a:spLocks noChangeArrowheads="1"/>
            </p:cNvSpPr>
            <p:nvPr/>
          </p:nvSpPr>
          <p:spPr bwMode="auto">
            <a:xfrm>
              <a:off x="5213969" y="610060"/>
              <a:ext cx="52581"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8" name="Oval 20"/>
            <p:cNvSpPr>
              <a:spLocks noChangeArrowheads="1"/>
            </p:cNvSpPr>
            <p:nvPr/>
          </p:nvSpPr>
          <p:spPr bwMode="auto">
            <a:xfrm>
              <a:off x="5319132" y="610060"/>
              <a:ext cx="50390"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9" name="Freeform 21"/>
            <p:cNvSpPr/>
            <p:nvPr/>
          </p:nvSpPr>
          <p:spPr bwMode="auto">
            <a:xfrm>
              <a:off x="4992688" y="463550"/>
              <a:ext cx="484188" cy="446088"/>
            </a:xfrm>
            <a:custGeom>
              <a:avLst/>
              <a:gdLst>
                <a:gd name="T0" fmla="*/ 160 w 184"/>
                <a:gd name="T1" fmla="*/ 0 h 170"/>
                <a:gd name="T2" fmla="*/ 24 w 184"/>
                <a:gd name="T3" fmla="*/ 0 h 170"/>
                <a:gd name="T4" fmla="*/ 0 w 184"/>
                <a:gd name="T5" fmla="*/ 24 h 170"/>
                <a:gd name="T6" fmla="*/ 0 w 184"/>
                <a:gd name="T7" fmla="*/ 108 h 170"/>
                <a:gd name="T8" fmla="*/ 24 w 184"/>
                <a:gd name="T9" fmla="*/ 132 h 170"/>
                <a:gd name="T10" fmla="*/ 46 w 184"/>
                <a:gd name="T11" fmla="*/ 132 h 170"/>
                <a:gd name="T12" fmla="*/ 52 w 184"/>
                <a:gd name="T13" fmla="*/ 126 h 170"/>
                <a:gd name="T14" fmla="*/ 46 w 184"/>
                <a:gd name="T15" fmla="*/ 120 h 170"/>
                <a:gd name="T16" fmla="*/ 24 w 184"/>
                <a:gd name="T17" fmla="*/ 120 h 170"/>
                <a:gd name="T18" fmla="*/ 12 w 184"/>
                <a:gd name="T19" fmla="*/ 108 h 170"/>
                <a:gd name="T20" fmla="*/ 12 w 184"/>
                <a:gd name="T21" fmla="*/ 24 h 170"/>
                <a:gd name="T22" fmla="*/ 24 w 184"/>
                <a:gd name="T23" fmla="*/ 12 h 170"/>
                <a:gd name="T24" fmla="*/ 160 w 184"/>
                <a:gd name="T25" fmla="*/ 12 h 170"/>
                <a:gd name="T26" fmla="*/ 172 w 184"/>
                <a:gd name="T27" fmla="*/ 24 h 170"/>
                <a:gd name="T28" fmla="*/ 172 w 184"/>
                <a:gd name="T29" fmla="*/ 108 h 170"/>
                <a:gd name="T30" fmla="*/ 160 w 184"/>
                <a:gd name="T31" fmla="*/ 120 h 170"/>
                <a:gd name="T32" fmla="*/ 100 w 184"/>
                <a:gd name="T33" fmla="*/ 120 h 170"/>
                <a:gd name="T34" fmla="*/ 60 w 184"/>
                <a:gd name="T35" fmla="*/ 160 h 170"/>
                <a:gd name="T36" fmla="*/ 60 w 184"/>
                <a:gd name="T37" fmla="*/ 168 h 170"/>
                <a:gd name="T38" fmla="*/ 64 w 184"/>
                <a:gd name="T39" fmla="*/ 170 h 170"/>
                <a:gd name="T40" fmla="*/ 68 w 184"/>
                <a:gd name="T41" fmla="*/ 168 h 170"/>
                <a:gd name="T42" fmla="*/ 104 w 184"/>
                <a:gd name="T43" fmla="*/ 132 h 170"/>
                <a:gd name="T44" fmla="*/ 160 w 184"/>
                <a:gd name="T45" fmla="*/ 132 h 170"/>
                <a:gd name="T46" fmla="*/ 184 w 184"/>
                <a:gd name="T47" fmla="*/ 108 h 170"/>
                <a:gd name="T48" fmla="*/ 184 w 184"/>
                <a:gd name="T49" fmla="*/ 24 h 170"/>
                <a:gd name="T50" fmla="*/ 160 w 184"/>
                <a:gd name="T5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70">
                  <a:moveTo>
                    <a:pt x="160" y="0"/>
                  </a:moveTo>
                  <a:cubicBezTo>
                    <a:pt x="24" y="0"/>
                    <a:pt x="24" y="0"/>
                    <a:pt x="24" y="0"/>
                  </a:cubicBezTo>
                  <a:cubicBezTo>
                    <a:pt x="11" y="0"/>
                    <a:pt x="0" y="11"/>
                    <a:pt x="0" y="24"/>
                  </a:cubicBezTo>
                  <a:cubicBezTo>
                    <a:pt x="0" y="108"/>
                    <a:pt x="0" y="108"/>
                    <a:pt x="0" y="108"/>
                  </a:cubicBezTo>
                  <a:cubicBezTo>
                    <a:pt x="0" y="121"/>
                    <a:pt x="11" y="132"/>
                    <a:pt x="24" y="132"/>
                  </a:cubicBezTo>
                  <a:cubicBezTo>
                    <a:pt x="46" y="132"/>
                    <a:pt x="46" y="132"/>
                    <a:pt x="46" y="132"/>
                  </a:cubicBezTo>
                  <a:cubicBezTo>
                    <a:pt x="49" y="132"/>
                    <a:pt x="52" y="129"/>
                    <a:pt x="52" y="126"/>
                  </a:cubicBezTo>
                  <a:cubicBezTo>
                    <a:pt x="52" y="123"/>
                    <a:pt x="49" y="120"/>
                    <a:pt x="46" y="120"/>
                  </a:cubicBezTo>
                  <a:cubicBezTo>
                    <a:pt x="24" y="120"/>
                    <a:pt x="24" y="120"/>
                    <a:pt x="24" y="120"/>
                  </a:cubicBezTo>
                  <a:cubicBezTo>
                    <a:pt x="17" y="120"/>
                    <a:pt x="12" y="115"/>
                    <a:pt x="12" y="108"/>
                  </a:cubicBezTo>
                  <a:cubicBezTo>
                    <a:pt x="12" y="24"/>
                    <a:pt x="12" y="24"/>
                    <a:pt x="12" y="24"/>
                  </a:cubicBezTo>
                  <a:cubicBezTo>
                    <a:pt x="12" y="17"/>
                    <a:pt x="17" y="12"/>
                    <a:pt x="24" y="12"/>
                  </a:cubicBezTo>
                  <a:cubicBezTo>
                    <a:pt x="160" y="12"/>
                    <a:pt x="160" y="12"/>
                    <a:pt x="160" y="12"/>
                  </a:cubicBezTo>
                  <a:cubicBezTo>
                    <a:pt x="167" y="12"/>
                    <a:pt x="172" y="17"/>
                    <a:pt x="172" y="24"/>
                  </a:cubicBezTo>
                  <a:cubicBezTo>
                    <a:pt x="172" y="108"/>
                    <a:pt x="172" y="108"/>
                    <a:pt x="172" y="108"/>
                  </a:cubicBezTo>
                  <a:cubicBezTo>
                    <a:pt x="172" y="115"/>
                    <a:pt x="167" y="120"/>
                    <a:pt x="160" y="120"/>
                  </a:cubicBezTo>
                  <a:cubicBezTo>
                    <a:pt x="100" y="120"/>
                    <a:pt x="100" y="120"/>
                    <a:pt x="100" y="120"/>
                  </a:cubicBezTo>
                  <a:cubicBezTo>
                    <a:pt x="60" y="160"/>
                    <a:pt x="60" y="160"/>
                    <a:pt x="60" y="160"/>
                  </a:cubicBezTo>
                  <a:cubicBezTo>
                    <a:pt x="57" y="162"/>
                    <a:pt x="57" y="166"/>
                    <a:pt x="60" y="168"/>
                  </a:cubicBezTo>
                  <a:cubicBezTo>
                    <a:pt x="61" y="169"/>
                    <a:pt x="62" y="170"/>
                    <a:pt x="64" y="170"/>
                  </a:cubicBezTo>
                  <a:cubicBezTo>
                    <a:pt x="66" y="170"/>
                    <a:pt x="67" y="169"/>
                    <a:pt x="68" y="168"/>
                  </a:cubicBezTo>
                  <a:cubicBezTo>
                    <a:pt x="104" y="132"/>
                    <a:pt x="104" y="132"/>
                    <a:pt x="104" y="132"/>
                  </a:cubicBezTo>
                  <a:cubicBezTo>
                    <a:pt x="160" y="132"/>
                    <a:pt x="160" y="132"/>
                    <a:pt x="160" y="132"/>
                  </a:cubicBezTo>
                  <a:cubicBezTo>
                    <a:pt x="173" y="132"/>
                    <a:pt x="184" y="121"/>
                    <a:pt x="184" y="108"/>
                  </a:cubicBezTo>
                  <a:cubicBezTo>
                    <a:pt x="184" y="24"/>
                    <a:pt x="184" y="24"/>
                    <a:pt x="184" y="24"/>
                  </a:cubicBezTo>
                  <a:cubicBezTo>
                    <a:pt x="184" y="11"/>
                    <a:pt x="173" y="0"/>
                    <a:pt x="1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9250" name="组合 1"/>
          <p:cNvGrpSpPr/>
          <p:nvPr/>
        </p:nvGrpSpPr>
        <p:grpSpPr bwMode="auto">
          <a:xfrm>
            <a:off x="948267" y="4394200"/>
            <a:ext cx="1193800" cy="1193800"/>
            <a:chOff x="711745" y="3295093"/>
            <a:chExt cx="895554" cy="895554"/>
          </a:xfrm>
        </p:grpSpPr>
        <p:grpSp>
          <p:nvGrpSpPr>
            <p:cNvPr id="9251" name="组合 20"/>
            <p:cNvGrpSpPr/>
            <p:nvPr/>
          </p:nvGrpSpPr>
          <p:grpSpPr bwMode="auto">
            <a:xfrm>
              <a:off x="711745" y="3295093"/>
              <a:ext cx="895554" cy="895554"/>
              <a:chOff x="4579874" y="908276"/>
              <a:chExt cx="1800000" cy="1800000"/>
            </a:xfrm>
          </p:grpSpPr>
          <p:sp>
            <p:nvSpPr>
              <p:cNvPr id="22" name="椭圆 21"/>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3" name="任意多边形 22"/>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4" name="椭圆 23"/>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55" name="组合 49"/>
            <p:cNvGrpSpPr/>
            <p:nvPr/>
          </p:nvGrpSpPr>
          <p:grpSpPr bwMode="auto">
            <a:xfrm>
              <a:off x="990512" y="3546687"/>
              <a:ext cx="324580" cy="435583"/>
              <a:chOff x="3713163" y="3130550"/>
              <a:chExt cx="366713" cy="492125"/>
            </a:xfrm>
          </p:grpSpPr>
          <p:sp>
            <p:nvSpPr>
              <p:cNvPr id="51" name="Freeform 8"/>
              <p:cNvSpPr>
                <a:spLocks noEditPoints="1"/>
              </p:cNvSpPr>
              <p:nvPr/>
            </p:nvSpPr>
            <p:spPr bwMode="auto">
              <a:xfrm>
                <a:off x="3787504" y="3129745"/>
                <a:ext cx="218865" cy="335474"/>
              </a:xfrm>
              <a:custGeom>
                <a:avLst/>
                <a:gdLst>
                  <a:gd name="T0" fmla="*/ 42 w 84"/>
                  <a:gd name="T1" fmla="*/ 128 h 128"/>
                  <a:gd name="T2" fmla="*/ 84 w 84"/>
                  <a:gd name="T3" fmla="*/ 86 h 128"/>
                  <a:gd name="T4" fmla="*/ 84 w 84"/>
                  <a:gd name="T5" fmla="*/ 42 h 128"/>
                  <a:gd name="T6" fmla="*/ 42 w 84"/>
                  <a:gd name="T7" fmla="*/ 0 h 128"/>
                  <a:gd name="T8" fmla="*/ 0 w 84"/>
                  <a:gd name="T9" fmla="*/ 42 h 128"/>
                  <a:gd name="T10" fmla="*/ 0 w 84"/>
                  <a:gd name="T11" fmla="*/ 86 h 128"/>
                  <a:gd name="T12" fmla="*/ 42 w 84"/>
                  <a:gd name="T13" fmla="*/ 128 h 128"/>
                  <a:gd name="T14" fmla="*/ 12 w 84"/>
                  <a:gd name="T15" fmla="*/ 42 h 128"/>
                  <a:gd name="T16" fmla="*/ 42 w 84"/>
                  <a:gd name="T17" fmla="*/ 12 h 128"/>
                  <a:gd name="T18" fmla="*/ 72 w 84"/>
                  <a:gd name="T19" fmla="*/ 42 h 128"/>
                  <a:gd name="T20" fmla="*/ 72 w 84"/>
                  <a:gd name="T21" fmla="*/ 86 h 128"/>
                  <a:gd name="T22" fmla="*/ 42 w 84"/>
                  <a:gd name="T23" fmla="*/ 116 h 128"/>
                  <a:gd name="T24" fmla="*/ 12 w 84"/>
                  <a:gd name="T25" fmla="*/ 86 h 128"/>
                  <a:gd name="T26" fmla="*/ 12 w 84"/>
                  <a:gd name="T27"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128">
                    <a:moveTo>
                      <a:pt x="42" y="128"/>
                    </a:moveTo>
                    <a:cubicBezTo>
                      <a:pt x="65" y="128"/>
                      <a:pt x="84" y="109"/>
                      <a:pt x="84" y="86"/>
                    </a:cubicBezTo>
                    <a:cubicBezTo>
                      <a:pt x="84" y="42"/>
                      <a:pt x="84" y="42"/>
                      <a:pt x="84" y="42"/>
                    </a:cubicBezTo>
                    <a:cubicBezTo>
                      <a:pt x="84" y="19"/>
                      <a:pt x="65" y="0"/>
                      <a:pt x="42" y="0"/>
                    </a:cubicBezTo>
                    <a:cubicBezTo>
                      <a:pt x="19" y="0"/>
                      <a:pt x="0" y="19"/>
                      <a:pt x="0" y="42"/>
                    </a:cubicBezTo>
                    <a:cubicBezTo>
                      <a:pt x="0" y="86"/>
                      <a:pt x="0" y="86"/>
                      <a:pt x="0" y="86"/>
                    </a:cubicBezTo>
                    <a:cubicBezTo>
                      <a:pt x="0" y="109"/>
                      <a:pt x="19" y="128"/>
                      <a:pt x="42" y="128"/>
                    </a:cubicBezTo>
                    <a:close/>
                    <a:moveTo>
                      <a:pt x="12" y="42"/>
                    </a:moveTo>
                    <a:cubicBezTo>
                      <a:pt x="12" y="25"/>
                      <a:pt x="25" y="12"/>
                      <a:pt x="42" y="12"/>
                    </a:cubicBezTo>
                    <a:cubicBezTo>
                      <a:pt x="59" y="12"/>
                      <a:pt x="72" y="25"/>
                      <a:pt x="72" y="42"/>
                    </a:cubicBezTo>
                    <a:cubicBezTo>
                      <a:pt x="72" y="86"/>
                      <a:pt x="72" y="86"/>
                      <a:pt x="72" y="86"/>
                    </a:cubicBezTo>
                    <a:cubicBezTo>
                      <a:pt x="72" y="103"/>
                      <a:pt x="59" y="116"/>
                      <a:pt x="42" y="116"/>
                    </a:cubicBezTo>
                    <a:cubicBezTo>
                      <a:pt x="25" y="116"/>
                      <a:pt x="12" y="103"/>
                      <a:pt x="12" y="86"/>
                    </a:cubicBezTo>
                    <a:lnTo>
                      <a:pt x="12"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2" name="Freeform 9"/>
              <p:cNvSpPr/>
              <p:nvPr/>
            </p:nvSpPr>
            <p:spPr bwMode="auto">
              <a:xfrm>
                <a:off x="3713951" y="3307350"/>
                <a:ext cx="365972" cy="315740"/>
              </a:xfrm>
              <a:custGeom>
                <a:avLst/>
                <a:gdLst>
                  <a:gd name="T0" fmla="*/ 134 w 140"/>
                  <a:gd name="T1" fmla="*/ 0 h 120"/>
                  <a:gd name="T2" fmla="*/ 128 w 140"/>
                  <a:gd name="T3" fmla="*/ 6 h 120"/>
                  <a:gd name="T4" fmla="*/ 128 w 140"/>
                  <a:gd name="T5" fmla="*/ 20 h 120"/>
                  <a:gd name="T6" fmla="*/ 70 w 140"/>
                  <a:gd name="T7" fmla="*/ 78 h 120"/>
                  <a:gd name="T8" fmla="*/ 12 w 140"/>
                  <a:gd name="T9" fmla="*/ 20 h 120"/>
                  <a:gd name="T10" fmla="*/ 12 w 140"/>
                  <a:gd name="T11" fmla="*/ 6 h 120"/>
                  <a:gd name="T12" fmla="*/ 6 w 140"/>
                  <a:gd name="T13" fmla="*/ 0 h 120"/>
                  <a:gd name="T14" fmla="*/ 0 w 140"/>
                  <a:gd name="T15" fmla="*/ 6 h 120"/>
                  <a:gd name="T16" fmla="*/ 0 w 140"/>
                  <a:gd name="T17" fmla="*/ 20 h 120"/>
                  <a:gd name="T18" fmla="*/ 64 w 140"/>
                  <a:gd name="T19" fmla="*/ 90 h 120"/>
                  <a:gd name="T20" fmla="*/ 64 w 140"/>
                  <a:gd name="T21" fmla="*/ 108 h 120"/>
                  <a:gd name="T22" fmla="*/ 48 w 140"/>
                  <a:gd name="T23" fmla="*/ 108 h 120"/>
                  <a:gd name="T24" fmla="*/ 42 w 140"/>
                  <a:gd name="T25" fmla="*/ 114 h 120"/>
                  <a:gd name="T26" fmla="*/ 48 w 140"/>
                  <a:gd name="T27" fmla="*/ 120 h 120"/>
                  <a:gd name="T28" fmla="*/ 92 w 140"/>
                  <a:gd name="T29" fmla="*/ 120 h 120"/>
                  <a:gd name="T30" fmla="*/ 98 w 140"/>
                  <a:gd name="T31" fmla="*/ 114 h 120"/>
                  <a:gd name="T32" fmla="*/ 92 w 140"/>
                  <a:gd name="T33" fmla="*/ 108 h 120"/>
                  <a:gd name="T34" fmla="*/ 76 w 140"/>
                  <a:gd name="T35" fmla="*/ 108 h 120"/>
                  <a:gd name="T36" fmla="*/ 76 w 140"/>
                  <a:gd name="T37" fmla="*/ 90 h 120"/>
                  <a:gd name="T38" fmla="*/ 140 w 140"/>
                  <a:gd name="T39" fmla="*/ 20 h 120"/>
                  <a:gd name="T40" fmla="*/ 140 w 140"/>
                  <a:gd name="T41" fmla="*/ 6 h 120"/>
                  <a:gd name="T42" fmla="*/ 134 w 140"/>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0">
                    <a:moveTo>
                      <a:pt x="134" y="0"/>
                    </a:moveTo>
                    <a:cubicBezTo>
                      <a:pt x="131" y="0"/>
                      <a:pt x="128" y="3"/>
                      <a:pt x="128" y="6"/>
                    </a:cubicBezTo>
                    <a:cubicBezTo>
                      <a:pt x="128" y="20"/>
                      <a:pt x="128" y="20"/>
                      <a:pt x="128" y="20"/>
                    </a:cubicBezTo>
                    <a:cubicBezTo>
                      <a:pt x="128" y="52"/>
                      <a:pt x="102" y="78"/>
                      <a:pt x="70" y="78"/>
                    </a:cubicBezTo>
                    <a:cubicBezTo>
                      <a:pt x="38" y="78"/>
                      <a:pt x="12" y="52"/>
                      <a:pt x="12" y="20"/>
                    </a:cubicBezTo>
                    <a:cubicBezTo>
                      <a:pt x="12" y="6"/>
                      <a:pt x="12" y="6"/>
                      <a:pt x="12" y="6"/>
                    </a:cubicBezTo>
                    <a:cubicBezTo>
                      <a:pt x="12" y="3"/>
                      <a:pt x="9" y="0"/>
                      <a:pt x="6" y="0"/>
                    </a:cubicBezTo>
                    <a:cubicBezTo>
                      <a:pt x="3" y="0"/>
                      <a:pt x="0" y="3"/>
                      <a:pt x="0" y="6"/>
                    </a:cubicBezTo>
                    <a:cubicBezTo>
                      <a:pt x="0" y="20"/>
                      <a:pt x="0" y="20"/>
                      <a:pt x="0" y="20"/>
                    </a:cubicBezTo>
                    <a:cubicBezTo>
                      <a:pt x="0" y="57"/>
                      <a:pt x="28" y="87"/>
                      <a:pt x="64" y="90"/>
                    </a:cubicBezTo>
                    <a:cubicBezTo>
                      <a:pt x="64" y="108"/>
                      <a:pt x="64" y="108"/>
                      <a:pt x="64" y="108"/>
                    </a:cubicBezTo>
                    <a:cubicBezTo>
                      <a:pt x="48" y="108"/>
                      <a:pt x="48" y="108"/>
                      <a:pt x="48" y="108"/>
                    </a:cubicBezTo>
                    <a:cubicBezTo>
                      <a:pt x="45" y="108"/>
                      <a:pt x="42" y="111"/>
                      <a:pt x="42" y="114"/>
                    </a:cubicBezTo>
                    <a:cubicBezTo>
                      <a:pt x="42" y="117"/>
                      <a:pt x="45" y="120"/>
                      <a:pt x="48" y="120"/>
                    </a:cubicBezTo>
                    <a:cubicBezTo>
                      <a:pt x="92" y="120"/>
                      <a:pt x="92" y="120"/>
                      <a:pt x="92" y="120"/>
                    </a:cubicBezTo>
                    <a:cubicBezTo>
                      <a:pt x="95" y="120"/>
                      <a:pt x="98" y="117"/>
                      <a:pt x="98" y="114"/>
                    </a:cubicBezTo>
                    <a:cubicBezTo>
                      <a:pt x="98" y="111"/>
                      <a:pt x="95" y="108"/>
                      <a:pt x="92" y="108"/>
                    </a:cubicBezTo>
                    <a:cubicBezTo>
                      <a:pt x="76" y="108"/>
                      <a:pt x="76" y="108"/>
                      <a:pt x="76" y="108"/>
                    </a:cubicBezTo>
                    <a:cubicBezTo>
                      <a:pt x="76" y="90"/>
                      <a:pt x="76" y="90"/>
                      <a:pt x="76" y="90"/>
                    </a:cubicBezTo>
                    <a:cubicBezTo>
                      <a:pt x="112" y="87"/>
                      <a:pt x="140" y="57"/>
                      <a:pt x="140" y="20"/>
                    </a:cubicBezTo>
                    <a:cubicBezTo>
                      <a:pt x="140" y="6"/>
                      <a:pt x="140" y="6"/>
                      <a:pt x="140" y="6"/>
                    </a:cubicBezTo>
                    <a:cubicBezTo>
                      <a:pt x="140" y="3"/>
                      <a:pt x="137" y="0"/>
                      <a:pt x="13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grpSp>
        <p:nvGrpSpPr>
          <p:cNvPr id="9258" name="组合 52"/>
          <p:cNvGrpSpPr/>
          <p:nvPr/>
        </p:nvGrpSpPr>
        <p:grpSpPr bwMode="auto">
          <a:xfrm>
            <a:off x="6350000" y="4775200"/>
            <a:ext cx="484717" cy="491067"/>
            <a:chOff x="3652838" y="4484688"/>
            <a:chExt cx="466725" cy="471488"/>
          </a:xfrm>
        </p:grpSpPr>
        <p:sp>
          <p:nvSpPr>
            <p:cNvPr id="54" name="Freeform 13"/>
            <p:cNvSpPr>
              <a:spLocks noEditPoints="1"/>
            </p:cNvSpPr>
            <p:nvPr/>
          </p:nvSpPr>
          <p:spPr bwMode="auto">
            <a:xfrm>
              <a:off x="3652838" y="4484688"/>
              <a:ext cx="466725" cy="471488"/>
            </a:xfrm>
            <a:custGeom>
              <a:avLst/>
              <a:gdLst>
                <a:gd name="T0" fmla="*/ 159 w 178"/>
                <a:gd name="T1" fmla="*/ 96 h 180"/>
                <a:gd name="T2" fmla="*/ 159 w 178"/>
                <a:gd name="T3" fmla="*/ 84 h 180"/>
                <a:gd name="T4" fmla="*/ 174 w 178"/>
                <a:gd name="T5" fmla="*/ 57 h 180"/>
                <a:gd name="T6" fmla="*/ 146 w 178"/>
                <a:gd name="T7" fmla="*/ 25 h 180"/>
                <a:gd name="T8" fmla="*/ 129 w 178"/>
                <a:gd name="T9" fmla="*/ 32 h 180"/>
                <a:gd name="T10" fmla="*/ 119 w 178"/>
                <a:gd name="T11" fmla="*/ 16 h 180"/>
                <a:gd name="T12" fmla="*/ 75 w 178"/>
                <a:gd name="T13" fmla="*/ 0 h 180"/>
                <a:gd name="T14" fmla="*/ 59 w 178"/>
                <a:gd name="T15" fmla="*/ 27 h 180"/>
                <a:gd name="T16" fmla="*/ 40 w 178"/>
                <a:gd name="T17" fmla="*/ 27 h 180"/>
                <a:gd name="T18" fmla="*/ 18 w 178"/>
                <a:gd name="T19" fmla="*/ 33 h 180"/>
                <a:gd name="T20" fmla="*/ 10 w 178"/>
                <a:gd name="T21" fmla="*/ 79 h 180"/>
                <a:gd name="T22" fmla="*/ 19 w 178"/>
                <a:gd name="T23" fmla="*/ 90 h 180"/>
                <a:gd name="T24" fmla="*/ 10 w 178"/>
                <a:gd name="T25" fmla="*/ 101 h 180"/>
                <a:gd name="T26" fmla="*/ 18 w 178"/>
                <a:gd name="T27" fmla="*/ 147 h 180"/>
                <a:gd name="T28" fmla="*/ 40 w 178"/>
                <a:gd name="T29" fmla="*/ 153 h 180"/>
                <a:gd name="T30" fmla="*/ 59 w 178"/>
                <a:gd name="T31" fmla="*/ 153 h 180"/>
                <a:gd name="T32" fmla="*/ 75 w 178"/>
                <a:gd name="T33" fmla="*/ 180 h 180"/>
                <a:gd name="T34" fmla="*/ 119 w 178"/>
                <a:gd name="T35" fmla="*/ 164 h 180"/>
                <a:gd name="T36" fmla="*/ 129 w 178"/>
                <a:gd name="T37" fmla="*/ 148 h 180"/>
                <a:gd name="T38" fmla="*/ 146 w 178"/>
                <a:gd name="T39" fmla="*/ 155 h 180"/>
                <a:gd name="T40" fmla="*/ 174 w 178"/>
                <a:gd name="T41" fmla="*/ 123 h 180"/>
                <a:gd name="T42" fmla="*/ 164 w 178"/>
                <a:gd name="T43" fmla="*/ 117 h 180"/>
                <a:gd name="T44" fmla="*/ 146 w 178"/>
                <a:gd name="T45" fmla="*/ 143 h 180"/>
                <a:gd name="T46" fmla="*/ 135 w 178"/>
                <a:gd name="T47" fmla="*/ 137 h 180"/>
                <a:gd name="T48" fmla="*/ 122 w 178"/>
                <a:gd name="T49" fmla="*/ 138 h 180"/>
                <a:gd name="T50" fmla="*/ 107 w 178"/>
                <a:gd name="T51" fmla="*/ 146 h 180"/>
                <a:gd name="T52" fmla="*/ 107 w 178"/>
                <a:gd name="T53" fmla="*/ 164 h 180"/>
                <a:gd name="T54" fmla="*/ 75 w 178"/>
                <a:gd name="T55" fmla="*/ 168 h 180"/>
                <a:gd name="T56" fmla="*/ 71 w 178"/>
                <a:gd name="T57" fmla="*/ 153 h 180"/>
                <a:gd name="T58" fmla="*/ 64 w 178"/>
                <a:gd name="T59" fmla="*/ 142 h 180"/>
                <a:gd name="T60" fmla="*/ 50 w 178"/>
                <a:gd name="T61" fmla="*/ 133 h 180"/>
                <a:gd name="T62" fmla="*/ 34 w 178"/>
                <a:gd name="T63" fmla="*/ 143 h 180"/>
                <a:gd name="T64" fmla="*/ 28 w 178"/>
                <a:gd name="T65" fmla="*/ 141 h 180"/>
                <a:gd name="T66" fmla="*/ 14 w 178"/>
                <a:gd name="T67" fmla="*/ 114 h 180"/>
                <a:gd name="T68" fmla="*/ 25 w 178"/>
                <a:gd name="T69" fmla="*/ 106 h 180"/>
                <a:gd name="T70" fmla="*/ 31 w 178"/>
                <a:gd name="T71" fmla="*/ 95 h 180"/>
                <a:gd name="T72" fmla="*/ 31 w 178"/>
                <a:gd name="T73" fmla="*/ 85 h 180"/>
                <a:gd name="T74" fmla="*/ 25 w 178"/>
                <a:gd name="T75" fmla="*/ 74 h 180"/>
                <a:gd name="T76" fmla="*/ 14 w 178"/>
                <a:gd name="T77" fmla="*/ 63 h 180"/>
                <a:gd name="T78" fmla="*/ 32 w 178"/>
                <a:gd name="T79" fmla="*/ 37 h 180"/>
                <a:gd name="T80" fmla="*/ 43 w 178"/>
                <a:gd name="T81" fmla="*/ 43 h 180"/>
                <a:gd name="T82" fmla="*/ 56 w 178"/>
                <a:gd name="T83" fmla="*/ 42 h 180"/>
                <a:gd name="T84" fmla="*/ 71 w 178"/>
                <a:gd name="T85" fmla="*/ 34 h 180"/>
                <a:gd name="T86" fmla="*/ 71 w 178"/>
                <a:gd name="T87" fmla="*/ 16 h 180"/>
                <a:gd name="T88" fmla="*/ 103 w 178"/>
                <a:gd name="T89" fmla="*/ 12 h 180"/>
                <a:gd name="T90" fmla="*/ 107 w 178"/>
                <a:gd name="T91" fmla="*/ 27 h 180"/>
                <a:gd name="T92" fmla="*/ 114 w 178"/>
                <a:gd name="T93" fmla="*/ 38 h 180"/>
                <a:gd name="T94" fmla="*/ 128 w 178"/>
                <a:gd name="T95" fmla="*/ 47 h 180"/>
                <a:gd name="T96" fmla="*/ 144 w 178"/>
                <a:gd name="T97" fmla="*/ 37 h 180"/>
                <a:gd name="T98" fmla="*/ 150 w 178"/>
                <a:gd name="T99" fmla="*/ 39 h 180"/>
                <a:gd name="T100" fmla="*/ 162 w 178"/>
                <a:gd name="T101" fmla="*/ 69 h 180"/>
                <a:gd name="T102" fmla="*/ 146 w 178"/>
                <a:gd name="T103" fmla="*/ 78 h 180"/>
                <a:gd name="T104" fmla="*/ 147 w 178"/>
                <a:gd name="T105" fmla="*/ 90 h 180"/>
                <a:gd name="T106" fmla="*/ 146 w 178"/>
                <a:gd name="T107" fmla="*/ 102 h 180"/>
                <a:gd name="T108" fmla="*/ 162 w 178"/>
                <a:gd name="T109" fmla="*/ 111 h 180"/>
                <a:gd name="T110" fmla="*/ 164 w 178"/>
                <a:gd name="T111" fmla="*/ 11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80">
                  <a:moveTo>
                    <a:pt x="168" y="101"/>
                  </a:moveTo>
                  <a:cubicBezTo>
                    <a:pt x="159" y="96"/>
                    <a:pt x="159" y="96"/>
                    <a:pt x="159" y="96"/>
                  </a:cubicBezTo>
                  <a:cubicBezTo>
                    <a:pt x="159" y="94"/>
                    <a:pt x="159" y="92"/>
                    <a:pt x="159" y="90"/>
                  </a:cubicBezTo>
                  <a:cubicBezTo>
                    <a:pt x="159" y="88"/>
                    <a:pt x="159" y="86"/>
                    <a:pt x="159" y="84"/>
                  </a:cubicBezTo>
                  <a:cubicBezTo>
                    <a:pt x="168" y="79"/>
                    <a:pt x="168" y="79"/>
                    <a:pt x="168" y="79"/>
                  </a:cubicBezTo>
                  <a:cubicBezTo>
                    <a:pt x="176" y="75"/>
                    <a:pt x="178" y="65"/>
                    <a:pt x="174" y="57"/>
                  </a:cubicBezTo>
                  <a:cubicBezTo>
                    <a:pt x="160" y="33"/>
                    <a:pt x="160" y="33"/>
                    <a:pt x="160" y="33"/>
                  </a:cubicBezTo>
                  <a:cubicBezTo>
                    <a:pt x="157" y="28"/>
                    <a:pt x="152" y="25"/>
                    <a:pt x="146" y="25"/>
                  </a:cubicBezTo>
                  <a:cubicBezTo>
                    <a:pt x="143" y="25"/>
                    <a:pt x="141" y="26"/>
                    <a:pt x="138" y="27"/>
                  </a:cubicBezTo>
                  <a:cubicBezTo>
                    <a:pt x="129" y="32"/>
                    <a:pt x="129" y="32"/>
                    <a:pt x="129" y="32"/>
                  </a:cubicBezTo>
                  <a:cubicBezTo>
                    <a:pt x="126" y="30"/>
                    <a:pt x="122" y="28"/>
                    <a:pt x="119" y="27"/>
                  </a:cubicBezTo>
                  <a:cubicBezTo>
                    <a:pt x="119" y="16"/>
                    <a:pt x="119" y="16"/>
                    <a:pt x="119" y="16"/>
                  </a:cubicBezTo>
                  <a:cubicBezTo>
                    <a:pt x="119" y="7"/>
                    <a:pt x="112" y="0"/>
                    <a:pt x="103" y="0"/>
                  </a:cubicBezTo>
                  <a:cubicBezTo>
                    <a:pt x="75" y="0"/>
                    <a:pt x="75" y="0"/>
                    <a:pt x="75" y="0"/>
                  </a:cubicBezTo>
                  <a:cubicBezTo>
                    <a:pt x="66" y="0"/>
                    <a:pt x="59" y="7"/>
                    <a:pt x="59" y="16"/>
                  </a:cubicBezTo>
                  <a:cubicBezTo>
                    <a:pt x="59" y="27"/>
                    <a:pt x="59" y="27"/>
                    <a:pt x="59" y="27"/>
                  </a:cubicBezTo>
                  <a:cubicBezTo>
                    <a:pt x="56" y="28"/>
                    <a:pt x="52" y="30"/>
                    <a:pt x="49" y="32"/>
                  </a:cubicBezTo>
                  <a:cubicBezTo>
                    <a:pt x="40" y="27"/>
                    <a:pt x="40" y="27"/>
                    <a:pt x="40" y="27"/>
                  </a:cubicBezTo>
                  <a:cubicBezTo>
                    <a:pt x="37" y="26"/>
                    <a:pt x="35" y="25"/>
                    <a:pt x="32" y="25"/>
                  </a:cubicBezTo>
                  <a:cubicBezTo>
                    <a:pt x="26" y="25"/>
                    <a:pt x="21" y="28"/>
                    <a:pt x="18" y="33"/>
                  </a:cubicBezTo>
                  <a:cubicBezTo>
                    <a:pt x="4" y="57"/>
                    <a:pt x="4" y="57"/>
                    <a:pt x="4" y="57"/>
                  </a:cubicBezTo>
                  <a:cubicBezTo>
                    <a:pt x="0" y="65"/>
                    <a:pt x="2" y="75"/>
                    <a:pt x="10" y="79"/>
                  </a:cubicBezTo>
                  <a:cubicBezTo>
                    <a:pt x="19" y="84"/>
                    <a:pt x="19" y="84"/>
                    <a:pt x="19" y="84"/>
                  </a:cubicBezTo>
                  <a:cubicBezTo>
                    <a:pt x="19" y="86"/>
                    <a:pt x="19" y="88"/>
                    <a:pt x="19" y="90"/>
                  </a:cubicBezTo>
                  <a:cubicBezTo>
                    <a:pt x="19" y="92"/>
                    <a:pt x="19" y="94"/>
                    <a:pt x="19" y="96"/>
                  </a:cubicBezTo>
                  <a:cubicBezTo>
                    <a:pt x="10" y="101"/>
                    <a:pt x="10" y="101"/>
                    <a:pt x="10" y="101"/>
                  </a:cubicBezTo>
                  <a:cubicBezTo>
                    <a:pt x="2" y="105"/>
                    <a:pt x="0" y="115"/>
                    <a:pt x="4" y="123"/>
                  </a:cubicBezTo>
                  <a:cubicBezTo>
                    <a:pt x="18" y="147"/>
                    <a:pt x="18" y="147"/>
                    <a:pt x="18" y="147"/>
                  </a:cubicBezTo>
                  <a:cubicBezTo>
                    <a:pt x="21" y="152"/>
                    <a:pt x="26" y="155"/>
                    <a:pt x="32" y="155"/>
                  </a:cubicBezTo>
                  <a:cubicBezTo>
                    <a:pt x="35" y="155"/>
                    <a:pt x="37" y="154"/>
                    <a:pt x="40" y="153"/>
                  </a:cubicBezTo>
                  <a:cubicBezTo>
                    <a:pt x="49" y="148"/>
                    <a:pt x="49" y="148"/>
                    <a:pt x="49" y="148"/>
                  </a:cubicBezTo>
                  <a:cubicBezTo>
                    <a:pt x="52" y="150"/>
                    <a:pt x="56" y="152"/>
                    <a:pt x="59" y="153"/>
                  </a:cubicBezTo>
                  <a:cubicBezTo>
                    <a:pt x="59" y="164"/>
                    <a:pt x="59" y="164"/>
                    <a:pt x="59" y="164"/>
                  </a:cubicBezTo>
                  <a:cubicBezTo>
                    <a:pt x="59" y="173"/>
                    <a:pt x="66" y="180"/>
                    <a:pt x="75" y="180"/>
                  </a:cubicBezTo>
                  <a:cubicBezTo>
                    <a:pt x="103" y="180"/>
                    <a:pt x="103" y="180"/>
                    <a:pt x="103" y="180"/>
                  </a:cubicBezTo>
                  <a:cubicBezTo>
                    <a:pt x="112" y="180"/>
                    <a:pt x="119" y="173"/>
                    <a:pt x="119" y="164"/>
                  </a:cubicBezTo>
                  <a:cubicBezTo>
                    <a:pt x="119" y="153"/>
                    <a:pt x="119" y="153"/>
                    <a:pt x="119" y="153"/>
                  </a:cubicBezTo>
                  <a:cubicBezTo>
                    <a:pt x="122" y="152"/>
                    <a:pt x="126" y="150"/>
                    <a:pt x="129" y="148"/>
                  </a:cubicBezTo>
                  <a:cubicBezTo>
                    <a:pt x="138" y="153"/>
                    <a:pt x="138" y="153"/>
                    <a:pt x="138" y="153"/>
                  </a:cubicBezTo>
                  <a:cubicBezTo>
                    <a:pt x="141" y="154"/>
                    <a:pt x="143" y="155"/>
                    <a:pt x="146" y="155"/>
                  </a:cubicBezTo>
                  <a:cubicBezTo>
                    <a:pt x="152" y="155"/>
                    <a:pt x="157" y="152"/>
                    <a:pt x="160" y="147"/>
                  </a:cubicBezTo>
                  <a:cubicBezTo>
                    <a:pt x="174" y="123"/>
                    <a:pt x="174" y="123"/>
                    <a:pt x="174" y="123"/>
                  </a:cubicBezTo>
                  <a:cubicBezTo>
                    <a:pt x="178" y="115"/>
                    <a:pt x="176" y="105"/>
                    <a:pt x="168" y="101"/>
                  </a:cubicBezTo>
                  <a:close/>
                  <a:moveTo>
                    <a:pt x="164" y="117"/>
                  </a:moveTo>
                  <a:cubicBezTo>
                    <a:pt x="150" y="141"/>
                    <a:pt x="150" y="141"/>
                    <a:pt x="150" y="141"/>
                  </a:cubicBezTo>
                  <a:cubicBezTo>
                    <a:pt x="149" y="142"/>
                    <a:pt x="148" y="143"/>
                    <a:pt x="146" y="143"/>
                  </a:cubicBezTo>
                  <a:cubicBezTo>
                    <a:pt x="145" y="143"/>
                    <a:pt x="145" y="143"/>
                    <a:pt x="144" y="143"/>
                  </a:cubicBezTo>
                  <a:cubicBezTo>
                    <a:pt x="135" y="137"/>
                    <a:pt x="135" y="137"/>
                    <a:pt x="135" y="137"/>
                  </a:cubicBezTo>
                  <a:cubicBezTo>
                    <a:pt x="128" y="133"/>
                    <a:pt x="128" y="133"/>
                    <a:pt x="128" y="133"/>
                  </a:cubicBezTo>
                  <a:cubicBezTo>
                    <a:pt x="122" y="138"/>
                    <a:pt x="122" y="138"/>
                    <a:pt x="122" y="138"/>
                  </a:cubicBezTo>
                  <a:cubicBezTo>
                    <a:pt x="120" y="139"/>
                    <a:pt x="117" y="141"/>
                    <a:pt x="114" y="142"/>
                  </a:cubicBezTo>
                  <a:cubicBezTo>
                    <a:pt x="107" y="146"/>
                    <a:pt x="107" y="146"/>
                    <a:pt x="107" y="146"/>
                  </a:cubicBezTo>
                  <a:cubicBezTo>
                    <a:pt x="107" y="153"/>
                    <a:pt x="107" y="153"/>
                    <a:pt x="107" y="153"/>
                  </a:cubicBezTo>
                  <a:cubicBezTo>
                    <a:pt x="107" y="164"/>
                    <a:pt x="107" y="164"/>
                    <a:pt x="107" y="164"/>
                  </a:cubicBezTo>
                  <a:cubicBezTo>
                    <a:pt x="107" y="166"/>
                    <a:pt x="105" y="168"/>
                    <a:pt x="103" y="168"/>
                  </a:cubicBezTo>
                  <a:cubicBezTo>
                    <a:pt x="75" y="168"/>
                    <a:pt x="75" y="168"/>
                    <a:pt x="75" y="168"/>
                  </a:cubicBezTo>
                  <a:cubicBezTo>
                    <a:pt x="73" y="168"/>
                    <a:pt x="71" y="166"/>
                    <a:pt x="71" y="164"/>
                  </a:cubicBezTo>
                  <a:cubicBezTo>
                    <a:pt x="71" y="153"/>
                    <a:pt x="71" y="153"/>
                    <a:pt x="71" y="153"/>
                  </a:cubicBezTo>
                  <a:cubicBezTo>
                    <a:pt x="71" y="146"/>
                    <a:pt x="71" y="146"/>
                    <a:pt x="71" y="146"/>
                  </a:cubicBezTo>
                  <a:cubicBezTo>
                    <a:pt x="64" y="142"/>
                    <a:pt x="64" y="142"/>
                    <a:pt x="64" y="142"/>
                  </a:cubicBezTo>
                  <a:cubicBezTo>
                    <a:pt x="61" y="141"/>
                    <a:pt x="58" y="139"/>
                    <a:pt x="56" y="138"/>
                  </a:cubicBezTo>
                  <a:cubicBezTo>
                    <a:pt x="50" y="133"/>
                    <a:pt x="50" y="133"/>
                    <a:pt x="50" y="133"/>
                  </a:cubicBezTo>
                  <a:cubicBezTo>
                    <a:pt x="43" y="137"/>
                    <a:pt x="43" y="137"/>
                    <a:pt x="43" y="137"/>
                  </a:cubicBezTo>
                  <a:cubicBezTo>
                    <a:pt x="34" y="143"/>
                    <a:pt x="34" y="143"/>
                    <a:pt x="34" y="143"/>
                  </a:cubicBezTo>
                  <a:cubicBezTo>
                    <a:pt x="33" y="143"/>
                    <a:pt x="33" y="143"/>
                    <a:pt x="32" y="143"/>
                  </a:cubicBezTo>
                  <a:cubicBezTo>
                    <a:pt x="30" y="143"/>
                    <a:pt x="29" y="142"/>
                    <a:pt x="28" y="141"/>
                  </a:cubicBezTo>
                  <a:cubicBezTo>
                    <a:pt x="14" y="117"/>
                    <a:pt x="14" y="117"/>
                    <a:pt x="14" y="117"/>
                  </a:cubicBezTo>
                  <a:cubicBezTo>
                    <a:pt x="14" y="116"/>
                    <a:pt x="14" y="114"/>
                    <a:pt x="14" y="114"/>
                  </a:cubicBezTo>
                  <a:cubicBezTo>
                    <a:pt x="14" y="113"/>
                    <a:pt x="15" y="112"/>
                    <a:pt x="16" y="111"/>
                  </a:cubicBezTo>
                  <a:cubicBezTo>
                    <a:pt x="25" y="106"/>
                    <a:pt x="25" y="106"/>
                    <a:pt x="25" y="106"/>
                  </a:cubicBezTo>
                  <a:cubicBezTo>
                    <a:pt x="32" y="102"/>
                    <a:pt x="32" y="102"/>
                    <a:pt x="32" y="102"/>
                  </a:cubicBezTo>
                  <a:cubicBezTo>
                    <a:pt x="31" y="95"/>
                    <a:pt x="31" y="95"/>
                    <a:pt x="31" y="95"/>
                  </a:cubicBezTo>
                  <a:cubicBezTo>
                    <a:pt x="31" y="93"/>
                    <a:pt x="31" y="91"/>
                    <a:pt x="31" y="90"/>
                  </a:cubicBezTo>
                  <a:cubicBezTo>
                    <a:pt x="31" y="89"/>
                    <a:pt x="31" y="87"/>
                    <a:pt x="31" y="85"/>
                  </a:cubicBezTo>
                  <a:cubicBezTo>
                    <a:pt x="32" y="78"/>
                    <a:pt x="32" y="78"/>
                    <a:pt x="32" y="78"/>
                  </a:cubicBezTo>
                  <a:cubicBezTo>
                    <a:pt x="25" y="74"/>
                    <a:pt x="25" y="74"/>
                    <a:pt x="25" y="74"/>
                  </a:cubicBezTo>
                  <a:cubicBezTo>
                    <a:pt x="16" y="69"/>
                    <a:pt x="16" y="69"/>
                    <a:pt x="16" y="69"/>
                  </a:cubicBezTo>
                  <a:cubicBezTo>
                    <a:pt x="14" y="67"/>
                    <a:pt x="13" y="65"/>
                    <a:pt x="14" y="63"/>
                  </a:cubicBezTo>
                  <a:cubicBezTo>
                    <a:pt x="28" y="39"/>
                    <a:pt x="28" y="39"/>
                    <a:pt x="28" y="39"/>
                  </a:cubicBezTo>
                  <a:cubicBezTo>
                    <a:pt x="29" y="38"/>
                    <a:pt x="30" y="37"/>
                    <a:pt x="32" y="37"/>
                  </a:cubicBezTo>
                  <a:cubicBezTo>
                    <a:pt x="33" y="37"/>
                    <a:pt x="33" y="37"/>
                    <a:pt x="34" y="37"/>
                  </a:cubicBezTo>
                  <a:cubicBezTo>
                    <a:pt x="43" y="43"/>
                    <a:pt x="43" y="43"/>
                    <a:pt x="43" y="43"/>
                  </a:cubicBezTo>
                  <a:cubicBezTo>
                    <a:pt x="50" y="47"/>
                    <a:pt x="50" y="47"/>
                    <a:pt x="50" y="47"/>
                  </a:cubicBezTo>
                  <a:cubicBezTo>
                    <a:pt x="56" y="42"/>
                    <a:pt x="56" y="42"/>
                    <a:pt x="56" y="42"/>
                  </a:cubicBezTo>
                  <a:cubicBezTo>
                    <a:pt x="58" y="41"/>
                    <a:pt x="61" y="39"/>
                    <a:pt x="64" y="38"/>
                  </a:cubicBezTo>
                  <a:cubicBezTo>
                    <a:pt x="71" y="34"/>
                    <a:pt x="71" y="34"/>
                    <a:pt x="71" y="34"/>
                  </a:cubicBezTo>
                  <a:cubicBezTo>
                    <a:pt x="71" y="27"/>
                    <a:pt x="71" y="27"/>
                    <a:pt x="71" y="27"/>
                  </a:cubicBezTo>
                  <a:cubicBezTo>
                    <a:pt x="71" y="16"/>
                    <a:pt x="71" y="16"/>
                    <a:pt x="71" y="16"/>
                  </a:cubicBezTo>
                  <a:cubicBezTo>
                    <a:pt x="71" y="14"/>
                    <a:pt x="73" y="12"/>
                    <a:pt x="75" y="12"/>
                  </a:cubicBezTo>
                  <a:cubicBezTo>
                    <a:pt x="103" y="12"/>
                    <a:pt x="103" y="12"/>
                    <a:pt x="103" y="12"/>
                  </a:cubicBezTo>
                  <a:cubicBezTo>
                    <a:pt x="105" y="12"/>
                    <a:pt x="107" y="14"/>
                    <a:pt x="107" y="16"/>
                  </a:cubicBezTo>
                  <a:cubicBezTo>
                    <a:pt x="107" y="27"/>
                    <a:pt x="107" y="27"/>
                    <a:pt x="107" y="27"/>
                  </a:cubicBezTo>
                  <a:cubicBezTo>
                    <a:pt x="107" y="34"/>
                    <a:pt x="107" y="34"/>
                    <a:pt x="107" y="34"/>
                  </a:cubicBezTo>
                  <a:cubicBezTo>
                    <a:pt x="114" y="38"/>
                    <a:pt x="114" y="38"/>
                    <a:pt x="114" y="38"/>
                  </a:cubicBezTo>
                  <a:cubicBezTo>
                    <a:pt x="117" y="39"/>
                    <a:pt x="120" y="41"/>
                    <a:pt x="122" y="42"/>
                  </a:cubicBezTo>
                  <a:cubicBezTo>
                    <a:pt x="128" y="47"/>
                    <a:pt x="128" y="47"/>
                    <a:pt x="128" y="47"/>
                  </a:cubicBezTo>
                  <a:cubicBezTo>
                    <a:pt x="135" y="43"/>
                    <a:pt x="135" y="43"/>
                    <a:pt x="135" y="43"/>
                  </a:cubicBezTo>
                  <a:cubicBezTo>
                    <a:pt x="144" y="37"/>
                    <a:pt x="144" y="37"/>
                    <a:pt x="144" y="37"/>
                  </a:cubicBezTo>
                  <a:cubicBezTo>
                    <a:pt x="145" y="37"/>
                    <a:pt x="145" y="37"/>
                    <a:pt x="146" y="37"/>
                  </a:cubicBezTo>
                  <a:cubicBezTo>
                    <a:pt x="148" y="37"/>
                    <a:pt x="149" y="38"/>
                    <a:pt x="150" y="39"/>
                  </a:cubicBezTo>
                  <a:cubicBezTo>
                    <a:pt x="164" y="63"/>
                    <a:pt x="164" y="63"/>
                    <a:pt x="164" y="63"/>
                  </a:cubicBezTo>
                  <a:cubicBezTo>
                    <a:pt x="165" y="65"/>
                    <a:pt x="164" y="67"/>
                    <a:pt x="162" y="69"/>
                  </a:cubicBezTo>
                  <a:cubicBezTo>
                    <a:pt x="153" y="74"/>
                    <a:pt x="153" y="74"/>
                    <a:pt x="153" y="74"/>
                  </a:cubicBezTo>
                  <a:cubicBezTo>
                    <a:pt x="146" y="78"/>
                    <a:pt x="146" y="78"/>
                    <a:pt x="146" y="78"/>
                  </a:cubicBezTo>
                  <a:cubicBezTo>
                    <a:pt x="147" y="85"/>
                    <a:pt x="147" y="85"/>
                    <a:pt x="147" y="85"/>
                  </a:cubicBezTo>
                  <a:cubicBezTo>
                    <a:pt x="147" y="87"/>
                    <a:pt x="147" y="89"/>
                    <a:pt x="147" y="90"/>
                  </a:cubicBezTo>
                  <a:cubicBezTo>
                    <a:pt x="147" y="91"/>
                    <a:pt x="147" y="93"/>
                    <a:pt x="147" y="95"/>
                  </a:cubicBezTo>
                  <a:cubicBezTo>
                    <a:pt x="146" y="102"/>
                    <a:pt x="146" y="102"/>
                    <a:pt x="146" y="102"/>
                  </a:cubicBezTo>
                  <a:cubicBezTo>
                    <a:pt x="153" y="106"/>
                    <a:pt x="153" y="106"/>
                    <a:pt x="153" y="106"/>
                  </a:cubicBezTo>
                  <a:cubicBezTo>
                    <a:pt x="162" y="111"/>
                    <a:pt x="162" y="111"/>
                    <a:pt x="162" y="111"/>
                  </a:cubicBezTo>
                  <a:cubicBezTo>
                    <a:pt x="163" y="112"/>
                    <a:pt x="164" y="113"/>
                    <a:pt x="164" y="114"/>
                  </a:cubicBezTo>
                  <a:cubicBezTo>
                    <a:pt x="164" y="114"/>
                    <a:pt x="164" y="116"/>
                    <a:pt x="164" y="1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5" name="Freeform 14"/>
            <p:cNvSpPr>
              <a:spLocks noEditPoints="1"/>
            </p:cNvSpPr>
            <p:nvPr/>
          </p:nvSpPr>
          <p:spPr bwMode="auto">
            <a:xfrm>
              <a:off x="3807733" y="4641174"/>
              <a:ext cx="156934" cy="158518"/>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8 h 60"/>
                <a:gd name="T12" fmla="*/ 12 w 60"/>
                <a:gd name="T13" fmla="*/ 30 h 60"/>
                <a:gd name="T14" fmla="*/ 30 w 60"/>
                <a:gd name="T15" fmla="*/ 12 h 60"/>
                <a:gd name="T16" fmla="*/ 48 w 60"/>
                <a:gd name="T17" fmla="*/ 30 h 60"/>
                <a:gd name="T18" fmla="*/ 30 w 60"/>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8246197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272185" y="6447367"/>
            <a:ext cx="1609543" cy="379656"/>
          </a:xfrm>
          <a:prstGeom prst="rect">
            <a:avLst/>
          </a:prstGeom>
          <a:noFill/>
        </p:spPr>
        <p:txBody>
          <a:bodyPr wrap="none">
            <a:spAutoFit/>
          </a:bodyPr>
          <a:lstStyle/>
          <a:p>
            <a:pPr defTabSz="913765">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8" name="矩形 7"/>
          <p:cNvSpPr/>
          <p:nvPr/>
        </p:nvSpPr>
        <p:spPr>
          <a:xfrm>
            <a:off x="1714500" y="2504018"/>
            <a:ext cx="2618317" cy="867930"/>
          </a:xfrm>
          <a:prstGeom prst="rect">
            <a:avLst/>
          </a:prstGeom>
        </p:spPr>
        <p:txBody>
          <a:bodyPr>
            <a:spAutoFit/>
          </a:bodyPr>
          <a:lstStyle/>
          <a:p>
            <a:pPr lvl="0" algn="just">
              <a:lnSpc>
                <a:spcPct val="120000"/>
              </a:lnSpc>
            </a:pPr>
            <a:r>
              <a:rPr lang="zh-CN" altLang="en-US" sz="1400" dirty="0" smtClean="0">
                <a:solidFill>
                  <a:prstClr val="white"/>
                </a:solidFill>
                <a:latin typeface="微软雅黑" panose="020B0503020204020204" pitchFamily="34" charset="-122"/>
                <a:ea typeface="微软雅黑" panose="020B0503020204020204" pitchFamily="34" charset="-122"/>
              </a:rPr>
              <a:t>圆形进度条判断页面输入内容的程度进行进度百分比的判断，用户输入条件限制和逻辑操作</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nvGrpSpPr>
          <p:cNvPr id="11272" name="组合 9"/>
          <p:cNvGrpSpPr/>
          <p:nvPr/>
        </p:nvGrpSpPr>
        <p:grpSpPr bwMode="auto">
          <a:xfrm>
            <a:off x="4705351" y="2279651"/>
            <a:ext cx="2825749" cy="2825749"/>
            <a:chOff x="3385270" y="1288337"/>
            <a:chExt cx="2395270" cy="2395270"/>
          </a:xfrm>
        </p:grpSpPr>
        <p:grpSp>
          <p:nvGrpSpPr>
            <p:cNvPr id="11296" name="组合 25"/>
            <p:cNvGrpSpPr/>
            <p:nvPr/>
          </p:nvGrpSpPr>
          <p:grpSpPr>
            <a:xfrm>
              <a:off x="3385270" y="1294957"/>
              <a:ext cx="2373459" cy="2366360"/>
              <a:chOff x="8822824" y="3637440"/>
              <a:chExt cx="2346325" cy="2339308"/>
            </a:xfrm>
          </p:grpSpPr>
          <p:sp>
            <p:nvSpPr>
              <p:cNvPr id="27" name="Freeform 125"/>
              <p:cNvSpPr/>
              <p:nvPr/>
            </p:nvSpPr>
            <p:spPr bwMode="auto">
              <a:xfrm>
                <a:off x="10042024" y="4849623"/>
                <a:ext cx="1127125" cy="1127125"/>
              </a:xfrm>
              <a:custGeom>
                <a:avLst/>
                <a:gdLst>
                  <a:gd name="T0" fmla="*/ 0 w 299"/>
                  <a:gd name="T1" fmla="*/ 299 h 299"/>
                  <a:gd name="T2" fmla="*/ 0 w 299"/>
                  <a:gd name="T3" fmla="*/ 26 h 299"/>
                  <a:gd name="T4" fmla="*/ 26 w 299"/>
                  <a:gd name="T5" fmla="*/ 0 h 299"/>
                  <a:gd name="T6" fmla="*/ 299 w 299"/>
                  <a:gd name="T7" fmla="*/ 0 h 299"/>
                  <a:gd name="T8" fmla="*/ 0 w 299"/>
                  <a:gd name="T9" fmla="*/ 299 h 299"/>
                </a:gdLst>
                <a:ahLst/>
                <a:cxnLst>
                  <a:cxn ang="0">
                    <a:pos x="T0" y="T1"/>
                  </a:cxn>
                  <a:cxn ang="0">
                    <a:pos x="T2" y="T3"/>
                  </a:cxn>
                  <a:cxn ang="0">
                    <a:pos x="T4" y="T5"/>
                  </a:cxn>
                  <a:cxn ang="0">
                    <a:pos x="T6" y="T7"/>
                  </a:cxn>
                  <a:cxn ang="0">
                    <a:pos x="T8" y="T9"/>
                  </a:cxn>
                </a:cxnLst>
                <a:rect l="0" t="0" r="r" b="b"/>
                <a:pathLst>
                  <a:path w="299" h="299">
                    <a:moveTo>
                      <a:pt x="0" y="299"/>
                    </a:moveTo>
                    <a:cubicBezTo>
                      <a:pt x="0" y="26"/>
                      <a:pt x="0" y="26"/>
                      <a:pt x="0" y="26"/>
                    </a:cubicBezTo>
                    <a:cubicBezTo>
                      <a:pt x="12" y="22"/>
                      <a:pt x="22" y="12"/>
                      <a:pt x="26" y="0"/>
                    </a:cubicBezTo>
                    <a:cubicBezTo>
                      <a:pt x="299" y="0"/>
                      <a:pt x="299" y="0"/>
                      <a:pt x="299" y="0"/>
                    </a:cubicBezTo>
                    <a:cubicBezTo>
                      <a:pt x="292" y="163"/>
                      <a:pt x="162" y="293"/>
                      <a:pt x="0" y="299"/>
                    </a:cubicBezTo>
                    <a:close/>
                  </a:path>
                </a:pathLst>
              </a:custGeom>
              <a:solidFill>
                <a:srgbClr val="727A99"/>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8" name="Freeform 126"/>
              <p:cNvSpPr/>
              <p:nvPr/>
            </p:nvSpPr>
            <p:spPr bwMode="auto">
              <a:xfrm>
                <a:off x="10042024" y="3637440"/>
                <a:ext cx="1127125" cy="1127125"/>
              </a:xfrm>
              <a:custGeom>
                <a:avLst/>
                <a:gdLst>
                  <a:gd name="T0" fmla="*/ 0 w 299"/>
                  <a:gd name="T1" fmla="*/ 273 h 299"/>
                  <a:gd name="T2" fmla="*/ 0 w 299"/>
                  <a:gd name="T3" fmla="*/ 0 h 299"/>
                  <a:gd name="T4" fmla="*/ 299 w 299"/>
                  <a:gd name="T5" fmla="*/ 299 h 299"/>
                  <a:gd name="T6" fmla="*/ 26 w 299"/>
                  <a:gd name="T7" fmla="*/ 299 h 299"/>
                  <a:gd name="T8" fmla="*/ 0 w 299"/>
                  <a:gd name="T9" fmla="*/ 273 h 299"/>
                </a:gdLst>
                <a:ahLst/>
                <a:cxnLst>
                  <a:cxn ang="0">
                    <a:pos x="T0" y="T1"/>
                  </a:cxn>
                  <a:cxn ang="0">
                    <a:pos x="T2" y="T3"/>
                  </a:cxn>
                  <a:cxn ang="0">
                    <a:pos x="T4" y="T5"/>
                  </a:cxn>
                  <a:cxn ang="0">
                    <a:pos x="T6" y="T7"/>
                  </a:cxn>
                  <a:cxn ang="0">
                    <a:pos x="T8" y="T9"/>
                  </a:cxn>
                </a:cxnLst>
                <a:rect l="0" t="0" r="r" b="b"/>
                <a:pathLst>
                  <a:path w="299" h="299">
                    <a:moveTo>
                      <a:pt x="0" y="273"/>
                    </a:moveTo>
                    <a:cubicBezTo>
                      <a:pt x="0" y="0"/>
                      <a:pt x="0" y="0"/>
                      <a:pt x="0" y="0"/>
                    </a:cubicBezTo>
                    <a:cubicBezTo>
                      <a:pt x="162" y="6"/>
                      <a:pt x="292" y="136"/>
                      <a:pt x="299" y="299"/>
                    </a:cubicBezTo>
                    <a:cubicBezTo>
                      <a:pt x="26" y="299"/>
                      <a:pt x="26" y="299"/>
                      <a:pt x="26" y="299"/>
                    </a:cubicBezTo>
                    <a:cubicBezTo>
                      <a:pt x="22" y="286"/>
                      <a:pt x="12" y="277"/>
                      <a:pt x="0" y="273"/>
                    </a:cubicBezTo>
                    <a:close/>
                  </a:path>
                </a:pathLst>
              </a:custGeom>
              <a:solidFill>
                <a:srgbClr val="454860"/>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9" name="Freeform 127"/>
              <p:cNvSpPr/>
              <p:nvPr/>
            </p:nvSpPr>
            <p:spPr bwMode="auto">
              <a:xfrm>
                <a:off x="8822824" y="3641630"/>
                <a:ext cx="1122363" cy="1127125"/>
              </a:xfrm>
              <a:custGeom>
                <a:avLst/>
                <a:gdLst>
                  <a:gd name="T0" fmla="*/ 298 w 298"/>
                  <a:gd name="T1" fmla="*/ 273 h 299"/>
                  <a:gd name="T2" fmla="*/ 273 w 298"/>
                  <a:gd name="T3" fmla="*/ 299 h 299"/>
                  <a:gd name="T4" fmla="*/ 0 w 298"/>
                  <a:gd name="T5" fmla="*/ 299 h 299"/>
                  <a:gd name="T6" fmla="*/ 298 w 298"/>
                  <a:gd name="T7" fmla="*/ 0 h 299"/>
                  <a:gd name="T8" fmla="*/ 298 w 298"/>
                  <a:gd name="T9" fmla="*/ 273 h 299"/>
                </a:gdLst>
                <a:ahLst/>
                <a:cxnLst>
                  <a:cxn ang="0">
                    <a:pos x="T0" y="T1"/>
                  </a:cxn>
                  <a:cxn ang="0">
                    <a:pos x="T2" y="T3"/>
                  </a:cxn>
                  <a:cxn ang="0">
                    <a:pos x="T4" y="T5"/>
                  </a:cxn>
                  <a:cxn ang="0">
                    <a:pos x="T6" y="T7"/>
                  </a:cxn>
                  <a:cxn ang="0">
                    <a:pos x="T8" y="T9"/>
                  </a:cxn>
                </a:cxnLst>
                <a:rect l="0" t="0" r="r" b="b"/>
                <a:pathLst>
                  <a:path w="298" h="299">
                    <a:moveTo>
                      <a:pt x="298" y="273"/>
                    </a:moveTo>
                    <a:cubicBezTo>
                      <a:pt x="286" y="277"/>
                      <a:pt x="277" y="287"/>
                      <a:pt x="273" y="299"/>
                    </a:cubicBezTo>
                    <a:cubicBezTo>
                      <a:pt x="0" y="299"/>
                      <a:pt x="0" y="299"/>
                      <a:pt x="0" y="299"/>
                    </a:cubicBezTo>
                    <a:cubicBezTo>
                      <a:pt x="6" y="136"/>
                      <a:pt x="136" y="7"/>
                      <a:pt x="298" y="0"/>
                    </a:cubicBezTo>
                    <a:lnTo>
                      <a:pt x="298" y="273"/>
                    </a:lnTo>
                    <a:close/>
                  </a:path>
                </a:pathLst>
              </a:custGeom>
              <a:solidFill>
                <a:srgbClr val="727A99"/>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0" name="Freeform 128"/>
              <p:cNvSpPr/>
              <p:nvPr/>
            </p:nvSpPr>
            <p:spPr bwMode="auto">
              <a:xfrm>
                <a:off x="8822824" y="4849623"/>
                <a:ext cx="1122363" cy="1127125"/>
              </a:xfrm>
              <a:custGeom>
                <a:avLst/>
                <a:gdLst>
                  <a:gd name="T0" fmla="*/ 298 w 298"/>
                  <a:gd name="T1" fmla="*/ 299 h 299"/>
                  <a:gd name="T2" fmla="*/ 0 w 298"/>
                  <a:gd name="T3" fmla="*/ 0 h 299"/>
                  <a:gd name="T4" fmla="*/ 273 w 298"/>
                  <a:gd name="T5" fmla="*/ 0 h 299"/>
                  <a:gd name="T6" fmla="*/ 298 w 298"/>
                  <a:gd name="T7" fmla="*/ 26 h 299"/>
                  <a:gd name="T8" fmla="*/ 298 w 298"/>
                  <a:gd name="T9" fmla="*/ 299 h 299"/>
                </a:gdLst>
                <a:ahLst/>
                <a:cxnLst>
                  <a:cxn ang="0">
                    <a:pos x="T0" y="T1"/>
                  </a:cxn>
                  <a:cxn ang="0">
                    <a:pos x="T2" y="T3"/>
                  </a:cxn>
                  <a:cxn ang="0">
                    <a:pos x="T4" y="T5"/>
                  </a:cxn>
                  <a:cxn ang="0">
                    <a:pos x="T6" y="T7"/>
                  </a:cxn>
                  <a:cxn ang="0">
                    <a:pos x="T8" y="T9"/>
                  </a:cxn>
                </a:cxnLst>
                <a:rect l="0" t="0" r="r" b="b"/>
                <a:pathLst>
                  <a:path w="298" h="299">
                    <a:moveTo>
                      <a:pt x="298" y="299"/>
                    </a:moveTo>
                    <a:cubicBezTo>
                      <a:pt x="136" y="292"/>
                      <a:pt x="6" y="162"/>
                      <a:pt x="0" y="0"/>
                    </a:cubicBezTo>
                    <a:cubicBezTo>
                      <a:pt x="273" y="0"/>
                      <a:pt x="273" y="0"/>
                      <a:pt x="273" y="0"/>
                    </a:cubicBezTo>
                    <a:cubicBezTo>
                      <a:pt x="277" y="12"/>
                      <a:pt x="286" y="22"/>
                      <a:pt x="298" y="26"/>
                    </a:cubicBezTo>
                    <a:lnTo>
                      <a:pt x="298" y="299"/>
                    </a:lnTo>
                    <a:close/>
                  </a:path>
                </a:pathLst>
              </a:custGeom>
              <a:solidFill>
                <a:srgbClr val="454860"/>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sp>
          <p:nvSpPr>
            <p:cNvPr id="9" name="椭圆 8"/>
            <p:cNvSpPr/>
            <p:nvPr/>
          </p:nvSpPr>
          <p:spPr>
            <a:xfrm>
              <a:off x="3385270" y="1288337"/>
              <a:ext cx="2395270" cy="239527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grpSp>
      <p:sp>
        <p:nvSpPr>
          <p:cNvPr id="32" name="矩形 31"/>
          <p:cNvSpPr/>
          <p:nvPr/>
        </p:nvSpPr>
        <p:spPr>
          <a:xfrm>
            <a:off x="1714500" y="4121152"/>
            <a:ext cx="2618317" cy="1126462"/>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使用位移记录页面是在做什么样的手势操作，从而进行下一步的判断赋予什么值条件到操作下。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椭圆 32"/>
          <p:cNvSpPr/>
          <p:nvPr/>
        </p:nvSpPr>
        <p:spPr>
          <a:xfrm>
            <a:off x="4510618" y="2106084"/>
            <a:ext cx="3170767" cy="3172883"/>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4" name="矩形 33"/>
          <p:cNvSpPr/>
          <p:nvPr/>
        </p:nvSpPr>
        <p:spPr>
          <a:xfrm>
            <a:off x="7797800" y="2504018"/>
            <a:ext cx="2616200" cy="609398"/>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利用</a:t>
            </a:r>
            <a:r>
              <a:rPr lang="en-US" altLang="zh-CN" sz="1400" dirty="0" smtClean="0">
                <a:solidFill>
                  <a:schemeClr val="bg1"/>
                </a:solidFill>
                <a:latin typeface="微软雅黑" panose="020B0503020204020204" pitchFamily="34" charset="-122"/>
                <a:ea typeface="微软雅黑" panose="020B0503020204020204" pitchFamily="34" charset="-122"/>
              </a:rPr>
              <a:t>bootstrap</a:t>
            </a:r>
            <a:r>
              <a:rPr lang="zh-CN" altLang="en-US" sz="1400" dirty="0" smtClean="0">
                <a:solidFill>
                  <a:schemeClr val="bg1"/>
                </a:solidFill>
                <a:latin typeface="微软雅黑" panose="020B0503020204020204" pitchFamily="34" charset="-122"/>
                <a:ea typeface="微软雅黑" panose="020B0503020204020204" pitchFamily="34" charset="-122"/>
              </a:rPr>
              <a:t>制作响应式表格‘’</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7797800" y="4121152"/>
            <a:ext cx="2616200" cy="328936"/>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模拟键盘事件进行页面的点击</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714500" y="2192867"/>
            <a:ext cx="1425390"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分页面进度条</a:t>
            </a:r>
            <a:endParaRPr lang="en-US" altLang="zh-CN"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7" name="文本框 36"/>
          <p:cNvSpPr txBox="1"/>
          <p:nvPr/>
        </p:nvSpPr>
        <p:spPr>
          <a:xfrm>
            <a:off x="7797800" y="2192656"/>
            <a:ext cx="1535998" cy="338554"/>
          </a:xfrm>
          <a:prstGeom prst="rect">
            <a:avLst/>
          </a:prstGeom>
          <a:noFill/>
        </p:spPr>
        <p:txBody>
          <a:bodyPr wrap="none">
            <a:spAutoFit/>
          </a:bodyPr>
          <a:lstStyle/>
          <a:p>
            <a:pPr defTabSz="913765">
              <a:defRPr/>
            </a:pPr>
            <a:r>
              <a:rPr lang="en-US" altLang="zh-CN"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Bootstrap</a:t>
            </a: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表格</a:t>
            </a:r>
            <a:endParaRPr lang="zh-CN" altLang="en-US"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8" name="文本框 37"/>
          <p:cNvSpPr txBox="1"/>
          <p:nvPr/>
        </p:nvSpPr>
        <p:spPr>
          <a:xfrm>
            <a:off x="1714500" y="3871384"/>
            <a:ext cx="1011815"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滑动手势</a:t>
            </a:r>
            <a:endParaRPr lang="zh-CN"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9" name="文本框 38"/>
          <p:cNvSpPr txBox="1"/>
          <p:nvPr/>
        </p:nvSpPr>
        <p:spPr>
          <a:xfrm>
            <a:off x="7797800" y="3871384"/>
            <a:ext cx="1011815"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模拟点击</a:t>
            </a:r>
            <a:endParaRPr lang="zh-CN" altLang="en-US"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grpSp>
        <p:nvGrpSpPr>
          <p:cNvPr id="11283" name="组合 23"/>
          <p:cNvGrpSpPr/>
          <p:nvPr/>
        </p:nvGrpSpPr>
        <p:grpSpPr bwMode="auto">
          <a:xfrm>
            <a:off x="5232401" y="4123267"/>
            <a:ext cx="410633" cy="400051"/>
            <a:chOff x="6389688" y="4524375"/>
            <a:chExt cx="401638" cy="390526"/>
          </a:xfrm>
        </p:grpSpPr>
        <p:sp>
          <p:nvSpPr>
            <p:cNvPr id="25" name="Freeform 15"/>
            <p:cNvSpPr/>
            <p:nvPr/>
          </p:nvSpPr>
          <p:spPr bwMode="auto">
            <a:xfrm>
              <a:off x="6389688" y="4526442"/>
              <a:ext cx="389216" cy="388459"/>
            </a:xfrm>
            <a:custGeom>
              <a:avLst/>
              <a:gdLst>
                <a:gd name="T0" fmla="*/ 142 w 148"/>
                <a:gd name="T1" fmla="*/ 54 h 148"/>
                <a:gd name="T2" fmla="*/ 136 w 148"/>
                <a:gd name="T3" fmla="*/ 60 h 148"/>
                <a:gd name="T4" fmla="*/ 136 w 148"/>
                <a:gd name="T5" fmla="*/ 128 h 148"/>
                <a:gd name="T6" fmla="*/ 128 w 148"/>
                <a:gd name="T7" fmla="*/ 136 h 148"/>
                <a:gd name="T8" fmla="*/ 20 w 148"/>
                <a:gd name="T9" fmla="*/ 136 h 148"/>
                <a:gd name="T10" fmla="*/ 12 w 148"/>
                <a:gd name="T11" fmla="*/ 128 h 148"/>
                <a:gd name="T12" fmla="*/ 12 w 148"/>
                <a:gd name="T13" fmla="*/ 20 h 148"/>
                <a:gd name="T14" fmla="*/ 20 w 148"/>
                <a:gd name="T15" fmla="*/ 12 h 148"/>
                <a:gd name="T16" fmla="*/ 88 w 148"/>
                <a:gd name="T17" fmla="*/ 12 h 148"/>
                <a:gd name="T18" fmla="*/ 94 w 148"/>
                <a:gd name="T19" fmla="*/ 6 h 148"/>
                <a:gd name="T20" fmla="*/ 88 w 148"/>
                <a:gd name="T21" fmla="*/ 0 h 148"/>
                <a:gd name="T22" fmla="*/ 20 w 148"/>
                <a:gd name="T23" fmla="*/ 0 h 148"/>
                <a:gd name="T24" fmla="*/ 0 w 148"/>
                <a:gd name="T25" fmla="*/ 20 h 148"/>
                <a:gd name="T26" fmla="*/ 0 w 148"/>
                <a:gd name="T27" fmla="*/ 128 h 148"/>
                <a:gd name="T28" fmla="*/ 20 w 148"/>
                <a:gd name="T29" fmla="*/ 148 h 148"/>
                <a:gd name="T30" fmla="*/ 128 w 148"/>
                <a:gd name="T31" fmla="*/ 148 h 148"/>
                <a:gd name="T32" fmla="*/ 148 w 148"/>
                <a:gd name="T33" fmla="*/ 128 h 148"/>
                <a:gd name="T34" fmla="*/ 148 w 148"/>
                <a:gd name="T35" fmla="*/ 60 h 148"/>
                <a:gd name="T36" fmla="*/ 142 w 148"/>
                <a:gd name="T37" fmla="*/ 5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148">
                  <a:moveTo>
                    <a:pt x="142" y="54"/>
                  </a:moveTo>
                  <a:cubicBezTo>
                    <a:pt x="139" y="54"/>
                    <a:pt x="136" y="56"/>
                    <a:pt x="136" y="60"/>
                  </a:cubicBezTo>
                  <a:cubicBezTo>
                    <a:pt x="136" y="128"/>
                    <a:pt x="136" y="128"/>
                    <a:pt x="136" y="128"/>
                  </a:cubicBezTo>
                  <a:cubicBezTo>
                    <a:pt x="136" y="132"/>
                    <a:pt x="132" y="136"/>
                    <a:pt x="128" y="136"/>
                  </a:cubicBezTo>
                  <a:cubicBezTo>
                    <a:pt x="20" y="136"/>
                    <a:pt x="20" y="136"/>
                    <a:pt x="20" y="136"/>
                  </a:cubicBezTo>
                  <a:cubicBezTo>
                    <a:pt x="16" y="136"/>
                    <a:pt x="12" y="132"/>
                    <a:pt x="12" y="128"/>
                  </a:cubicBezTo>
                  <a:cubicBezTo>
                    <a:pt x="12" y="20"/>
                    <a:pt x="12" y="20"/>
                    <a:pt x="12" y="20"/>
                  </a:cubicBezTo>
                  <a:cubicBezTo>
                    <a:pt x="12" y="16"/>
                    <a:pt x="16" y="12"/>
                    <a:pt x="20" y="12"/>
                  </a:cubicBezTo>
                  <a:cubicBezTo>
                    <a:pt x="88" y="12"/>
                    <a:pt x="88" y="12"/>
                    <a:pt x="88" y="12"/>
                  </a:cubicBezTo>
                  <a:cubicBezTo>
                    <a:pt x="92" y="12"/>
                    <a:pt x="94" y="9"/>
                    <a:pt x="94" y="6"/>
                  </a:cubicBezTo>
                  <a:cubicBezTo>
                    <a:pt x="94" y="3"/>
                    <a:pt x="92" y="0"/>
                    <a:pt x="88" y="0"/>
                  </a:cubicBezTo>
                  <a:cubicBezTo>
                    <a:pt x="20" y="0"/>
                    <a:pt x="20" y="0"/>
                    <a:pt x="20" y="0"/>
                  </a:cubicBezTo>
                  <a:cubicBezTo>
                    <a:pt x="9" y="0"/>
                    <a:pt x="0" y="9"/>
                    <a:pt x="0" y="20"/>
                  </a:cubicBezTo>
                  <a:cubicBezTo>
                    <a:pt x="0" y="128"/>
                    <a:pt x="0" y="128"/>
                    <a:pt x="0" y="128"/>
                  </a:cubicBezTo>
                  <a:cubicBezTo>
                    <a:pt x="0" y="139"/>
                    <a:pt x="9" y="148"/>
                    <a:pt x="20" y="148"/>
                  </a:cubicBezTo>
                  <a:cubicBezTo>
                    <a:pt x="128" y="148"/>
                    <a:pt x="128" y="148"/>
                    <a:pt x="128" y="148"/>
                  </a:cubicBezTo>
                  <a:cubicBezTo>
                    <a:pt x="139" y="148"/>
                    <a:pt x="148" y="139"/>
                    <a:pt x="148" y="128"/>
                  </a:cubicBezTo>
                  <a:cubicBezTo>
                    <a:pt x="148" y="60"/>
                    <a:pt x="148" y="60"/>
                    <a:pt x="148" y="60"/>
                  </a:cubicBezTo>
                  <a:cubicBezTo>
                    <a:pt x="148" y="56"/>
                    <a:pt x="145" y="54"/>
                    <a:pt x="142" y="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31" name="Freeform 16"/>
            <p:cNvSpPr/>
            <p:nvPr/>
          </p:nvSpPr>
          <p:spPr bwMode="auto">
            <a:xfrm>
              <a:off x="6544961" y="4524375"/>
              <a:ext cx="246365" cy="243820"/>
            </a:xfrm>
            <a:custGeom>
              <a:avLst/>
              <a:gdLst>
                <a:gd name="T0" fmla="*/ 91 w 94"/>
                <a:gd name="T1" fmla="*/ 3 h 93"/>
                <a:gd name="T2" fmla="*/ 83 w 94"/>
                <a:gd name="T3" fmla="*/ 3 h 93"/>
                <a:gd name="T4" fmla="*/ 3 w 94"/>
                <a:gd name="T5" fmla="*/ 83 h 93"/>
                <a:gd name="T6" fmla="*/ 3 w 94"/>
                <a:gd name="T7" fmla="*/ 91 h 93"/>
                <a:gd name="T8" fmla="*/ 7 w 94"/>
                <a:gd name="T9" fmla="*/ 93 h 93"/>
                <a:gd name="T10" fmla="*/ 11 w 94"/>
                <a:gd name="T11" fmla="*/ 91 h 93"/>
                <a:gd name="T12" fmla="*/ 91 w 94"/>
                <a:gd name="T13" fmla="*/ 11 h 93"/>
                <a:gd name="T14" fmla="*/ 91 w 94"/>
                <a:gd name="T15" fmla="*/ 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3">
                  <a:moveTo>
                    <a:pt x="91" y="3"/>
                  </a:moveTo>
                  <a:cubicBezTo>
                    <a:pt x="89" y="0"/>
                    <a:pt x="85" y="0"/>
                    <a:pt x="83" y="3"/>
                  </a:cubicBezTo>
                  <a:cubicBezTo>
                    <a:pt x="3" y="83"/>
                    <a:pt x="3" y="83"/>
                    <a:pt x="3" y="83"/>
                  </a:cubicBezTo>
                  <a:cubicBezTo>
                    <a:pt x="0" y="85"/>
                    <a:pt x="0" y="89"/>
                    <a:pt x="3" y="91"/>
                  </a:cubicBezTo>
                  <a:cubicBezTo>
                    <a:pt x="4" y="92"/>
                    <a:pt x="5" y="93"/>
                    <a:pt x="7" y="93"/>
                  </a:cubicBezTo>
                  <a:cubicBezTo>
                    <a:pt x="9" y="93"/>
                    <a:pt x="10" y="92"/>
                    <a:pt x="11" y="91"/>
                  </a:cubicBezTo>
                  <a:cubicBezTo>
                    <a:pt x="91" y="11"/>
                    <a:pt x="91" y="11"/>
                    <a:pt x="91" y="11"/>
                  </a:cubicBezTo>
                  <a:cubicBezTo>
                    <a:pt x="94" y="9"/>
                    <a:pt x="94" y="5"/>
                    <a:pt x="9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87" name="组合 40"/>
          <p:cNvGrpSpPr/>
          <p:nvPr/>
        </p:nvGrpSpPr>
        <p:grpSpPr bwMode="auto">
          <a:xfrm>
            <a:off x="6512984" y="4127500"/>
            <a:ext cx="338667" cy="457200"/>
            <a:chOff x="3713163" y="3130550"/>
            <a:chExt cx="366713" cy="492125"/>
          </a:xfrm>
        </p:grpSpPr>
        <p:sp>
          <p:nvSpPr>
            <p:cNvPr id="42" name="Freeform 8"/>
            <p:cNvSpPr>
              <a:spLocks noEditPoints="1"/>
            </p:cNvSpPr>
            <p:nvPr/>
          </p:nvSpPr>
          <p:spPr bwMode="auto">
            <a:xfrm>
              <a:off x="3786506" y="3130550"/>
              <a:ext cx="220028" cy="334919"/>
            </a:xfrm>
            <a:custGeom>
              <a:avLst/>
              <a:gdLst>
                <a:gd name="T0" fmla="*/ 42 w 84"/>
                <a:gd name="T1" fmla="*/ 128 h 128"/>
                <a:gd name="T2" fmla="*/ 84 w 84"/>
                <a:gd name="T3" fmla="*/ 86 h 128"/>
                <a:gd name="T4" fmla="*/ 84 w 84"/>
                <a:gd name="T5" fmla="*/ 42 h 128"/>
                <a:gd name="T6" fmla="*/ 42 w 84"/>
                <a:gd name="T7" fmla="*/ 0 h 128"/>
                <a:gd name="T8" fmla="*/ 0 w 84"/>
                <a:gd name="T9" fmla="*/ 42 h 128"/>
                <a:gd name="T10" fmla="*/ 0 w 84"/>
                <a:gd name="T11" fmla="*/ 86 h 128"/>
                <a:gd name="T12" fmla="*/ 42 w 84"/>
                <a:gd name="T13" fmla="*/ 128 h 128"/>
                <a:gd name="T14" fmla="*/ 12 w 84"/>
                <a:gd name="T15" fmla="*/ 42 h 128"/>
                <a:gd name="T16" fmla="*/ 42 w 84"/>
                <a:gd name="T17" fmla="*/ 12 h 128"/>
                <a:gd name="T18" fmla="*/ 72 w 84"/>
                <a:gd name="T19" fmla="*/ 42 h 128"/>
                <a:gd name="T20" fmla="*/ 72 w 84"/>
                <a:gd name="T21" fmla="*/ 86 h 128"/>
                <a:gd name="T22" fmla="*/ 42 w 84"/>
                <a:gd name="T23" fmla="*/ 116 h 128"/>
                <a:gd name="T24" fmla="*/ 12 w 84"/>
                <a:gd name="T25" fmla="*/ 86 h 128"/>
                <a:gd name="T26" fmla="*/ 12 w 84"/>
                <a:gd name="T27"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128">
                  <a:moveTo>
                    <a:pt x="42" y="128"/>
                  </a:moveTo>
                  <a:cubicBezTo>
                    <a:pt x="65" y="128"/>
                    <a:pt x="84" y="109"/>
                    <a:pt x="84" y="86"/>
                  </a:cubicBezTo>
                  <a:cubicBezTo>
                    <a:pt x="84" y="42"/>
                    <a:pt x="84" y="42"/>
                    <a:pt x="84" y="42"/>
                  </a:cubicBezTo>
                  <a:cubicBezTo>
                    <a:pt x="84" y="19"/>
                    <a:pt x="65" y="0"/>
                    <a:pt x="42" y="0"/>
                  </a:cubicBezTo>
                  <a:cubicBezTo>
                    <a:pt x="19" y="0"/>
                    <a:pt x="0" y="19"/>
                    <a:pt x="0" y="42"/>
                  </a:cubicBezTo>
                  <a:cubicBezTo>
                    <a:pt x="0" y="86"/>
                    <a:pt x="0" y="86"/>
                    <a:pt x="0" y="86"/>
                  </a:cubicBezTo>
                  <a:cubicBezTo>
                    <a:pt x="0" y="109"/>
                    <a:pt x="19" y="128"/>
                    <a:pt x="42" y="128"/>
                  </a:cubicBezTo>
                  <a:close/>
                  <a:moveTo>
                    <a:pt x="12" y="42"/>
                  </a:moveTo>
                  <a:cubicBezTo>
                    <a:pt x="12" y="25"/>
                    <a:pt x="25" y="12"/>
                    <a:pt x="42" y="12"/>
                  </a:cubicBezTo>
                  <a:cubicBezTo>
                    <a:pt x="59" y="12"/>
                    <a:pt x="72" y="25"/>
                    <a:pt x="72" y="42"/>
                  </a:cubicBezTo>
                  <a:cubicBezTo>
                    <a:pt x="72" y="86"/>
                    <a:pt x="72" y="86"/>
                    <a:pt x="72" y="86"/>
                  </a:cubicBezTo>
                  <a:cubicBezTo>
                    <a:pt x="72" y="103"/>
                    <a:pt x="59" y="116"/>
                    <a:pt x="42" y="116"/>
                  </a:cubicBezTo>
                  <a:cubicBezTo>
                    <a:pt x="25" y="116"/>
                    <a:pt x="12" y="103"/>
                    <a:pt x="12" y="86"/>
                  </a:cubicBezTo>
                  <a:lnTo>
                    <a:pt x="12"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3" name="Freeform 9"/>
            <p:cNvSpPr/>
            <p:nvPr/>
          </p:nvSpPr>
          <p:spPr bwMode="auto">
            <a:xfrm>
              <a:off x="3713163" y="3308262"/>
              <a:ext cx="366713" cy="314413"/>
            </a:xfrm>
            <a:custGeom>
              <a:avLst/>
              <a:gdLst>
                <a:gd name="T0" fmla="*/ 134 w 140"/>
                <a:gd name="T1" fmla="*/ 0 h 120"/>
                <a:gd name="T2" fmla="*/ 128 w 140"/>
                <a:gd name="T3" fmla="*/ 6 h 120"/>
                <a:gd name="T4" fmla="*/ 128 w 140"/>
                <a:gd name="T5" fmla="*/ 20 h 120"/>
                <a:gd name="T6" fmla="*/ 70 w 140"/>
                <a:gd name="T7" fmla="*/ 78 h 120"/>
                <a:gd name="T8" fmla="*/ 12 w 140"/>
                <a:gd name="T9" fmla="*/ 20 h 120"/>
                <a:gd name="T10" fmla="*/ 12 w 140"/>
                <a:gd name="T11" fmla="*/ 6 h 120"/>
                <a:gd name="T12" fmla="*/ 6 w 140"/>
                <a:gd name="T13" fmla="*/ 0 h 120"/>
                <a:gd name="T14" fmla="*/ 0 w 140"/>
                <a:gd name="T15" fmla="*/ 6 h 120"/>
                <a:gd name="T16" fmla="*/ 0 w 140"/>
                <a:gd name="T17" fmla="*/ 20 h 120"/>
                <a:gd name="T18" fmla="*/ 64 w 140"/>
                <a:gd name="T19" fmla="*/ 90 h 120"/>
                <a:gd name="T20" fmla="*/ 64 w 140"/>
                <a:gd name="T21" fmla="*/ 108 h 120"/>
                <a:gd name="T22" fmla="*/ 48 w 140"/>
                <a:gd name="T23" fmla="*/ 108 h 120"/>
                <a:gd name="T24" fmla="*/ 42 w 140"/>
                <a:gd name="T25" fmla="*/ 114 h 120"/>
                <a:gd name="T26" fmla="*/ 48 w 140"/>
                <a:gd name="T27" fmla="*/ 120 h 120"/>
                <a:gd name="T28" fmla="*/ 92 w 140"/>
                <a:gd name="T29" fmla="*/ 120 h 120"/>
                <a:gd name="T30" fmla="*/ 98 w 140"/>
                <a:gd name="T31" fmla="*/ 114 h 120"/>
                <a:gd name="T32" fmla="*/ 92 w 140"/>
                <a:gd name="T33" fmla="*/ 108 h 120"/>
                <a:gd name="T34" fmla="*/ 76 w 140"/>
                <a:gd name="T35" fmla="*/ 108 h 120"/>
                <a:gd name="T36" fmla="*/ 76 w 140"/>
                <a:gd name="T37" fmla="*/ 90 h 120"/>
                <a:gd name="T38" fmla="*/ 140 w 140"/>
                <a:gd name="T39" fmla="*/ 20 h 120"/>
                <a:gd name="T40" fmla="*/ 140 w 140"/>
                <a:gd name="T41" fmla="*/ 6 h 120"/>
                <a:gd name="T42" fmla="*/ 134 w 140"/>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0">
                  <a:moveTo>
                    <a:pt x="134" y="0"/>
                  </a:moveTo>
                  <a:cubicBezTo>
                    <a:pt x="131" y="0"/>
                    <a:pt x="128" y="3"/>
                    <a:pt x="128" y="6"/>
                  </a:cubicBezTo>
                  <a:cubicBezTo>
                    <a:pt x="128" y="20"/>
                    <a:pt x="128" y="20"/>
                    <a:pt x="128" y="20"/>
                  </a:cubicBezTo>
                  <a:cubicBezTo>
                    <a:pt x="128" y="52"/>
                    <a:pt x="102" y="78"/>
                    <a:pt x="70" y="78"/>
                  </a:cubicBezTo>
                  <a:cubicBezTo>
                    <a:pt x="38" y="78"/>
                    <a:pt x="12" y="52"/>
                    <a:pt x="12" y="20"/>
                  </a:cubicBezTo>
                  <a:cubicBezTo>
                    <a:pt x="12" y="6"/>
                    <a:pt x="12" y="6"/>
                    <a:pt x="12" y="6"/>
                  </a:cubicBezTo>
                  <a:cubicBezTo>
                    <a:pt x="12" y="3"/>
                    <a:pt x="9" y="0"/>
                    <a:pt x="6" y="0"/>
                  </a:cubicBezTo>
                  <a:cubicBezTo>
                    <a:pt x="3" y="0"/>
                    <a:pt x="0" y="3"/>
                    <a:pt x="0" y="6"/>
                  </a:cubicBezTo>
                  <a:cubicBezTo>
                    <a:pt x="0" y="20"/>
                    <a:pt x="0" y="20"/>
                    <a:pt x="0" y="20"/>
                  </a:cubicBezTo>
                  <a:cubicBezTo>
                    <a:pt x="0" y="57"/>
                    <a:pt x="28" y="87"/>
                    <a:pt x="64" y="90"/>
                  </a:cubicBezTo>
                  <a:cubicBezTo>
                    <a:pt x="64" y="108"/>
                    <a:pt x="64" y="108"/>
                    <a:pt x="64" y="108"/>
                  </a:cubicBezTo>
                  <a:cubicBezTo>
                    <a:pt x="48" y="108"/>
                    <a:pt x="48" y="108"/>
                    <a:pt x="48" y="108"/>
                  </a:cubicBezTo>
                  <a:cubicBezTo>
                    <a:pt x="45" y="108"/>
                    <a:pt x="42" y="111"/>
                    <a:pt x="42" y="114"/>
                  </a:cubicBezTo>
                  <a:cubicBezTo>
                    <a:pt x="42" y="117"/>
                    <a:pt x="45" y="120"/>
                    <a:pt x="48" y="120"/>
                  </a:cubicBezTo>
                  <a:cubicBezTo>
                    <a:pt x="92" y="120"/>
                    <a:pt x="92" y="120"/>
                    <a:pt x="92" y="120"/>
                  </a:cubicBezTo>
                  <a:cubicBezTo>
                    <a:pt x="95" y="120"/>
                    <a:pt x="98" y="117"/>
                    <a:pt x="98" y="114"/>
                  </a:cubicBezTo>
                  <a:cubicBezTo>
                    <a:pt x="98" y="111"/>
                    <a:pt x="95" y="108"/>
                    <a:pt x="92" y="108"/>
                  </a:cubicBezTo>
                  <a:cubicBezTo>
                    <a:pt x="76" y="108"/>
                    <a:pt x="76" y="108"/>
                    <a:pt x="76" y="108"/>
                  </a:cubicBezTo>
                  <a:cubicBezTo>
                    <a:pt x="76" y="90"/>
                    <a:pt x="76" y="90"/>
                    <a:pt x="76" y="90"/>
                  </a:cubicBezTo>
                  <a:cubicBezTo>
                    <a:pt x="112" y="87"/>
                    <a:pt x="140" y="57"/>
                    <a:pt x="140" y="20"/>
                  </a:cubicBezTo>
                  <a:cubicBezTo>
                    <a:pt x="140" y="6"/>
                    <a:pt x="140" y="6"/>
                    <a:pt x="140" y="6"/>
                  </a:cubicBezTo>
                  <a:cubicBezTo>
                    <a:pt x="140" y="3"/>
                    <a:pt x="137" y="0"/>
                    <a:pt x="13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90" name="组合 43"/>
          <p:cNvGrpSpPr/>
          <p:nvPr/>
        </p:nvGrpSpPr>
        <p:grpSpPr bwMode="auto">
          <a:xfrm>
            <a:off x="6506634" y="2942167"/>
            <a:ext cx="436033" cy="440267"/>
            <a:chOff x="3652838" y="4484688"/>
            <a:chExt cx="466725" cy="471488"/>
          </a:xfrm>
        </p:grpSpPr>
        <p:sp>
          <p:nvSpPr>
            <p:cNvPr id="47" name="Freeform 13"/>
            <p:cNvSpPr>
              <a:spLocks noEditPoints="1"/>
            </p:cNvSpPr>
            <p:nvPr/>
          </p:nvSpPr>
          <p:spPr bwMode="auto">
            <a:xfrm>
              <a:off x="3652838" y="4484688"/>
              <a:ext cx="466725" cy="471488"/>
            </a:xfrm>
            <a:custGeom>
              <a:avLst/>
              <a:gdLst>
                <a:gd name="T0" fmla="*/ 159 w 178"/>
                <a:gd name="T1" fmla="*/ 96 h 180"/>
                <a:gd name="T2" fmla="*/ 159 w 178"/>
                <a:gd name="T3" fmla="*/ 84 h 180"/>
                <a:gd name="T4" fmla="*/ 174 w 178"/>
                <a:gd name="T5" fmla="*/ 57 h 180"/>
                <a:gd name="T6" fmla="*/ 146 w 178"/>
                <a:gd name="T7" fmla="*/ 25 h 180"/>
                <a:gd name="T8" fmla="*/ 129 w 178"/>
                <a:gd name="T9" fmla="*/ 32 h 180"/>
                <a:gd name="T10" fmla="*/ 119 w 178"/>
                <a:gd name="T11" fmla="*/ 16 h 180"/>
                <a:gd name="T12" fmla="*/ 75 w 178"/>
                <a:gd name="T13" fmla="*/ 0 h 180"/>
                <a:gd name="T14" fmla="*/ 59 w 178"/>
                <a:gd name="T15" fmla="*/ 27 h 180"/>
                <a:gd name="T16" fmla="*/ 40 w 178"/>
                <a:gd name="T17" fmla="*/ 27 h 180"/>
                <a:gd name="T18" fmla="*/ 18 w 178"/>
                <a:gd name="T19" fmla="*/ 33 h 180"/>
                <a:gd name="T20" fmla="*/ 10 w 178"/>
                <a:gd name="T21" fmla="*/ 79 h 180"/>
                <a:gd name="T22" fmla="*/ 19 w 178"/>
                <a:gd name="T23" fmla="*/ 90 h 180"/>
                <a:gd name="T24" fmla="*/ 10 w 178"/>
                <a:gd name="T25" fmla="*/ 101 h 180"/>
                <a:gd name="T26" fmla="*/ 18 w 178"/>
                <a:gd name="T27" fmla="*/ 147 h 180"/>
                <a:gd name="T28" fmla="*/ 40 w 178"/>
                <a:gd name="T29" fmla="*/ 153 h 180"/>
                <a:gd name="T30" fmla="*/ 59 w 178"/>
                <a:gd name="T31" fmla="*/ 153 h 180"/>
                <a:gd name="T32" fmla="*/ 75 w 178"/>
                <a:gd name="T33" fmla="*/ 180 h 180"/>
                <a:gd name="T34" fmla="*/ 119 w 178"/>
                <a:gd name="T35" fmla="*/ 164 h 180"/>
                <a:gd name="T36" fmla="*/ 129 w 178"/>
                <a:gd name="T37" fmla="*/ 148 h 180"/>
                <a:gd name="T38" fmla="*/ 146 w 178"/>
                <a:gd name="T39" fmla="*/ 155 h 180"/>
                <a:gd name="T40" fmla="*/ 174 w 178"/>
                <a:gd name="T41" fmla="*/ 123 h 180"/>
                <a:gd name="T42" fmla="*/ 164 w 178"/>
                <a:gd name="T43" fmla="*/ 117 h 180"/>
                <a:gd name="T44" fmla="*/ 146 w 178"/>
                <a:gd name="T45" fmla="*/ 143 h 180"/>
                <a:gd name="T46" fmla="*/ 135 w 178"/>
                <a:gd name="T47" fmla="*/ 137 h 180"/>
                <a:gd name="T48" fmla="*/ 122 w 178"/>
                <a:gd name="T49" fmla="*/ 138 h 180"/>
                <a:gd name="T50" fmla="*/ 107 w 178"/>
                <a:gd name="T51" fmla="*/ 146 h 180"/>
                <a:gd name="T52" fmla="*/ 107 w 178"/>
                <a:gd name="T53" fmla="*/ 164 h 180"/>
                <a:gd name="T54" fmla="*/ 75 w 178"/>
                <a:gd name="T55" fmla="*/ 168 h 180"/>
                <a:gd name="T56" fmla="*/ 71 w 178"/>
                <a:gd name="T57" fmla="*/ 153 h 180"/>
                <a:gd name="T58" fmla="*/ 64 w 178"/>
                <a:gd name="T59" fmla="*/ 142 h 180"/>
                <a:gd name="T60" fmla="*/ 50 w 178"/>
                <a:gd name="T61" fmla="*/ 133 h 180"/>
                <a:gd name="T62" fmla="*/ 34 w 178"/>
                <a:gd name="T63" fmla="*/ 143 h 180"/>
                <a:gd name="T64" fmla="*/ 28 w 178"/>
                <a:gd name="T65" fmla="*/ 141 h 180"/>
                <a:gd name="T66" fmla="*/ 14 w 178"/>
                <a:gd name="T67" fmla="*/ 114 h 180"/>
                <a:gd name="T68" fmla="*/ 25 w 178"/>
                <a:gd name="T69" fmla="*/ 106 h 180"/>
                <a:gd name="T70" fmla="*/ 31 w 178"/>
                <a:gd name="T71" fmla="*/ 95 h 180"/>
                <a:gd name="T72" fmla="*/ 31 w 178"/>
                <a:gd name="T73" fmla="*/ 85 h 180"/>
                <a:gd name="T74" fmla="*/ 25 w 178"/>
                <a:gd name="T75" fmla="*/ 74 h 180"/>
                <a:gd name="T76" fmla="*/ 14 w 178"/>
                <a:gd name="T77" fmla="*/ 63 h 180"/>
                <a:gd name="T78" fmla="*/ 32 w 178"/>
                <a:gd name="T79" fmla="*/ 37 h 180"/>
                <a:gd name="T80" fmla="*/ 43 w 178"/>
                <a:gd name="T81" fmla="*/ 43 h 180"/>
                <a:gd name="T82" fmla="*/ 56 w 178"/>
                <a:gd name="T83" fmla="*/ 42 h 180"/>
                <a:gd name="T84" fmla="*/ 71 w 178"/>
                <a:gd name="T85" fmla="*/ 34 h 180"/>
                <a:gd name="T86" fmla="*/ 71 w 178"/>
                <a:gd name="T87" fmla="*/ 16 h 180"/>
                <a:gd name="T88" fmla="*/ 103 w 178"/>
                <a:gd name="T89" fmla="*/ 12 h 180"/>
                <a:gd name="T90" fmla="*/ 107 w 178"/>
                <a:gd name="T91" fmla="*/ 27 h 180"/>
                <a:gd name="T92" fmla="*/ 114 w 178"/>
                <a:gd name="T93" fmla="*/ 38 h 180"/>
                <a:gd name="T94" fmla="*/ 128 w 178"/>
                <a:gd name="T95" fmla="*/ 47 h 180"/>
                <a:gd name="T96" fmla="*/ 144 w 178"/>
                <a:gd name="T97" fmla="*/ 37 h 180"/>
                <a:gd name="T98" fmla="*/ 150 w 178"/>
                <a:gd name="T99" fmla="*/ 39 h 180"/>
                <a:gd name="T100" fmla="*/ 162 w 178"/>
                <a:gd name="T101" fmla="*/ 69 h 180"/>
                <a:gd name="T102" fmla="*/ 146 w 178"/>
                <a:gd name="T103" fmla="*/ 78 h 180"/>
                <a:gd name="T104" fmla="*/ 147 w 178"/>
                <a:gd name="T105" fmla="*/ 90 h 180"/>
                <a:gd name="T106" fmla="*/ 146 w 178"/>
                <a:gd name="T107" fmla="*/ 102 h 180"/>
                <a:gd name="T108" fmla="*/ 162 w 178"/>
                <a:gd name="T109" fmla="*/ 111 h 180"/>
                <a:gd name="T110" fmla="*/ 164 w 178"/>
                <a:gd name="T111" fmla="*/ 11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80">
                  <a:moveTo>
                    <a:pt x="168" y="101"/>
                  </a:moveTo>
                  <a:cubicBezTo>
                    <a:pt x="159" y="96"/>
                    <a:pt x="159" y="96"/>
                    <a:pt x="159" y="96"/>
                  </a:cubicBezTo>
                  <a:cubicBezTo>
                    <a:pt x="159" y="94"/>
                    <a:pt x="159" y="92"/>
                    <a:pt x="159" y="90"/>
                  </a:cubicBezTo>
                  <a:cubicBezTo>
                    <a:pt x="159" y="88"/>
                    <a:pt x="159" y="86"/>
                    <a:pt x="159" y="84"/>
                  </a:cubicBezTo>
                  <a:cubicBezTo>
                    <a:pt x="168" y="79"/>
                    <a:pt x="168" y="79"/>
                    <a:pt x="168" y="79"/>
                  </a:cubicBezTo>
                  <a:cubicBezTo>
                    <a:pt x="176" y="75"/>
                    <a:pt x="178" y="65"/>
                    <a:pt x="174" y="57"/>
                  </a:cubicBezTo>
                  <a:cubicBezTo>
                    <a:pt x="160" y="33"/>
                    <a:pt x="160" y="33"/>
                    <a:pt x="160" y="33"/>
                  </a:cubicBezTo>
                  <a:cubicBezTo>
                    <a:pt x="157" y="28"/>
                    <a:pt x="152" y="25"/>
                    <a:pt x="146" y="25"/>
                  </a:cubicBezTo>
                  <a:cubicBezTo>
                    <a:pt x="143" y="25"/>
                    <a:pt x="141" y="26"/>
                    <a:pt x="138" y="27"/>
                  </a:cubicBezTo>
                  <a:cubicBezTo>
                    <a:pt x="129" y="32"/>
                    <a:pt x="129" y="32"/>
                    <a:pt x="129" y="32"/>
                  </a:cubicBezTo>
                  <a:cubicBezTo>
                    <a:pt x="126" y="30"/>
                    <a:pt x="122" y="28"/>
                    <a:pt x="119" y="27"/>
                  </a:cubicBezTo>
                  <a:cubicBezTo>
                    <a:pt x="119" y="16"/>
                    <a:pt x="119" y="16"/>
                    <a:pt x="119" y="16"/>
                  </a:cubicBezTo>
                  <a:cubicBezTo>
                    <a:pt x="119" y="7"/>
                    <a:pt x="112" y="0"/>
                    <a:pt x="103" y="0"/>
                  </a:cubicBezTo>
                  <a:cubicBezTo>
                    <a:pt x="75" y="0"/>
                    <a:pt x="75" y="0"/>
                    <a:pt x="75" y="0"/>
                  </a:cubicBezTo>
                  <a:cubicBezTo>
                    <a:pt x="66" y="0"/>
                    <a:pt x="59" y="7"/>
                    <a:pt x="59" y="16"/>
                  </a:cubicBezTo>
                  <a:cubicBezTo>
                    <a:pt x="59" y="27"/>
                    <a:pt x="59" y="27"/>
                    <a:pt x="59" y="27"/>
                  </a:cubicBezTo>
                  <a:cubicBezTo>
                    <a:pt x="56" y="28"/>
                    <a:pt x="52" y="30"/>
                    <a:pt x="49" y="32"/>
                  </a:cubicBezTo>
                  <a:cubicBezTo>
                    <a:pt x="40" y="27"/>
                    <a:pt x="40" y="27"/>
                    <a:pt x="40" y="27"/>
                  </a:cubicBezTo>
                  <a:cubicBezTo>
                    <a:pt x="37" y="26"/>
                    <a:pt x="35" y="25"/>
                    <a:pt x="32" y="25"/>
                  </a:cubicBezTo>
                  <a:cubicBezTo>
                    <a:pt x="26" y="25"/>
                    <a:pt x="21" y="28"/>
                    <a:pt x="18" y="33"/>
                  </a:cubicBezTo>
                  <a:cubicBezTo>
                    <a:pt x="4" y="57"/>
                    <a:pt x="4" y="57"/>
                    <a:pt x="4" y="57"/>
                  </a:cubicBezTo>
                  <a:cubicBezTo>
                    <a:pt x="0" y="65"/>
                    <a:pt x="2" y="75"/>
                    <a:pt x="10" y="79"/>
                  </a:cubicBezTo>
                  <a:cubicBezTo>
                    <a:pt x="19" y="84"/>
                    <a:pt x="19" y="84"/>
                    <a:pt x="19" y="84"/>
                  </a:cubicBezTo>
                  <a:cubicBezTo>
                    <a:pt x="19" y="86"/>
                    <a:pt x="19" y="88"/>
                    <a:pt x="19" y="90"/>
                  </a:cubicBezTo>
                  <a:cubicBezTo>
                    <a:pt x="19" y="92"/>
                    <a:pt x="19" y="94"/>
                    <a:pt x="19" y="96"/>
                  </a:cubicBezTo>
                  <a:cubicBezTo>
                    <a:pt x="10" y="101"/>
                    <a:pt x="10" y="101"/>
                    <a:pt x="10" y="101"/>
                  </a:cubicBezTo>
                  <a:cubicBezTo>
                    <a:pt x="2" y="105"/>
                    <a:pt x="0" y="115"/>
                    <a:pt x="4" y="123"/>
                  </a:cubicBezTo>
                  <a:cubicBezTo>
                    <a:pt x="18" y="147"/>
                    <a:pt x="18" y="147"/>
                    <a:pt x="18" y="147"/>
                  </a:cubicBezTo>
                  <a:cubicBezTo>
                    <a:pt x="21" y="152"/>
                    <a:pt x="26" y="155"/>
                    <a:pt x="32" y="155"/>
                  </a:cubicBezTo>
                  <a:cubicBezTo>
                    <a:pt x="35" y="155"/>
                    <a:pt x="37" y="154"/>
                    <a:pt x="40" y="153"/>
                  </a:cubicBezTo>
                  <a:cubicBezTo>
                    <a:pt x="49" y="148"/>
                    <a:pt x="49" y="148"/>
                    <a:pt x="49" y="148"/>
                  </a:cubicBezTo>
                  <a:cubicBezTo>
                    <a:pt x="52" y="150"/>
                    <a:pt x="56" y="152"/>
                    <a:pt x="59" y="153"/>
                  </a:cubicBezTo>
                  <a:cubicBezTo>
                    <a:pt x="59" y="164"/>
                    <a:pt x="59" y="164"/>
                    <a:pt x="59" y="164"/>
                  </a:cubicBezTo>
                  <a:cubicBezTo>
                    <a:pt x="59" y="173"/>
                    <a:pt x="66" y="180"/>
                    <a:pt x="75" y="180"/>
                  </a:cubicBezTo>
                  <a:cubicBezTo>
                    <a:pt x="103" y="180"/>
                    <a:pt x="103" y="180"/>
                    <a:pt x="103" y="180"/>
                  </a:cubicBezTo>
                  <a:cubicBezTo>
                    <a:pt x="112" y="180"/>
                    <a:pt x="119" y="173"/>
                    <a:pt x="119" y="164"/>
                  </a:cubicBezTo>
                  <a:cubicBezTo>
                    <a:pt x="119" y="153"/>
                    <a:pt x="119" y="153"/>
                    <a:pt x="119" y="153"/>
                  </a:cubicBezTo>
                  <a:cubicBezTo>
                    <a:pt x="122" y="152"/>
                    <a:pt x="126" y="150"/>
                    <a:pt x="129" y="148"/>
                  </a:cubicBezTo>
                  <a:cubicBezTo>
                    <a:pt x="138" y="153"/>
                    <a:pt x="138" y="153"/>
                    <a:pt x="138" y="153"/>
                  </a:cubicBezTo>
                  <a:cubicBezTo>
                    <a:pt x="141" y="154"/>
                    <a:pt x="143" y="155"/>
                    <a:pt x="146" y="155"/>
                  </a:cubicBezTo>
                  <a:cubicBezTo>
                    <a:pt x="152" y="155"/>
                    <a:pt x="157" y="152"/>
                    <a:pt x="160" y="147"/>
                  </a:cubicBezTo>
                  <a:cubicBezTo>
                    <a:pt x="174" y="123"/>
                    <a:pt x="174" y="123"/>
                    <a:pt x="174" y="123"/>
                  </a:cubicBezTo>
                  <a:cubicBezTo>
                    <a:pt x="178" y="115"/>
                    <a:pt x="176" y="105"/>
                    <a:pt x="168" y="101"/>
                  </a:cubicBezTo>
                  <a:close/>
                  <a:moveTo>
                    <a:pt x="164" y="117"/>
                  </a:moveTo>
                  <a:cubicBezTo>
                    <a:pt x="150" y="141"/>
                    <a:pt x="150" y="141"/>
                    <a:pt x="150" y="141"/>
                  </a:cubicBezTo>
                  <a:cubicBezTo>
                    <a:pt x="149" y="142"/>
                    <a:pt x="148" y="143"/>
                    <a:pt x="146" y="143"/>
                  </a:cubicBezTo>
                  <a:cubicBezTo>
                    <a:pt x="145" y="143"/>
                    <a:pt x="145" y="143"/>
                    <a:pt x="144" y="143"/>
                  </a:cubicBezTo>
                  <a:cubicBezTo>
                    <a:pt x="135" y="137"/>
                    <a:pt x="135" y="137"/>
                    <a:pt x="135" y="137"/>
                  </a:cubicBezTo>
                  <a:cubicBezTo>
                    <a:pt x="128" y="133"/>
                    <a:pt x="128" y="133"/>
                    <a:pt x="128" y="133"/>
                  </a:cubicBezTo>
                  <a:cubicBezTo>
                    <a:pt x="122" y="138"/>
                    <a:pt x="122" y="138"/>
                    <a:pt x="122" y="138"/>
                  </a:cubicBezTo>
                  <a:cubicBezTo>
                    <a:pt x="120" y="139"/>
                    <a:pt x="117" y="141"/>
                    <a:pt x="114" y="142"/>
                  </a:cubicBezTo>
                  <a:cubicBezTo>
                    <a:pt x="107" y="146"/>
                    <a:pt x="107" y="146"/>
                    <a:pt x="107" y="146"/>
                  </a:cubicBezTo>
                  <a:cubicBezTo>
                    <a:pt x="107" y="153"/>
                    <a:pt x="107" y="153"/>
                    <a:pt x="107" y="153"/>
                  </a:cubicBezTo>
                  <a:cubicBezTo>
                    <a:pt x="107" y="164"/>
                    <a:pt x="107" y="164"/>
                    <a:pt x="107" y="164"/>
                  </a:cubicBezTo>
                  <a:cubicBezTo>
                    <a:pt x="107" y="166"/>
                    <a:pt x="105" y="168"/>
                    <a:pt x="103" y="168"/>
                  </a:cubicBezTo>
                  <a:cubicBezTo>
                    <a:pt x="75" y="168"/>
                    <a:pt x="75" y="168"/>
                    <a:pt x="75" y="168"/>
                  </a:cubicBezTo>
                  <a:cubicBezTo>
                    <a:pt x="73" y="168"/>
                    <a:pt x="71" y="166"/>
                    <a:pt x="71" y="164"/>
                  </a:cubicBezTo>
                  <a:cubicBezTo>
                    <a:pt x="71" y="153"/>
                    <a:pt x="71" y="153"/>
                    <a:pt x="71" y="153"/>
                  </a:cubicBezTo>
                  <a:cubicBezTo>
                    <a:pt x="71" y="146"/>
                    <a:pt x="71" y="146"/>
                    <a:pt x="71" y="146"/>
                  </a:cubicBezTo>
                  <a:cubicBezTo>
                    <a:pt x="64" y="142"/>
                    <a:pt x="64" y="142"/>
                    <a:pt x="64" y="142"/>
                  </a:cubicBezTo>
                  <a:cubicBezTo>
                    <a:pt x="61" y="141"/>
                    <a:pt x="58" y="139"/>
                    <a:pt x="56" y="138"/>
                  </a:cubicBezTo>
                  <a:cubicBezTo>
                    <a:pt x="50" y="133"/>
                    <a:pt x="50" y="133"/>
                    <a:pt x="50" y="133"/>
                  </a:cubicBezTo>
                  <a:cubicBezTo>
                    <a:pt x="43" y="137"/>
                    <a:pt x="43" y="137"/>
                    <a:pt x="43" y="137"/>
                  </a:cubicBezTo>
                  <a:cubicBezTo>
                    <a:pt x="34" y="143"/>
                    <a:pt x="34" y="143"/>
                    <a:pt x="34" y="143"/>
                  </a:cubicBezTo>
                  <a:cubicBezTo>
                    <a:pt x="33" y="143"/>
                    <a:pt x="33" y="143"/>
                    <a:pt x="32" y="143"/>
                  </a:cubicBezTo>
                  <a:cubicBezTo>
                    <a:pt x="30" y="143"/>
                    <a:pt x="29" y="142"/>
                    <a:pt x="28" y="141"/>
                  </a:cubicBezTo>
                  <a:cubicBezTo>
                    <a:pt x="14" y="117"/>
                    <a:pt x="14" y="117"/>
                    <a:pt x="14" y="117"/>
                  </a:cubicBezTo>
                  <a:cubicBezTo>
                    <a:pt x="14" y="116"/>
                    <a:pt x="14" y="114"/>
                    <a:pt x="14" y="114"/>
                  </a:cubicBezTo>
                  <a:cubicBezTo>
                    <a:pt x="14" y="113"/>
                    <a:pt x="15" y="112"/>
                    <a:pt x="16" y="111"/>
                  </a:cubicBezTo>
                  <a:cubicBezTo>
                    <a:pt x="25" y="106"/>
                    <a:pt x="25" y="106"/>
                    <a:pt x="25" y="106"/>
                  </a:cubicBezTo>
                  <a:cubicBezTo>
                    <a:pt x="32" y="102"/>
                    <a:pt x="32" y="102"/>
                    <a:pt x="32" y="102"/>
                  </a:cubicBezTo>
                  <a:cubicBezTo>
                    <a:pt x="31" y="95"/>
                    <a:pt x="31" y="95"/>
                    <a:pt x="31" y="95"/>
                  </a:cubicBezTo>
                  <a:cubicBezTo>
                    <a:pt x="31" y="93"/>
                    <a:pt x="31" y="91"/>
                    <a:pt x="31" y="90"/>
                  </a:cubicBezTo>
                  <a:cubicBezTo>
                    <a:pt x="31" y="89"/>
                    <a:pt x="31" y="87"/>
                    <a:pt x="31" y="85"/>
                  </a:cubicBezTo>
                  <a:cubicBezTo>
                    <a:pt x="32" y="78"/>
                    <a:pt x="32" y="78"/>
                    <a:pt x="32" y="78"/>
                  </a:cubicBezTo>
                  <a:cubicBezTo>
                    <a:pt x="25" y="74"/>
                    <a:pt x="25" y="74"/>
                    <a:pt x="25" y="74"/>
                  </a:cubicBezTo>
                  <a:cubicBezTo>
                    <a:pt x="16" y="69"/>
                    <a:pt x="16" y="69"/>
                    <a:pt x="16" y="69"/>
                  </a:cubicBezTo>
                  <a:cubicBezTo>
                    <a:pt x="14" y="67"/>
                    <a:pt x="13" y="65"/>
                    <a:pt x="14" y="63"/>
                  </a:cubicBezTo>
                  <a:cubicBezTo>
                    <a:pt x="28" y="39"/>
                    <a:pt x="28" y="39"/>
                    <a:pt x="28" y="39"/>
                  </a:cubicBezTo>
                  <a:cubicBezTo>
                    <a:pt x="29" y="38"/>
                    <a:pt x="30" y="37"/>
                    <a:pt x="32" y="37"/>
                  </a:cubicBezTo>
                  <a:cubicBezTo>
                    <a:pt x="33" y="37"/>
                    <a:pt x="33" y="37"/>
                    <a:pt x="34" y="37"/>
                  </a:cubicBezTo>
                  <a:cubicBezTo>
                    <a:pt x="43" y="43"/>
                    <a:pt x="43" y="43"/>
                    <a:pt x="43" y="43"/>
                  </a:cubicBezTo>
                  <a:cubicBezTo>
                    <a:pt x="50" y="47"/>
                    <a:pt x="50" y="47"/>
                    <a:pt x="50" y="47"/>
                  </a:cubicBezTo>
                  <a:cubicBezTo>
                    <a:pt x="56" y="42"/>
                    <a:pt x="56" y="42"/>
                    <a:pt x="56" y="42"/>
                  </a:cubicBezTo>
                  <a:cubicBezTo>
                    <a:pt x="58" y="41"/>
                    <a:pt x="61" y="39"/>
                    <a:pt x="64" y="38"/>
                  </a:cubicBezTo>
                  <a:cubicBezTo>
                    <a:pt x="71" y="34"/>
                    <a:pt x="71" y="34"/>
                    <a:pt x="71" y="34"/>
                  </a:cubicBezTo>
                  <a:cubicBezTo>
                    <a:pt x="71" y="27"/>
                    <a:pt x="71" y="27"/>
                    <a:pt x="71" y="27"/>
                  </a:cubicBezTo>
                  <a:cubicBezTo>
                    <a:pt x="71" y="16"/>
                    <a:pt x="71" y="16"/>
                    <a:pt x="71" y="16"/>
                  </a:cubicBezTo>
                  <a:cubicBezTo>
                    <a:pt x="71" y="14"/>
                    <a:pt x="73" y="12"/>
                    <a:pt x="75" y="12"/>
                  </a:cubicBezTo>
                  <a:cubicBezTo>
                    <a:pt x="103" y="12"/>
                    <a:pt x="103" y="12"/>
                    <a:pt x="103" y="12"/>
                  </a:cubicBezTo>
                  <a:cubicBezTo>
                    <a:pt x="105" y="12"/>
                    <a:pt x="107" y="14"/>
                    <a:pt x="107" y="16"/>
                  </a:cubicBezTo>
                  <a:cubicBezTo>
                    <a:pt x="107" y="27"/>
                    <a:pt x="107" y="27"/>
                    <a:pt x="107" y="27"/>
                  </a:cubicBezTo>
                  <a:cubicBezTo>
                    <a:pt x="107" y="34"/>
                    <a:pt x="107" y="34"/>
                    <a:pt x="107" y="34"/>
                  </a:cubicBezTo>
                  <a:cubicBezTo>
                    <a:pt x="114" y="38"/>
                    <a:pt x="114" y="38"/>
                    <a:pt x="114" y="38"/>
                  </a:cubicBezTo>
                  <a:cubicBezTo>
                    <a:pt x="117" y="39"/>
                    <a:pt x="120" y="41"/>
                    <a:pt x="122" y="42"/>
                  </a:cubicBezTo>
                  <a:cubicBezTo>
                    <a:pt x="128" y="47"/>
                    <a:pt x="128" y="47"/>
                    <a:pt x="128" y="47"/>
                  </a:cubicBezTo>
                  <a:cubicBezTo>
                    <a:pt x="135" y="43"/>
                    <a:pt x="135" y="43"/>
                    <a:pt x="135" y="43"/>
                  </a:cubicBezTo>
                  <a:cubicBezTo>
                    <a:pt x="144" y="37"/>
                    <a:pt x="144" y="37"/>
                    <a:pt x="144" y="37"/>
                  </a:cubicBezTo>
                  <a:cubicBezTo>
                    <a:pt x="145" y="37"/>
                    <a:pt x="145" y="37"/>
                    <a:pt x="146" y="37"/>
                  </a:cubicBezTo>
                  <a:cubicBezTo>
                    <a:pt x="148" y="37"/>
                    <a:pt x="149" y="38"/>
                    <a:pt x="150" y="39"/>
                  </a:cubicBezTo>
                  <a:cubicBezTo>
                    <a:pt x="164" y="63"/>
                    <a:pt x="164" y="63"/>
                    <a:pt x="164" y="63"/>
                  </a:cubicBezTo>
                  <a:cubicBezTo>
                    <a:pt x="165" y="65"/>
                    <a:pt x="164" y="67"/>
                    <a:pt x="162" y="69"/>
                  </a:cubicBezTo>
                  <a:cubicBezTo>
                    <a:pt x="153" y="74"/>
                    <a:pt x="153" y="74"/>
                    <a:pt x="153" y="74"/>
                  </a:cubicBezTo>
                  <a:cubicBezTo>
                    <a:pt x="146" y="78"/>
                    <a:pt x="146" y="78"/>
                    <a:pt x="146" y="78"/>
                  </a:cubicBezTo>
                  <a:cubicBezTo>
                    <a:pt x="147" y="85"/>
                    <a:pt x="147" y="85"/>
                    <a:pt x="147" y="85"/>
                  </a:cubicBezTo>
                  <a:cubicBezTo>
                    <a:pt x="147" y="87"/>
                    <a:pt x="147" y="89"/>
                    <a:pt x="147" y="90"/>
                  </a:cubicBezTo>
                  <a:cubicBezTo>
                    <a:pt x="147" y="91"/>
                    <a:pt x="147" y="93"/>
                    <a:pt x="147" y="95"/>
                  </a:cubicBezTo>
                  <a:cubicBezTo>
                    <a:pt x="146" y="102"/>
                    <a:pt x="146" y="102"/>
                    <a:pt x="146" y="102"/>
                  </a:cubicBezTo>
                  <a:cubicBezTo>
                    <a:pt x="153" y="106"/>
                    <a:pt x="153" y="106"/>
                    <a:pt x="153" y="106"/>
                  </a:cubicBezTo>
                  <a:cubicBezTo>
                    <a:pt x="162" y="111"/>
                    <a:pt x="162" y="111"/>
                    <a:pt x="162" y="111"/>
                  </a:cubicBezTo>
                  <a:cubicBezTo>
                    <a:pt x="163" y="112"/>
                    <a:pt x="164" y="113"/>
                    <a:pt x="164" y="114"/>
                  </a:cubicBezTo>
                  <a:cubicBezTo>
                    <a:pt x="164" y="114"/>
                    <a:pt x="164" y="116"/>
                    <a:pt x="164" y="1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8" name="Freeform 14"/>
            <p:cNvSpPr>
              <a:spLocks noEditPoints="1"/>
            </p:cNvSpPr>
            <p:nvPr/>
          </p:nvSpPr>
          <p:spPr bwMode="auto">
            <a:xfrm>
              <a:off x="3806903" y="4641096"/>
              <a:ext cx="156331" cy="158674"/>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8 h 60"/>
                <a:gd name="T12" fmla="*/ 12 w 60"/>
                <a:gd name="T13" fmla="*/ 30 h 60"/>
                <a:gd name="T14" fmla="*/ 30 w 60"/>
                <a:gd name="T15" fmla="*/ 12 h 60"/>
                <a:gd name="T16" fmla="*/ 48 w 60"/>
                <a:gd name="T17" fmla="*/ 30 h 60"/>
                <a:gd name="T18" fmla="*/ 30 w 60"/>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93" name="组合 50"/>
          <p:cNvGrpSpPr/>
          <p:nvPr/>
        </p:nvGrpSpPr>
        <p:grpSpPr bwMode="auto">
          <a:xfrm>
            <a:off x="5213351" y="2908301"/>
            <a:ext cx="499533" cy="520700"/>
            <a:chOff x="2327276" y="3140075"/>
            <a:chExt cx="454025" cy="473075"/>
          </a:xfrm>
        </p:grpSpPr>
        <p:sp>
          <p:nvSpPr>
            <p:cNvPr id="52" name="Freeform 31"/>
            <p:cNvSpPr>
              <a:spLocks noEditPoints="1"/>
            </p:cNvSpPr>
            <p:nvPr/>
          </p:nvSpPr>
          <p:spPr bwMode="auto">
            <a:xfrm>
              <a:off x="2440782" y="3236228"/>
              <a:ext cx="221242" cy="219230"/>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2 h 84"/>
                <a:gd name="T12" fmla="*/ 12 w 84"/>
                <a:gd name="T13" fmla="*/ 42 h 84"/>
                <a:gd name="T14" fmla="*/ 42 w 84"/>
                <a:gd name="T15" fmla="*/ 12 h 84"/>
                <a:gd name="T16" fmla="*/ 72 w 84"/>
                <a:gd name="T17" fmla="*/ 42 h 84"/>
                <a:gd name="T18" fmla="*/ 42 w 84"/>
                <a:gd name="T19"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2"/>
                  </a:moveTo>
                  <a:cubicBezTo>
                    <a:pt x="25" y="72"/>
                    <a:pt x="12" y="59"/>
                    <a:pt x="12" y="42"/>
                  </a:cubicBezTo>
                  <a:cubicBezTo>
                    <a:pt x="12" y="25"/>
                    <a:pt x="25" y="12"/>
                    <a:pt x="42" y="12"/>
                  </a:cubicBezTo>
                  <a:cubicBezTo>
                    <a:pt x="59" y="12"/>
                    <a:pt x="72" y="25"/>
                    <a:pt x="72" y="42"/>
                  </a:cubicBezTo>
                  <a:cubicBezTo>
                    <a:pt x="72" y="59"/>
                    <a:pt x="59" y="72"/>
                    <a:pt x="42" y="7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3" name="Oval 32"/>
            <p:cNvSpPr>
              <a:spLocks noChangeArrowheads="1"/>
            </p:cNvSpPr>
            <p:nvPr/>
          </p:nvSpPr>
          <p:spPr bwMode="auto">
            <a:xfrm>
              <a:off x="2515812" y="3297767"/>
              <a:ext cx="42324" cy="4230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4" name="Freeform 33"/>
            <p:cNvSpPr>
              <a:spLocks noEditPoints="1"/>
            </p:cNvSpPr>
            <p:nvPr/>
          </p:nvSpPr>
          <p:spPr bwMode="auto">
            <a:xfrm>
              <a:off x="2327276" y="3140075"/>
              <a:ext cx="454025" cy="473075"/>
            </a:xfrm>
            <a:custGeom>
              <a:avLst/>
              <a:gdLst>
                <a:gd name="T0" fmla="*/ 172 w 173"/>
                <a:gd name="T1" fmla="*/ 154 h 180"/>
                <a:gd name="T2" fmla="*/ 152 w 173"/>
                <a:gd name="T3" fmla="*/ 120 h 180"/>
                <a:gd name="T4" fmla="*/ 164 w 173"/>
                <a:gd name="T5" fmla="*/ 78 h 180"/>
                <a:gd name="T6" fmla="*/ 86 w 173"/>
                <a:gd name="T7" fmla="*/ 0 h 180"/>
                <a:gd name="T8" fmla="*/ 8 w 173"/>
                <a:gd name="T9" fmla="*/ 78 h 180"/>
                <a:gd name="T10" fmla="*/ 21 w 173"/>
                <a:gd name="T11" fmla="*/ 120 h 180"/>
                <a:gd name="T12" fmla="*/ 21 w 173"/>
                <a:gd name="T13" fmla="*/ 120 h 180"/>
                <a:gd name="T14" fmla="*/ 1 w 173"/>
                <a:gd name="T15" fmla="*/ 154 h 180"/>
                <a:gd name="T16" fmla="*/ 5 w 173"/>
                <a:gd name="T17" fmla="*/ 172 h 180"/>
                <a:gd name="T18" fmla="*/ 22 w 173"/>
                <a:gd name="T19" fmla="*/ 180 h 180"/>
                <a:gd name="T20" fmla="*/ 128 w 173"/>
                <a:gd name="T21" fmla="*/ 180 h 180"/>
                <a:gd name="T22" fmla="*/ 134 w 173"/>
                <a:gd name="T23" fmla="*/ 174 h 180"/>
                <a:gd name="T24" fmla="*/ 128 w 173"/>
                <a:gd name="T25" fmla="*/ 168 h 180"/>
                <a:gd name="T26" fmla="*/ 22 w 173"/>
                <a:gd name="T27" fmla="*/ 168 h 180"/>
                <a:gd name="T28" fmla="*/ 14 w 173"/>
                <a:gd name="T29" fmla="*/ 164 h 180"/>
                <a:gd name="T30" fmla="*/ 13 w 173"/>
                <a:gd name="T31" fmla="*/ 157 h 180"/>
                <a:gd name="T32" fmla="*/ 28 w 173"/>
                <a:gd name="T33" fmla="*/ 129 h 180"/>
                <a:gd name="T34" fmla="*/ 28 w 173"/>
                <a:gd name="T35" fmla="*/ 129 h 180"/>
                <a:gd name="T36" fmla="*/ 86 w 173"/>
                <a:gd name="T37" fmla="*/ 156 h 180"/>
                <a:gd name="T38" fmla="*/ 145 w 173"/>
                <a:gd name="T39" fmla="*/ 129 h 180"/>
                <a:gd name="T40" fmla="*/ 160 w 173"/>
                <a:gd name="T41" fmla="*/ 157 h 180"/>
                <a:gd name="T42" fmla="*/ 168 w 173"/>
                <a:gd name="T43" fmla="*/ 162 h 180"/>
                <a:gd name="T44" fmla="*/ 172 w 173"/>
                <a:gd name="T45" fmla="*/ 154 h 180"/>
                <a:gd name="T46" fmla="*/ 86 w 173"/>
                <a:gd name="T47" fmla="*/ 144 h 180"/>
                <a:gd name="T48" fmla="*/ 20 w 173"/>
                <a:gd name="T49" fmla="*/ 78 h 180"/>
                <a:gd name="T50" fmla="*/ 86 w 173"/>
                <a:gd name="T51" fmla="*/ 12 h 180"/>
                <a:gd name="T52" fmla="*/ 152 w 173"/>
                <a:gd name="T53" fmla="*/ 78 h 180"/>
                <a:gd name="T54" fmla="*/ 86 w 173"/>
                <a:gd name="T55" fmla="*/ 14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3" h="180">
                  <a:moveTo>
                    <a:pt x="172" y="154"/>
                  </a:moveTo>
                  <a:cubicBezTo>
                    <a:pt x="168" y="141"/>
                    <a:pt x="161" y="129"/>
                    <a:pt x="152" y="120"/>
                  </a:cubicBezTo>
                  <a:cubicBezTo>
                    <a:pt x="160" y="108"/>
                    <a:pt x="164" y="93"/>
                    <a:pt x="164" y="78"/>
                  </a:cubicBezTo>
                  <a:cubicBezTo>
                    <a:pt x="164" y="35"/>
                    <a:pt x="130" y="0"/>
                    <a:pt x="86" y="0"/>
                  </a:cubicBezTo>
                  <a:cubicBezTo>
                    <a:pt x="43" y="0"/>
                    <a:pt x="8" y="35"/>
                    <a:pt x="8" y="78"/>
                  </a:cubicBezTo>
                  <a:cubicBezTo>
                    <a:pt x="8" y="93"/>
                    <a:pt x="13" y="108"/>
                    <a:pt x="21" y="120"/>
                  </a:cubicBezTo>
                  <a:cubicBezTo>
                    <a:pt x="21" y="120"/>
                    <a:pt x="21" y="120"/>
                    <a:pt x="21" y="120"/>
                  </a:cubicBezTo>
                  <a:cubicBezTo>
                    <a:pt x="11" y="129"/>
                    <a:pt x="5" y="141"/>
                    <a:pt x="1" y="154"/>
                  </a:cubicBezTo>
                  <a:cubicBezTo>
                    <a:pt x="0" y="160"/>
                    <a:pt x="1" y="167"/>
                    <a:pt x="5" y="172"/>
                  </a:cubicBezTo>
                  <a:cubicBezTo>
                    <a:pt x="9" y="177"/>
                    <a:pt x="15" y="180"/>
                    <a:pt x="22" y="180"/>
                  </a:cubicBezTo>
                  <a:cubicBezTo>
                    <a:pt x="128" y="180"/>
                    <a:pt x="128" y="180"/>
                    <a:pt x="128" y="180"/>
                  </a:cubicBezTo>
                  <a:cubicBezTo>
                    <a:pt x="132" y="180"/>
                    <a:pt x="134" y="177"/>
                    <a:pt x="134" y="174"/>
                  </a:cubicBezTo>
                  <a:cubicBezTo>
                    <a:pt x="134" y="171"/>
                    <a:pt x="132" y="168"/>
                    <a:pt x="128" y="168"/>
                  </a:cubicBezTo>
                  <a:cubicBezTo>
                    <a:pt x="22" y="168"/>
                    <a:pt x="22" y="168"/>
                    <a:pt x="22" y="168"/>
                  </a:cubicBezTo>
                  <a:cubicBezTo>
                    <a:pt x="19" y="168"/>
                    <a:pt x="16" y="167"/>
                    <a:pt x="14" y="164"/>
                  </a:cubicBezTo>
                  <a:cubicBezTo>
                    <a:pt x="13" y="162"/>
                    <a:pt x="12" y="160"/>
                    <a:pt x="13" y="157"/>
                  </a:cubicBezTo>
                  <a:cubicBezTo>
                    <a:pt x="16" y="147"/>
                    <a:pt x="21" y="137"/>
                    <a:pt x="28" y="129"/>
                  </a:cubicBezTo>
                  <a:cubicBezTo>
                    <a:pt x="28" y="129"/>
                    <a:pt x="28" y="129"/>
                    <a:pt x="28" y="129"/>
                  </a:cubicBezTo>
                  <a:cubicBezTo>
                    <a:pt x="42" y="146"/>
                    <a:pt x="63" y="156"/>
                    <a:pt x="86" y="156"/>
                  </a:cubicBezTo>
                  <a:cubicBezTo>
                    <a:pt x="110" y="156"/>
                    <a:pt x="131" y="146"/>
                    <a:pt x="145" y="129"/>
                  </a:cubicBezTo>
                  <a:cubicBezTo>
                    <a:pt x="152" y="137"/>
                    <a:pt x="157" y="147"/>
                    <a:pt x="160" y="157"/>
                  </a:cubicBezTo>
                  <a:cubicBezTo>
                    <a:pt x="161" y="160"/>
                    <a:pt x="164" y="162"/>
                    <a:pt x="168" y="162"/>
                  </a:cubicBezTo>
                  <a:cubicBezTo>
                    <a:pt x="171" y="161"/>
                    <a:pt x="173" y="157"/>
                    <a:pt x="172" y="154"/>
                  </a:cubicBezTo>
                  <a:close/>
                  <a:moveTo>
                    <a:pt x="86" y="144"/>
                  </a:moveTo>
                  <a:cubicBezTo>
                    <a:pt x="50" y="144"/>
                    <a:pt x="20" y="114"/>
                    <a:pt x="20" y="78"/>
                  </a:cubicBezTo>
                  <a:cubicBezTo>
                    <a:pt x="20" y="42"/>
                    <a:pt x="50" y="12"/>
                    <a:pt x="86" y="12"/>
                  </a:cubicBezTo>
                  <a:cubicBezTo>
                    <a:pt x="123" y="12"/>
                    <a:pt x="152" y="42"/>
                    <a:pt x="152" y="78"/>
                  </a:cubicBezTo>
                  <a:cubicBezTo>
                    <a:pt x="152" y="114"/>
                    <a:pt x="123" y="144"/>
                    <a:pt x="86" y="1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sp>
        <p:nvSpPr>
          <p:cNvPr id="41" name="等腰三角形 40"/>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4" name="等腰三角形 4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9" name="文本框 48"/>
          <p:cNvSpPr txBox="1"/>
          <p:nvPr/>
        </p:nvSpPr>
        <p:spPr>
          <a:xfrm>
            <a:off x="863600" y="412751"/>
            <a:ext cx="1277914"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相关</a:t>
            </a: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demo</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50" name="矩形 49"/>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Tree>
    <p:extLst>
      <p:ext uri="{BB962C8B-B14F-4D97-AF65-F5344CB8AC3E}">
        <p14:creationId xmlns:p14="http://schemas.microsoft.com/office/powerpoint/2010/main" val="306225771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987069" y="3509227"/>
            <a:ext cx="3028393" cy="830997"/>
          </a:xfrm>
          <a:prstGeom prst="rect">
            <a:avLst/>
          </a:prstGeom>
          <a:noFill/>
        </p:spPr>
        <p:txBody>
          <a:bodyPr wrap="none">
            <a:spAutoFit/>
          </a:bodyPr>
          <a:lstStyle/>
          <a:p>
            <a:pPr defTabSz="913765" fontAlgn="base">
              <a:spcBef>
                <a:spcPct val="0"/>
              </a:spcBef>
              <a:spcAft>
                <a:spcPct val="0"/>
              </a:spcAft>
            </a:pPr>
            <a:r>
              <a:rPr lang="en-US" altLang="zh-CN" sz="4800" b="1" spc="400" dirty="0">
                <a:solidFill>
                  <a:srgbClr val="FFFFFF"/>
                </a:solidFill>
                <a:latin typeface="方正兰亭黑_GBK" pitchFamily="2" charset="-122"/>
                <a:ea typeface="方正兰亭黑_GBK" pitchFamily="2" charset="-122"/>
              </a:rPr>
              <a:t>SDK</a:t>
            </a:r>
            <a:r>
              <a:rPr lang="zh-CN" altLang="en-US" sz="4800" b="1" spc="400" dirty="0">
                <a:solidFill>
                  <a:srgbClr val="FFFFFF"/>
                </a:solidFill>
                <a:latin typeface="方正兰亭黑_GBK" pitchFamily="2" charset="-122"/>
                <a:ea typeface="方正兰亭黑_GBK" pitchFamily="2" charset="-122"/>
              </a:rPr>
              <a:t>与</a:t>
            </a:r>
            <a:r>
              <a:rPr lang="en-US" altLang="zh-CN" sz="4800" b="1" spc="400" dirty="0" err="1">
                <a:solidFill>
                  <a:srgbClr val="FFFFFF"/>
                </a:solidFill>
                <a:latin typeface="方正兰亭黑_GBK" pitchFamily="2" charset="-122"/>
                <a:ea typeface="方正兰亭黑_GBK" pitchFamily="2" charset="-122"/>
              </a:rPr>
              <a:t>npm</a:t>
            </a:r>
            <a:endParaRPr lang="zh-CN" altLang="en-US" sz="4800" b="1" spc="400" dirty="0">
              <a:solidFill>
                <a:srgbClr val="FFFFFF"/>
              </a:solidFill>
              <a:latin typeface="方正兰亭黑_GBK" pitchFamily="2" charset="-122"/>
              <a:ea typeface="方正兰亭黑_GBK" pitchFamily="2" charset="-122"/>
            </a:endParaRPr>
          </a:p>
        </p:txBody>
      </p:sp>
      <p:sp>
        <p:nvSpPr>
          <p:cNvPr id="2" name="文本框 1"/>
          <p:cNvSpPr txBox="1"/>
          <p:nvPr/>
        </p:nvSpPr>
        <p:spPr>
          <a:xfrm>
            <a:off x="8636924" y="1116531"/>
            <a:ext cx="2345501"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03</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339123761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1123</Words>
  <Application>Microsoft Office PowerPoint</Application>
  <PresentationFormat>宽屏</PresentationFormat>
  <Paragraphs>115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Adobe 宋体 Std L</vt:lpstr>
      <vt:lpstr>等线</vt:lpstr>
      <vt:lpstr>等线 Light</vt:lpstr>
      <vt:lpstr>方正兰亭黑_GBK</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9</cp:revision>
  <dcterms:created xsi:type="dcterms:W3CDTF">2018-09-25T02:04:25Z</dcterms:created>
  <dcterms:modified xsi:type="dcterms:W3CDTF">2018-09-25T03:20:28Z</dcterms:modified>
</cp:coreProperties>
</file>