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0CD1-29F2-4CD3-B706-B3079FE86EE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E1D-3C7C-4CAF-9954-852895CB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53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0CD1-29F2-4CD3-B706-B3079FE86EE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E1D-3C7C-4CAF-9954-852895CB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4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0CD1-29F2-4CD3-B706-B3079FE86EE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E1D-3C7C-4CAF-9954-852895CB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72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0CD1-29F2-4CD3-B706-B3079FE86EE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E1D-3C7C-4CAF-9954-852895CB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33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0CD1-29F2-4CD3-B706-B3079FE86EE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E1D-3C7C-4CAF-9954-852895CB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02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0CD1-29F2-4CD3-B706-B3079FE86EE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E1D-3C7C-4CAF-9954-852895CB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5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0CD1-29F2-4CD3-B706-B3079FE86EE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E1D-3C7C-4CAF-9954-852895CB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49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0CD1-29F2-4CD3-B706-B3079FE86EE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E1D-3C7C-4CAF-9954-852895CB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2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0CD1-29F2-4CD3-B706-B3079FE86EE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E1D-3C7C-4CAF-9954-852895CB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8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0CD1-29F2-4CD3-B706-B3079FE86EE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E1D-3C7C-4CAF-9954-852895CB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28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0CD1-29F2-4CD3-B706-B3079FE86EE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E1D-3C7C-4CAF-9954-852895CB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3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C0CD1-29F2-4CD3-B706-B3079FE86EE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7E1D-3C7C-4CAF-9954-852895CB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26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Связь со мной 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2" y="1690688"/>
            <a:ext cx="435133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1" y="1773382"/>
            <a:ext cx="4202545" cy="4202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7559" y="6042026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Мой </a:t>
            </a:r>
            <a:r>
              <a:rPr lang="en-US" sz="2800" b="1" dirty="0" smtClean="0"/>
              <a:t>VK</a:t>
            </a:r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84318" y="6058621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ФСП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1286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2: </a:t>
            </a:r>
            <a:r>
              <a:rPr lang="ru-RU" dirty="0" smtClean="0"/>
              <a:t>Целочисленное деление и остаток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8"/>
          <a:stretch/>
        </p:blipFill>
        <p:spPr>
          <a:xfrm rot="16200000">
            <a:off x="9170525" y="2644314"/>
            <a:ext cx="3371095" cy="2671856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720105" cy="44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2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Типы данных и арифметика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2.1 Целочисленные типы данных</a:t>
            </a:r>
          </a:p>
          <a:p>
            <a:r>
              <a:rPr lang="ru-RU" dirty="0" smtClean="0"/>
              <a:t>- </a:t>
            </a:r>
            <a:r>
              <a:rPr lang="ru-RU" b="1" dirty="0" err="1" smtClean="0"/>
              <a:t>int</a:t>
            </a:r>
            <a:r>
              <a:rPr lang="ru-RU" b="1" dirty="0" smtClean="0"/>
              <a:t>:</a:t>
            </a:r>
            <a:r>
              <a:rPr lang="ru-RU" dirty="0" smtClean="0"/>
              <a:t> Обычно используется для целых чисел.</a:t>
            </a:r>
          </a:p>
          <a:p>
            <a:r>
              <a:rPr lang="ru-RU" dirty="0" smtClean="0"/>
              <a:t>- </a:t>
            </a:r>
            <a:r>
              <a:rPr lang="ru-RU" b="1" dirty="0" smtClean="0"/>
              <a:t>int8, int16, int32, int64</a:t>
            </a:r>
            <a:r>
              <a:rPr lang="ru-RU" dirty="0" smtClean="0"/>
              <a:t>: Для чисел разных диапазонов.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2.2 Типы с плавающей запятой</a:t>
            </a:r>
          </a:p>
          <a:p>
            <a:r>
              <a:rPr lang="ru-RU" dirty="0" smtClean="0"/>
              <a:t>- </a:t>
            </a:r>
            <a:r>
              <a:rPr lang="ru-RU" b="1" dirty="0" smtClean="0"/>
              <a:t>float32, float64: </a:t>
            </a:r>
            <a:r>
              <a:rPr lang="ru-RU" dirty="0" smtClean="0"/>
              <a:t>Для работы с дробными числами.</a:t>
            </a:r>
            <a:endParaRPr lang="ru-RU" dirty="0"/>
          </a:p>
        </p:txBody>
      </p:sp>
      <p:pic>
        <p:nvPicPr>
          <p:cNvPr id="4" name="Объект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8"/>
          <a:stretch/>
        </p:blipFill>
        <p:spPr>
          <a:xfrm rot="19012419">
            <a:off x="9549216" y="4841034"/>
            <a:ext cx="3371095" cy="26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3:</a:t>
            </a:r>
            <a:r>
              <a:rPr lang="ru-RU" dirty="0" smtClean="0"/>
              <a:t> Арифметика с плавающей запятой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97" y="2788912"/>
            <a:ext cx="3371095" cy="4069088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08" y="1825625"/>
            <a:ext cx="4888345" cy="47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4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 Преобразование типов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81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3.1 Преобразование типов</a:t>
            </a:r>
          </a:p>
          <a:p>
            <a:r>
              <a:rPr lang="ru-RU" dirty="0" smtClean="0"/>
              <a:t>Чтобы выполнить арифметические операции между различными типами данных, необходимо преобразовать их к совместимым типам.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51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4</a:t>
            </a:r>
            <a:r>
              <a:rPr lang="ru-RU" dirty="0" smtClean="0"/>
              <a:t>: Преобразование типов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30" y="1690688"/>
            <a:ext cx="5233960" cy="45680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87" y="3047766"/>
            <a:ext cx="3371095" cy="40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5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Практическое 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7818"/>
            <a:ext cx="10855036" cy="526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Задание:</a:t>
            </a:r>
          </a:p>
          <a:p>
            <a:pPr marL="0" indent="0">
              <a:buNone/>
            </a:pPr>
            <a:r>
              <a:rPr lang="ru-RU" dirty="0" smtClean="0"/>
              <a:t>Написать программу, которая выполняет арифметические операции над двумя числами, введенными пользователем. Программа должна также учитывать тип данных и преобразования. 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Инструкции для выполнения задания:</a:t>
            </a:r>
          </a:p>
          <a:p>
            <a:pPr marL="0" indent="0">
              <a:buNone/>
            </a:pPr>
            <a:r>
              <a:rPr lang="ru-RU" dirty="0" smtClean="0"/>
              <a:t>1. Создать новый файл с расширением .</a:t>
            </a:r>
            <a:r>
              <a:rPr lang="ru-RU" dirty="0" err="1" smtClean="0">
                <a:solidFill>
                  <a:schemeClr val="accent6"/>
                </a:solidFill>
              </a:rPr>
              <a:t>go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/>
              <a:t>2. Ввести предложенный код и сохранить файл.</a:t>
            </a:r>
          </a:p>
          <a:p>
            <a:pPr marL="0" indent="0">
              <a:buNone/>
            </a:pPr>
            <a:r>
              <a:rPr lang="ru-RU" dirty="0" smtClean="0"/>
              <a:t>3. Запустить программу с помощью команды </a:t>
            </a:r>
            <a:r>
              <a:rPr lang="ru-RU" dirty="0" err="1" smtClean="0">
                <a:solidFill>
                  <a:schemeClr val="accent6"/>
                </a:solidFill>
              </a:rPr>
              <a:t>go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lang="ru-RU" dirty="0" err="1" smtClean="0">
                <a:solidFill>
                  <a:schemeClr val="accent6"/>
                </a:solidFill>
              </a:rPr>
              <a:t>run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lang="ru-RU" dirty="0" err="1" smtClean="0">
                <a:solidFill>
                  <a:schemeClr val="accent6"/>
                </a:solidFill>
              </a:rPr>
              <a:t>filename.go</a:t>
            </a:r>
            <a:r>
              <a:rPr lang="ru-RU" dirty="0" smtClean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/>
              <a:t>4. Проверить, что программа корректно выполняет арифметические операции с числами, введенными пользователем.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48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 решения: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5334"/>
            <a:ext cx="4558779" cy="54409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852" y="2632129"/>
            <a:ext cx="3371095" cy="40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2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</a:t>
            </a:r>
            <a:r>
              <a:rPr lang="ru-RU" b="1" dirty="0" smtClean="0"/>
              <a:t> Основы синтаксиса языка </a:t>
            </a:r>
            <a:r>
              <a:rPr lang="ru-RU" b="1" dirty="0" err="1" smtClean="0"/>
              <a:t>Go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ru-RU" dirty="0" smtClean="0"/>
              <a:t>.1 Основные компоненты программы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24991"/>
            <a:ext cx="6458527" cy="38679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08" y="4420297"/>
            <a:ext cx="2683667" cy="36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2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ru-RU" b="1" dirty="0" smtClean="0"/>
              <a:t>.2 Основные структуры программы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073" y="1613188"/>
            <a:ext cx="10515600" cy="4351338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ru-RU" b="1" dirty="0" smtClean="0"/>
              <a:t>Функции</a:t>
            </a:r>
            <a:r>
              <a:rPr lang="ru-RU" dirty="0" smtClean="0"/>
              <a:t>: Определяются с помощью ключевого слова </a:t>
            </a:r>
            <a:r>
              <a:rPr lang="ru-RU" dirty="0" err="1" smtClean="0">
                <a:solidFill>
                  <a:schemeClr val="accent6"/>
                </a:solidFill>
              </a:rPr>
              <a:t>func</a:t>
            </a:r>
            <a:r>
              <a:rPr lang="ru-RU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ru-RU" b="1" dirty="0" smtClean="0"/>
              <a:t>Переменные</a:t>
            </a:r>
            <a:r>
              <a:rPr lang="ru-RU" dirty="0" smtClean="0"/>
              <a:t> </a:t>
            </a:r>
            <a:r>
              <a:rPr lang="ru-RU" b="1" dirty="0" smtClean="0"/>
              <a:t>и константы</a:t>
            </a:r>
            <a:r>
              <a:rPr lang="ru-RU" dirty="0" smtClean="0"/>
              <a:t>: Объявляются с помощью </a:t>
            </a:r>
            <a:r>
              <a:rPr lang="ru-RU" dirty="0" err="1" smtClean="0">
                <a:solidFill>
                  <a:schemeClr val="accent6"/>
                </a:solidFill>
              </a:rPr>
              <a:t>var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lang="ru-RU" dirty="0" smtClean="0"/>
              <a:t>и </a:t>
            </a:r>
            <a:r>
              <a:rPr lang="ru-RU" dirty="0" err="1" smtClean="0">
                <a:solidFill>
                  <a:schemeClr val="accent6"/>
                </a:solidFill>
              </a:rPr>
              <a:t>const</a:t>
            </a:r>
            <a:r>
              <a:rPr lang="ru-RU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ru-RU" b="1" dirty="0" smtClean="0"/>
              <a:t>Комментарии</a:t>
            </a:r>
            <a:r>
              <a:rPr lang="ru-RU" dirty="0" smtClean="0"/>
              <a:t>: Однострочные (`//`) и многострочные (`/* ... */`).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Пример комментариев: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4" y="3687257"/>
            <a:ext cx="5366327" cy="27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2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</a:t>
            </a:r>
            <a:r>
              <a:rPr lang="ru-RU" b="1" dirty="0" smtClean="0"/>
              <a:t>Структура и организация файлов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Файлы </a:t>
            </a:r>
            <a:r>
              <a:rPr lang="ru-RU" b="1" dirty="0"/>
              <a:t>и папки</a:t>
            </a:r>
            <a:r>
              <a:rPr lang="ru-RU" dirty="0"/>
              <a:t>: Каждый файл должен начинаться с объявления пакета. Пакеты могут содержать несколько файлов.</a:t>
            </a:r>
          </a:p>
          <a:p>
            <a:r>
              <a:rPr lang="ru-RU" b="1" dirty="0" smtClean="0"/>
              <a:t>Импорт </a:t>
            </a:r>
            <a:r>
              <a:rPr lang="ru-RU" b="1" dirty="0"/>
              <a:t>и использование пакетов</a:t>
            </a:r>
            <a:r>
              <a:rPr lang="ru-RU" dirty="0"/>
              <a:t>: Пакеты могут импортироваться с использованием </a:t>
            </a:r>
            <a:r>
              <a:rPr lang="ru-RU" dirty="0" err="1" smtClean="0">
                <a:solidFill>
                  <a:schemeClr val="accent6"/>
                </a:solidFill>
              </a:rPr>
              <a:t>import</a:t>
            </a:r>
            <a:endParaRPr lang="ru-RU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   Пример: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67" y="3666316"/>
            <a:ext cx="6226208" cy="28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9214" y="1740911"/>
            <a:ext cx="9144000" cy="2387600"/>
          </a:xfrm>
        </p:spPr>
        <p:txBody>
          <a:bodyPr/>
          <a:lstStyle/>
          <a:p>
            <a:r>
              <a:rPr lang="ru-RU" b="1" dirty="0" smtClean="0"/>
              <a:t>Введение в язык </a:t>
            </a:r>
            <a:r>
              <a:rPr lang="en-US" b="1" dirty="0" smtClean="0"/>
              <a:t>Go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63" y="1985033"/>
            <a:ext cx="3584555" cy="48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0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6. </a:t>
            </a:r>
            <a:r>
              <a:rPr lang="ru-RU" b="1" dirty="0"/>
              <a:t>Работа с разными типами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15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6.1</a:t>
            </a:r>
            <a:r>
              <a:rPr lang="ru-RU" dirty="0" smtClean="0"/>
              <a:t> </a:t>
            </a:r>
            <a:r>
              <a:rPr lang="ru-RU" b="1" dirty="0" smtClean="0"/>
              <a:t>Переменные</a:t>
            </a:r>
          </a:p>
          <a:p>
            <a:pPr marL="0" indent="0">
              <a:buNone/>
            </a:pPr>
            <a:r>
              <a:rPr lang="ru-RU" b="1" dirty="0"/>
              <a:t>Объявление переменных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Типы </a:t>
            </a:r>
            <a:r>
              <a:rPr lang="ru-RU" b="1" dirty="0"/>
              <a:t>данных: </a:t>
            </a:r>
            <a:r>
              <a:rPr lang="en-US" b="1" dirty="0" err="1">
                <a:solidFill>
                  <a:schemeClr val="accent6"/>
                </a:solidFill>
              </a:rPr>
              <a:t>int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float32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string</a:t>
            </a:r>
            <a:r>
              <a:rPr lang="en-US" b="1" dirty="0"/>
              <a:t>, </a:t>
            </a:r>
            <a:r>
              <a:rPr lang="en-US" b="1" dirty="0" smtClean="0">
                <a:solidFill>
                  <a:schemeClr val="accent6"/>
                </a:solidFill>
              </a:rPr>
              <a:t>bool</a:t>
            </a:r>
            <a:endParaRPr lang="ru-RU" b="1" dirty="0">
              <a:solidFill>
                <a:schemeClr val="accent6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87" y="3009842"/>
            <a:ext cx="5237101" cy="10474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87" y="4914330"/>
            <a:ext cx="4014791" cy="16508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08" y="4420297"/>
            <a:ext cx="2683667" cy="36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0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u-RU" b="1" dirty="0"/>
              <a:t>6.1</a:t>
            </a:r>
            <a:r>
              <a:rPr lang="ru-RU" dirty="0"/>
              <a:t> </a:t>
            </a:r>
            <a:r>
              <a:rPr lang="ru-RU" b="1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Краткое объявление </a:t>
            </a:r>
            <a:r>
              <a:rPr lang="ru-RU" b="1" dirty="0" smtClean="0"/>
              <a:t>переменных: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>
                <a:solidFill>
                  <a:schemeClr val="accent6"/>
                </a:solidFill>
              </a:rPr>
              <a:t>:=</a:t>
            </a:r>
            <a:r>
              <a:rPr lang="ru-RU" b="1" dirty="0" smtClean="0"/>
              <a:t> </a:t>
            </a:r>
            <a:r>
              <a:rPr lang="ru-RU" b="1" dirty="0"/>
              <a:t>позволяет автоматически выводить тип переменной.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90" y="2565953"/>
            <a:ext cx="3513752" cy="19407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4424">
            <a:off x="10155490" y="-1462138"/>
            <a:ext cx="2992528" cy="40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33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6.2 Константы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Объявление констант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 smtClean="0"/>
              <a:t> </a:t>
            </a:r>
            <a:r>
              <a:rPr lang="ru-RU" b="1" dirty="0"/>
              <a:t>Константы не могут изменяться после определения.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01" y="2432127"/>
            <a:ext cx="3754205" cy="10575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51" y="4677019"/>
            <a:ext cx="3615600" cy="10146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4424">
            <a:off x="10220804" y="-1462139"/>
            <a:ext cx="2992528" cy="40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6.3 </a:t>
            </a:r>
            <a:r>
              <a:rPr lang="ru-RU" b="1" dirty="0"/>
              <a:t>Типы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6.3.1 </a:t>
            </a:r>
            <a:r>
              <a:rPr lang="ru-RU" b="1" dirty="0"/>
              <a:t>Целочисленные </a:t>
            </a:r>
            <a:r>
              <a:rPr lang="ru-RU" b="1" dirty="0" smtClean="0"/>
              <a:t>типы</a:t>
            </a:r>
            <a:endParaRPr lang="ru-RU" b="1" dirty="0"/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chemeClr val="accent6"/>
                </a:solidFill>
              </a:rPr>
              <a:t>int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int8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int16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int32</a:t>
            </a:r>
            <a:r>
              <a:rPr lang="en-US" b="1" dirty="0"/>
              <a:t>, </a:t>
            </a:r>
            <a:r>
              <a:rPr lang="en-US" b="1" dirty="0" smtClean="0">
                <a:solidFill>
                  <a:schemeClr val="accent6"/>
                </a:solidFill>
              </a:rPr>
              <a:t>int64</a:t>
            </a:r>
            <a:endParaRPr lang="ru-RU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Примеры </a:t>
            </a:r>
            <a:r>
              <a:rPr lang="ru-RU" b="1" dirty="0"/>
              <a:t>использования</a:t>
            </a:r>
            <a:r>
              <a:rPr lang="ru-RU" dirty="0"/>
              <a:t>: </a:t>
            </a:r>
            <a:r>
              <a:rPr lang="ru-RU" dirty="0" err="1">
                <a:solidFill>
                  <a:schemeClr val="accent6"/>
                </a:solidFill>
              </a:rPr>
              <a:t>int</a:t>
            </a:r>
            <a:r>
              <a:rPr lang="ru-RU" dirty="0"/>
              <a:t> используется для общих целых чисел, </a:t>
            </a:r>
            <a:r>
              <a:rPr lang="ru-RU" dirty="0">
                <a:solidFill>
                  <a:schemeClr val="accent6"/>
                </a:solidFill>
              </a:rPr>
              <a:t>int32</a:t>
            </a:r>
            <a:r>
              <a:rPr lang="ru-RU" dirty="0"/>
              <a:t> и </a:t>
            </a:r>
            <a:r>
              <a:rPr lang="ru-RU" dirty="0">
                <a:solidFill>
                  <a:schemeClr val="accent6"/>
                </a:solidFill>
              </a:rPr>
              <a:t>int64</a:t>
            </a:r>
            <a:r>
              <a:rPr lang="ru-RU" dirty="0"/>
              <a:t> для больших чисел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50820"/>
            <a:ext cx="5851227" cy="21610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08" y="4420297"/>
            <a:ext cx="2683667" cy="36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4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6.3.2 </a:t>
            </a:r>
            <a:r>
              <a:rPr lang="ru-RU" b="1" dirty="0"/>
              <a:t>Типы с плавающей запятой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chemeClr val="accent6"/>
                </a:solidFill>
              </a:rPr>
              <a:t>float32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float64</a:t>
            </a:r>
            <a:endParaRPr lang="ru-RU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float64 </a:t>
            </a:r>
            <a:r>
              <a:rPr lang="ru-RU" dirty="0"/>
              <a:t>используется для большей точности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0074"/>
            <a:ext cx="6355127" cy="16918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08" y="4420297"/>
            <a:ext cx="2683667" cy="36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56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6.3.4 </a:t>
            </a:r>
            <a:r>
              <a:rPr lang="ru-RU" b="1" dirty="0"/>
              <a:t>Логические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err="1" smtClean="0">
                <a:solidFill>
                  <a:schemeClr val="accent6"/>
                </a:solidFill>
              </a:rPr>
              <a:t>bool</a:t>
            </a:r>
            <a:r>
              <a:rPr lang="ru-RU" dirty="0" smtClean="0"/>
              <a:t> </a:t>
            </a:r>
            <a:r>
              <a:rPr lang="ru-RU" dirty="0"/>
              <a:t>— принимает значения </a:t>
            </a:r>
            <a:r>
              <a:rPr lang="ru-RU" dirty="0" err="1">
                <a:solidFill>
                  <a:schemeClr val="accent6"/>
                </a:solidFill>
              </a:rPr>
              <a:t>true</a:t>
            </a:r>
            <a:r>
              <a:rPr lang="ru-RU" dirty="0"/>
              <a:t> или </a:t>
            </a:r>
            <a:r>
              <a:rPr lang="ru-RU" dirty="0" err="1">
                <a:solidFill>
                  <a:schemeClr val="accent6"/>
                </a:solidFill>
              </a:rPr>
              <a:t>false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84" y="2734881"/>
            <a:ext cx="7163996" cy="19770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08" y="4420297"/>
            <a:ext cx="2683667" cy="36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6.4 </a:t>
            </a:r>
            <a:r>
              <a:rPr lang="ru-RU" b="1" dirty="0"/>
              <a:t>Массивы и срезы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Объявление массива</a:t>
            </a:r>
            <a:r>
              <a:rPr lang="ru-RU" b="1" dirty="0" smtClean="0"/>
              <a:t>:</a:t>
            </a:r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r>
              <a:rPr lang="ru-RU" b="1" dirty="0"/>
              <a:t>Объявление среза:</a:t>
            </a:r>
            <a:endParaRPr lang="ru-RU" b="1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31" y="2522523"/>
            <a:ext cx="7472512" cy="14787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09" y="4961147"/>
            <a:ext cx="9258903" cy="12158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4424">
            <a:off x="10220804" y="-1462139"/>
            <a:ext cx="2992528" cy="40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1325563"/>
          </a:xfrm>
        </p:spPr>
        <p:txBody>
          <a:bodyPr/>
          <a:lstStyle/>
          <a:p>
            <a:r>
              <a:rPr lang="ru-RU" b="1" dirty="0" smtClean="0"/>
              <a:t>6.5 </a:t>
            </a:r>
            <a:r>
              <a:rPr lang="ru-RU" b="1" dirty="0"/>
              <a:t>Карты (словарь)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62696"/>
            <a:ext cx="10515600" cy="4351338"/>
          </a:xfrm>
        </p:spPr>
        <p:txBody>
          <a:bodyPr/>
          <a:lstStyle/>
          <a:p>
            <a:r>
              <a:rPr lang="ru-RU" b="1" dirty="0"/>
              <a:t>Объявление карты</a:t>
            </a:r>
            <a:r>
              <a:rPr lang="ru-RU" b="1" dirty="0" smtClean="0"/>
              <a:t>:</a:t>
            </a:r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r>
              <a:rPr lang="ru-RU" b="1" dirty="0" smtClean="0"/>
              <a:t>Карта </a:t>
            </a:r>
            <a:r>
              <a:rPr lang="ru-RU" b="1" dirty="0"/>
              <a:t>представляет собой коллекцию пар ключ-значение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48" y="2218175"/>
            <a:ext cx="4324493" cy="17100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91" y="4711852"/>
            <a:ext cx="3584799" cy="18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6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Практическое </a:t>
            </a:r>
            <a:r>
              <a:rPr lang="ru-RU" b="1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Задание</a:t>
            </a:r>
            <a:r>
              <a:rPr lang="ru-RU" b="1" dirty="0" smtClean="0"/>
              <a:t>:</a:t>
            </a:r>
            <a:endParaRPr lang="ru-RU" b="1" dirty="0"/>
          </a:p>
          <a:p>
            <a:pPr marL="0" indent="0">
              <a:buNone/>
            </a:pPr>
            <a:r>
              <a:rPr lang="ru-RU" b="1" dirty="0" smtClean="0"/>
              <a:t>Написать </a:t>
            </a:r>
            <a:r>
              <a:rPr lang="ru-RU" b="1" dirty="0"/>
              <a:t>программу, которая выполняет следующие действия</a:t>
            </a:r>
            <a:r>
              <a:rPr lang="ru-RU" b="1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Объявляет </a:t>
            </a:r>
            <a:r>
              <a:rPr lang="ru-RU" dirty="0"/>
              <a:t>переменные разных типов данных и выводит их значения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Создает </a:t>
            </a:r>
            <a:r>
              <a:rPr lang="ru-RU" dirty="0"/>
              <a:t>массив, срез и карту, заполняет их данными и выводит содержимое.</a:t>
            </a:r>
          </a:p>
        </p:txBody>
      </p:sp>
    </p:spTree>
    <p:extLst>
      <p:ext uri="{BB962C8B-B14F-4D97-AF65-F5344CB8AC3E}">
        <p14:creationId xmlns:p14="http://schemas.microsoft.com/office/powerpoint/2010/main" val="395806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Ссылка на лабораторные работы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90" y="1900270"/>
            <a:ext cx="435133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136" y="2387095"/>
            <a:ext cx="2858315" cy="30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8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История и назначение языка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02715"/>
            <a:ext cx="10515600" cy="4351338"/>
          </a:xfrm>
        </p:spPr>
        <p:txBody>
          <a:bodyPr/>
          <a:lstStyle/>
          <a:p>
            <a:r>
              <a:rPr lang="ru-RU" dirty="0" err="1" smtClean="0"/>
              <a:t>Go</a:t>
            </a:r>
            <a:r>
              <a:rPr lang="ru-RU" dirty="0" smtClean="0"/>
              <a:t>, также известный как </a:t>
            </a:r>
            <a:r>
              <a:rPr lang="ru-RU" dirty="0" err="1" smtClean="0"/>
              <a:t>Golang</a:t>
            </a:r>
            <a:r>
              <a:rPr lang="ru-RU" dirty="0" smtClean="0"/>
              <a:t>, был разработан в </a:t>
            </a:r>
            <a:r>
              <a:rPr lang="ru-RU" dirty="0" err="1" smtClean="0"/>
              <a:t>Google</a:t>
            </a:r>
            <a:r>
              <a:rPr lang="ru-RU" dirty="0" smtClean="0"/>
              <a:t> в 2007 году и представлен публике в 2009 году.</a:t>
            </a:r>
          </a:p>
          <a:p>
            <a:r>
              <a:rPr lang="ru-RU" b="1" dirty="0" smtClean="0"/>
              <a:t>Основные цели языка</a:t>
            </a:r>
            <a:r>
              <a:rPr lang="ru-RU" dirty="0" smtClean="0"/>
              <a:t>: упрощение разработки многопоточных приложений, повышение производительности и простоты чтения кода.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16"/>
          <a:stretch/>
        </p:blipFill>
        <p:spPr>
          <a:xfrm>
            <a:off x="8498918" y="5038437"/>
            <a:ext cx="2854882" cy="18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Преимущества </a:t>
            </a:r>
            <a:r>
              <a:rPr lang="en-US" b="1" dirty="0" smtClean="0"/>
              <a:t>Go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0352"/>
            <a:ext cx="10515600" cy="4351338"/>
          </a:xfrm>
        </p:spPr>
        <p:txBody>
          <a:bodyPr/>
          <a:lstStyle/>
          <a:p>
            <a:r>
              <a:rPr lang="ru-RU" b="1" dirty="0" smtClean="0"/>
              <a:t>Производительность</a:t>
            </a:r>
            <a:r>
              <a:rPr lang="ru-RU" dirty="0" smtClean="0"/>
              <a:t>: </a:t>
            </a:r>
            <a:r>
              <a:rPr lang="ru-RU" dirty="0" err="1" smtClean="0"/>
              <a:t>Go</a:t>
            </a:r>
            <a:r>
              <a:rPr lang="ru-RU" dirty="0" smtClean="0"/>
              <a:t> компилируется в машинный код, что делает его быстрым.</a:t>
            </a:r>
          </a:p>
          <a:p>
            <a:r>
              <a:rPr lang="ru-RU" b="1" dirty="0" smtClean="0"/>
              <a:t>Простота</a:t>
            </a:r>
            <a:r>
              <a:rPr lang="ru-RU" dirty="0" smtClean="0"/>
              <a:t>: Простота синтаксиса и структур данных.</a:t>
            </a:r>
          </a:p>
          <a:p>
            <a:r>
              <a:rPr lang="ru-RU" b="1" dirty="0" err="1" smtClean="0"/>
              <a:t>Конкурентность</a:t>
            </a:r>
            <a:r>
              <a:rPr lang="ru-RU" dirty="0" smtClean="0"/>
              <a:t>: Поддержка </a:t>
            </a:r>
            <a:r>
              <a:rPr lang="ru-RU" dirty="0" err="1" smtClean="0"/>
              <a:t>горутин</a:t>
            </a:r>
            <a:r>
              <a:rPr lang="ru-RU" dirty="0" smtClean="0"/>
              <a:t> и каналов для простого создания многопоточных приложений.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16"/>
          <a:stretch/>
        </p:blipFill>
        <p:spPr>
          <a:xfrm>
            <a:off x="8498918" y="5038437"/>
            <a:ext cx="2854882" cy="18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5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Простейшие примеры кода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Пример 1: </a:t>
            </a:r>
            <a:r>
              <a:rPr lang="ru-RU" dirty="0" smtClean="0"/>
              <a:t>"</a:t>
            </a:r>
            <a:r>
              <a:rPr lang="en-US" dirty="0" smtClean="0"/>
              <a:t>Hello, World!"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0" y="2590517"/>
            <a:ext cx="4482590" cy="264650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037622" y="1825625"/>
            <a:ext cx="3778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Пример 2: </a:t>
            </a:r>
            <a:r>
              <a:rPr lang="ru-RU" sz="2800" dirty="0" smtClean="0"/>
              <a:t>Арифметика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31" y="2483782"/>
            <a:ext cx="3989742" cy="34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6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7992" y="1815090"/>
            <a:ext cx="9144000" cy="2387600"/>
          </a:xfrm>
        </p:spPr>
        <p:txBody>
          <a:bodyPr/>
          <a:lstStyle/>
          <a:p>
            <a:r>
              <a:rPr lang="ru-RU" b="1" dirty="0" smtClean="0"/>
              <a:t>Основы арифметики в </a:t>
            </a:r>
            <a:r>
              <a:rPr lang="en-US" b="1" dirty="0" smtClean="0"/>
              <a:t>Go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93" y="2558473"/>
            <a:ext cx="3162732" cy="42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8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Арифметические операторы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 smtClean="0"/>
              <a:t>Операторы</a:t>
            </a:r>
          </a:p>
          <a:p>
            <a:r>
              <a:rPr lang="ru-RU" dirty="0" smtClean="0"/>
              <a:t>Сложение (`+`):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+ b</a:t>
            </a:r>
          </a:p>
          <a:p>
            <a:r>
              <a:rPr lang="ru-RU" dirty="0" smtClean="0"/>
              <a:t>Вычитание (`-`):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- b</a:t>
            </a:r>
          </a:p>
          <a:p>
            <a:r>
              <a:rPr lang="ru-RU" dirty="0" smtClean="0"/>
              <a:t>Умножение (`*`):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* b</a:t>
            </a:r>
          </a:p>
          <a:p>
            <a:r>
              <a:rPr lang="ru-RU" dirty="0" smtClean="0"/>
              <a:t>Деление (`/`):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/ b</a:t>
            </a:r>
          </a:p>
          <a:p>
            <a:r>
              <a:rPr lang="ru-RU" dirty="0" smtClean="0"/>
              <a:t>Остаток от деления (`%`):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% b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905" y="3038529"/>
            <a:ext cx="3371095" cy="40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1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1</a:t>
            </a:r>
            <a:r>
              <a:rPr lang="ru-RU" dirty="0" smtClean="0"/>
              <a:t>: Арифметические операции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73747" cy="48117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250" y="3075240"/>
            <a:ext cx="3371095" cy="40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8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Особенности деления и остатка от деления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01687"/>
            <a:ext cx="10515600" cy="4351338"/>
          </a:xfrm>
        </p:spPr>
        <p:txBody>
          <a:bodyPr/>
          <a:lstStyle/>
          <a:p>
            <a:r>
              <a:rPr lang="ru-RU" b="1" dirty="0" smtClean="0"/>
              <a:t>Целочисленное деление</a:t>
            </a:r>
            <a:r>
              <a:rPr lang="ru-RU" dirty="0" smtClean="0"/>
              <a:t>: При делении целых чисел результат также будет целым, дробная часть отбрасывается.</a:t>
            </a:r>
          </a:p>
          <a:p>
            <a:r>
              <a:rPr lang="ru-RU" b="1" dirty="0" smtClean="0"/>
              <a:t>Остаток от деления</a:t>
            </a:r>
            <a:r>
              <a:rPr lang="ru-RU" dirty="0" smtClean="0"/>
              <a:t>: При делении остаток возвращается в диапазоне от 0 до делитель-1.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24" y="4277356"/>
            <a:ext cx="3371095" cy="40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4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608</Words>
  <Application>Microsoft Office PowerPoint</Application>
  <PresentationFormat>Широкоэкранный</PresentationFormat>
  <Paragraphs>110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Тема Office</vt:lpstr>
      <vt:lpstr>Связь со мной </vt:lpstr>
      <vt:lpstr>Введение в язык Go</vt:lpstr>
      <vt:lpstr>История и назначение языка</vt:lpstr>
      <vt:lpstr>Преимущества Go</vt:lpstr>
      <vt:lpstr>Простейшие примеры кода</vt:lpstr>
      <vt:lpstr>Основы арифметики в Go</vt:lpstr>
      <vt:lpstr>1. Арифметические операторы</vt:lpstr>
      <vt:lpstr>Пример 1: Арифметические операции</vt:lpstr>
      <vt:lpstr>Особенности деления и остатка от деления</vt:lpstr>
      <vt:lpstr>Пример 2: Целочисленное деление и остаток</vt:lpstr>
      <vt:lpstr>2. Типы данных и арифметика</vt:lpstr>
      <vt:lpstr>Пример 3: Арифметика с плавающей запятой</vt:lpstr>
      <vt:lpstr>3. Преобразование типов</vt:lpstr>
      <vt:lpstr>Пример 4: Преобразование типов</vt:lpstr>
      <vt:lpstr>Практическое задание</vt:lpstr>
      <vt:lpstr>Пример решения:</vt:lpstr>
      <vt:lpstr>4. Основы синтаксиса языка Go</vt:lpstr>
      <vt:lpstr>4.2 Основные структуры программы</vt:lpstr>
      <vt:lpstr>5.Структура и организация файлов</vt:lpstr>
      <vt:lpstr>6. Работа с разными типами данных</vt:lpstr>
      <vt:lpstr>6.1 Переменные</vt:lpstr>
      <vt:lpstr>6.2 Константы</vt:lpstr>
      <vt:lpstr>6.3 Типы данных</vt:lpstr>
      <vt:lpstr>6.3.2 Типы с плавающей запятой</vt:lpstr>
      <vt:lpstr>6.3.4 Логические значения</vt:lpstr>
      <vt:lpstr>6.4 Массивы и срезы</vt:lpstr>
      <vt:lpstr>6.5 Карты (словарь)</vt:lpstr>
      <vt:lpstr>Практическое задание</vt:lpstr>
      <vt:lpstr>Ссылка на лабораторные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Связь со мной</dc:title>
  <dc:creator>Viktor Ushakov</dc:creator>
  <cp:lastModifiedBy>Viktor Ushakov</cp:lastModifiedBy>
  <cp:revision>12</cp:revision>
  <dcterms:created xsi:type="dcterms:W3CDTF">2024-09-13T08:27:59Z</dcterms:created>
  <dcterms:modified xsi:type="dcterms:W3CDTF">2024-09-13T10:57:40Z</dcterms:modified>
</cp:coreProperties>
</file>