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3" r:id="rId32"/>
    <p:sldId id="286" r:id="rId33"/>
    <p:sldId id="287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11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40BCC-B1BA-4FCA-BF80-C6CFB6D2D1EC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BA13B-1B6F-4AD7-B374-1223DA93907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A13B-1B6F-4AD7-B374-1223DA939076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263B-0152-4EA3-AB13-3D43E0946F6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6A0-3655-49F4-9912-9DC07EE7724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/>
          <a:lstStyle/>
          <a:p>
            <a:r>
              <a:rPr lang="ru-RU" b="1" dirty="0" smtClean="0"/>
              <a:t>Работа с пакетами и модулями</a:t>
            </a:r>
            <a:endParaRPr lang="ru-R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Введение в работу с сетью</a:t>
            </a:r>
            <a:endParaRPr lang="ru-RU" b="1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Основы работы с сетью в </a:t>
            </a:r>
            <a:r>
              <a:rPr lang="ru-RU" b="1" dirty="0" err="1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 smtClean="0"/>
              <a:t>Основные концепции:</a:t>
            </a: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TCP</a:t>
            </a:r>
            <a:r>
              <a:rPr lang="ru-RU" dirty="0" smtClean="0"/>
              <a:t> и </a:t>
            </a:r>
            <a:r>
              <a:rPr lang="ru-RU" b="1" dirty="0" smtClean="0"/>
              <a:t>UDP</a:t>
            </a:r>
            <a:r>
              <a:rPr lang="ru-RU" dirty="0" smtClean="0"/>
              <a:t> — два популярных сетевых протокола, используемых для передачи данных.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HTTP</a:t>
            </a:r>
            <a:r>
              <a:rPr lang="ru-RU" dirty="0" smtClean="0"/>
              <a:t> — протокол для передачи данных в интернете, широко используемый для веб-приложений.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Структуры </a:t>
            </a:r>
            <a:r>
              <a:rPr lang="ru-RU" b="1" dirty="0" err="1" smtClean="0"/>
              <a:t>net</a:t>
            </a:r>
            <a:r>
              <a:rPr lang="ru-RU" b="1" dirty="0" smtClean="0"/>
              <a:t> и </a:t>
            </a:r>
            <a:r>
              <a:rPr lang="ru-RU" b="1" dirty="0" err="1" smtClean="0"/>
              <a:t>net</a:t>
            </a:r>
            <a:r>
              <a:rPr lang="ru-RU" b="1" dirty="0" smtClean="0"/>
              <a:t>/</a:t>
            </a:r>
            <a:r>
              <a:rPr lang="ru-RU" b="1" dirty="0" err="1" smtClean="0"/>
              <a:t>http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Пакет `</a:t>
            </a:r>
            <a:r>
              <a:rPr lang="ru-RU" b="1" dirty="0" err="1" smtClean="0"/>
              <a:t>net</a:t>
            </a:r>
            <a:r>
              <a:rPr lang="ru-RU" dirty="0" smtClean="0"/>
              <a:t>` предназначен для работы с низкоуровневыми сетевыми соединениями.</a:t>
            </a:r>
            <a:endParaRPr lang="ru-RU" dirty="0" smtClean="0"/>
          </a:p>
          <a:p>
            <a:pPr algn="just"/>
            <a:r>
              <a:rPr lang="ru-RU" dirty="0" smtClean="0"/>
              <a:t>Пакет `</a:t>
            </a:r>
            <a:r>
              <a:rPr lang="ru-RU" b="1" dirty="0" err="1" smtClean="0"/>
              <a:t>net</a:t>
            </a:r>
            <a:r>
              <a:rPr lang="ru-RU" b="1" dirty="0" smtClean="0"/>
              <a:t>/</a:t>
            </a:r>
            <a:r>
              <a:rPr lang="ru-RU" b="1" dirty="0" err="1" smtClean="0"/>
              <a:t>http</a:t>
            </a:r>
            <a:r>
              <a:rPr lang="ru-RU" dirty="0" smtClean="0"/>
              <a:t>` используется для работы с HTTP-протоколом и создания HTTP-серверов. Он значительно упрощает создание веб-приложений.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</a:t>
            </a:r>
            <a:r>
              <a:rPr lang="en-US" b="1" dirty="0" smtClean="0"/>
              <a:t>TCP-</a:t>
            </a:r>
            <a:r>
              <a:rPr lang="ru-RU" b="1" dirty="0" smtClean="0"/>
              <a:t>сервера: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335" y="1397162"/>
            <a:ext cx="4650632" cy="52240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6000" y="1486581"/>
            <a:ext cx="43896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Этот сервер принимает TCP-подключения на порту </a:t>
            </a:r>
            <a:r>
              <a:rPr lang="ru-RU" sz="3200" dirty="0" smtClean="0">
                <a:solidFill>
                  <a:schemeClr val="accent6"/>
                </a:solidFill>
              </a:rPr>
              <a:t>8080</a:t>
            </a:r>
            <a:r>
              <a:rPr lang="ru-RU" sz="3200" dirty="0" smtClean="0"/>
              <a:t> и выводит адрес подключившегося клиента.</a:t>
            </a:r>
            <a:endParaRPr lang="ru-RU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создания простого </a:t>
            </a:r>
            <a:r>
              <a:rPr lang="en-US" b="1" dirty="0" smtClean="0"/>
              <a:t>HTTP-</a:t>
            </a:r>
            <a:r>
              <a:rPr lang="ru-RU" b="1" dirty="0" smtClean="0"/>
              <a:t>сервера: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01" y="1527403"/>
            <a:ext cx="8392696" cy="444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252574" y="1544413"/>
            <a:ext cx="27187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Мы создаем HTTP-сервер, который прослушивает порт </a:t>
            </a:r>
            <a:r>
              <a:rPr lang="ru-RU" dirty="0" smtClean="0">
                <a:solidFill>
                  <a:schemeClr val="accent6"/>
                </a:solidFill>
              </a:rPr>
              <a:t>8080</a:t>
            </a:r>
            <a:r>
              <a:rPr lang="ru-RU" dirty="0" smtClean="0"/>
              <a:t> и отвечает на запросы строкой "Привет, мир!".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Функция </a:t>
            </a:r>
            <a:r>
              <a:rPr lang="ru-RU" dirty="0" err="1" smtClean="0"/>
              <a:t>http.HandleFunc</a:t>
            </a:r>
            <a:r>
              <a:rPr lang="ru-RU" dirty="0" smtClean="0"/>
              <a:t> регистрирует обработчик для определённого маршрута.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28107" y="1865313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/>
              <a:t>HTTP-протоколы и создание HTTP-серверов в </a:t>
            </a:r>
            <a:r>
              <a:rPr lang="ru-RU" b="1" dirty="0" err="1" smtClean="0"/>
              <a:t>Go</a:t>
            </a:r>
            <a:endParaRPr lang="ru-R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Что такое </a:t>
            </a:r>
            <a:r>
              <a:rPr lang="en-US" b="1" dirty="0" smtClean="0"/>
              <a:t>HTTP-</a:t>
            </a:r>
            <a:r>
              <a:rPr lang="ru-RU" b="1" dirty="0" smtClean="0"/>
              <a:t>протокол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HTTP (</a:t>
            </a:r>
            <a:r>
              <a:rPr lang="ru-RU" b="1" dirty="0" err="1" smtClean="0"/>
              <a:t>HyperText</a:t>
            </a:r>
            <a:r>
              <a:rPr lang="ru-RU" b="1" dirty="0" smtClean="0"/>
              <a:t> </a:t>
            </a:r>
            <a:r>
              <a:rPr lang="ru-RU" b="1" dirty="0" err="1" smtClean="0"/>
              <a:t>Transfer</a:t>
            </a:r>
            <a:r>
              <a:rPr lang="ru-RU" b="1" dirty="0" smtClean="0"/>
              <a:t> </a:t>
            </a:r>
            <a:r>
              <a:rPr lang="ru-RU" b="1" dirty="0" err="1" smtClean="0"/>
              <a:t>Protocol</a:t>
            </a:r>
            <a:r>
              <a:rPr lang="ru-RU" b="1" dirty="0" smtClean="0"/>
              <a:t>)</a:t>
            </a:r>
            <a:r>
              <a:rPr lang="ru-RU" dirty="0" smtClean="0"/>
              <a:t> — это протокол передачи гипертекста, который служит основой для передачи данных в Интернете. </a:t>
            </a:r>
            <a:endParaRPr lang="ru-RU" dirty="0" smtClean="0"/>
          </a:p>
          <a:p>
            <a:r>
              <a:rPr lang="ru-RU" dirty="0" smtClean="0"/>
              <a:t>Он используется для взаимодействия между клиентами (например, браузеры, мобильные приложения) и серверами, обеспечивая доставку веб-страниц, изображений, файлов и других данных.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принципы работы </a:t>
            </a:r>
            <a:r>
              <a:rPr lang="en-US" b="1" dirty="0" smtClean="0"/>
              <a:t>HTTP: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Запрос-ответ (</a:t>
            </a:r>
            <a:r>
              <a:rPr lang="ru-RU" b="1" dirty="0" err="1" smtClean="0"/>
              <a:t>Request-Response</a:t>
            </a:r>
            <a:r>
              <a:rPr lang="ru-RU" b="1" dirty="0" smtClean="0"/>
              <a:t>):</a:t>
            </a:r>
            <a:r>
              <a:rPr lang="ru-RU" dirty="0" smtClean="0"/>
              <a:t> Клиент посылает HTTP-запрос на сервер, а сервер возвращает HTTP-ответ.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Методы HTTP:</a:t>
            </a:r>
            <a:endParaRPr lang="ru-RU" b="1" dirty="0" smtClean="0"/>
          </a:p>
          <a:p>
            <a:pPr algn="just"/>
            <a:r>
              <a:rPr lang="ru-RU" b="1" dirty="0" smtClean="0"/>
              <a:t>GET</a:t>
            </a:r>
            <a:r>
              <a:rPr lang="ru-RU" dirty="0" smtClean="0"/>
              <a:t> — получение данных.</a:t>
            </a:r>
            <a:endParaRPr lang="ru-RU" dirty="0" smtClean="0"/>
          </a:p>
          <a:p>
            <a:pPr algn="just"/>
            <a:r>
              <a:rPr lang="ru-RU" b="1" dirty="0" smtClean="0"/>
              <a:t>POST</a:t>
            </a:r>
            <a:r>
              <a:rPr lang="ru-RU" dirty="0" smtClean="0"/>
              <a:t> — отправка данных.</a:t>
            </a:r>
            <a:endParaRPr lang="ru-RU" dirty="0" smtClean="0"/>
          </a:p>
          <a:p>
            <a:pPr algn="just"/>
            <a:r>
              <a:rPr lang="ru-RU" b="1" dirty="0" smtClean="0"/>
              <a:t>PUT</a:t>
            </a:r>
            <a:r>
              <a:rPr lang="ru-RU" dirty="0" smtClean="0"/>
              <a:t> — обновление данных.</a:t>
            </a:r>
            <a:endParaRPr lang="ru-RU" dirty="0" smtClean="0"/>
          </a:p>
          <a:p>
            <a:pPr algn="just"/>
            <a:r>
              <a:rPr lang="ru-RU" b="1" dirty="0" smtClean="0"/>
              <a:t>DELETE</a:t>
            </a:r>
            <a:r>
              <a:rPr lang="ru-RU" dirty="0" smtClean="0"/>
              <a:t> — удаление данных.</a:t>
            </a:r>
            <a:endParaRPr lang="ru-RU" dirty="0" smtClean="0"/>
          </a:p>
          <a:p>
            <a:pPr algn="just"/>
            <a:r>
              <a:rPr lang="ru-RU" b="1" dirty="0" smtClean="0"/>
              <a:t>HEAD, PATCH, OPTIONS</a:t>
            </a:r>
            <a:r>
              <a:rPr lang="ru-RU" dirty="0" smtClean="0"/>
              <a:t> — вспомогательные методы для работы с ресурсами.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11477"/>
            <a:ext cx="4541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Пример HTTP-запроса (GET):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79129" y="1611477"/>
            <a:ext cx="3438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Пример </a:t>
            </a:r>
            <a:r>
              <a:rPr lang="en-US" sz="2800" dirty="0" smtClean="0"/>
              <a:t>HTTP-</a:t>
            </a:r>
            <a:r>
              <a:rPr lang="ru-RU" sz="2800" dirty="0" smtClean="0"/>
              <a:t>ответа: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18323"/>
            <a:ext cx="4803321" cy="15646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774" y="2380458"/>
            <a:ext cx="4719154" cy="2662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Основные компоненты </a:t>
            </a:r>
            <a:r>
              <a:rPr lang="en-US" b="1" dirty="0" smtClean="0"/>
              <a:t>HTTP-</a:t>
            </a:r>
            <a:r>
              <a:rPr lang="ru-RU" b="1" dirty="0" smtClean="0"/>
              <a:t>протокола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URL (</a:t>
            </a:r>
            <a:r>
              <a:rPr lang="ru-RU" b="1" dirty="0" err="1" smtClean="0"/>
              <a:t>Uniform</a:t>
            </a:r>
            <a:r>
              <a:rPr lang="ru-RU" b="1" dirty="0" smtClean="0"/>
              <a:t> </a:t>
            </a:r>
            <a:r>
              <a:rPr lang="ru-RU" b="1" dirty="0" err="1" smtClean="0"/>
              <a:t>Resource</a:t>
            </a:r>
            <a:r>
              <a:rPr lang="ru-RU" b="1" dirty="0" smtClean="0"/>
              <a:t> </a:t>
            </a:r>
            <a:r>
              <a:rPr lang="ru-RU" b="1" dirty="0" err="1" smtClean="0"/>
              <a:t>Locator</a:t>
            </a:r>
            <a:r>
              <a:rPr lang="ru-RU" b="1" dirty="0" smtClean="0"/>
              <a:t>): </a:t>
            </a:r>
            <a:r>
              <a:rPr lang="ru-RU" dirty="0" smtClean="0"/>
              <a:t>адрес ресурса в интернете. Состоит из схемы (протокол), доменного имени (сервер) и пути к ресурсу.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Пример</a:t>
            </a:r>
            <a:r>
              <a:rPr lang="ru-RU" dirty="0" smtClean="0"/>
              <a:t>: </a:t>
            </a:r>
            <a:r>
              <a:rPr lang="ru-RU" dirty="0" smtClean="0">
                <a:solidFill>
                  <a:schemeClr val="accent6"/>
                </a:solidFill>
              </a:rPr>
              <a:t>https://example.com/index.html</a:t>
            </a:r>
            <a:endParaRPr lang="ru-RU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Структура проекта </a:t>
            </a:r>
            <a:r>
              <a:rPr lang="en-US" b="1" dirty="0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Модули</a:t>
            </a:r>
            <a:r>
              <a:rPr lang="ru-RU" dirty="0" smtClean="0"/>
              <a:t> </a:t>
            </a:r>
            <a:r>
              <a:rPr lang="ru-RU" dirty="0" smtClean="0"/>
              <a:t>—</a:t>
            </a:r>
            <a:r>
              <a:rPr lang="ru-RU" dirty="0" smtClean="0"/>
              <a:t> это коллекция пакетов, обычно управляемая системой зависимостей </a:t>
            </a:r>
            <a:r>
              <a:rPr lang="ru-RU" dirty="0" err="1" smtClean="0"/>
              <a:t>Go</a:t>
            </a:r>
            <a:r>
              <a:rPr lang="ru-RU" dirty="0" smtClean="0"/>
              <a:t> (`</a:t>
            </a:r>
            <a:r>
              <a:rPr lang="ru-RU" dirty="0" smtClean="0">
                <a:solidFill>
                  <a:schemeClr val="accent6"/>
                </a:solidFill>
              </a:rPr>
              <a:t>go.mod</a:t>
            </a:r>
            <a:r>
              <a:rPr lang="ru-RU" dirty="0" smtClean="0"/>
              <a:t>`). </a:t>
            </a:r>
            <a:endParaRPr lang="ru-RU" dirty="0" smtClean="0"/>
          </a:p>
          <a:p>
            <a:pPr algn="just"/>
            <a:r>
              <a:rPr lang="ru-RU" b="1" dirty="0" smtClean="0"/>
              <a:t>Пакеты</a:t>
            </a:r>
            <a:r>
              <a:rPr lang="ru-RU" dirty="0"/>
              <a:t> </a:t>
            </a:r>
            <a:r>
              <a:rPr lang="ru-RU" dirty="0" smtClean="0"/>
              <a:t>—</a:t>
            </a:r>
            <a:r>
              <a:rPr lang="ru-RU" dirty="0" smtClean="0"/>
              <a:t> это набор связанных файлов, которые организуют код. Каждый файл внутри пакета начинается с объявления </a:t>
            </a:r>
            <a:r>
              <a:rPr lang="ru-RU" dirty="0" err="1" smtClean="0">
                <a:solidFill>
                  <a:schemeClr val="accent6"/>
                </a:solidFill>
              </a:rPr>
              <a:t>package</a:t>
            </a:r>
            <a:r>
              <a:rPr lang="ru-RU" dirty="0" smtClean="0"/>
              <a:t>. </a:t>
            </a:r>
            <a:r>
              <a:rPr lang="ru-RU" b="1" dirty="0" smtClean="0"/>
              <a:t>Основной пакет </a:t>
            </a:r>
            <a:r>
              <a:rPr lang="ru-RU" dirty="0" smtClean="0"/>
              <a:t>— это </a:t>
            </a:r>
            <a:r>
              <a:rPr lang="ru-RU" dirty="0" err="1" smtClean="0">
                <a:solidFill>
                  <a:schemeClr val="accent6"/>
                </a:solidFill>
              </a:rPr>
              <a:t>main</a:t>
            </a:r>
            <a:r>
              <a:rPr lang="ru-RU" dirty="0" smtClean="0"/>
              <a:t>, он используется для создания исполняемых файлов.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Основные компоненты </a:t>
            </a:r>
            <a:r>
              <a:rPr lang="en-US" b="1" dirty="0" smtClean="0"/>
              <a:t>HTTP-</a:t>
            </a:r>
            <a:r>
              <a:rPr lang="ru-RU" b="1" dirty="0" smtClean="0"/>
              <a:t>протокола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/>
              <a:t>Запросы и ответы: </a:t>
            </a:r>
            <a:r>
              <a:rPr lang="ru-RU" dirty="0" smtClean="0"/>
              <a:t>клиент отправляет запросы, а сервер возвращает ответы, которые включают в себя заголовки и тело.</a:t>
            </a: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Пример запроса на получение данных:</a:t>
            </a:r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 Пример отправки данных: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098" y="3243882"/>
            <a:ext cx="6196324" cy="12154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14" y="4931566"/>
            <a:ext cx="5592166" cy="14454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Основы создания HTTP-серверов в </a:t>
            </a:r>
            <a:r>
              <a:rPr lang="ru-RU" b="1" dirty="0" err="1" smtClean="0"/>
              <a:t>Go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Go</a:t>
            </a:r>
            <a:r>
              <a:rPr lang="ru-RU" dirty="0" smtClean="0"/>
              <a:t> создание HTTP-серверов осуществляется с помощью стандартной библиотеки </a:t>
            </a:r>
            <a:r>
              <a:rPr lang="ru-RU" b="1" dirty="0" err="1" smtClean="0">
                <a:solidFill>
                  <a:schemeClr val="accent6"/>
                </a:solidFill>
              </a:rPr>
              <a:t>net</a:t>
            </a:r>
            <a:r>
              <a:rPr lang="ru-RU" b="1" dirty="0" smtClean="0">
                <a:solidFill>
                  <a:schemeClr val="accent6"/>
                </a:solidFill>
              </a:rPr>
              <a:t>/</a:t>
            </a:r>
            <a:r>
              <a:rPr lang="ru-RU" b="1" dirty="0" err="1" smtClean="0">
                <a:solidFill>
                  <a:schemeClr val="accent6"/>
                </a:solidFill>
              </a:rPr>
              <a:t>http</a:t>
            </a:r>
            <a:r>
              <a:rPr lang="ru-RU" dirty="0" smtClean="0"/>
              <a:t>, которая предоставляет все необходимые инструменты для работы с HTTP.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компоненты </a:t>
            </a:r>
            <a:r>
              <a:rPr lang="en-US" b="1" dirty="0" smtClean="0"/>
              <a:t>HTTP-</a:t>
            </a:r>
            <a:r>
              <a:rPr lang="ru-RU" b="1" dirty="0" smtClean="0"/>
              <a:t>сервера: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/>
              <a:t>Функции-обработчики</a:t>
            </a:r>
            <a:r>
              <a:rPr lang="ru-RU" dirty="0" smtClean="0"/>
              <a:t> (</a:t>
            </a:r>
            <a:r>
              <a:rPr lang="ru-RU" dirty="0" err="1" smtClean="0"/>
              <a:t>handlers</a:t>
            </a:r>
            <a:r>
              <a:rPr lang="ru-RU" dirty="0" smtClean="0"/>
              <a:t>): функции, которые обрабатывают HTTP-запросы и возвращают ответы.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Обработчик принимает два аргумента:</a:t>
            </a:r>
            <a:endParaRPr lang="ru-RU" dirty="0" smtClean="0"/>
          </a:p>
          <a:p>
            <a:pPr marL="0" indent="0">
              <a:buNone/>
            </a:pPr>
            <a:r>
              <a:rPr lang="ru-RU" b="1" dirty="0" err="1" smtClean="0">
                <a:solidFill>
                  <a:schemeClr val="accent6"/>
                </a:solidFill>
              </a:rPr>
              <a:t>http.ResponseWriter</a:t>
            </a:r>
            <a:r>
              <a:rPr lang="ru-RU" dirty="0" smtClean="0"/>
              <a:t> — интерфейс для отправки ответа клиенту.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*</a:t>
            </a:r>
            <a:r>
              <a:rPr lang="en-US" b="1" dirty="0" err="1" smtClean="0">
                <a:solidFill>
                  <a:schemeClr val="accent6"/>
                </a:solidFill>
              </a:rPr>
              <a:t>http.Request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— </a:t>
            </a:r>
            <a:r>
              <a:rPr lang="ru-RU" dirty="0" smtClean="0"/>
              <a:t>объект, представляющий </a:t>
            </a:r>
            <a:r>
              <a:rPr lang="en-US" dirty="0" smtClean="0"/>
              <a:t>HTTP-</a:t>
            </a:r>
            <a:r>
              <a:rPr lang="ru-RU" dirty="0" smtClean="0"/>
              <a:t>запрос.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Запуск сервера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запускается с помощью функции </a:t>
            </a:r>
            <a:r>
              <a:rPr lang="ru-RU" b="1" dirty="0" err="1" smtClean="0">
                <a:solidFill>
                  <a:schemeClr val="accent6"/>
                </a:solidFill>
              </a:rPr>
              <a:t>http.ListenAndServe</a:t>
            </a:r>
            <a:r>
              <a:rPr lang="ru-RU" b="1" dirty="0" smtClean="0">
                <a:solidFill>
                  <a:schemeClr val="accent6"/>
                </a:solidFill>
              </a:rPr>
              <a:t>,</a:t>
            </a:r>
            <a:r>
              <a:rPr lang="ru-RU" dirty="0" smtClean="0"/>
              <a:t> которая начинает прослушивать указанный порт и принимает подключения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простого </a:t>
            </a:r>
            <a:r>
              <a:rPr lang="en-US" b="1" dirty="0" smtClean="0"/>
              <a:t>HTTP-</a:t>
            </a:r>
            <a:r>
              <a:rPr lang="ru-RU" b="1" dirty="0" smtClean="0"/>
              <a:t>сервера: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514" y="1331655"/>
            <a:ext cx="7802064" cy="510611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054192" y="1421266"/>
            <a:ext cx="2171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http.HandleFunc</a:t>
            </a:r>
            <a:r>
              <a:rPr lang="en-US" b="1" dirty="0" smtClean="0"/>
              <a:t> </a:t>
            </a:r>
            <a:r>
              <a:rPr lang="ru-RU" b="1" dirty="0" smtClean="0"/>
              <a:t>("/",</a:t>
            </a:r>
            <a:r>
              <a:rPr lang="en-US" b="1" dirty="0" smtClean="0"/>
              <a:t> </a:t>
            </a:r>
            <a:r>
              <a:rPr lang="ru-RU" b="1" dirty="0" err="1" smtClean="0"/>
              <a:t>helloHandler</a:t>
            </a:r>
            <a:r>
              <a:rPr lang="ru-RU" b="1" dirty="0" smtClean="0"/>
              <a:t>): </a:t>
            </a:r>
            <a:r>
              <a:rPr lang="ru-RU" dirty="0" smtClean="0"/>
              <a:t>регистрируем функцию </a:t>
            </a:r>
            <a:r>
              <a:rPr lang="ru-RU" dirty="0" err="1" smtClean="0">
                <a:solidFill>
                  <a:schemeClr val="accent6"/>
                </a:solidFill>
              </a:rPr>
              <a:t>helloHandler</a:t>
            </a:r>
            <a:r>
              <a:rPr lang="ru-RU" dirty="0" smtClean="0"/>
              <a:t> как обработчик для корневого маршрута /.</a:t>
            </a:r>
            <a:endParaRPr lang="ru-RU" dirty="0" smtClean="0"/>
          </a:p>
          <a:p>
            <a:pPr algn="just"/>
            <a:r>
              <a:rPr lang="ru-RU" b="1" dirty="0" err="1" smtClean="0"/>
              <a:t>http.ListenAndServe</a:t>
            </a:r>
            <a:r>
              <a:rPr lang="en-US" b="1" dirty="0" smtClean="0"/>
              <a:t> </a:t>
            </a:r>
            <a:r>
              <a:rPr lang="ru-RU" b="1" dirty="0" smtClean="0"/>
              <a:t>(":8080", </a:t>
            </a:r>
            <a:r>
              <a:rPr lang="ru-RU" b="1" dirty="0" err="1" smtClean="0"/>
              <a:t>nil</a:t>
            </a:r>
            <a:r>
              <a:rPr lang="ru-RU" b="1" dirty="0" smtClean="0"/>
              <a:t>): </a:t>
            </a:r>
            <a:r>
              <a:rPr lang="ru-RU" dirty="0" smtClean="0"/>
              <a:t>запускаем HTTP-сервер на порту </a:t>
            </a:r>
            <a:r>
              <a:rPr lang="ru-RU" dirty="0" smtClean="0">
                <a:solidFill>
                  <a:schemeClr val="accent6"/>
                </a:solidFill>
              </a:rPr>
              <a:t>8080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Обработка различных маршрутов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3285" y="1392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6384" y="1452207"/>
            <a:ext cx="7335274" cy="509658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5. Работа с методами HTTP (GET, POST)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7915" y="1490889"/>
            <a:ext cx="391341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Пример обработки GET и POST запросов: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044" y="1422172"/>
            <a:ext cx="5812770" cy="53612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 Обработка параметров и данных запроса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1. </a:t>
            </a:r>
            <a:r>
              <a:rPr lang="ru-RU" b="1" dirty="0" smtClean="0"/>
              <a:t>Параметры URL</a:t>
            </a:r>
            <a:r>
              <a:rPr lang="ru-RU" dirty="0" smtClean="0"/>
              <a:t>: они могут быть извлечены с помощью </a:t>
            </a:r>
            <a:r>
              <a:rPr lang="ru-RU" dirty="0" err="1" smtClean="0">
                <a:solidFill>
                  <a:schemeClr val="accent6"/>
                </a:solidFill>
              </a:rPr>
              <a:t>r.URL.Query</a:t>
            </a:r>
            <a:r>
              <a:rPr lang="ru-RU" dirty="0" smtClean="0">
                <a:solidFill>
                  <a:schemeClr val="accent6"/>
                </a:solidFill>
              </a:rPr>
              <a:t>().</a:t>
            </a:r>
            <a:endParaRPr lang="ru-RU" dirty="0" smtClean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Пример обработки параметров: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3257398"/>
            <a:ext cx="6832619" cy="25963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6. Обработка параметров и данных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2. </a:t>
            </a:r>
            <a:r>
              <a:rPr lang="ru-RU" b="1" dirty="0" smtClean="0"/>
              <a:t>POST-данные:</a:t>
            </a:r>
            <a:r>
              <a:rPr lang="ru-RU" dirty="0" smtClean="0"/>
              <a:t> данные передаются через тело запроса и извлекаются с помощью </a:t>
            </a:r>
            <a:r>
              <a:rPr lang="ru-RU" dirty="0" err="1" smtClean="0">
                <a:solidFill>
                  <a:schemeClr val="accent6"/>
                </a:solidFill>
              </a:rPr>
              <a:t>r.FormValue</a:t>
            </a:r>
            <a:r>
              <a:rPr lang="ru-RU" dirty="0" smtClean="0">
                <a:solidFill>
                  <a:schemeClr val="accent6"/>
                </a:solidFill>
              </a:rPr>
              <a:t>()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Пример обработки POST-данных:</a:t>
            </a: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Запрос: 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981" y="2762123"/>
            <a:ext cx="5653458" cy="1826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39" y="5029493"/>
            <a:ext cx="6851847" cy="84879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7. Работа с заголовками HTTP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 обработки заголовков: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856" y="2403605"/>
            <a:ext cx="8999556" cy="2135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"/>
          <a:srcRect l="2735" t="2202" r="-688"/>
          <a:stretch>
            <a:fillRect/>
          </a:stretch>
        </p:blipFill>
        <p:spPr>
          <a:xfrm>
            <a:off x="838200" y="1469571"/>
            <a:ext cx="6980464" cy="39579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150680" y="1470252"/>
            <a:ext cx="3091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`go.mod` </a:t>
            </a:r>
            <a:r>
              <a:rPr lang="ru-RU" dirty="0" smtClean="0"/>
              <a:t>—</a:t>
            </a:r>
            <a:r>
              <a:rPr lang="ru-RU" b="1" dirty="0" smtClean="0"/>
              <a:t>  </a:t>
            </a:r>
            <a:r>
              <a:rPr lang="ru-RU" dirty="0" smtClean="0"/>
              <a:t>файл, который создается с помощью команды </a:t>
            </a:r>
            <a:r>
              <a:rPr lang="ru-RU" dirty="0" err="1" smtClean="0">
                <a:solidFill>
                  <a:schemeClr val="accent6"/>
                </a:solidFill>
              </a:rPr>
              <a:t>go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mod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init</a:t>
            </a:r>
            <a:r>
              <a:rPr lang="ru-RU" dirty="0" smtClean="0">
                <a:solidFill>
                  <a:schemeClr val="accent6"/>
                </a:solidFill>
              </a:rPr>
              <a:t> &lt;имя модуля&gt; </a:t>
            </a:r>
            <a:r>
              <a:rPr lang="ru-RU" dirty="0" smtClean="0"/>
              <a:t>и служит для управления зависимостями проекта.</a:t>
            </a:r>
            <a:endParaRPr lang="ru-RU" dirty="0" smtClean="0"/>
          </a:p>
          <a:p>
            <a:pPr algn="just"/>
            <a:r>
              <a:rPr lang="ru-RU" b="1" dirty="0" smtClean="0"/>
              <a:t>`</a:t>
            </a:r>
            <a:r>
              <a:rPr lang="ru-RU" b="1" dirty="0" err="1" smtClean="0"/>
              <a:t>cmd</a:t>
            </a:r>
            <a:r>
              <a:rPr lang="ru-RU" b="1" dirty="0" smtClean="0"/>
              <a:t>/` </a:t>
            </a:r>
            <a:r>
              <a:rPr lang="ru-RU" dirty="0" smtClean="0"/>
              <a:t>—</a:t>
            </a:r>
            <a:r>
              <a:rPr lang="ru-RU" b="1" dirty="0" smtClean="0"/>
              <a:t> </a:t>
            </a:r>
            <a:r>
              <a:rPr lang="ru-RU" dirty="0" smtClean="0"/>
              <a:t>содержит программы, каждая из которых может быть самостоятельной.</a:t>
            </a:r>
            <a:endParaRPr lang="ru-RU" dirty="0" smtClean="0"/>
          </a:p>
          <a:p>
            <a:pPr algn="just"/>
            <a:r>
              <a:rPr lang="ru-RU" b="1" dirty="0" smtClean="0"/>
              <a:t>`</a:t>
            </a:r>
            <a:r>
              <a:rPr lang="ru-RU" b="1" dirty="0" err="1" smtClean="0"/>
              <a:t>pkg</a:t>
            </a:r>
            <a:r>
              <a:rPr lang="ru-RU" b="1" dirty="0" smtClean="0"/>
              <a:t>/` </a:t>
            </a:r>
            <a:r>
              <a:rPr lang="ru-RU" dirty="0" smtClean="0"/>
              <a:t>—</a:t>
            </a:r>
            <a:r>
              <a:rPr lang="ru-RU" b="1" dirty="0" smtClean="0"/>
              <a:t>  </a:t>
            </a:r>
            <a:r>
              <a:rPr lang="ru-RU" dirty="0" smtClean="0"/>
              <a:t>хранит код, используемый в нескольких местах проекта (библиотеки, утилиты).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8. Завершение и тестирование сервера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После запуска сервера, вы можете протестировать его с помощью браузера, </a:t>
            </a:r>
            <a:r>
              <a:rPr lang="ru-RU" dirty="0" err="1" smtClean="0">
                <a:solidFill>
                  <a:schemeClr val="accent6"/>
                </a:solidFill>
              </a:rPr>
              <a:t>curl</a:t>
            </a:r>
            <a:r>
              <a:rPr lang="ru-RU" dirty="0" smtClean="0"/>
              <a:t> или других инструментов для отправки HTTP-запросов. Например, для тестирования можно использовать: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Браузер:</a:t>
            </a:r>
            <a:r>
              <a:rPr lang="ru-RU" dirty="0" smtClean="0"/>
              <a:t> зайдите на </a:t>
            </a:r>
            <a:r>
              <a:rPr lang="ru-RU" b="1" dirty="0" smtClean="0">
                <a:solidFill>
                  <a:schemeClr val="accent6"/>
                </a:solidFill>
              </a:rPr>
              <a:t>http://localhost:8080/.</a:t>
            </a:r>
            <a:endParaRPr lang="ru-RU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ru-RU" b="1" dirty="0" err="1" smtClean="0"/>
              <a:t>curl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704" y="3835789"/>
            <a:ext cx="7551354" cy="18547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Благодарю за </a:t>
            </a:r>
            <a:r>
              <a:rPr lang="ru-RU" dirty="0" err="1" smtClean="0"/>
              <a:t>внимание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Импорт и использование стандартных библиотек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88" y="1754663"/>
            <a:ext cx="5952010" cy="44093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54686" y="1922892"/>
            <a:ext cx="37991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этом примере мы используем библиотеку </a:t>
            </a:r>
            <a:r>
              <a:rPr lang="ru-RU" sz="2000" dirty="0" err="1" smtClean="0">
                <a:solidFill>
                  <a:schemeClr val="accent6"/>
                </a:solidFill>
              </a:rPr>
              <a:t>fmt</a:t>
            </a:r>
            <a:r>
              <a:rPr lang="ru-RU" sz="2000" dirty="0" smtClean="0"/>
              <a:t> для вывода на экран и библиотеку </a:t>
            </a:r>
            <a:r>
              <a:rPr lang="ru-RU" sz="2000" dirty="0" err="1" smtClean="0">
                <a:solidFill>
                  <a:schemeClr val="accent6"/>
                </a:solidFill>
              </a:rPr>
              <a:t>math</a:t>
            </a:r>
            <a:r>
              <a:rPr lang="ru-RU" sz="2000" dirty="0" smtClean="0"/>
              <a:t> для выполнения математических операций.</a:t>
            </a:r>
            <a:endParaRPr lang="ru-RU" sz="2000" dirty="0" smtClean="0"/>
          </a:p>
          <a:p>
            <a:pPr algn="just"/>
            <a:r>
              <a:rPr lang="ru-RU" sz="2000" dirty="0" smtClean="0"/>
              <a:t>Каждая библиотека импортируется с помощью команды </a:t>
            </a:r>
            <a:r>
              <a:rPr lang="ru-RU" sz="2000" dirty="0" err="1" smtClean="0">
                <a:solidFill>
                  <a:schemeClr val="accent6"/>
                </a:solidFill>
              </a:rPr>
              <a:t>import</a:t>
            </a:r>
            <a:r>
              <a:rPr lang="ru-RU" sz="2000" dirty="0" smtClean="0"/>
              <a:t> и автоматически подтягивается </a:t>
            </a:r>
            <a:r>
              <a:rPr lang="ru-RU" sz="2000" dirty="0" err="1" smtClean="0"/>
              <a:t>Go</a:t>
            </a:r>
            <a:r>
              <a:rPr lang="ru-RU" sz="2000" dirty="0" smtClean="0"/>
              <a:t> при компиляции.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Создание и использование собственных пакетов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56526"/>
            <a:ext cx="6608672" cy="39809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50630" y="1856526"/>
            <a:ext cx="335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Мы создали пакет </a:t>
            </a:r>
            <a:r>
              <a:rPr lang="ru-RU" sz="2400" dirty="0" err="1" smtClean="0">
                <a:solidFill>
                  <a:schemeClr val="accent6"/>
                </a:solidFill>
              </a:rPr>
              <a:t>mypackage</a:t>
            </a:r>
            <a:r>
              <a:rPr lang="ru-RU" sz="2400" dirty="0" smtClean="0"/>
              <a:t>, который содержит функцию </a:t>
            </a:r>
            <a:r>
              <a:rPr lang="ru-RU" sz="2400" dirty="0" err="1" smtClean="0">
                <a:solidFill>
                  <a:schemeClr val="accent6"/>
                </a:solidFill>
              </a:rPr>
              <a:t>Hello</a:t>
            </a:r>
            <a:r>
              <a:rPr lang="ru-RU" sz="2400" dirty="0" smtClean="0"/>
              <a:t>. </a:t>
            </a:r>
            <a:endParaRPr lang="ru-RU" sz="2400" dirty="0" smtClean="0"/>
          </a:p>
          <a:p>
            <a:pPr algn="just"/>
            <a:r>
              <a:rPr lang="ru-RU" sz="2400" dirty="0" smtClean="0"/>
              <a:t>Она принимает строку </a:t>
            </a:r>
            <a:r>
              <a:rPr lang="ru-RU" sz="2400" dirty="0" err="1" smtClean="0">
                <a:solidFill>
                  <a:schemeClr val="accent6"/>
                </a:solidFill>
              </a:rPr>
              <a:t>name</a:t>
            </a:r>
            <a:r>
              <a:rPr lang="ru-RU" sz="2400" dirty="0" smtClean="0"/>
              <a:t> и выводит её на экран.</a:t>
            </a:r>
            <a:endParaRPr lang="ru-RU" sz="2400" dirty="0" smtClean="0"/>
          </a:p>
          <a:p>
            <a:pPr algn="just"/>
            <a:r>
              <a:rPr lang="ru-RU" sz="2400" dirty="0" smtClean="0"/>
              <a:t>Пакеты могут быть импортированы и использованы в других файлах.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использования пакета в основном приложении: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69482"/>
            <a:ext cx="7606626" cy="3939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Управление зависимостями с помощью </a:t>
            </a:r>
            <a:r>
              <a:rPr lang="ru-RU" b="1" dirty="0" err="1" smtClean="0"/>
              <a:t>go</a:t>
            </a:r>
            <a:r>
              <a:rPr lang="ru-RU" b="1" dirty="0" smtClean="0"/>
              <a:t> </a:t>
            </a:r>
            <a:r>
              <a:rPr lang="ru-RU" b="1" dirty="0" err="1" smtClean="0"/>
              <a:t>mod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 smtClean="0"/>
              <a:t>Go</a:t>
            </a:r>
            <a:r>
              <a:rPr lang="ru-RU" dirty="0" smtClean="0"/>
              <a:t> использует систему модулей для управления зависимостями, которая основана на файле </a:t>
            </a:r>
            <a:r>
              <a:rPr lang="ru-RU" dirty="0" smtClean="0">
                <a:solidFill>
                  <a:schemeClr val="accent6"/>
                </a:solidFill>
              </a:rPr>
              <a:t>go.mod.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Этот файл создается командой </a:t>
            </a:r>
            <a:r>
              <a:rPr lang="ru-RU" dirty="0" err="1" smtClean="0">
                <a:solidFill>
                  <a:schemeClr val="accent6"/>
                </a:solidFill>
              </a:rPr>
              <a:t>go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mod</a:t>
            </a:r>
            <a:r>
              <a:rPr lang="ru-RU" dirty="0" smtClean="0">
                <a:solidFill>
                  <a:schemeClr val="accent6"/>
                </a:solidFill>
              </a:rPr>
              <a:t> </a:t>
            </a:r>
            <a:r>
              <a:rPr lang="ru-RU" dirty="0" err="1" smtClean="0">
                <a:solidFill>
                  <a:schemeClr val="accent6"/>
                </a:solidFill>
              </a:rPr>
              <a:t>init</a:t>
            </a:r>
            <a:r>
              <a:rPr lang="ru-RU" dirty="0" smtClean="0">
                <a:solidFill>
                  <a:schemeClr val="accent6"/>
                </a:solidFill>
              </a:rPr>
              <a:t> &lt;имя модуля&gt; </a:t>
            </a:r>
            <a:r>
              <a:rPr lang="ru-RU" dirty="0" smtClean="0"/>
              <a:t>и содержит информацию о внешних пакетах, которые используются в проекте.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Далее мы рассмотрим основные команды для работы с зависимостями.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Основные команды для работы с зависимостями: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323" y="1690688"/>
            <a:ext cx="5407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1. Инициализация нового модуля: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52230" y="1690688"/>
            <a:ext cx="4718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2. Добавление зависимостей: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7615"/>
            <a:ext cx="4716009" cy="173022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36659" y="4847545"/>
            <a:ext cx="47160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Это создаст файл </a:t>
            </a:r>
            <a:r>
              <a:rPr lang="ru-RU" sz="2800" dirty="0" smtClean="0">
                <a:solidFill>
                  <a:schemeClr val="accent6"/>
                </a:solidFill>
              </a:rPr>
              <a:t>go.mod, </a:t>
            </a:r>
            <a:r>
              <a:rPr lang="ru-RU" sz="2800" dirty="0" smtClean="0"/>
              <a:t>который будет описывать проект как модуль </a:t>
            </a:r>
            <a:r>
              <a:rPr lang="ru-RU" sz="2800" dirty="0" err="1" smtClean="0"/>
              <a:t>Go</a:t>
            </a:r>
            <a:r>
              <a:rPr lang="ru-RU" sz="2800" dirty="0" smtClean="0"/>
              <a:t>.</a:t>
            </a:r>
            <a:endParaRPr lang="ru-RU" sz="28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27" y="2706704"/>
            <a:ext cx="5839466" cy="150501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744555" y="4847545"/>
            <a:ext cx="47160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Это обновит файл </a:t>
            </a:r>
            <a:r>
              <a:rPr lang="ru-RU" sz="2800" dirty="0" smtClean="0">
                <a:solidFill>
                  <a:schemeClr val="accent6"/>
                </a:solidFill>
              </a:rPr>
              <a:t>go.mod</a:t>
            </a:r>
            <a:r>
              <a:rPr lang="ru-RU" sz="2800" dirty="0" smtClean="0"/>
              <a:t>, добавив в него новую зависимость.</a:t>
            </a:r>
            <a:endParaRPr lang="ru-RU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Удаление неиспользуемых зависимостей: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175" y="1602852"/>
            <a:ext cx="4328692" cy="19404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74551" y="1602852"/>
            <a:ext cx="4226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Пример файла </a:t>
            </a:r>
            <a:r>
              <a:rPr lang="ru-RU" sz="3200" dirty="0" smtClean="0">
                <a:solidFill>
                  <a:schemeClr val="accent6"/>
                </a:solidFill>
              </a:rPr>
              <a:t>go.mod</a:t>
            </a:r>
            <a:r>
              <a:rPr lang="ru-RU" sz="3200" dirty="0" smtClean="0"/>
              <a:t>: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195" y="2351179"/>
            <a:ext cx="5701251" cy="30209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38200" y="3861640"/>
            <a:ext cx="4125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Эта команда также обновит файл </a:t>
            </a:r>
            <a:r>
              <a:rPr lang="ru-RU" sz="2400" dirty="0" err="1" smtClean="0">
                <a:solidFill>
                  <a:schemeClr val="accent6"/>
                </a:solidFill>
              </a:rPr>
              <a:t>go.sum</a:t>
            </a:r>
            <a:r>
              <a:rPr lang="ru-RU" sz="2400" dirty="0" smtClean="0"/>
              <a:t>, в котором хранятся контрольные суммы всех зависимостей.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5404</Words>
  <Application>WPS Presentation</Application>
  <PresentationFormat>Широкоэкранный</PresentationFormat>
  <Paragraphs>164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DejaVu Sans</vt:lpstr>
      <vt:lpstr>Calibri Light</vt:lpstr>
      <vt:lpstr>Microsoft YaHei</vt:lpstr>
      <vt:lpstr>文泉驿微米黑</vt:lpstr>
      <vt:lpstr>Arial Unicode MS</vt:lpstr>
      <vt:lpstr>Calibri</vt:lpstr>
      <vt:lpstr>Тема Office</vt:lpstr>
      <vt:lpstr>Работа с пакетами и модулями</vt:lpstr>
      <vt:lpstr>1. Структура проекта Go</vt:lpstr>
      <vt:lpstr>Пример:</vt:lpstr>
      <vt:lpstr>2. Импорт и использование стандартных библиотек</vt:lpstr>
      <vt:lpstr>3. Создание и использование собственных пакетов</vt:lpstr>
      <vt:lpstr>Пример использования пакета в основном приложении:</vt:lpstr>
      <vt:lpstr>4. Управление зависимостями с помощью go mod</vt:lpstr>
      <vt:lpstr>Основные команды для работы с зависимостями:</vt:lpstr>
      <vt:lpstr>3. Удаление неиспользуемых зависимостей:</vt:lpstr>
      <vt:lpstr>Введение в работу с сетью</vt:lpstr>
      <vt:lpstr>1. Основы работы с сетью в Go</vt:lpstr>
      <vt:lpstr>2. Структуры net и net/http</vt:lpstr>
      <vt:lpstr>Пример TCP-сервера:</vt:lpstr>
      <vt:lpstr>Пример создания простого HTTP-сервера:</vt:lpstr>
      <vt:lpstr>HTTP-протоколы и создание HTTP-серверов в Go</vt:lpstr>
      <vt:lpstr>1. Что такое HTTP-протокол</vt:lpstr>
      <vt:lpstr>Основные принципы работы HTTP:</vt:lpstr>
      <vt:lpstr>Примеры:</vt:lpstr>
      <vt:lpstr>2. Основные компоненты HTTP-протокола</vt:lpstr>
      <vt:lpstr>2. Основные компоненты HTTP-протокола</vt:lpstr>
      <vt:lpstr>3. Основы создания HTTP-серверов в Go</vt:lpstr>
      <vt:lpstr>Основные компоненты HTTP-сервера:</vt:lpstr>
      <vt:lpstr>2. Запуск сервера</vt:lpstr>
      <vt:lpstr>Пример простого HTTP-сервера:</vt:lpstr>
      <vt:lpstr>4. Обработка различных маршрутов</vt:lpstr>
      <vt:lpstr>5. Работа с методами HTTP (GET, POST)</vt:lpstr>
      <vt:lpstr>6. Обработка параметров и данных запроса</vt:lpstr>
      <vt:lpstr>6. Обработка параметров и данных запроса</vt:lpstr>
      <vt:lpstr>7. Работа с заголовками HTTP</vt:lpstr>
      <vt:lpstr>8. Завершение и тестирование сервера</vt:lpstr>
      <vt:lpstr>Благодарю за внимние!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3: Работа с пакетами и модулями</dc:title>
  <dc:creator>Dasha</dc:creator>
  <cp:lastModifiedBy>autologin</cp:lastModifiedBy>
  <cp:revision>11</cp:revision>
  <dcterms:created xsi:type="dcterms:W3CDTF">2024-09-21T05:14:10Z</dcterms:created>
  <dcterms:modified xsi:type="dcterms:W3CDTF">2024-09-21T05:14:10Z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1049-11.1.0.10976</vt:lpwstr>
  </property>
</Properties>
</file>