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4" d="100"/>
          <a:sy n="94" d="100"/>
        </p:scale>
        <p:origin x="245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3B438-D13C-4CCD-AA35-F56ED9296A74}" type="datetimeFigureOut">
              <a:rPr lang="ru-RU" smtClean="0"/>
              <a:t>25.09.2024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3ABA7-FFB0-4108-9F49-03895793BC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7521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3B438-D13C-4CCD-AA35-F56ED9296A74}" type="datetimeFigureOut">
              <a:rPr lang="ru-RU" smtClean="0"/>
              <a:t>25.09.2024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3ABA7-FFB0-4108-9F49-03895793BC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1421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3B438-D13C-4CCD-AA35-F56ED9296A74}" type="datetimeFigureOut">
              <a:rPr lang="ru-RU" smtClean="0"/>
              <a:t>25.09.2024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3ABA7-FFB0-4108-9F49-03895793BC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4710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3B438-D13C-4CCD-AA35-F56ED9296A74}" type="datetimeFigureOut">
              <a:rPr lang="ru-RU" smtClean="0"/>
              <a:t>25.09.2024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3ABA7-FFB0-4108-9F49-03895793BC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7765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3B438-D13C-4CCD-AA35-F56ED9296A74}" type="datetimeFigureOut">
              <a:rPr lang="ru-RU" smtClean="0"/>
              <a:t>25.09.2024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3ABA7-FFB0-4108-9F49-03895793BC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8250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3B438-D13C-4CCD-AA35-F56ED9296A74}" type="datetimeFigureOut">
              <a:rPr lang="ru-RU" smtClean="0"/>
              <a:t>25.09.2024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3ABA7-FFB0-4108-9F49-03895793BC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2356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3B438-D13C-4CCD-AA35-F56ED9296A74}" type="datetimeFigureOut">
              <a:rPr lang="ru-RU" smtClean="0"/>
              <a:t>25.09.2024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3ABA7-FFB0-4108-9F49-03895793BC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1770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3B438-D13C-4CCD-AA35-F56ED9296A74}" type="datetimeFigureOut">
              <a:rPr lang="ru-RU" smtClean="0"/>
              <a:t>25.09.2024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3ABA7-FFB0-4108-9F49-03895793BC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8989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3B438-D13C-4CCD-AA35-F56ED9296A74}" type="datetimeFigureOut">
              <a:rPr lang="ru-RU" smtClean="0"/>
              <a:t>25.09.2024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3ABA7-FFB0-4108-9F49-03895793BC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6292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3B438-D13C-4CCD-AA35-F56ED9296A74}" type="datetimeFigureOut">
              <a:rPr lang="ru-RU" smtClean="0"/>
              <a:t>25.09.2024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3ABA7-FFB0-4108-9F49-03895793BC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7052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3B438-D13C-4CCD-AA35-F56ED9296A74}" type="datetimeFigureOut">
              <a:rPr lang="ru-RU" smtClean="0"/>
              <a:t>25.09.2024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3ABA7-FFB0-4108-9F49-03895793BC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5881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63B438-D13C-4CCD-AA35-F56ED9296A74}" type="datetimeFigureOut">
              <a:rPr lang="ru-RU" smtClean="0"/>
              <a:t>25.09.2024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73ABA7-FFB0-4108-9F49-03895793BC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2337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 Разработка серверной части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73509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66750" y="0"/>
            <a:ext cx="10515600" cy="1325563"/>
          </a:xfrm>
        </p:spPr>
        <p:txBody>
          <a:bodyPr/>
          <a:lstStyle/>
          <a:p>
            <a:r>
              <a:rPr lang="ru-RU" b="1" dirty="0" smtClean="0"/>
              <a:t>4. Примеры создания </a:t>
            </a:r>
            <a:r>
              <a:rPr lang="en-US" b="1" dirty="0" smtClean="0"/>
              <a:t>API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380514" y="1107168"/>
            <a:ext cx="4038599" cy="4351338"/>
          </a:xfrm>
        </p:spPr>
        <p:txBody>
          <a:bodyPr/>
          <a:lstStyle/>
          <a:p>
            <a:r>
              <a:rPr lang="ru-RU" dirty="0" smtClean="0"/>
              <a:t>Реализация простого </a:t>
            </a:r>
            <a:r>
              <a:rPr lang="ru-RU" b="1" dirty="0" err="1" smtClean="0"/>
              <a:t>RESTful</a:t>
            </a:r>
            <a:r>
              <a:rPr lang="ru-RU" b="1" dirty="0" smtClean="0"/>
              <a:t> API</a:t>
            </a:r>
            <a:r>
              <a:rPr lang="ru-RU" dirty="0" smtClean="0"/>
              <a:t> с методами </a:t>
            </a:r>
            <a:r>
              <a:rPr lang="ru-RU" b="1" dirty="0" smtClean="0"/>
              <a:t>GET, POST, PUT, DELETE</a:t>
            </a:r>
            <a:r>
              <a:rPr lang="ru-RU" dirty="0" smtClean="0"/>
              <a:t>.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681" y="1004395"/>
            <a:ext cx="6369902" cy="567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1124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Разработка клиентской части</a:t>
            </a:r>
            <a:endParaRPr lang="ru-RU" dirty="0"/>
          </a:p>
        </p:txBody>
      </p:sp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01727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Цели: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Понять, как создать HTTP-клиент для отправки запросов и обработки ответов.</a:t>
            </a:r>
          </a:p>
          <a:p>
            <a:r>
              <a:rPr lang="ru-RU" dirty="0" smtClean="0"/>
              <a:t>Научиться работать с форматами данных, такими как JSON.</a:t>
            </a:r>
          </a:p>
          <a:p>
            <a:r>
              <a:rPr lang="ru-RU" dirty="0" smtClean="0"/>
              <a:t>Разобраться в управлении сессиями и </a:t>
            </a:r>
            <a:r>
              <a:rPr lang="ru-RU" dirty="0" err="1" smtClean="0"/>
              <a:t>куки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768883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1. Создание </a:t>
            </a:r>
            <a:r>
              <a:rPr lang="en-US" b="1" dirty="0" smtClean="0"/>
              <a:t>HTTP-</a:t>
            </a:r>
            <a:r>
              <a:rPr lang="ru-RU" b="1" dirty="0" smtClean="0"/>
              <a:t>клиента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Использование встроенного пакета </a:t>
            </a:r>
            <a:r>
              <a:rPr lang="ru-RU" dirty="0" err="1" smtClean="0">
                <a:solidFill>
                  <a:schemeClr val="accent1"/>
                </a:solidFill>
              </a:rPr>
              <a:t>net</a:t>
            </a:r>
            <a:r>
              <a:rPr lang="ru-RU" dirty="0" smtClean="0">
                <a:solidFill>
                  <a:schemeClr val="accent1"/>
                </a:solidFill>
              </a:rPr>
              <a:t>/</a:t>
            </a:r>
            <a:r>
              <a:rPr lang="ru-RU" dirty="0" err="1" smtClean="0">
                <a:solidFill>
                  <a:schemeClr val="accent1"/>
                </a:solidFill>
              </a:rPr>
              <a:t>http</a:t>
            </a:r>
            <a:r>
              <a:rPr lang="ru-RU" dirty="0" smtClean="0"/>
              <a:t> для отправки </a:t>
            </a:r>
            <a:r>
              <a:rPr lang="ru-RU" b="1" dirty="0" smtClean="0"/>
              <a:t>GET</a:t>
            </a:r>
            <a:r>
              <a:rPr lang="ru-RU" dirty="0" smtClean="0"/>
              <a:t> и </a:t>
            </a:r>
            <a:r>
              <a:rPr lang="ru-RU" b="1" dirty="0" smtClean="0"/>
              <a:t>POST</a:t>
            </a:r>
            <a:r>
              <a:rPr lang="ru-RU" dirty="0" smtClean="0"/>
              <a:t> запросов.</a:t>
            </a:r>
          </a:p>
          <a:p>
            <a:r>
              <a:rPr lang="ru-RU" dirty="0" smtClean="0"/>
              <a:t>Обработка ответов сервера.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096091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98017" y="144689"/>
            <a:ext cx="10515600" cy="1325563"/>
          </a:xfrm>
        </p:spPr>
        <p:txBody>
          <a:bodyPr/>
          <a:lstStyle/>
          <a:p>
            <a:r>
              <a:rPr lang="ru-RU" b="1" dirty="0" smtClean="0"/>
              <a:t>Пример:</a:t>
            </a:r>
            <a:endParaRPr lang="ru-RU" b="1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8310" y="1074509"/>
            <a:ext cx="6225298" cy="5563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3669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2. Отправка запросов и получение ответов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Использование методов </a:t>
            </a:r>
            <a:r>
              <a:rPr lang="ru-RU" b="1" dirty="0" smtClean="0"/>
              <a:t>GET, POST, PUT, DELETE </a:t>
            </a:r>
            <a:r>
              <a:rPr lang="ru-RU" dirty="0" smtClean="0"/>
              <a:t>для взаимодействия с сервером.</a:t>
            </a:r>
          </a:p>
          <a:p>
            <a:r>
              <a:rPr lang="ru-RU" dirty="0" smtClean="0"/>
              <a:t>Формирование запросов с параметрами и заголовками.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490664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Пример отправки </a:t>
            </a:r>
            <a:r>
              <a:rPr lang="en-US" b="1" dirty="0" smtClean="0"/>
              <a:t>POST-</a:t>
            </a:r>
            <a:r>
              <a:rPr lang="ru-RU" b="1" dirty="0" smtClean="0"/>
              <a:t>запроса:</a:t>
            </a:r>
            <a:endParaRPr lang="ru-RU" b="1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3758" y="1384752"/>
            <a:ext cx="9287029" cy="5143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859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3. Обработка </a:t>
            </a:r>
            <a:r>
              <a:rPr lang="en-US" b="1" dirty="0" smtClean="0"/>
              <a:t>JSON-</a:t>
            </a:r>
            <a:r>
              <a:rPr lang="ru-RU" b="1" dirty="0" smtClean="0"/>
              <a:t>данных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Использование пакета </a:t>
            </a:r>
            <a:r>
              <a:rPr lang="ru-RU" dirty="0" err="1" smtClean="0">
                <a:solidFill>
                  <a:schemeClr val="accent1"/>
                </a:solidFill>
              </a:rPr>
              <a:t>encoding</a:t>
            </a:r>
            <a:r>
              <a:rPr lang="ru-RU" dirty="0" smtClean="0">
                <a:solidFill>
                  <a:schemeClr val="accent1"/>
                </a:solidFill>
              </a:rPr>
              <a:t>/</a:t>
            </a:r>
            <a:r>
              <a:rPr lang="ru-RU" dirty="0" err="1" smtClean="0">
                <a:solidFill>
                  <a:schemeClr val="accent1"/>
                </a:solidFill>
              </a:rPr>
              <a:t>json</a:t>
            </a:r>
            <a:r>
              <a:rPr lang="ru-RU" dirty="0" smtClean="0">
                <a:solidFill>
                  <a:schemeClr val="accent1"/>
                </a:solidFill>
              </a:rPr>
              <a:t> </a:t>
            </a:r>
            <a:r>
              <a:rPr lang="ru-RU" dirty="0" smtClean="0"/>
              <a:t>для </a:t>
            </a:r>
            <a:r>
              <a:rPr lang="ru-RU" dirty="0" err="1" smtClean="0"/>
              <a:t>сериализации</a:t>
            </a:r>
            <a:r>
              <a:rPr lang="ru-RU" dirty="0" smtClean="0"/>
              <a:t> и </a:t>
            </a:r>
            <a:r>
              <a:rPr lang="ru-RU" dirty="0" err="1" smtClean="0"/>
              <a:t>десериализации</a:t>
            </a:r>
            <a:r>
              <a:rPr lang="ru-RU" dirty="0" smtClean="0"/>
              <a:t> JSON.</a:t>
            </a:r>
          </a:p>
          <a:p>
            <a:r>
              <a:rPr lang="ru-RU" dirty="0" smtClean="0"/>
              <a:t>Пример работы с JSON-ответами от сервера.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649385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44694" y="63047"/>
            <a:ext cx="10515600" cy="1325563"/>
          </a:xfrm>
        </p:spPr>
        <p:txBody>
          <a:bodyPr/>
          <a:lstStyle/>
          <a:p>
            <a:r>
              <a:rPr lang="ru-RU" b="1" dirty="0" smtClean="0"/>
              <a:t> Пример:</a:t>
            </a:r>
            <a:endParaRPr lang="ru-RU" b="1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7208" y="1001032"/>
            <a:ext cx="6733792" cy="5790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1137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4. Управление сессиями и </a:t>
            </a:r>
            <a:r>
              <a:rPr lang="ru-RU" b="1" dirty="0" err="1" smtClean="0"/>
              <a:t>куки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Как использовать HTTP-заголовки для работы с </a:t>
            </a:r>
            <a:r>
              <a:rPr lang="ru-RU" dirty="0" err="1" smtClean="0"/>
              <a:t>куки</a:t>
            </a:r>
            <a:r>
              <a:rPr lang="ru-RU" dirty="0" smtClean="0"/>
              <a:t>.</a:t>
            </a:r>
          </a:p>
          <a:p>
            <a:r>
              <a:rPr lang="ru-RU" dirty="0" smtClean="0"/>
              <a:t>Пример передачи сессионных данных через </a:t>
            </a:r>
            <a:r>
              <a:rPr lang="ru-RU" dirty="0" err="1" smtClean="0"/>
              <a:t>куки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20149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Цели: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Понять, как обрабатывать HTTP-запросы на стороне сервера.</a:t>
            </a:r>
          </a:p>
          <a:p>
            <a:r>
              <a:rPr lang="ru-RU" dirty="0" smtClean="0"/>
              <a:t>Изучить маршрутизацию URL и работу с базами данных.</a:t>
            </a:r>
          </a:p>
          <a:p>
            <a:r>
              <a:rPr lang="ru-RU" dirty="0" smtClean="0"/>
              <a:t>Создать простое API для обмена данными между клиентом и сервером.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559647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 Пример работы с </a:t>
            </a:r>
            <a:r>
              <a:rPr lang="ru-RU" b="1" dirty="0" err="1" smtClean="0"/>
              <a:t>куки</a:t>
            </a:r>
            <a:r>
              <a:rPr lang="ru-RU" b="1" dirty="0" smtClean="0"/>
              <a:t>:</a:t>
            </a:r>
            <a:endParaRPr lang="ru-RU" b="1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1270" y="1478416"/>
            <a:ext cx="7686351" cy="5043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5998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Конкурентное программирование в </a:t>
            </a:r>
            <a:r>
              <a:rPr lang="en-US" dirty="0" smtClean="0"/>
              <a:t>Go</a:t>
            </a:r>
            <a:endParaRPr lang="ru-RU" dirty="0"/>
          </a:p>
        </p:txBody>
      </p:sp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59939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Цели: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Изучить основные инструменты </a:t>
            </a:r>
            <a:r>
              <a:rPr lang="ru-RU" dirty="0" err="1" smtClean="0"/>
              <a:t>Go</a:t>
            </a:r>
            <a:r>
              <a:rPr lang="ru-RU" dirty="0" smtClean="0"/>
              <a:t> для работы с параллельностью и </a:t>
            </a:r>
            <a:r>
              <a:rPr lang="ru-RU" dirty="0" err="1" smtClean="0"/>
              <a:t>конкурентностью</a:t>
            </a:r>
            <a:r>
              <a:rPr lang="ru-RU" dirty="0" smtClean="0"/>
              <a:t>.</a:t>
            </a:r>
          </a:p>
          <a:p>
            <a:r>
              <a:rPr lang="ru-RU" dirty="0" smtClean="0"/>
              <a:t>Понять, как использовать </a:t>
            </a:r>
            <a:r>
              <a:rPr lang="ru-RU" dirty="0" err="1" smtClean="0"/>
              <a:t>горутины</a:t>
            </a:r>
            <a:r>
              <a:rPr lang="ru-RU" dirty="0" smtClean="0"/>
              <a:t> и каналы для обработки запросов и данных.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046896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1. Основы </a:t>
            </a:r>
            <a:r>
              <a:rPr lang="ru-RU" b="1" dirty="0" err="1" smtClean="0"/>
              <a:t>горутин</a:t>
            </a:r>
            <a:r>
              <a:rPr lang="ru-RU" b="1" dirty="0" smtClean="0"/>
              <a:t> и каналов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Что такое </a:t>
            </a:r>
            <a:r>
              <a:rPr lang="ru-RU" dirty="0" err="1" smtClean="0"/>
              <a:t>горутины</a:t>
            </a:r>
            <a:r>
              <a:rPr lang="ru-RU" dirty="0" smtClean="0"/>
              <a:t> и как они работают.</a:t>
            </a:r>
          </a:p>
          <a:p>
            <a:r>
              <a:rPr lang="ru-RU" dirty="0" smtClean="0"/>
              <a:t>Пример создания и запуска нескольких </a:t>
            </a:r>
            <a:r>
              <a:rPr lang="ru-RU" dirty="0" err="1" smtClean="0"/>
              <a:t>горутин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238317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 Пример:</a:t>
            </a:r>
            <a:endParaRPr lang="ru-RU" b="1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42914" y="911224"/>
            <a:ext cx="5854180" cy="5537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8283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2. Синхронизация </a:t>
            </a:r>
            <a:r>
              <a:rPr lang="ru-RU" b="1" dirty="0" err="1" smtClean="0"/>
              <a:t>горутин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Использование каналов для обмена данными между </a:t>
            </a:r>
            <a:r>
              <a:rPr lang="ru-RU" dirty="0" err="1" smtClean="0"/>
              <a:t>горутинами</a:t>
            </a:r>
            <a:r>
              <a:rPr lang="ru-RU" dirty="0" smtClean="0"/>
              <a:t>.</a:t>
            </a:r>
          </a:p>
          <a:p>
            <a:r>
              <a:rPr lang="ru-RU" dirty="0" smtClean="0"/>
              <a:t>Синхронизация потоков с помощью </a:t>
            </a:r>
            <a:r>
              <a:rPr lang="ru-RU" dirty="0" err="1" smtClean="0">
                <a:solidFill>
                  <a:schemeClr val="accent1"/>
                </a:solidFill>
              </a:rPr>
              <a:t>sync.WaitGroup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587275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 Пример с каналами:</a:t>
            </a:r>
            <a:endParaRPr lang="ru-RU" b="1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97065" y="429530"/>
            <a:ext cx="5547235" cy="6156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918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3900" y="87539"/>
            <a:ext cx="10515600" cy="1325563"/>
          </a:xfrm>
        </p:spPr>
        <p:txBody>
          <a:bodyPr/>
          <a:lstStyle/>
          <a:p>
            <a:r>
              <a:rPr lang="ru-RU" b="1" dirty="0" smtClean="0"/>
              <a:t>Пример с `</a:t>
            </a:r>
            <a:r>
              <a:rPr lang="en-US" b="1" dirty="0" err="1" smtClean="0">
                <a:solidFill>
                  <a:schemeClr val="accent1"/>
                </a:solidFill>
              </a:rPr>
              <a:t>sync.WaitGroup</a:t>
            </a:r>
            <a:r>
              <a:rPr lang="en-US" b="1" dirty="0" smtClean="0"/>
              <a:t>`:</a:t>
            </a:r>
            <a:endParaRPr lang="ru-RU" b="1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24018" y="1164318"/>
            <a:ext cx="5340568" cy="5405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3251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3. Примеры использования в клиент-серверном приложении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Использование </a:t>
            </a:r>
            <a:r>
              <a:rPr lang="ru-RU" dirty="0" err="1" smtClean="0"/>
              <a:t>горутин</a:t>
            </a:r>
            <a:r>
              <a:rPr lang="ru-RU" dirty="0" smtClean="0"/>
              <a:t> и каналов для обработки нескольких клиентских запросов одновременно.</a:t>
            </a:r>
          </a:p>
          <a:p>
            <a:r>
              <a:rPr lang="ru-RU" dirty="0" smtClean="0"/>
              <a:t>Асинхронная обработка данных на сервере, параллельная работа с базой данных.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510501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72886" y="197984"/>
            <a:ext cx="10515600" cy="1325563"/>
          </a:xfrm>
        </p:spPr>
        <p:txBody>
          <a:bodyPr/>
          <a:lstStyle/>
          <a:p>
            <a:r>
              <a:rPr lang="ru-RU" b="1" dirty="0" smtClean="0"/>
              <a:t>Пример параллельной обработки клиентских запросов:</a:t>
            </a:r>
            <a:endParaRPr lang="ru-RU" b="1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0033" y="1408372"/>
            <a:ext cx="7348846" cy="5392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345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1. Обработка входящих запросов</a:t>
            </a:r>
            <a:endParaRPr lang="ru-RU" b="1" dirty="0" smtClean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Что такое HTTP-запрос и как его обработать.</a:t>
            </a:r>
          </a:p>
          <a:p>
            <a:r>
              <a:rPr lang="ru-RU" dirty="0" smtClean="0"/>
              <a:t>Пакет </a:t>
            </a:r>
            <a:r>
              <a:rPr lang="ru-RU" dirty="0" err="1" smtClean="0">
                <a:solidFill>
                  <a:schemeClr val="accent1"/>
                </a:solidFill>
              </a:rPr>
              <a:t>net</a:t>
            </a:r>
            <a:r>
              <a:rPr lang="ru-RU" dirty="0" smtClean="0">
                <a:solidFill>
                  <a:schemeClr val="accent1"/>
                </a:solidFill>
              </a:rPr>
              <a:t>/</a:t>
            </a:r>
            <a:r>
              <a:rPr lang="ru-RU" dirty="0" err="1" smtClean="0">
                <a:solidFill>
                  <a:schemeClr val="accent1"/>
                </a:solidFill>
              </a:rPr>
              <a:t>http</a:t>
            </a:r>
            <a:r>
              <a:rPr lang="ru-RU" dirty="0" smtClean="0"/>
              <a:t> и его использование.</a:t>
            </a:r>
          </a:p>
          <a:p>
            <a:r>
              <a:rPr lang="ru-RU" dirty="0" smtClean="0"/>
              <a:t>Создание простого веб-сервера, обработка GET и POST запросов.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343123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Спасибо за внимание!</a:t>
            </a:r>
            <a:endParaRPr lang="ru-RU" dirty="0"/>
          </a:p>
        </p:txBody>
      </p:sp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9304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 Пример:</a:t>
            </a:r>
            <a:endParaRPr lang="ru-RU" b="1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2407" y="1443546"/>
            <a:ext cx="7889422" cy="5304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346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2. Маршрутизация и обработка URL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Принципы маршрутизации запросов.</a:t>
            </a:r>
          </a:p>
          <a:p>
            <a:r>
              <a:rPr lang="ru-RU" dirty="0" smtClean="0"/>
              <a:t>Использование </a:t>
            </a:r>
            <a:r>
              <a:rPr lang="ru-RU" dirty="0" err="1" smtClean="0">
                <a:solidFill>
                  <a:schemeClr val="accent1"/>
                </a:solidFill>
              </a:rPr>
              <a:t>http.HandleFunc</a:t>
            </a:r>
            <a:r>
              <a:rPr lang="ru-RU" dirty="0" smtClean="0">
                <a:solidFill>
                  <a:schemeClr val="accent1"/>
                </a:solidFill>
              </a:rPr>
              <a:t>()</a:t>
            </a:r>
            <a:r>
              <a:rPr lang="ru-RU" dirty="0" smtClean="0"/>
              <a:t> и сторонних маршрутизаторов (например, `</a:t>
            </a:r>
            <a:r>
              <a:rPr lang="ru-RU" dirty="0" err="1" smtClean="0">
                <a:solidFill>
                  <a:schemeClr val="accent1"/>
                </a:solidFill>
              </a:rPr>
              <a:t>gorilla</a:t>
            </a:r>
            <a:r>
              <a:rPr lang="ru-RU" dirty="0" smtClean="0">
                <a:solidFill>
                  <a:schemeClr val="accent1"/>
                </a:solidFill>
              </a:rPr>
              <a:t>/</a:t>
            </a:r>
            <a:r>
              <a:rPr lang="ru-RU" dirty="0" err="1" smtClean="0">
                <a:solidFill>
                  <a:schemeClr val="accent1"/>
                </a:solidFill>
              </a:rPr>
              <a:t>mux</a:t>
            </a:r>
            <a:r>
              <a:rPr lang="ru-RU" dirty="0" smtClean="0"/>
              <a:t>`).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91125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 Пример:</a:t>
            </a:r>
            <a:endParaRPr lang="ru-RU" b="1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6556" y="1352094"/>
            <a:ext cx="6549372" cy="5060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9018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3. Работа с базами данных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Использование пакета </a:t>
            </a:r>
            <a:r>
              <a:rPr lang="ru-RU" dirty="0" err="1" smtClean="0">
                <a:solidFill>
                  <a:schemeClr val="accent1"/>
                </a:solidFill>
              </a:rPr>
              <a:t>database</a:t>
            </a:r>
            <a:r>
              <a:rPr lang="ru-RU" dirty="0" smtClean="0">
                <a:solidFill>
                  <a:schemeClr val="accent1"/>
                </a:solidFill>
              </a:rPr>
              <a:t>/</a:t>
            </a:r>
            <a:r>
              <a:rPr lang="ru-RU" dirty="0" err="1" smtClean="0">
                <a:solidFill>
                  <a:schemeClr val="accent1"/>
                </a:solidFill>
              </a:rPr>
              <a:t>sql</a:t>
            </a:r>
            <a:r>
              <a:rPr lang="ru-RU" dirty="0" smtClean="0"/>
              <a:t> для работы с реляционными базами данных (например, </a:t>
            </a:r>
            <a:r>
              <a:rPr lang="ru-RU" dirty="0" err="1" smtClean="0"/>
              <a:t>MySQL</a:t>
            </a:r>
            <a:r>
              <a:rPr lang="ru-RU" dirty="0" smtClean="0"/>
              <a:t>, </a:t>
            </a:r>
            <a:r>
              <a:rPr lang="ru-RU" dirty="0" err="1" smtClean="0"/>
              <a:t>PostgreSQL</a:t>
            </a:r>
            <a:r>
              <a:rPr lang="ru-RU" dirty="0" smtClean="0"/>
              <a:t>).</a:t>
            </a:r>
          </a:p>
          <a:p>
            <a:r>
              <a:rPr lang="ru-RU" dirty="0" smtClean="0"/>
              <a:t>Библиотека </a:t>
            </a:r>
            <a:r>
              <a:rPr lang="ru-RU" dirty="0" err="1" smtClean="0">
                <a:solidFill>
                  <a:schemeClr val="accent1"/>
                </a:solidFill>
              </a:rPr>
              <a:t>mongo-go-driver</a:t>
            </a:r>
            <a:r>
              <a:rPr lang="ru-RU" dirty="0" smtClean="0"/>
              <a:t> для работы с </a:t>
            </a:r>
            <a:r>
              <a:rPr lang="ru-RU" dirty="0" err="1" smtClean="0"/>
              <a:t>MongoDB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517627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32064" y="0"/>
            <a:ext cx="10515600" cy="1325563"/>
          </a:xfrm>
        </p:spPr>
        <p:txBody>
          <a:bodyPr/>
          <a:lstStyle/>
          <a:p>
            <a:r>
              <a:rPr lang="ru-RU" b="1" dirty="0" smtClean="0"/>
              <a:t> Пример с </a:t>
            </a:r>
            <a:r>
              <a:rPr lang="en-US" b="1" dirty="0" smtClean="0"/>
              <a:t>SQL</a:t>
            </a:r>
            <a:r>
              <a:rPr lang="ru-RU" b="1" dirty="0" smtClean="0"/>
              <a:t>:</a:t>
            </a:r>
            <a:endParaRPr lang="ru-RU" b="1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6658" y="974499"/>
            <a:ext cx="6827080" cy="5532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9879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 Пример с </a:t>
            </a:r>
            <a:r>
              <a:rPr lang="en-US" b="1" dirty="0" smtClean="0"/>
              <a:t>MongoDB:</a:t>
            </a:r>
            <a:endParaRPr lang="ru-RU" b="1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6194" y="1442860"/>
            <a:ext cx="8790107" cy="4957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45438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412</Words>
  <Application>Microsoft Office PowerPoint</Application>
  <PresentationFormat>Широкоэкранный</PresentationFormat>
  <Paragraphs>60</Paragraphs>
  <Slides>30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30</vt:i4>
      </vt:variant>
    </vt:vector>
  </HeadingPairs>
  <TitlesOfParts>
    <vt:vector size="34" baseType="lpstr">
      <vt:lpstr>Arial</vt:lpstr>
      <vt:lpstr>Calibri</vt:lpstr>
      <vt:lpstr>Calibri Light</vt:lpstr>
      <vt:lpstr>Тема Office</vt:lpstr>
      <vt:lpstr> Разработка серверной части</vt:lpstr>
      <vt:lpstr>Цели:</vt:lpstr>
      <vt:lpstr>1. Обработка входящих запросов</vt:lpstr>
      <vt:lpstr> Пример:</vt:lpstr>
      <vt:lpstr>2. Маршрутизация и обработка URL</vt:lpstr>
      <vt:lpstr> Пример:</vt:lpstr>
      <vt:lpstr>3. Работа с базами данных</vt:lpstr>
      <vt:lpstr> Пример с SQL:</vt:lpstr>
      <vt:lpstr> Пример с MongoDB:</vt:lpstr>
      <vt:lpstr>4. Примеры создания API</vt:lpstr>
      <vt:lpstr>Разработка клиентской части</vt:lpstr>
      <vt:lpstr>Цели:</vt:lpstr>
      <vt:lpstr>1. Создание HTTP-клиента</vt:lpstr>
      <vt:lpstr>Пример:</vt:lpstr>
      <vt:lpstr>2. Отправка запросов и получение ответов</vt:lpstr>
      <vt:lpstr>Пример отправки POST-запроса:</vt:lpstr>
      <vt:lpstr>3. Обработка JSON-данных</vt:lpstr>
      <vt:lpstr> Пример:</vt:lpstr>
      <vt:lpstr>4. Управление сессиями и куки</vt:lpstr>
      <vt:lpstr> Пример работы с куки:</vt:lpstr>
      <vt:lpstr>Конкурентное программирование в Go</vt:lpstr>
      <vt:lpstr>Цели:</vt:lpstr>
      <vt:lpstr>1. Основы горутин и каналов</vt:lpstr>
      <vt:lpstr> Пример:</vt:lpstr>
      <vt:lpstr>2. Синхронизация горутин</vt:lpstr>
      <vt:lpstr> Пример с каналами:</vt:lpstr>
      <vt:lpstr>Пример с `sync.WaitGroup`:</vt:lpstr>
      <vt:lpstr>3. Примеры использования в клиент-серверном приложении</vt:lpstr>
      <vt:lpstr>Пример параллельной обработки клиентских запросов: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серверной части</dc:title>
  <dc:creator>Dasha</dc:creator>
  <cp:lastModifiedBy>Dasha</cp:lastModifiedBy>
  <cp:revision>5</cp:revision>
  <dcterms:created xsi:type="dcterms:W3CDTF">2024-09-25T12:04:51Z</dcterms:created>
  <dcterms:modified xsi:type="dcterms:W3CDTF">2024-09-25T12:35:32Z</dcterms:modified>
</cp:coreProperties>
</file>