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98" r:id="rId15"/>
    <p:sldId id="299" r:id="rId16"/>
    <p:sldId id="300" r:id="rId17"/>
    <p:sldId id="301" r:id="rId18"/>
    <p:sldId id="270" r:id="rId19"/>
    <p:sldId id="271" r:id="rId20"/>
    <p:sldId id="303" r:id="rId21"/>
    <p:sldId id="304" r:id="rId22"/>
    <p:sldId id="305" r:id="rId23"/>
    <p:sldId id="272" r:id="rId24"/>
    <p:sldId id="273" r:id="rId25"/>
    <p:sldId id="302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312" r:id="rId38"/>
    <p:sldId id="313" r:id="rId39"/>
    <p:sldId id="314" r:id="rId40"/>
    <p:sldId id="315" r:id="rId41"/>
    <p:sldId id="317" r:id="rId42"/>
    <p:sldId id="316" r:id="rId43"/>
    <p:sldId id="306" r:id="rId44"/>
    <p:sldId id="311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6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2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AAC9-177C-43CD-BDA2-B7FF87502F8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C85B-2FCE-4A7F-9D1A-8E1A2AF7E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Тестирование и отладка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2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Цели: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8368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Познакомить с процессом развертывания.</a:t>
            </a:r>
          </a:p>
          <a:p>
            <a:pPr algn="just"/>
            <a:r>
              <a:rPr lang="ru-RU" sz="3600" dirty="0" smtClean="0"/>
              <a:t>Объяснить основы контейнеризации и </a:t>
            </a:r>
            <a:r>
              <a:rPr lang="ru-RU" sz="3600" dirty="0" err="1" smtClean="0"/>
              <a:t>оркестрации</a:t>
            </a:r>
            <a:r>
              <a:rPr lang="ru-RU" sz="3600" dirty="0" smtClean="0"/>
              <a:t>.</a:t>
            </a:r>
          </a:p>
          <a:p>
            <a:pPr algn="just"/>
            <a:r>
              <a:rPr lang="ru-RU" sz="3600" dirty="0" smtClean="0"/>
              <a:t>Рассмотреть масштабирование и мониторинг приложения.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5342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Развертывание приложений: от разработки до </a:t>
            </a:r>
            <a:r>
              <a:rPr lang="ru-RU" dirty="0" err="1" smtClean="0"/>
              <a:t>продакшена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351338"/>
          </a:xfrm>
        </p:spPr>
        <p:txBody>
          <a:bodyPr/>
          <a:lstStyle/>
          <a:p>
            <a:pPr algn="just"/>
            <a:r>
              <a:rPr lang="ru-RU" sz="3600" dirty="0" smtClean="0"/>
              <a:t>Сборка приложения: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go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ru-RU" sz="3600" dirty="0" smtClean="0"/>
              <a:t>Развертывание на локальном сервере и в облачных сервисах.</a:t>
            </a:r>
          </a:p>
          <a:p>
            <a:pPr algn="just"/>
            <a:r>
              <a:rPr lang="ru-RU" sz="3600" dirty="0" smtClean="0"/>
              <a:t>Введение в CI/CD — автоматизация развертывания.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89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Контейнеризация с </a:t>
            </a:r>
            <a:r>
              <a:rPr lang="ru-RU" dirty="0" err="1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416" y="1690688"/>
            <a:ext cx="11113168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dirty="0" err="1" smtClean="0"/>
              <a:t>Docker</a:t>
            </a:r>
            <a:r>
              <a:rPr lang="ru-RU" sz="3600" dirty="0" smtClean="0"/>
              <a:t> позволяет упаковать приложение и все его зависимости в единый контейнер, обеспечивая единообразие среды.</a:t>
            </a:r>
          </a:p>
          <a:p>
            <a:pPr algn="just"/>
            <a:r>
              <a:rPr lang="ru-RU" sz="3600" dirty="0" smtClean="0"/>
              <a:t>Основные концепции: образы, контейнеры, </a:t>
            </a:r>
            <a:r>
              <a:rPr lang="ru-RU" sz="3600" dirty="0" err="1" smtClean="0"/>
              <a:t>Dockerfile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9201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Пример </a:t>
            </a:r>
            <a:r>
              <a:rPr lang="en-US" sz="4800" b="1" dirty="0" err="1" smtClean="0"/>
              <a:t>Dockerfile</a:t>
            </a:r>
            <a:r>
              <a:rPr lang="en-US" sz="4800" b="1" dirty="0" smtClean="0"/>
              <a:t>:</a:t>
            </a:r>
            <a:endParaRPr lang="ru-RU" sz="4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9771"/>
            <a:ext cx="7420277" cy="51157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438147" y="1506038"/>
            <a:ext cx="37538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Команды: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-t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myapp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., </a:t>
            </a:r>
          </a:p>
          <a:p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-p 8080:8080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myapp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1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Масштабирование с помощью </a:t>
            </a:r>
            <a:r>
              <a:rPr lang="ru-RU" b="1" dirty="0" err="1" smtClean="0"/>
              <a:t>Kubernetes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9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компоненты </a:t>
            </a:r>
            <a:r>
              <a:rPr lang="en-US" b="1" dirty="0" smtClean="0"/>
              <a:t>Kubernetes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 smtClean="0"/>
              <a:t>`</a:t>
            </a:r>
            <a:r>
              <a:rPr lang="ru-RU" sz="3200" b="1" dirty="0" err="1" smtClean="0"/>
              <a:t>Pod</a:t>
            </a:r>
            <a:r>
              <a:rPr lang="ru-RU" sz="3200" dirty="0" smtClean="0"/>
              <a:t>` — базовая единица вычислительных ресурсов в </a:t>
            </a:r>
            <a:r>
              <a:rPr lang="ru-RU" sz="3200" dirty="0" err="1" smtClean="0"/>
              <a:t>Kubernetes</a:t>
            </a:r>
            <a:r>
              <a:rPr lang="ru-RU" sz="3200" dirty="0" smtClean="0"/>
              <a:t>.</a:t>
            </a:r>
          </a:p>
          <a:p>
            <a:pPr algn="just"/>
            <a:r>
              <a:rPr lang="ru-RU" sz="3200" dirty="0" smtClean="0"/>
              <a:t>`</a:t>
            </a:r>
            <a:r>
              <a:rPr lang="ru-RU" sz="3200" b="1" dirty="0" err="1" smtClean="0"/>
              <a:t>Deployment</a:t>
            </a:r>
            <a:r>
              <a:rPr lang="ru-RU" sz="3200" dirty="0" smtClean="0"/>
              <a:t>` — управляет количеством экземпляров </a:t>
            </a:r>
            <a:r>
              <a:rPr lang="ru-RU" sz="3200" dirty="0" err="1" smtClean="0"/>
              <a:t>Pod</a:t>
            </a:r>
            <a:r>
              <a:rPr lang="ru-RU" sz="3200" dirty="0" smtClean="0"/>
              <a:t> и их обновлениями.</a:t>
            </a:r>
          </a:p>
          <a:p>
            <a:pPr algn="just"/>
            <a:r>
              <a:rPr lang="ru-RU" sz="3200" dirty="0" smtClean="0"/>
              <a:t>`</a:t>
            </a:r>
            <a:r>
              <a:rPr lang="ru-RU" sz="3200" b="1" dirty="0" err="1" smtClean="0"/>
              <a:t>Service</a:t>
            </a:r>
            <a:r>
              <a:rPr lang="ru-RU" sz="3200" dirty="0" smtClean="0"/>
              <a:t>` — создает точку доступа для взаимодействия с </a:t>
            </a:r>
            <a:r>
              <a:rPr lang="ru-RU" sz="3200" dirty="0" err="1" smtClean="0"/>
              <a:t>Pod</a:t>
            </a:r>
            <a:r>
              <a:rPr lang="ru-RU" sz="3200" dirty="0" smtClean="0"/>
              <a:t>.</a:t>
            </a:r>
          </a:p>
          <a:p>
            <a:pPr algn="just"/>
            <a:r>
              <a:rPr lang="ru-RU" sz="3200" dirty="0" smtClean="0"/>
              <a:t>`</a:t>
            </a:r>
            <a:r>
              <a:rPr lang="ru-RU" sz="3200" b="1" dirty="0" err="1" smtClean="0"/>
              <a:t>Ingress</a:t>
            </a:r>
            <a:r>
              <a:rPr lang="ru-RU" sz="3200" dirty="0" smtClean="0"/>
              <a:t>` — маршрутизирует внешний трафик на внутренние сервисы.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3151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990" y="-132180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конфигурации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24" y="831015"/>
            <a:ext cx="4851092" cy="58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Настройка </a:t>
            </a:r>
            <a:r>
              <a:rPr lang="en-US" b="1" dirty="0" smtClean="0"/>
              <a:t>Horizontal Pod </a:t>
            </a:r>
            <a:r>
              <a:rPr lang="en-US" b="1" dirty="0" err="1" smtClean="0"/>
              <a:t>Autoscaler</a:t>
            </a:r>
            <a:r>
              <a:rPr lang="en-US" b="1" dirty="0" smtClean="0"/>
              <a:t> (HPA)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413" y="1443870"/>
            <a:ext cx="6789346" cy="52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3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</a:t>
            </a:r>
            <a:r>
              <a:rPr lang="ru-RU" dirty="0" err="1" smtClean="0"/>
              <a:t>Оркестрация</a:t>
            </a:r>
            <a:r>
              <a:rPr lang="ru-RU" dirty="0" smtClean="0"/>
              <a:t> с </a:t>
            </a:r>
            <a:r>
              <a:rPr lang="ru-RU" dirty="0" err="1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8789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err="1" smtClean="0"/>
              <a:t>Kubernetes</a:t>
            </a:r>
            <a:r>
              <a:rPr lang="ru-RU" sz="3600" dirty="0" smtClean="0"/>
              <a:t> управляет множеством контейнеров, обеспечивает балансировку нагрузки и автоматическое масштабирование.</a:t>
            </a:r>
          </a:p>
          <a:p>
            <a:pPr algn="just"/>
            <a:r>
              <a:rPr lang="ru-RU" sz="3600" dirty="0" smtClean="0"/>
              <a:t>Основные компоненты: </a:t>
            </a:r>
            <a:r>
              <a:rPr lang="ru-RU" sz="3600" b="1" dirty="0" err="1" smtClean="0"/>
              <a:t>Pods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Services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Deployments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186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989" y="0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развертывания </a:t>
            </a:r>
            <a:r>
              <a:rPr lang="en-US" b="1" dirty="0" smtClean="0"/>
              <a:t>Kubernetes: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402" y="984585"/>
            <a:ext cx="6022788" cy="57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4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Цели</a:t>
            </a:r>
            <a:r>
              <a:rPr lang="ru-RU" sz="5400" dirty="0" smtClean="0"/>
              <a:t>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Изучение основ тестирования в </a:t>
            </a:r>
            <a:r>
              <a:rPr lang="ru-RU" sz="3600" dirty="0" err="1" smtClean="0"/>
              <a:t>Go</a:t>
            </a:r>
            <a:r>
              <a:rPr lang="ru-RU" sz="3600" dirty="0" smtClean="0"/>
              <a:t>.</a:t>
            </a:r>
          </a:p>
          <a:p>
            <a:pPr algn="just"/>
            <a:r>
              <a:rPr lang="ru-RU" sz="3600" dirty="0" smtClean="0"/>
              <a:t>Написание юнит- и интеграционных тестов.</a:t>
            </a:r>
          </a:p>
          <a:p>
            <a:pPr algn="just"/>
            <a:r>
              <a:rPr lang="ru-RU" sz="3600" dirty="0" smtClean="0"/>
              <a:t>Введение в инструменты профилирования и отладки.</a:t>
            </a:r>
          </a:p>
          <a:p>
            <a:pPr algn="just"/>
            <a:r>
              <a:rPr lang="ru-RU" sz="3600" dirty="0" smtClean="0"/>
              <a:t>Подготовка к эффективной разработке стабильного клиент-серверного приложения.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83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Внедрение </a:t>
            </a:r>
            <a:r>
              <a:rPr lang="en-US" b="1" dirty="0" smtClean="0"/>
              <a:t>CI/CD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16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</a:t>
            </a:r>
            <a:r>
              <a:rPr lang="en-US" b="1" dirty="0" smtClean="0"/>
              <a:t>CI/CD?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b="1" dirty="0" smtClean="0"/>
              <a:t>CI (</a:t>
            </a:r>
            <a:r>
              <a:rPr lang="ru-RU" sz="3200" b="1" dirty="0" err="1" smtClean="0"/>
              <a:t>Continuous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Integration</a:t>
            </a:r>
            <a:r>
              <a:rPr lang="ru-RU" sz="3200" b="1" dirty="0" smtClean="0"/>
              <a:t>) </a:t>
            </a:r>
            <a:r>
              <a:rPr lang="ru-RU" sz="3200" dirty="0" smtClean="0"/>
              <a:t>— практика частой интеграции кода, которая включает автоматическое тестирование и сборку.</a:t>
            </a:r>
          </a:p>
          <a:p>
            <a:pPr algn="just"/>
            <a:r>
              <a:rPr lang="ru-RU" sz="3200" b="1" dirty="0" smtClean="0"/>
              <a:t>CD (</a:t>
            </a:r>
            <a:r>
              <a:rPr lang="ru-RU" sz="3200" b="1" dirty="0" err="1" smtClean="0"/>
              <a:t>Continuous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Deployment</a:t>
            </a:r>
            <a:r>
              <a:rPr lang="ru-RU" sz="3200" b="1" dirty="0" smtClean="0"/>
              <a:t>)</a:t>
            </a:r>
            <a:r>
              <a:rPr lang="ru-RU" sz="3200" dirty="0" smtClean="0"/>
              <a:t> — автоматизация доставки кода на </a:t>
            </a:r>
            <a:r>
              <a:rPr lang="ru-RU" sz="3200" dirty="0" err="1" smtClean="0"/>
              <a:t>продакшн</a:t>
            </a:r>
            <a:r>
              <a:rPr lang="ru-RU" sz="3200" dirty="0" smtClean="0"/>
              <a:t>-серверы.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73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10726" cy="1325563"/>
          </a:xfrm>
        </p:spPr>
        <p:txBody>
          <a:bodyPr/>
          <a:lstStyle/>
          <a:p>
            <a:r>
              <a:rPr lang="ru-RU" b="1" dirty="0" smtClean="0"/>
              <a:t>Пример конфигурации </a:t>
            </a:r>
            <a:r>
              <a:rPr lang="en-US" b="1" dirty="0" smtClean="0"/>
              <a:t>GitHub Actions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46674"/>
            <a:ext cx="4553585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Масштабирование и мониторинг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0242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Масштабирование: горизонтальное и вертикальное (увеличение числа экземпляров или ресурсов).</a:t>
            </a:r>
          </a:p>
          <a:p>
            <a:pPr algn="just"/>
            <a:r>
              <a:rPr lang="ru-RU" sz="3600" dirty="0" smtClean="0"/>
              <a:t>Использование </a:t>
            </a:r>
            <a:r>
              <a:rPr lang="ru-RU" sz="3600" b="1" dirty="0" err="1" smtClean="0"/>
              <a:t>Prometheus</a:t>
            </a:r>
            <a:r>
              <a:rPr lang="ru-RU" sz="3600" dirty="0" smtClean="0"/>
              <a:t> и </a:t>
            </a:r>
            <a:r>
              <a:rPr lang="ru-RU" sz="3600" b="1" dirty="0" err="1" smtClean="0"/>
              <a:t>Grafana</a:t>
            </a:r>
            <a:r>
              <a:rPr lang="ru-RU" sz="3600" dirty="0" smtClean="0"/>
              <a:t> для мониторинга состояния приложения.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27186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метрик </a:t>
            </a:r>
            <a:r>
              <a:rPr lang="en-US" b="1" dirty="0" smtClean="0"/>
              <a:t>Prometheus: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580"/>
            <a:ext cx="8450304" cy="50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9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обсуждению: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000" dirty="0" smtClean="0"/>
              <a:t>1. Какие метрики важны для масштабирования?</a:t>
            </a:r>
          </a:p>
          <a:p>
            <a:pPr marL="0" indent="0" algn="just">
              <a:buNone/>
            </a:pPr>
            <a:r>
              <a:rPr lang="ru-RU" sz="4000" dirty="0" smtClean="0"/>
              <a:t>2. Как настроить </a:t>
            </a:r>
            <a:r>
              <a:rPr lang="ru-RU" sz="4000" dirty="0" err="1" smtClean="0"/>
              <a:t>автоскейлинг</a:t>
            </a:r>
            <a:r>
              <a:rPr lang="ru-RU" sz="4000" dirty="0" smtClean="0"/>
              <a:t> на основе пользовательских метрик?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62023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Безопасность клиент-серверных приложений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2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Цели: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5042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Понимание основных принципов безопасности при разработке клиент-серверных приложений.</a:t>
            </a:r>
          </a:p>
          <a:p>
            <a:pPr algn="just"/>
            <a:r>
              <a:rPr lang="ru-RU" sz="3600" dirty="0" smtClean="0"/>
              <a:t>Изучение механизмов аутентификации и авторизации.</a:t>
            </a:r>
          </a:p>
          <a:p>
            <a:pPr algn="just"/>
            <a:r>
              <a:rPr lang="ru-RU" sz="3600" dirty="0" smtClean="0"/>
              <a:t>Защита приложения от распространенных уязвимостей.</a:t>
            </a:r>
          </a:p>
          <a:p>
            <a:pPr algn="just"/>
            <a:r>
              <a:rPr lang="ru-RU" sz="3600" dirty="0" smtClean="0"/>
              <a:t>Настройка </a:t>
            </a:r>
            <a:r>
              <a:rPr lang="ru-RU" sz="3600" b="1" dirty="0" smtClean="0"/>
              <a:t>HTTPS</a:t>
            </a:r>
            <a:r>
              <a:rPr lang="ru-RU" sz="3600" dirty="0" smtClean="0"/>
              <a:t> и работа с сертификатами.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78918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Основы безопасности: аутентификация и авторизация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/>
              <a:t>Аутентификация</a:t>
            </a:r>
            <a:r>
              <a:rPr lang="ru-RU" sz="3600" dirty="0" smtClean="0"/>
              <a:t>: проверка подлинности пользователя (пароли, </a:t>
            </a:r>
            <a:r>
              <a:rPr lang="ru-RU" sz="3600" dirty="0" err="1" smtClean="0"/>
              <a:t>токены</a:t>
            </a:r>
            <a:r>
              <a:rPr lang="ru-RU" sz="3600" dirty="0" smtClean="0"/>
              <a:t>, сертификаты).</a:t>
            </a:r>
          </a:p>
          <a:p>
            <a:pPr algn="just"/>
            <a:r>
              <a:rPr lang="ru-RU" sz="3600" b="1" dirty="0" smtClean="0"/>
              <a:t>Авторизация</a:t>
            </a:r>
            <a:r>
              <a:rPr lang="ru-RU" sz="3600" dirty="0" smtClean="0"/>
              <a:t>: предоставление доступа к различным ресурсам на основе ролей (роль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ru-RU" sz="3600" dirty="0" smtClean="0"/>
              <a:t> может редактировать данные, а роль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ru-RU" sz="3600" dirty="0" smtClean="0"/>
              <a:t> — только просматривать).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7524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использования </a:t>
            </a:r>
            <a:r>
              <a:rPr lang="en-US" b="1" dirty="0" smtClean="0"/>
              <a:t>JWT-</a:t>
            </a:r>
            <a:r>
              <a:rPr lang="ru-RU" b="1" dirty="0" err="1" smtClean="0"/>
              <a:t>токенов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00" y="1362585"/>
            <a:ext cx="7546957" cy="534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Введение в тестирование в </a:t>
            </a:r>
            <a:r>
              <a:rPr lang="ru-RU" b="1" dirty="0" err="1" smtClean="0"/>
              <a:t>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err="1" smtClean="0"/>
              <a:t>Go</a:t>
            </a:r>
            <a:r>
              <a:rPr lang="ru-RU" sz="3600" dirty="0" smtClean="0"/>
              <a:t> тесты располагаются в отдельных файлах с суффиксом 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test.go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600" dirty="0" smtClean="0"/>
              <a:t>и должны использовать пакет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ru-RU" sz="3600" dirty="0" smtClean="0"/>
              <a:t>.</a:t>
            </a:r>
          </a:p>
          <a:p>
            <a:pPr algn="just"/>
            <a:r>
              <a:rPr lang="ru-RU" sz="3600" dirty="0" smtClean="0"/>
              <a:t>Команда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go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600" dirty="0" smtClean="0"/>
              <a:t>запускает все тесты в проекте, выполняя базовую проверку, вывод ошибок и время выполнения.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424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Защита от распространенных атак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458" y="1873751"/>
            <a:ext cx="11081084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/>
              <a:t>SQL-инъекции:</a:t>
            </a:r>
            <a:r>
              <a:rPr lang="ru-RU" sz="3600" dirty="0" smtClean="0"/>
              <a:t> когда злоумышленник вставляет вредоносный SQL-код в запрос.</a:t>
            </a:r>
          </a:p>
          <a:p>
            <a:pPr algn="just"/>
            <a:r>
              <a:rPr lang="ru-RU" sz="3600" b="1" dirty="0" smtClean="0"/>
              <a:t>XSS (межсайтовый </a:t>
            </a:r>
            <a:r>
              <a:rPr lang="ru-RU" sz="3600" b="1" dirty="0" err="1" smtClean="0"/>
              <a:t>скриптинг</a:t>
            </a:r>
            <a:r>
              <a:rPr lang="ru-RU" sz="3600" b="1" dirty="0" smtClean="0"/>
              <a:t>): </a:t>
            </a:r>
            <a:r>
              <a:rPr lang="ru-RU" sz="3600" dirty="0" smtClean="0"/>
              <a:t>внедрение вредоносного кода на страницы, которые просматривает пользователь.</a:t>
            </a:r>
          </a:p>
          <a:p>
            <a:pPr algn="just"/>
            <a:r>
              <a:rPr lang="ru-RU" sz="3600" b="1" dirty="0" smtClean="0"/>
              <a:t>CSRF (межсайтовая подделка запросов): </a:t>
            </a:r>
            <a:r>
              <a:rPr lang="ru-RU" sz="3600" dirty="0" smtClean="0"/>
              <a:t>отправка поддельных запросов от имени авторизованного пользователя.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00730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защиты от </a:t>
            </a:r>
            <a:r>
              <a:rPr lang="en-US" b="1" dirty="0" smtClean="0"/>
              <a:t>SQL-</a:t>
            </a:r>
            <a:r>
              <a:rPr lang="ru-RU" b="1" dirty="0" smtClean="0"/>
              <a:t>инъекций: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4426"/>
            <a:ext cx="8244584" cy="5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2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b="1" dirty="0" smtClean="0"/>
              <a:t>3. Настройка HTTPS и работа с сертификатами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b="1" dirty="0" smtClean="0"/>
              <a:t>SSL-сертификат</a:t>
            </a:r>
            <a:r>
              <a:rPr lang="ru-RU" sz="3600" dirty="0" smtClean="0"/>
              <a:t> — это цифровой сертификат, который удостоверяет подлинность веб-сайта и шифрует данные.</a:t>
            </a:r>
          </a:p>
          <a:p>
            <a:pPr algn="just"/>
            <a:r>
              <a:rPr lang="ru-RU" sz="3600" dirty="0" smtClean="0"/>
              <a:t>Использование бесплатных сертификатов (например, от </a:t>
            </a:r>
            <a:r>
              <a:rPr lang="ru-RU" sz="3600" dirty="0" err="1" smtClean="0"/>
              <a:t>Let’s</a:t>
            </a:r>
            <a:r>
              <a:rPr lang="ru-RU" sz="3600" dirty="0" smtClean="0"/>
              <a:t> </a:t>
            </a:r>
            <a:r>
              <a:rPr lang="ru-RU" sz="3600" dirty="0" err="1" smtClean="0"/>
              <a:t>Encrypt</a:t>
            </a:r>
            <a:r>
              <a:rPr lang="ru-RU" sz="3600" dirty="0" smtClean="0"/>
              <a:t>).</a:t>
            </a:r>
          </a:p>
          <a:p>
            <a:pPr algn="just"/>
            <a:r>
              <a:rPr lang="ru-RU" sz="3600" dirty="0" smtClean="0"/>
              <a:t>Настройка HTTPS-сервера в </a:t>
            </a:r>
            <a:r>
              <a:rPr lang="ru-RU" sz="3600" dirty="0" err="1" smtClean="0"/>
              <a:t>Go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48123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</a:t>
            </a:r>
            <a:r>
              <a:rPr lang="en-US" b="1" dirty="0" smtClean="0"/>
              <a:t>HTTPS-</a:t>
            </a:r>
            <a:r>
              <a:rPr lang="ru-RU" b="1" dirty="0" smtClean="0"/>
              <a:t>сервера: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3519"/>
            <a:ext cx="8257674" cy="56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Практическое 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2537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Настроить авторизацию для своего приложения с помощью JWT.</a:t>
            </a:r>
          </a:p>
          <a:p>
            <a:pPr algn="just"/>
            <a:r>
              <a:rPr lang="ru-RU" sz="3600" dirty="0" smtClean="0"/>
              <a:t>Защитить один из маршрутов от неавторизованных пользователей.</a:t>
            </a:r>
          </a:p>
          <a:p>
            <a:pPr algn="just"/>
            <a:r>
              <a:rPr lang="ru-RU" sz="3600" dirty="0" smtClean="0"/>
              <a:t>Настроить простой HTTPS-сервер и подключить сертификаты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0072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Продвинутые техники API и </a:t>
            </a:r>
            <a:r>
              <a:rPr lang="ru-RU" b="1" dirty="0" err="1" smtClean="0"/>
              <a:t>микросервисы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14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Цели: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Изучить продвинутые техники построения API.</a:t>
            </a:r>
          </a:p>
          <a:p>
            <a:pPr algn="just"/>
            <a:r>
              <a:rPr lang="ru-RU" sz="3600" dirty="0" smtClean="0"/>
              <a:t>Введение в </a:t>
            </a:r>
            <a:r>
              <a:rPr lang="ru-RU" sz="3600" dirty="0" err="1" smtClean="0"/>
              <a:t>микросервисную</a:t>
            </a:r>
            <a:r>
              <a:rPr lang="ru-RU" sz="3600" dirty="0" smtClean="0"/>
              <a:t> архитектуру.</a:t>
            </a:r>
          </a:p>
          <a:p>
            <a:pPr algn="just"/>
            <a:r>
              <a:rPr lang="ru-RU" sz="3600" dirty="0" smtClean="0"/>
              <a:t>Использование </a:t>
            </a:r>
            <a:r>
              <a:rPr lang="ru-RU" sz="3600" dirty="0" err="1" smtClean="0"/>
              <a:t>gRPC</a:t>
            </a:r>
            <a:r>
              <a:rPr lang="ru-RU" sz="3600" dirty="0" smtClean="0"/>
              <a:t> в качестве альтернативы REST.</a:t>
            </a:r>
          </a:p>
          <a:p>
            <a:pPr algn="just"/>
            <a:r>
              <a:rPr lang="ru-RU" sz="3600" dirty="0" smtClean="0"/>
              <a:t>Основы очередей сообщений.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27452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</a:t>
            </a:r>
            <a:r>
              <a:rPr lang="ru-RU" b="1" dirty="0" err="1" smtClean="0"/>
              <a:t>Микросервисная</a:t>
            </a:r>
            <a:r>
              <a:rPr lang="ru-RU" b="1" dirty="0" smtClean="0"/>
              <a:t> архитектура и её преимущества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Преимущества </a:t>
            </a:r>
            <a:r>
              <a:rPr lang="ru-RU" b="1" dirty="0" err="1" smtClean="0"/>
              <a:t>микросервисов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Независимое обновление сервисов.</a:t>
            </a:r>
          </a:p>
          <a:p>
            <a:r>
              <a:rPr lang="ru-RU" dirty="0" smtClean="0"/>
              <a:t>Масштабирование отдельных компонентов.</a:t>
            </a:r>
          </a:p>
          <a:p>
            <a:r>
              <a:rPr lang="ru-RU" dirty="0" smtClean="0"/>
              <a:t>Упрощение поддержки и тестирования.</a:t>
            </a:r>
          </a:p>
          <a:p>
            <a:pPr marL="0" indent="0">
              <a:buNone/>
            </a:pPr>
            <a:r>
              <a:rPr lang="ru-RU" b="1" dirty="0" smtClean="0"/>
              <a:t>Недостатки</a:t>
            </a:r>
            <a:r>
              <a:rPr lang="ru-RU" dirty="0" smtClean="0"/>
              <a:t>: </a:t>
            </a:r>
          </a:p>
          <a:p>
            <a:r>
              <a:rPr lang="ru-RU" dirty="0"/>
              <a:t>С</a:t>
            </a:r>
            <a:r>
              <a:rPr lang="ru-RU" dirty="0" smtClean="0"/>
              <a:t>ложность управления.</a:t>
            </a:r>
          </a:p>
          <a:p>
            <a:r>
              <a:rPr lang="ru-RU" dirty="0" err="1"/>
              <a:t>М</a:t>
            </a:r>
            <a:r>
              <a:rPr lang="ru-RU" dirty="0" err="1" smtClean="0"/>
              <a:t>ежсервисное</a:t>
            </a:r>
            <a:r>
              <a:rPr lang="ru-RU" dirty="0" smtClean="0"/>
              <a:t> взаимодействие. </a:t>
            </a:r>
          </a:p>
          <a:p>
            <a:r>
              <a:rPr lang="ru-RU" dirty="0"/>
              <a:t>В</a:t>
            </a:r>
            <a:r>
              <a:rPr lang="ru-RU" dirty="0" smtClean="0"/>
              <a:t>озможные проблемы с согласованностью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450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Введение в </a:t>
            </a:r>
            <a:r>
              <a:rPr lang="ru-RU" b="1" dirty="0" err="1" smtClean="0"/>
              <a:t>gRPC</a:t>
            </a:r>
            <a:r>
              <a:rPr lang="ru-RU" b="1" dirty="0" smtClean="0"/>
              <a:t>: создание и использование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b="1" dirty="0" err="1" smtClean="0"/>
              <a:t>gRPC</a:t>
            </a:r>
            <a:r>
              <a:rPr lang="ru-RU" sz="3600" dirty="0" smtClean="0"/>
              <a:t> — это высокопроизводительный RPC-</a:t>
            </a:r>
            <a:r>
              <a:rPr lang="ru-RU" sz="3600" dirty="0" err="1" smtClean="0"/>
              <a:t>фреймворк</a:t>
            </a:r>
            <a:r>
              <a:rPr lang="ru-RU" sz="3600" dirty="0" smtClean="0"/>
              <a:t>, использующий </a:t>
            </a:r>
            <a:r>
              <a:rPr lang="ru-RU" sz="3600" dirty="0" err="1" smtClean="0"/>
              <a:t>Protocol</a:t>
            </a:r>
            <a:r>
              <a:rPr lang="ru-RU" sz="3600" dirty="0" smtClean="0"/>
              <a:t> </a:t>
            </a:r>
            <a:r>
              <a:rPr lang="ru-RU" sz="3600" dirty="0" err="1" smtClean="0"/>
              <a:t>Buffers</a:t>
            </a:r>
            <a:r>
              <a:rPr lang="ru-RU" sz="3600" dirty="0" smtClean="0"/>
              <a:t> для </a:t>
            </a:r>
            <a:r>
              <a:rPr lang="ru-RU" sz="3600" dirty="0" err="1" smtClean="0"/>
              <a:t>сериализации</a:t>
            </a:r>
            <a:r>
              <a:rPr lang="ru-RU" sz="3600" dirty="0" smtClean="0"/>
              <a:t> данных.</a:t>
            </a:r>
          </a:p>
          <a:p>
            <a:pPr algn="just"/>
            <a:r>
              <a:rPr lang="ru-RU" sz="3600" dirty="0" err="1" smtClean="0"/>
              <a:t>gRPC</a:t>
            </a:r>
            <a:r>
              <a:rPr lang="ru-RU" sz="3600" dirty="0" smtClean="0"/>
              <a:t> является более эффективной альтернативой REST для внутренних </a:t>
            </a:r>
            <a:r>
              <a:rPr lang="ru-RU" sz="3600" dirty="0" err="1" smtClean="0"/>
              <a:t>микросервисов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57367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определения </a:t>
            </a:r>
            <a:r>
              <a:rPr lang="en-US" b="1" dirty="0" err="1" smtClean="0"/>
              <a:t>gRPC</a:t>
            </a:r>
            <a:r>
              <a:rPr lang="en-US" b="1" dirty="0" smtClean="0"/>
              <a:t>-</a:t>
            </a:r>
            <a:r>
              <a:rPr lang="ru-RU" b="1" dirty="0" smtClean="0"/>
              <a:t>сервиса: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191" y="1489212"/>
            <a:ext cx="8102587" cy="50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простого юнит-теста: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522"/>
            <a:ext cx="7936279" cy="52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71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Очереди сообщений: </a:t>
            </a:r>
            <a:r>
              <a:rPr lang="ru-RU" dirty="0" err="1" smtClean="0"/>
              <a:t>RabbitMQ</a:t>
            </a:r>
            <a:r>
              <a:rPr lang="ru-RU" dirty="0" smtClean="0"/>
              <a:t> и </a:t>
            </a:r>
            <a:r>
              <a:rPr lang="ru-RU" dirty="0" err="1" smtClean="0"/>
              <a:t>Kafka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Очереди сообщений помогают </a:t>
            </a:r>
            <a:r>
              <a:rPr lang="ru-RU" sz="3600" dirty="0" err="1" smtClean="0"/>
              <a:t>микросервисам</a:t>
            </a:r>
            <a:r>
              <a:rPr lang="ru-RU" sz="3600" dirty="0" smtClean="0"/>
              <a:t> общаться асинхронно.</a:t>
            </a:r>
          </a:p>
          <a:p>
            <a:pPr algn="just"/>
            <a:r>
              <a:rPr lang="ru-RU" sz="3600" b="1" dirty="0" err="1" smtClean="0"/>
              <a:t>RabbitMQ</a:t>
            </a:r>
            <a:r>
              <a:rPr lang="ru-RU" sz="3600" dirty="0" smtClean="0"/>
              <a:t>: простой и надежный брокер сообщений.</a:t>
            </a:r>
          </a:p>
          <a:p>
            <a:pPr algn="just"/>
            <a:r>
              <a:rPr lang="ru-RU" sz="3600" b="1" dirty="0" err="1" smtClean="0"/>
              <a:t>Kafka</a:t>
            </a:r>
            <a:r>
              <a:rPr lang="ru-RU" sz="3600" dirty="0" smtClean="0"/>
              <a:t>: распределенная платформа потоковой передачи данных.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31219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использования </a:t>
            </a:r>
            <a:r>
              <a:rPr lang="en-US" b="1" dirty="0" err="1" smtClean="0"/>
              <a:t>RabbitMQ</a:t>
            </a:r>
            <a:r>
              <a:rPr lang="en-US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88" y="1406794"/>
            <a:ext cx="7795686" cy="54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Практическое задание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</a:t>
            </a:r>
            <a:r>
              <a:rPr lang="ru-RU" dirty="0" err="1" smtClean="0"/>
              <a:t>gRPC</a:t>
            </a:r>
            <a:r>
              <a:rPr lang="ru-RU" dirty="0" smtClean="0"/>
              <a:t>-сервис с двумя методами.</a:t>
            </a:r>
          </a:p>
          <a:p>
            <a:r>
              <a:rPr lang="ru-RU" dirty="0" smtClean="0"/>
              <a:t>Настроить </a:t>
            </a:r>
            <a:r>
              <a:rPr lang="ru-RU" b="1" dirty="0" err="1" smtClean="0"/>
              <a:t>RabbitMQ</a:t>
            </a:r>
            <a:r>
              <a:rPr lang="ru-RU" dirty="0" smtClean="0"/>
              <a:t> или </a:t>
            </a:r>
            <a:r>
              <a:rPr lang="ru-RU" b="1" dirty="0" err="1" smtClean="0"/>
              <a:t>Kafka</a:t>
            </a:r>
            <a:r>
              <a:rPr lang="ru-RU" dirty="0" smtClean="0"/>
              <a:t> для взаимодействия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Развернуть </a:t>
            </a:r>
            <a:r>
              <a:rPr lang="ru-RU" dirty="0" err="1" smtClean="0"/>
              <a:t>микросервисное</a:t>
            </a:r>
            <a:r>
              <a:rPr lang="ru-RU" dirty="0" smtClean="0"/>
              <a:t> приложение с использованием </a:t>
            </a:r>
            <a:r>
              <a:rPr lang="ru-RU" b="1" dirty="0" err="1" smtClean="0"/>
              <a:t>Docker</a:t>
            </a:r>
            <a:r>
              <a:rPr lang="ru-RU" b="1" dirty="0" smtClean="0"/>
              <a:t> </a:t>
            </a:r>
            <a:r>
              <a:rPr lang="ru-RU" b="1" dirty="0" err="1" smtClean="0"/>
              <a:t>Compose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287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Оптимизация и мониторинг производительности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24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Цели: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Оптимизация клиент-серверных приложений.</a:t>
            </a:r>
          </a:p>
          <a:p>
            <a:pPr algn="just"/>
            <a:r>
              <a:rPr lang="ru-RU" sz="3600" dirty="0" smtClean="0"/>
              <a:t>Введение в кэширование, ограничение запросов и балансировку.</a:t>
            </a:r>
          </a:p>
          <a:p>
            <a:pPr algn="just"/>
            <a:r>
              <a:rPr lang="ru-RU" sz="3600" dirty="0" smtClean="0"/>
              <a:t>Мониторинг с помощью </a:t>
            </a:r>
            <a:r>
              <a:rPr lang="ru-RU" sz="3600" dirty="0" err="1" smtClean="0"/>
              <a:t>Prometheus</a:t>
            </a:r>
            <a:r>
              <a:rPr lang="ru-RU" sz="3600" dirty="0" smtClean="0"/>
              <a:t> и </a:t>
            </a:r>
            <a:r>
              <a:rPr lang="ru-RU" sz="3600" dirty="0" err="1" smtClean="0"/>
              <a:t>Grafana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19793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Основы кэширования и его использование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Кэширование сокращает нагрузку на базу данных и уменьшает задержки.</a:t>
            </a:r>
          </a:p>
          <a:p>
            <a:pPr algn="just"/>
            <a:r>
              <a:rPr lang="ru-RU" sz="3600" b="1" dirty="0" smtClean="0"/>
              <a:t>Виды кэширования: </a:t>
            </a:r>
            <a:r>
              <a:rPr lang="ru-RU" sz="3600" dirty="0" smtClean="0"/>
              <a:t>локальное, распределенное, в памяти (</a:t>
            </a:r>
            <a:r>
              <a:rPr lang="ru-RU" sz="3600" dirty="0" err="1" smtClean="0"/>
              <a:t>Redis</a:t>
            </a:r>
            <a:r>
              <a:rPr lang="ru-RU" sz="3600" dirty="0" smtClean="0"/>
              <a:t>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7004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кэширования с использованием </a:t>
            </a:r>
            <a:r>
              <a:rPr lang="ru-RU" b="1" dirty="0" err="1" smtClean="0"/>
              <a:t>Redis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24972" cy="47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42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Ограничение запросов и балансировка нагрузки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Ограничение запросов: предотвращает перегрузку сервера.</a:t>
            </a:r>
          </a:p>
          <a:p>
            <a:pPr algn="just"/>
            <a:r>
              <a:rPr lang="ru-RU" sz="3600" dirty="0" smtClean="0"/>
              <a:t>Простейший метод —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rate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</a:rPr>
              <a:t>limiter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600" dirty="0" smtClean="0"/>
              <a:t>(ограничитель запросов).</a:t>
            </a:r>
          </a:p>
          <a:p>
            <a:pPr marL="0" indent="0" algn="just">
              <a:buNone/>
            </a:pPr>
            <a:r>
              <a:rPr lang="ru-RU" sz="3600" dirty="0" smtClean="0"/>
              <a:t>Далее рассмотрим пример ограничения запросов.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93476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114" y="0"/>
            <a:ext cx="7760369" cy="67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2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Балансировка нагрузки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542" y="1690688"/>
            <a:ext cx="11016916" cy="4687470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Использование нескольких серверов для распределения входящих запросов.</a:t>
            </a:r>
          </a:p>
          <a:p>
            <a:pPr algn="just"/>
            <a:r>
              <a:rPr lang="ru-RU" sz="3600" dirty="0" smtClean="0"/>
              <a:t>Простая балансировка с помощью </a:t>
            </a:r>
            <a:r>
              <a:rPr lang="ru-RU" sz="3600" dirty="0" err="1" smtClean="0"/>
              <a:t>Nginx</a:t>
            </a:r>
            <a:r>
              <a:rPr lang="ru-RU" sz="3600" dirty="0" smtClean="0"/>
              <a:t>.</a:t>
            </a:r>
          </a:p>
          <a:p>
            <a:pPr algn="just"/>
            <a:r>
              <a:rPr lang="ru-RU" sz="3600" dirty="0" smtClean="0"/>
              <a:t>Использование </a:t>
            </a:r>
            <a:r>
              <a:rPr lang="ru-RU" sz="3600" dirty="0" err="1" smtClean="0"/>
              <a:t>балансировщиков</a:t>
            </a:r>
            <a:r>
              <a:rPr lang="ru-RU" sz="3600" dirty="0" smtClean="0"/>
              <a:t> уровня приложений (</a:t>
            </a:r>
            <a:r>
              <a:rPr lang="ru-RU" sz="3600" dirty="0" err="1" smtClean="0"/>
              <a:t>HAProxy</a:t>
            </a:r>
            <a:r>
              <a:rPr lang="ru-RU" sz="3600" dirty="0" smtClean="0"/>
              <a:t>) или сервисных сетей (</a:t>
            </a:r>
            <a:r>
              <a:rPr lang="ru-RU" sz="3600" dirty="0" err="1" smtClean="0"/>
              <a:t>Consul</a:t>
            </a:r>
            <a:r>
              <a:rPr lang="ru-RU" sz="3600" dirty="0" smtClean="0"/>
              <a:t>).</a:t>
            </a:r>
          </a:p>
          <a:p>
            <a:pPr marL="0" indent="0" algn="just">
              <a:buNone/>
            </a:pPr>
            <a:endParaRPr lang="ru-RU" sz="3600" dirty="0" smtClean="0"/>
          </a:p>
          <a:p>
            <a:pPr marL="0" indent="0" algn="just">
              <a:buNone/>
            </a:pPr>
            <a:r>
              <a:rPr lang="ru-RU" sz="3600" dirty="0" smtClean="0"/>
              <a:t>Далее рассмотрим пример настройки </a:t>
            </a:r>
            <a:r>
              <a:rPr lang="ru-RU" sz="3600" b="1" dirty="0" err="1" smtClean="0"/>
              <a:t>Nginx</a:t>
            </a:r>
            <a:r>
              <a:rPr lang="ru-RU" sz="3600" dirty="0" smtClean="0"/>
              <a:t> как </a:t>
            </a:r>
            <a:r>
              <a:rPr lang="ru-RU" sz="3600" dirty="0" err="1" smtClean="0"/>
              <a:t>балансировщика</a:t>
            </a:r>
            <a:r>
              <a:rPr lang="ru-RU" sz="3600" dirty="0" smtClean="0"/>
              <a:t> нагрузки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1778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Написание юнит-тестов и интеграционных тестов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b="1" dirty="0" smtClean="0"/>
              <a:t>Юнит-тесты</a:t>
            </a:r>
            <a:r>
              <a:rPr lang="ru-RU" sz="3600" dirty="0" smtClean="0"/>
              <a:t> проверяют отдельные функции или модули. </a:t>
            </a:r>
          </a:p>
          <a:p>
            <a:pPr algn="just"/>
            <a:r>
              <a:rPr lang="ru-RU" sz="3600" b="1" dirty="0" smtClean="0"/>
              <a:t>Интеграционные тесты </a:t>
            </a:r>
            <a:r>
              <a:rPr lang="ru-RU" sz="3600" dirty="0" smtClean="0"/>
              <a:t>проверяют взаимодействие нескольких частей приложения.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7797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9606136" cy="69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3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Мониторинг производительности: </a:t>
            </a:r>
            <a:r>
              <a:rPr lang="ru-RU" b="1" dirty="0" err="1" smtClean="0"/>
              <a:t>Prometheus</a:t>
            </a:r>
            <a:r>
              <a:rPr lang="ru-RU" b="1" dirty="0" smtClean="0"/>
              <a:t> и </a:t>
            </a:r>
            <a:r>
              <a:rPr lang="ru-RU" b="1" dirty="0" err="1" smtClean="0"/>
              <a:t>Grafana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705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err="1" smtClean="0"/>
              <a:t>Prometheus</a:t>
            </a:r>
            <a:r>
              <a:rPr lang="ru-RU" sz="3600" dirty="0" smtClean="0"/>
              <a:t> — система мониторинга и оповещения, собирающая метрики и хранящая их в виде временных рядов.</a:t>
            </a:r>
          </a:p>
          <a:p>
            <a:pPr algn="just"/>
            <a:r>
              <a:rPr lang="ru-RU" sz="3600" b="1" dirty="0" err="1" smtClean="0"/>
              <a:t>Grafana</a:t>
            </a:r>
            <a:r>
              <a:rPr lang="ru-RU" sz="3600" dirty="0" smtClean="0"/>
              <a:t> — платформа визуализации для мониторинга и анализа данных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26239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мониторинга HTTP-сервера с </a:t>
            </a:r>
            <a:r>
              <a:rPr lang="ru-RU" b="1" dirty="0" err="1" smtClean="0"/>
              <a:t>Prometheus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134" y="662781"/>
            <a:ext cx="5842266" cy="618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5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5. Практическое 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Настроить мониторинг с </a:t>
            </a:r>
            <a:r>
              <a:rPr lang="ru-RU" sz="3600" b="1" dirty="0" err="1" smtClean="0"/>
              <a:t>Prometheus</a:t>
            </a:r>
            <a:r>
              <a:rPr lang="ru-RU" sz="3600" dirty="0" smtClean="0"/>
              <a:t> и визуализацию метрик в </a:t>
            </a:r>
            <a:r>
              <a:rPr lang="ru-RU" sz="3600" b="1" dirty="0" err="1" smtClean="0"/>
              <a:t>Grafana</a:t>
            </a:r>
            <a:r>
              <a:rPr lang="ru-RU" sz="3600" dirty="0" smtClean="0"/>
              <a:t>.</a:t>
            </a:r>
          </a:p>
          <a:p>
            <a:pPr algn="just"/>
            <a:r>
              <a:rPr lang="ru-RU" sz="3600" dirty="0" smtClean="0"/>
              <a:t>Настроить ограничение запросов для одного из маршрутов своего приложения.</a:t>
            </a:r>
          </a:p>
          <a:p>
            <a:pPr algn="just"/>
            <a:r>
              <a:rPr lang="ru-RU" sz="3600" dirty="0" smtClean="0"/>
              <a:t>Настроить балансировку нагрузки с помощью </a:t>
            </a:r>
            <a:r>
              <a:rPr lang="ru-RU" sz="3600" b="1" dirty="0" err="1" smtClean="0"/>
              <a:t>Nginx</a:t>
            </a:r>
            <a:r>
              <a:rPr lang="ru-RU" sz="3600" dirty="0" smtClean="0"/>
              <a:t> или </a:t>
            </a:r>
            <a:r>
              <a:rPr lang="ru-RU" sz="3600" b="1" dirty="0" err="1" smtClean="0"/>
              <a:t>HAProxy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45015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Организация </a:t>
            </a:r>
            <a:r>
              <a:rPr lang="ru-RU" b="1" dirty="0" err="1" smtClean="0"/>
              <a:t>логирования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69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Популярные библиотеки для </a:t>
            </a:r>
            <a:r>
              <a:rPr lang="ru-RU" b="1" dirty="0" err="1" smtClean="0"/>
              <a:t>логирования</a:t>
            </a:r>
            <a:r>
              <a:rPr lang="ru-RU" b="1" dirty="0" smtClean="0"/>
              <a:t> в </a:t>
            </a:r>
            <a:r>
              <a:rPr lang="ru-RU" b="1" dirty="0" err="1" smtClean="0"/>
              <a:t>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247" y="1841667"/>
            <a:ext cx="11241505" cy="4351338"/>
          </a:xfrm>
        </p:spPr>
        <p:txBody>
          <a:bodyPr/>
          <a:lstStyle/>
          <a:p>
            <a:pPr algn="just"/>
            <a:r>
              <a:rPr lang="ru-RU" dirty="0" smtClean="0"/>
              <a:t>`</a:t>
            </a:r>
            <a:r>
              <a:rPr lang="ru-RU" sz="3600" b="1" dirty="0" err="1" smtClean="0"/>
              <a:t>logrus</a:t>
            </a:r>
            <a:r>
              <a:rPr lang="ru-RU" sz="3600" dirty="0" smtClean="0"/>
              <a:t>`: простая в использовании библиотека, поддерживающая структурированные </a:t>
            </a:r>
            <a:r>
              <a:rPr lang="ru-RU" sz="3600" dirty="0" err="1" smtClean="0"/>
              <a:t>логи</a:t>
            </a:r>
            <a:r>
              <a:rPr lang="ru-RU" sz="3600" dirty="0" smtClean="0"/>
              <a:t> и </a:t>
            </a:r>
            <a:r>
              <a:rPr lang="ru-RU" sz="3600" dirty="0" err="1" smtClean="0"/>
              <a:t>логирование</a:t>
            </a:r>
            <a:r>
              <a:rPr lang="ru-RU" sz="3600" dirty="0" smtClean="0"/>
              <a:t> с уровнями (</a:t>
            </a:r>
            <a:r>
              <a:rPr lang="ru-RU" sz="3600" dirty="0" err="1" smtClean="0"/>
              <a:t>Info</a:t>
            </a:r>
            <a:r>
              <a:rPr lang="ru-RU" sz="3600" dirty="0" smtClean="0"/>
              <a:t>, </a:t>
            </a:r>
            <a:r>
              <a:rPr lang="ru-RU" sz="3600" dirty="0" err="1" smtClean="0"/>
              <a:t>Warn</a:t>
            </a:r>
            <a:r>
              <a:rPr lang="ru-RU" sz="3600" dirty="0" smtClean="0"/>
              <a:t>, </a:t>
            </a:r>
            <a:r>
              <a:rPr lang="ru-RU" sz="3600" dirty="0" err="1" smtClean="0"/>
              <a:t>Error</a:t>
            </a:r>
            <a:r>
              <a:rPr lang="ru-RU" sz="3600" dirty="0" smtClean="0"/>
              <a:t>).</a:t>
            </a:r>
          </a:p>
          <a:p>
            <a:pPr algn="just"/>
            <a:r>
              <a:rPr lang="ru-RU" sz="3600" dirty="0" smtClean="0"/>
              <a:t>`</a:t>
            </a:r>
            <a:r>
              <a:rPr lang="ru-RU" sz="3600" b="1" dirty="0" err="1" smtClean="0"/>
              <a:t>zap</a:t>
            </a:r>
            <a:r>
              <a:rPr lang="ru-RU" sz="3600" dirty="0" smtClean="0"/>
              <a:t>`: более быстрая и оптимизированная библиотека, используемая для высокопроизводительных сервисов.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19442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228433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с использованием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logrus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4973"/>
            <a:ext cx="5658854" cy="58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42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260517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с использованием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zap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99790"/>
            <a:ext cx="6350320" cy="61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интеграционного теста для работы с базой данных: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21" y="1690688"/>
            <a:ext cx="10165357" cy="50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Профилирование и отладка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4000" dirty="0" err="1" smtClean="0"/>
              <a:t>Go</a:t>
            </a:r>
            <a:r>
              <a:rPr lang="ru-RU" sz="4000" dirty="0" smtClean="0"/>
              <a:t> предоставляет мощные инструменты для анализа производительности, такие как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pprof</a:t>
            </a:r>
            <a:r>
              <a:rPr lang="ru-RU" sz="4000" dirty="0" smtClean="0"/>
              <a:t> и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trace</a:t>
            </a:r>
            <a:r>
              <a:rPr lang="ru-RU" sz="4000" dirty="0" smtClean="0"/>
              <a:t>.</a:t>
            </a:r>
          </a:p>
          <a:p>
            <a:pPr algn="just"/>
            <a:r>
              <a:rPr lang="ru-RU" sz="4000" dirty="0" smtClean="0"/>
              <a:t>Используйте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pprof</a:t>
            </a:r>
            <a:r>
              <a:rPr lang="ru-RU" sz="4000" dirty="0" smtClean="0"/>
              <a:t> для анализа времени выполнения, загрузки памяти и </a:t>
            </a:r>
            <a:r>
              <a:rPr lang="ru-RU" sz="4000" dirty="0" err="1" smtClean="0"/>
              <a:t>конкурентности</a:t>
            </a:r>
            <a:r>
              <a:rPr lang="ru-RU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5846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профилирования: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432" y="1410035"/>
            <a:ext cx="10358358" cy="51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Развертывание и масштабирование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579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1047</Words>
  <Application>Microsoft Office PowerPoint</Application>
  <PresentationFormat>Широкоэкранный</PresentationFormat>
  <Paragraphs>142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Тема Office</vt:lpstr>
      <vt:lpstr>Тестирование и отладка</vt:lpstr>
      <vt:lpstr>Цели:</vt:lpstr>
      <vt:lpstr>1. Введение в тестирование в Go</vt:lpstr>
      <vt:lpstr>Пример простого юнит-теста:</vt:lpstr>
      <vt:lpstr>2. Написание юнит-тестов и интеграционных тестов</vt:lpstr>
      <vt:lpstr>Пример интеграционного теста для работы с базой данных:</vt:lpstr>
      <vt:lpstr>3. Профилирование и отладка</vt:lpstr>
      <vt:lpstr>Пример профилирования:</vt:lpstr>
      <vt:lpstr>Развертывание и масштабирование</vt:lpstr>
      <vt:lpstr>Цели:</vt:lpstr>
      <vt:lpstr>1. Развертывание приложений: от разработки до продакшена</vt:lpstr>
      <vt:lpstr>2. Контейнеризация с Docker</vt:lpstr>
      <vt:lpstr>Пример Dockerfile:</vt:lpstr>
      <vt:lpstr>Масштабирование с помощью Kubernetes</vt:lpstr>
      <vt:lpstr>Основные компоненты Kubernetes</vt:lpstr>
      <vt:lpstr>Пример конфигурации Deployment</vt:lpstr>
      <vt:lpstr>Настройка Horizontal Pod Autoscaler (HPA)</vt:lpstr>
      <vt:lpstr>3. Оркестрация с Kubernetes</vt:lpstr>
      <vt:lpstr>Пример развертывания Kubernetes:</vt:lpstr>
      <vt:lpstr>Внедрение CI/CD</vt:lpstr>
      <vt:lpstr>Что такое CI/CD?</vt:lpstr>
      <vt:lpstr>Пример конфигурации GitHub Actions</vt:lpstr>
      <vt:lpstr>4. Масштабирование и мониторинг</vt:lpstr>
      <vt:lpstr>Пример метрик Prometheus:</vt:lpstr>
      <vt:lpstr>Вопросы к обсуждению:</vt:lpstr>
      <vt:lpstr>Безопасность клиент-серверных приложений</vt:lpstr>
      <vt:lpstr>Цели:</vt:lpstr>
      <vt:lpstr>1. Основы безопасности: аутентификация и авторизация</vt:lpstr>
      <vt:lpstr>Пример использования JWT-токенов:</vt:lpstr>
      <vt:lpstr>2. Защита от распространенных атак</vt:lpstr>
      <vt:lpstr>Пример защиты от SQL-инъекций:</vt:lpstr>
      <vt:lpstr>3. Настройка HTTPS и работа с сертификатами</vt:lpstr>
      <vt:lpstr>Пример HTTPS-сервера:</vt:lpstr>
      <vt:lpstr>4. Практическое задание</vt:lpstr>
      <vt:lpstr>Продвинутые техники API и микросервисы</vt:lpstr>
      <vt:lpstr>Цели:</vt:lpstr>
      <vt:lpstr>1. Микросервисная архитектура и её преимущества</vt:lpstr>
      <vt:lpstr>2. Введение в gRPC: создание и использование </vt:lpstr>
      <vt:lpstr>Пример определения gRPC-сервиса:</vt:lpstr>
      <vt:lpstr>3. Очереди сообщений: RabbitMQ и Kafka </vt:lpstr>
      <vt:lpstr>Пример использования RabbitMQ:</vt:lpstr>
      <vt:lpstr>4. Практическое задание </vt:lpstr>
      <vt:lpstr>Оптимизация и мониторинг производительности</vt:lpstr>
      <vt:lpstr>Цели:</vt:lpstr>
      <vt:lpstr>1. Основы кэширования и его использование </vt:lpstr>
      <vt:lpstr>Пример кэширования с использованием Redis:</vt:lpstr>
      <vt:lpstr>2. Ограничение запросов и балансировка нагрузки</vt:lpstr>
      <vt:lpstr>Презентация PowerPoint</vt:lpstr>
      <vt:lpstr>3. Балансировка нагрузки</vt:lpstr>
      <vt:lpstr>Презентация PowerPoint</vt:lpstr>
      <vt:lpstr>4. Мониторинг производительности: Prometheus и Grafana</vt:lpstr>
      <vt:lpstr>Пример мониторинга HTTP-сервера с Prometheus:</vt:lpstr>
      <vt:lpstr>5. Практическое задание</vt:lpstr>
      <vt:lpstr>Организация логирования</vt:lpstr>
      <vt:lpstr>Популярные библиотеки для логирования в Go</vt:lpstr>
      <vt:lpstr>Пример с использованием logrus</vt:lpstr>
      <vt:lpstr>Пример с использованием zap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и отладка</dc:title>
  <dc:creator>Dasha</dc:creator>
  <cp:lastModifiedBy>Viktor Ushakov</cp:lastModifiedBy>
  <cp:revision>12</cp:revision>
  <dcterms:created xsi:type="dcterms:W3CDTF">2024-10-02T10:34:50Z</dcterms:created>
  <dcterms:modified xsi:type="dcterms:W3CDTF">2024-10-02T12:49:04Z</dcterms:modified>
</cp:coreProperties>
</file>