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4" r:id="rId36"/>
    <p:sldId id="292" r:id="rId37"/>
    <p:sldId id="293" r:id="rId38"/>
    <p:sldId id="295" r:id="rId3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1" d="100"/>
          <a:sy n="31" d="100"/>
        </p:scale>
        <p:origin x="696" y="14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8D1FE-77FC-43ED-AA47-049C9E3FB53A}" type="datetimeFigureOut">
              <a:rPr lang="ru-RU" smtClean="0"/>
              <a:t>09.10.2024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EDE0E-892A-45C2-8C54-AA3D3C182A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653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8D1FE-77FC-43ED-AA47-049C9E3FB53A}" type="datetimeFigureOut">
              <a:rPr lang="ru-RU" smtClean="0"/>
              <a:t>09.10.2024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EDE0E-892A-45C2-8C54-AA3D3C182A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463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8D1FE-77FC-43ED-AA47-049C9E3FB53A}" type="datetimeFigureOut">
              <a:rPr lang="ru-RU" smtClean="0"/>
              <a:t>09.10.2024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EDE0E-892A-45C2-8C54-AA3D3C182A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760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8D1FE-77FC-43ED-AA47-049C9E3FB53A}" type="datetimeFigureOut">
              <a:rPr lang="ru-RU" smtClean="0"/>
              <a:t>09.10.2024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EDE0E-892A-45C2-8C54-AA3D3C182A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0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8D1FE-77FC-43ED-AA47-049C9E3FB53A}" type="datetimeFigureOut">
              <a:rPr lang="ru-RU" smtClean="0"/>
              <a:t>09.10.2024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EDE0E-892A-45C2-8C54-AA3D3C182A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2514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8D1FE-77FC-43ED-AA47-049C9E3FB53A}" type="datetimeFigureOut">
              <a:rPr lang="ru-RU" smtClean="0"/>
              <a:t>09.10.2024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EDE0E-892A-45C2-8C54-AA3D3C182A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97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8D1FE-77FC-43ED-AA47-049C9E3FB53A}" type="datetimeFigureOut">
              <a:rPr lang="ru-RU" smtClean="0"/>
              <a:t>09.10.2024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EDE0E-892A-45C2-8C54-AA3D3C182A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869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8D1FE-77FC-43ED-AA47-049C9E3FB53A}" type="datetimeFigureOut">
              <a:rPr lang="ru-RU" smtClean="0"/>
              <a:t>09.10.2024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EDE0E-892A-45C2-8C54-AA3D3C182A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4429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8D1FE-77FC-43ED-AA47-049C9E3FB53A}" type="datetimeFigureOut">
              <a:rPr lang="ru-RU" smtClean="0"/>
              <a:t>09.10.2024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EDE0E-892A-45C2-8C54-AA3D3C182A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1373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8D1FE-77FC-43ED-AA47-049C9E3FB53A}" type="datetimeFigureOut">
              <a:rPr lang="ru-RU" smtClean="0"/>
              <a:t>09.10.2024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EDE0E-892A-45C2-8C54-AA3D3C182A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0145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8D1FE-77FC-43ED-AA47-049C9E3FB53A}" type="datetimeFigureOut">
              <a:rPr lang="ru-RU" smtClean="0"/>
              <a:t>09.10.2024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EDE0E-892A-45C2-8C54-AA3D3C182A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7449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8D1FE-77FC-43ED-AA47-049C9E3FB53A}" type="datetimeFigureOut">
              <a:rPr lang="ru-RU" smtClean="0"/>
              <a:t>09.10.2024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EDE0E-892A-45C2-8C54-AA3D3C182A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4212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err="1" smtClean="0"/>
              <a:t>Рефакторинг</a:t>
            </a:r>
            <a:r>
              <a:rPr lang="ru-RU" dirty="0" smtClean="0"/>
              <a:t> и расширение функционала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475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2. Принципы проектирования и паттерны SOLID: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err="1" smtClean="0"/>
              <a:t>Dependency</a:t>
            </a:r>
            <a:r>
              <a:rPr lang="ru-RU" b="1" dirty="0" smtClean="0"/>
              <a:t> </a:t>
            </a:r>
            <a:r>
              <a:rPr lang="ru-RU" b="1" dirty="0" err="1" smtClean="0"/>
              <a:t>Inversion</a:t>
            </a:r>
            <a:r>
              <a:rPr lang="ru-RU" b="1" dirty="0" smtClean="0"/>
              <a:t> </a:t>
            </a:r>
            <a:r>
              <a:rPr lang="ru-RU" b="1" dirty="0" err="1" smtClean="0"/>
              <a:t>Principle</a:t>
            </a:r>
            <a:r>
              <a:rPr lang="ru-RU" b="1" dirty="0" smtClean="0"/>
              <a:t> (DIP):</a:t>
            </a:r>
          </a:p>
          <a:p>
            <a:pPr marL="0" indent="0">
              <a:buNone/>
            </a:pPr>
            <a:r>
              <a:rPr lang="ru-RU" dirty="0" smtClean="0"/>
              <a:t>     - Модули должны зависеть от абстракций, а не от конкретных реализаций.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4098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Пример</a:t>
            </a:r>
            <a:r>
              <a:rPr lang="ru-RU" dirty="0" smtClean="0"/>
              <a:t>: Передача зависимости через конструктор.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102991" cy="322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955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3. Использование шаблонов проектирования (</a:t>
            </a:r>
            <a:r>
              <a:rPr lang="ru-RU" b="1" dirty="0" err="1" smtClean="0"/>
              <a:t>Design</a:t>
            </a:r>
            <a:r>
              <a:rPr lang="ru-RU" b="1" dirty="0" smtClean="0"/>
              <a:t> </a:t>
            </a:r>
            <a:r>
              <a:rPr lang="ru-RU" b="1" dirty="0" err="1" smtClean="0"/>
              <a:t>Patterns</a:t>
            </a:r>
            <a:r>
              <a:rPr lang="ru-RU" b="1" dirty="0" smtClean="0"/>
              <a:t>):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3600" b="1" dirty="0" smtClean="0"/>
              <a:t>Паттерн Фабрика (</a:t>
            </a:r>
            <a:r>
              <a:rPr lang="ru-RU" sz="3600" b="1" dirty="0" err="1" smtClean="0"/>
              <a:t>Factory</a:t>
            </a:r>
            <a:r>
              <a:rPr lang="ru-RU" sz="3600" b="1" dirty="0" smtClean="0"/>
              <a:t>):</a:t>
            </a:r>
          </a:p>
          <a:p>
            <a:pPr marL="0" indent="0" algn="just">
              <a:buNone/>
            </a:pPr>
            <a:r>
              <a:rPr lang="ru-RU" sz="3600" dirty="0" smtClean="0"/>
              <a:t>     - Используется для создания объектов без указания конкретного типа.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146921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Пример</a:t>
            </a:r>
            <a:r>
              <a:rPr lang="ru-RU" dirty="0" smtClean="0"/>
              <a:t>: Фабрика для создания различных типов хранилищ данных (локальное, сетевое).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101123" cy="438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274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ru-RU" b="1" dirty="0" smtClean="0"/>
              <a:t>4. </a:t>
            </a:r>
            <a:r>
              <a:rPr lang="ru-RU" b="1" dirty="0" err="1" smtClean="0"/>
              <a:t>Рефакторинг</a:t>
            </a:r>
            <a:r>
              <a:rPr lang="ru-RU" b="1" dirty="0" smtClean="0"/>
              <a:t> кода с учетом тестируемости: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3600" b="1" dirty="0" smtClean="0"/>
              <a:t>Создание </a:t>
            </a:r>
            <a:r>
              <a:rPr lang="ru-RU" sz="3600" b="1" dirty="0" err="1" smtClean="0"/>
              <a:t>Mock</a:t>
            </a:r>
            <a:r>
              <a:rPr lang="ru-RU" sz="3600" b="1" dirty="0" smtClean="0"/>
              <a:t> объектов:</a:t>
            </a:r>
          </a:p>
          <a:p>
            <a:pPr marL="0" indent="0" algn="just">
              <a:buNone/>
            </a:pPr>
            <a:r>
              <a:rPr lang="ru-RU" sz="3600" dirty="0" smtClean="0"/>
              <a:t>     - </a:t>
            </a:r>
            <a:r>
              <a:rPr lang="ru-RU" sz="3600" dirty="0" err="1" smtClean="0"/>
              <a:t>Mock</a:t>
            </a:r>
            <a:r>
              <a:rPr lang="ru-RU" sz="3600" dirty="0" smtClean="0"/>
              <a:t> объекты используются для изоляции логики при тестировании.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458390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Пример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219" y="607775"/>
            <a:ext cx="8790840" cy="606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379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 smtClean="0"/>
              <a:t>Создание и управление API </a:t>
            </a:r>
            <a:r>
              <a:rPr lang="ru-RU" b="1" dirty="0" err="1" smtClean="0"/>
              <a:t>Gateway</a:t>
            </a:r>
            <a:endParaRPr lang="ru-RU" b="1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7737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1. Понятие API </a:t>
            </a:r>
            <a:r>
              <a:rPr lang="ru-RU" b="1" dirty="0" err="1" smtClean="0"/>
              <a:t>Gateway</a:t>
            </a:r>
            <a:r>
              <a:rPr lang="ru-RU" b="1" dirty="0" smtClean="0"/>
              <a:t> и его роль в </a:t>
            </a:r>
            <a:r>
              <a:rPr lang="ru-RU" b="1" dirty="0" err="1" smtClean="0"/>
              <a:t>микросервисной</a:t>
            </a:r>
            <a:r>
              <a:rPr lang="ru-RU" b="1" dirty="0" smtClean="0"/>
              <a:t> архитектуре: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3200" b="1" dirty="0" smtClean="0"/>
              <a:t>Ф</a:t>
            </a:r>
            <a:r>
              <a:rPr lang="ru-RU" sz="3600" b="1" dirty="0" smtClean="0"/>
              <a:t>ункции API </a:t>
            </a:r>
            <a:r>
              <a:rPr lang="ru-RU" sz="3600" b="1" dirty="0" err="1" smtClean="0"/>
              <a:t>Gateway</a:t>
            </a:r>
            <a:r>
              <a:rPr lang="ru-RU" sz="3600" b="1" dirty="0" smtClean="0"/>
              <a:t>:</a:t>
            </a:r>
          </a:p>
          <a:p>
            <a:pPr marL="0" indent="0" algn="just">
              <a:buNone/>
            </a:pPr>
            <a:r>
              <a:rPr lang="ru-RU" sz="3600" dirty="0" smtClean="0"/>
              <a:t>     - Маршрутизация запросов.</a:t>
            </a:r>
          </a:p>
          <a:p>
            <a:pPr marL="0" indent="0" algn="just">
              <a:buNone/>
            </a:pPr>
            <a:r>
              <a:rPr lang="ru-RU" sz="3600" dirty="0" smtClean="0"/>
              <a:t>     - Балансировка нагрузки.</a:t>
            </a:r>
          </a:p>
          <a:p>
            <a:pPr marL="0" indent="0" algn="just">
              <a:buNone/>
            </a:pPr>
            <a:r>
              <a:rPr lang="ru-RU" sz="3600" dirty="0" smtClean="0"/>
              <a:t>     - Аутентификация и авторизация.</a:t>
            </a:r>
          </a:p>
          <a:p>
            <a:pPr marL="0" indent="0" algn="just">
              <a:buNone/>
            </a:pPr>
            <a:r>
              <a:rPr lang="ru-RU" sz="3600" dirty="0" smtClean="0"/>
              <a:t>     - Кэширование и ограничение скорости (</a:t>
            </a:r>
            <a:r>
              <a:rPr lang="ru-RU" sz="3600" dirty="0" err="1" smtClean="0"/>
              <a:t>Rate</a:t>
            </a:r>
            <a:r>
              <a:rPr lang="ru-RU" sz="3600" dirty="0" smtClean="0"/>
              <a:t> </a:t>
            </a:r>
            <a:r>
              <a:rPr lang="ru-RU" sz="3600" dirty="0" err="1" smtClean="0"/>
              <a:t>Limiting</a:t>
            </a:r>
            <a:r>
              <a:rPr lang="ru-RU" sz="3600" dirty="0" smtClean="0"/>
              <a:t>).</a:t>
            </a:r>
          </a:p>
          <a:p>
            <a:pPr marL="0" indent="0" algn="just">
              <a:buNone/>
            </a:pPr>
            <a:r>
              <a:rPr lang="ru-RU" sz="3600" dirty="0" smtClean="0"/>
              <a:t>     - Мониторинг и сбор метрик.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444870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2. Маршрутизация запросов: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Понимание маршрутизации на основе путей (</a:t>
            </a:r>
            <a:r>
              <a:rPr lang="ru-RU" dirty="0" err="1" smtClean="0"/>
              <a:t>Path-based</a:t>
            </a:r>
            <a:r>
              <a:rPr lang="ru-RU" dirty="0" smtClean="0"/>
              <a:t> </a:t>
            </a:r>
            <a:r>
              <a:rPr lang="ru-RU" dirty="0" err="1" smtClean="0"/>
              <a:t>routing</a:t>
            </a:r>
            <a:r>
              <a:rPr lang="ru-RU" dirty="0" smtClean="0"/>
              <a:t>) и заголовков (</a:t>
            </a:r>
            <a:r>
              <a:rPr lang="ru-RU" dirty="0" err="1" smtClean="0"/>
              <a:t>Header-based</a:t>
            </a:r>
            <a:r>
              <a:rPr lang="ru-RU" dirty="0" smtClean="0"/>
              <a:t> </a:t>
            </a:r>
            <a:r>
              <a:rPr lang="ru-RU" dirty="0" err="1" smtClean="0"/>
              <a:t>routing</a:t>
            </a:r>
            <a:r>
              <a:rPr lang="ru-RU" dirty="0" smtClean="0"/>
              <a:t>).</a:t>
            </a:r>
          </a:p>
          <a:p>
            <a:pPr marL="0" indent="0">
              <a:buNone/>
            </a:pPr>
            <a:r>
              <a:rPr lang="ru-RU" dirty="0" smtClean="0"/>
              <a:t>   </a:t>
            </a:r>
            <a:r>
              <a:rPr lang="ru-RU" b="1" dirty="0" smtClean="0"/>
              <a:t>Пример</a:t>
            </a:r>
            <a:r>
              <a:rPr lang="ru-RU" dirty="0" smtClean="0"/>
              <a:t>: Реализация простого маршрутизатора на </a:t>
            </a:r>
            <a:r>
              <a:rPr lang="ru-RU" dirty="0" err="1" smtClean="0"/>
              <a:t>Go</a:t>
            </a:r>
            <a:r>
              <a:rPr lang="ru-RU" dirty="0" smtClean="0"/>
              <a:t> для перенаправления запросов.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01294"/>
            <a:ext cx="10652636" cy="198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658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3. Балансировка нагрузки (</a:t>
            </a:r>
            <a:r>
              <a:rPr lang="ru-RU" b="1" dirty="0" err="1" smtClean="0"/>
              <a:t>Load</a:t>
            </a:r>
            <a:r>
              <a:rPr lang="ru-RU" b="1" dirty="0" smtClean="0"/>
              <a:t> </a:t>
            </a:r>
            <a:r>
              <a:rPr lang="ru-RU" b="1" dirty="0" err="1" smtClean="0"/>
              <a:t>Balancing</a:t>
            </a:r>
            <a:r>
              <a:rPr lang="ru-RU" b="1" dirty="0" smtClean="0"/>
              <a:t>):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Пример: Балансировка нагрузки с помощью </a:t>
            </a:r>
            <a:r>
              <a:rPr lang="ru-RU" dirty="0" err="1" smtClean="0"/>
              <a:t>Round</a:t>
            </a:r>
            <a:r>
              <a:rPr lang="ru-RU" dirty="0" smtClean="0"/>
              <a:t> </a:t>
            </a:r>
            <a:r>
              <a:rPr lang="ru-RU" dirty="0" err="1" smtClean="0"/>
              <a:t>Robin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11002"/>
            <a:ext cx="6724135" cy="424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536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1. Понятие </a:t>
            </a:r>
            <a:r>
              <a:rPr lang="ru-RU" b="1" dirty="0" err="1" smtClean="0"/>
              <a:t>рефакторинга</a:t>
            </a:r>
            <a:r>
              <a:rPr lang="ru-RU" b="1" dirty="0" smtClean="0"/>
              <a:t> и его задачи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err="1" smtClean="0"/>
              <a:t>Рефакторинг</a:t>
            </a:r>
            <a:r>
              <a:rPr lang="ru-RU" dirty="0" smtClean="0"/>
              <a:t> — это процесс изменения внутренней структуры кода без изменения его внешнего поведения.</a:t>
            </a:r>
          </a:p>
          <a:p>
            <a:pPr marL="0" indent="0">
              <a:buNone/>
            </a:pPr>
            <a:r>
              <a:rPr lang="ru-RU" b="1" dirty="0" smtClean="0"/>
              <a:t>Цели </a:t>
            </a:r>
            <a:r>
              <a:rPr lang="ru-RU" b="1" dirty="0" err="1" smtClean="0"/>
              <a:t>рефакторинга</a:t>
            </a:r>
            <a:r>
              <a:rPr lang="ru-RU" dirty="0" smtClean="0"/>
              <a:t>: улучшение читабельности, повышение гибкости, устранение дублирования и упрощение тестирования.</a:t>
            </a:r>
          </a:p>
          <a:p>
            <a:pPr marL="0" indent="0">
              <a:buNone/>
            </a:pPr>
            <a:r>
              <a:rPr lang="ru-RU" b="1" dirty="0" smtClean="0"/>
              <a:t>Когда нужно проводить </a:t>
            </a:r>
            <a:r>
              <a:rPr lang="ru-RU" b="1" dirty="0" err="1" smtClean="0"/>
              <a:t>рефакторинг</a:t>
            </a:r>
            <a:r>
              <a:rPr lang="ru-RU" b="1" dirty="0" smtClean="0"/>
              <a:t>:</a:t>
            </a:r>
          </a:p>
          <a:p>
            <a:pPr marL="0" indent="0">
              <a:buNone/>
            </a:pPr>
            <a:r>
              <a:rPr lang="ru-RU" dirty="0" smtClean="0"/>
              <a:t>     - Избыточное дублирование кода.</a:t>
            </a:r>
          </a:p>
          <a:p>
            <a:pPr marL="0" indent="0">
              <a:buNone/>
            </a:pPr>
            <a:r>
              <a:rPr lang="ru-RU" dirty="0" smtClean="0"/>
              <a:t>     - Сложные, плохо читаемые методы или функции.</a:t>
            </a:r>
          </a:p>
          <a:p>
            <a:pPr marL="0" indent="0">
              <a:buNone/>
            </a:pPr>
            <a:r>
              <a:rPr lang="ru-RU" dirty="0" smtClean="0"/>
              <a:t>     - Высокая связанность компонентов (</a:t>
            </a:r>
            <a:r>
              <a:rPr lang="ru-RU" dirty="0" err="1" smtClean="0"/>
              <a:t>tight</a:t>
            </a:r>
            <a:r>
              <a:rPr lang="ru-RU" dirty="0" smtClean="0"/>
              <a:t> </a:t>
            </a:r>
            <a:r>
              <a:rPr lang="ru-RU" dirty="0" err="1" smtClean="0"/>
              <a:t>coupling</a:t>
            </a:r>
            <a:r>
              <a:rPr lang="ru-RU" dirty="0" smtClean="0"/>
              <a:t>).</a:t>
            </a:r>
          </a:p>
          <a:p>
            <a:pPr marL="0" indent="0">
              <a:buNone/>
            </a:pPr>
            <a:r>
              <a:rPr lang="ru-RU" dirty="0" smtClean="0"/>
              <a:t>     - Трудности в написании юнит-тестов.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604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4. Аутентификация и авторизация: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3600" b="1" dirty="0" smtClean="0"/>
              <a:t>Аутентификация</a:t>
            </a:r>
            <a:r>
              <a:rPr lang="ru-RU" sz="3600" dirty="0" smtClean="0"/>
              <a:t> — это процесс проверки идентичности пользователя (например, через </a:t>
            </a:r>
            <a:r>
              <a:rPr lang="ru-RU" sz="3600" dirty="0" err="1" smtClean="0"/>
              <a:t>токены</a:t>
            </a:r>
            <a:r>
              <a:rPr lang="ru-RU" sz="3600" dirty="0" smtClean="0"/>
              <a:t>).</a:t>
            </a:r>
          </a:p>
          <a:p>
            <a:pPr marL="0" indent="0" algn="just">
              <a:buNone/>
            </a:pPr>
            <a:r>
              <a:rPr lang="ru-RU" sz="3600" b="1" dirty="0" smtClean="0"/>
              <a:t>Авторизация</a:t>
            </a:r>
            <a:r>
              <a:rPr lang="ru-RU" sz="3600" dirty="0" smtClean="0"/>
              <a:t> — это процесс проверки прав доступа пользователя к ресурсам.</a:t>
            </a:r>
          </a:p>
          <a:p>
            <a:pPr marL="0" indent="0" algn="just">
              <a:buNone/>
            </a:pPr>
            <a:r>
              <a:rPr lang="ru-RU" sz="3600" b="1" dirty="0" smtClean="0"/>
              <a:t>Методы аутентификации:</a:t>
            </a:r>
          </a:p>
          <a:p>
            <a:pPr marL="0" indent="0" algn="just">
              <a:buNone/>
            </a:pPr>
            <a:r>
              <a:rPr lang="ru-RU" sz="3600" dirty="0" smtClean="0"/>
              <a:t>     - </a:t>
            </a:r>
            <a:r>
              <a:rPr lang="ru-RU" sz="3600" dirty="0" err="1" smtClean="0"/>
              <a:t>Basic</a:t>
            </a:r>
            <a:r>
              <a:rPr lang="ru-RU" sz="3600" dirty="0" smtClean="0"/>
              <a:t> </a:t>
            </a:r>
            <a:r>
              <a:rPr lang="ru-RU" sz="3600" dirty="0" err="1" smtClean="0"/>
              <a:t>Auth</a:t>
            </a:r>
            <a:r>
              <a:rPr lang="ru-RU" sz="3600" dirty="0" smtClean="0"/>
              <a:t>, </a:t>
            </a:r>
            <a:r>
              <a:rPr lang="ru-RU" sz="3600" dirty="0" err="1" smtClean="0"/>
              <a:t>Token-based</a:t>
            </a:r>
            <a:r>
              <a:rPr lang="ru-RU" sz="3600" dirty="0" smtClean="0"/>
              <a:t> (JWT), </a:t>
            </a:r>
            <a:r>
              <a:rPr lang="ru-RU" sz="3600" dirty="0" err="1" smtClean="0"/>
              <a:t>OAuth</a:t>
            </a:r>
            <a:r>
              <a:rPr lang="ru-RU" sz="3600" dirty="0" smtClean="0"/>
              <a:t> 2.0.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78674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0935" y="220027"/>
            <a:ext cx="10515600" cy="1325563"/>
          </a:xfrm>
        </p:spPr>
        <p:txBody>
          <a:bodyPr/>
          <a:lstStyle/>
          <a:p>
            <a:r>
              <a:rPr lang="ru-RU" b="1" dirty="0" smtClean="0"/>
              <a:t>Пример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608" y="0"/>
            <a:ext cx="5325819" cy="711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7946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5. Кэширование и ограничение скорости (</a:t>
            </a:r>
            <a:r>
              <a:rPr lang="ru-RU" b="1" dirty="0" err="1" smtClean="0"/>
              <a:t>Rate</a:t>
            </a:r>
            <a:r>
              <a:rPr lang="ru-RU" b="1" dirty="0" smtClean="0"/>
              <a:t> </a:t>
            </a:r>
            <a:r>
              <a:rPr lang="ru-RU" b="1" dirty="0" err="1" smtClean="0"/>
              <a:t>Limiting</a:t>
            </a:r>
            <a:r>
              <a:rPr lang="ru-RU" b="1" dirty="0" smtClean="0"/>
              <a:t>):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3600" b="1" dirty="0" smtClean="0"/>
              <a:t>Понятие кэширования</a:t>
            </a:r>
            <a:r>
              <a:rPr lang="ru-RU" sz="3600" dirty="0" smtClean="0"/>
              <a:t>: Ускорение обработки запросов путем хранения часто запрашиваемых данных.</a:t>
            </a:r>
          </a:p>
          <a:p>
            <a:pPr marL="0" indent="0" algn="just">
              <a:buNone/>
            </a:pPr>
            <a:r>
              <a:rPr lang="ru-RU" sz="3600" b="1" dirty="0" smtClean="0"/>
              <a:t>Методы</a:t>
            </a:r>
            <a:r>
              <a:rPr lang="ru-RU" sz="3600" dirty="0" smtClean="0"/>
              <a:t> </a:t>
            </a:r>
            <a:r>
              <a:rPr lang="ru-RU" sz="3600" b="1" dirty="0" smtClean="0"/>
              <a:t>кэширования</a:t>
            </a:r>
            <a:r>
              <a:rPr lang="ru-RU" sz="3600" dirty="0" smtClean="0"/>
              <a:t>: </a:t>
            </a:r>
            <a:r>
              <a:rPr lang="ru-RU" sz="3600" dirty="0" err="1" smtClean="0"/>
              <a:t>In-memory</a:t>
            </a:r>
            <a:r>
              <a:rPr lang="ru-RU" sz="3600" dirty="0" smtClean="0"/>
              <a:t>, </a:t>
            </a:r>
            <a:r>
              <a:rPr lang="ru-RU" sz="3600" dirty="0" err="1" smtClean="0"/>
              <a:t>Redis</a:t>
            </a:r>
            <a:r>
              <a:rPr lang="ru-RU" sz="3600" dirty="0" smtClean="0"/>
              <a:t>, HTTP кэш.</a:t>
            </a:r>
          </a:p>
          <a:p>
            <a:pPr marL="0" indent="0" algn="just">
              <a:buNone/>
            </a:pPr>
            <a:r>
              <a:rPr lang="ru-RU" sz="3600" b="1" dirty="0" smtClean="0"/>
              <a:t>Ограничение</a:t>
            </a:r>
            <a:r>
              <a:rPr lang="ru-RU" sz="3600" dirty="0" smtClean="0"/>
              <a:t> </a:t>
            </a:r>
            <a:r>
              <a:rPr lang="ru-RU" sz="3600" b="1" dirty="0" smtClean="0"/>
              <a:t>скорости</a:t>
            </a:r>
            <a:r>
              <a:rPr lang="ru-RU" sz="3600" dirty="0" smtClean="0"/>
              <a:t>: Защита API от избыточных запросов.</a:t>
            </a:r>
          </a:p>
          <a:p>
            <a:pPr marL="0" indent="0">
              <a:buNone/>
            </a:pPr>
            <a:r>
              <a:rPr lang="ru-RU" dirty="0" smtClean="0"/>
              <a:t>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2144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Пример: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328" y="0"/>
            <a:ext cx="59762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774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6. Мониторинг и сбор метрик: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3600" b="1" dirty="0" smtClean="0"/>
              <a:t>Инструменты для мониторинга: </a:t>
            </a:r>
            <a:r>
              <a:rPr lang="ru-RU" sz="3600" dirty="0" err="1" smtClean="0"/>
              <a:t>Prometheus</a:t>
            </a:r>
            <a:r>
              <a:rPr lang="ru-RU" sz="3600" dirty="0" smtClean="0"/>
              <a:t>, </a:t>
            </a:r>
            <a:r>
              <a:rPr lang="ru-RU" sz="3600" dirty="0" err="1" smtClean="0"/>
              <a:t>Grafana</a:t>
            </a:r>
            <a:r>
              <a:rPr lang="ru-RU" sz="3600" dirty="0" smtClean="0"/>
              <a:t>.</a:t>
            </a:r>
          </a:p>
          <a:p>
            <a:pPr marL="0" indent="0" algn="just">
              <a:buNone/>
            </a:pPr>
            <a:r>
              <a:rPr lang="ru-RU" sz="3600" b="1" dirty="0" smtClean="0"/>
              <a:t>Сбор метрик производительности</a:t>
            </a:r>
            <a:r>
              <a:rPr lang="ru-RU" sz="3600" dirty="0" smtClean="0"/>
              <a:t>: количество запросов, время отклика, количество ошибок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4174133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r>
              <a:rPr lang="ru-RU" b="1" dirty="0" smtClean="0"/>
              <a:t>Пример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561" y="307292"/>
            <a:ext cx="7000677" cy="655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2134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Создание клиент-серверного приложения с использованием </a:t>
            </a:r>
            <a:r>
              <a:rPr lang="ru-RU" b="1" dirty="0" err="1" smtClean="0"/>
              <a:t>Go</a:t>
            </a:r>
            <a:r>
              <a:rPr lang="ru-RU" b="1" dirty="0" smtClean="0"/>
              <a:t> и </a:t>
            </a:r>
            <a:r>
              <a:rPr lang="ru-RU" b="1" dirty="0" err="1" smtClean="0"/>
              <a:t>gRPC</a:t>
            </a:r>
            <a:endParaRPr lang="ru-RU" b="1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54891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1. Введение в </a:t>
            </a:r>
            <a:r>
              <a:rPr lang="en-US" b="1" dirty="0" err="1" smtClean="0"/>
              <a:t>gRPC</a:t>
            </a:r>
            <a:r>
              <a:rPr lang="en-US" b="1" dirty="0" smtClean="0"/>
              <a:t>: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err="1" smtClean="0"/>
              <a:t>gRPC</a:t>
            </a:r>
            <a:r>
              <a:rPr lang="ru-RU" dirty="0" smtClean="0"/>
              <a:t> — это </a:t>
            </a:r>
            <a:r>
              <a:rPr lang="ru-RU" dirty="0" err="1" smtClean="0"/>
              <a:t>фреймворк</a:t>
            </a:r>
            <a:r>
              <a:rPr lang="ru-RU" dirty="0" smtClean="0"/>
              <a:t> для высокопроизводительных RPC, разработанный </a:t>
            </a:r>
            <a:r>
              <a:rPr lang="ru-RU" dirty="0" err="1" smtClean="0"/>
              <a:t>Google</a:t>
            </a:r>
            <a:r>
              <a:rPr lang="ru-RU" dirty="0" smtClean="0"/>
              <a:t>. Использует HTTP/2 для транспортировки и </a:t>
            </a:r>
            <a:r>
              <a:rPr lang="ru-RU" dirty="0" err="1" smtClean="0"/>
              <a:t>Protocol</a:t>
            </a:r>
            <a:r>
              <a:rPr lang="ru-RU" dirty="0" smtClean="0"/>
              <a:t> </a:t>
            </a:r>
            <a:r>
              <a:rPr lang="ru-RU" dirty="0" err="1" smtClean="0"/>
              <a:t>Buffers</a:t>
            </a:r>
            <a:r>
              <a:rPr lang="ru-RU" dirty="0" smtClean="0"/>
              <a:t> для </a:t>
            </a:r>
            <a:r>
              <a:rPr lang="ru-RU" dirty="0" err="1" smtClean="0"/>
              <a:t>сериализации</a:t>
            </a:r>
            <a:r>
              <a:rPr lang="ru-RU" dirty="0" smtClean="0"/>
              <a:t> данных.</a:t>
            </a:r>
          </a:p>
          <a:p>
            <a:pPr marL="0" indent="0">
              <a:buNone/>
            </a:pPr>
            <a:r>
              <a:rPr lang="ru-RU" b="1" dirty="0" smtClean="0"/>
              <a:t>Преимущества </a:t>
            </a:r>
            <a:r>
              <a:rPr lang="ru-RU" b="1" dirty="0" err="1" smtClean="0"/>
              <a:t>gRPC</a:t>
            </a:r>
            <a:r>
              <a:rPr lang="ru-RU" b="1" dirty="0" smtClean="0"/>
              <a:t>:</a:t>
            </a:r>
          </a:p>
          <a:p>
            <a:pPr marL="0" indent="0">
              <a:buNone/>
            </a:pPr>
            <a:r>
              <a:rPr lang="ru-RU" dirty="0" smtClean="0"/>
              <a:t>     - Высокая производительность и низкая задержка.</a:t>
            </a:r>
          </a:p>
          <a:p>
            <a:pPr marL="0" indent="0">
              <a:buNone/>
            </a:pPr>
            <a:r>
              <a:rPr lang="ru-RU" dirty="0" smtClean="0"/>
              <a:t>     - Поддержка </a:t>
            </a:r>
            <a:r>
              <a:rPr lang="ru-RU" dirty="0" err="1" smtClean="0"/>
              <a:t>стриминга</a:t>
            </a:r>
            <a:r>
              <a:rPr lang="ru-RU" dirty="0" smtClean="0"/>
              <a:t> (потоковой передачи данных).</a:t>
            </a:r>
          </a:p>
          <a:p>
            <a:pPr marL="0" indent="0">
              <a:buNone/>
            </a:pPr>
            <a:r>
              <a:rPr lang="ru-RU" dirty="0" smtClean="0"/>
              <a:t>     - Полная поддержка </a:t>
            </a:r>
            <a:r>
              <a:rPr lang="ru-RU" dirty="0" err="1" smtClean="0"/>
              <a:t>многопоточности</a:t>
            </a:r>
            <a:r>
              <a:rPr lang="ru-RU" dirty="0" smtClean="0"/>
              <a:t> и асинхронности.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51697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2. Работа с </a:t>
            </a:r>
            <a:r>
              <a:rPr lang="ru-RU" b="1" dirty="0" err="1" smtClean="0"/>
              <a:t>Protocol</a:t>
            </a:r>
            <a:r>
              <a:rPr lang="ru-RU" b="1" dirty="0" smtClean="0"/>
              <a:t> </a:t>
            </a:r>
            <a:r>
              <a:rPr lang="ru-RU" b="1" dirty="0" err="1" smtClean="0"/>
              <a:t>Buffers</a:t>
            </a:r>
            <a:r>
              <a:rPr lang="ru-RU" b="1" dirty="0" smtClean="0"/>
              <a:t>: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3600" b="1" dirty="0" smtClean="0"/>
              <a:t>Определение и использование </a:t>
            </a:r>
            <a:r>
              <a:rPr lang="ru-RU" sz="3600" b="1" dirty="0" err="1" smtClean="0"/>
              <a:t>protobuf</a:t>
            </a:r>
            <a:r>
              <a:rPr lang="ru-RU" sz="3600" b="1" dirty="0" smtClean="0"/>
              <a:t>:</a:t>
            </a:r>
          </a:p>
          <a:p>
            <a:pPr marL="0" indent="0" algn="just">
              <a:buNone/>
            </a:pPr>
            <a:r>
              <a:rPr lang="ru-RU" sz="3600" dirty="0" smtClean="0"/>
              <a:t>     - Протоколы определяются в </a:t>
            </a:r>
            <a:r>
              <a:rPr lang="ru-RU" sz="3600" b="1" dirty="0" smtClean="0">
                <a:solidFill>
                  <a:srgbClr val="00B0F0"/>
                </a:solidFill>
              </a:rPr>
              <a:t>.</a:t>
            </a:r>
            <a:r>
              <a:rPr lang="ru-RU" sz="3600" b="1" dirty="0" err="1" smtClean="0">
                <a:solidFill>
                  <a:srgbClr val="00B0F0"/>
                </a:solidFill>
              </a:rPr>
              <a:t>proto</a:t>
            </a:r>
            <a:r>
              <a:rPr lang="ru-RU" sz="3600" b="1" dirty="0" smtClean="0">
                <a:solidFill>
                  <a:srgbClr val="00B0F0"/>
                </a:solidFill>
              </a:rPr>
              <a:t> </a:t>
            </a:r>
            <a:r>
              <a:rPr lang="ru-RU" sz="3600" dirty="0" smtClean="0"/>
              <a:t>файлах, которые компилируются в код на </a:t>
            </a:r>
            <a:r>
              <a:rPr lang="ru-RU" sz="3600" dirty="0" err="1" smtClean="0"/>
              <a:t>Go</a:t>
            </a:r>
            <a:r>
              <a:rPr lang="ru-RU" sz="3600" dirty="0" smtClean="0"/>
              <a:t>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0466143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Пример определения сервиса и сообщений: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666" y="1306973"/>
            <a:ext cx="7693626" cy="534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023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1737" y="250032"/>
            <a:ext cx="10515600" cy="1325563"/>
          </a:xfrm>
        </p:spPr>
        <p:txBody>
          <a:bodyPr>
            <a:noAutofit/>
          </a:bodyPr>
          <a:lstStyle/>
          <a:p>
            <a:pPr algn="just"/>
            <a:r>
              <a:rPr lang="ru-RU" sz="3200" dirty="0" smtClean="0"/>
              <a:t> </a:t>
            </a:r>
            <a:r>
              <a:rPr lang="ru-RU" sz="3200" b="1" dirty="0" smtClean="0"/>
              <a:t>Пример</a:t>
            </a:r>
            <a:r>
              <a:rPr lang="ru-RU" sz="3200" dirty="0" smtClean="0"/>
              <a:t>: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227" y="1"/>
            <a:ext cx="6062362" cy="690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8058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5191897" cy="1092972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4. Реализация сервера: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0097" y="0"/>
            <a:ext cx="5204360" cy="676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0163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684373" cy="1460500"/>
          </a:xfrm>
        </p:spPr>
        <p:txBody>
          <a:bodyPr/>
          <a:lstStyle/>
          <a:p>
            <a:r>
              <a:rPr lang="ru-RU" b="1" dirty="0" smtClean="0"/>
              <a:t>5. Создание клиента: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793" y="0"/>
            <a:ext cx="6775288" cy="706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7545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6. Работа с потоковой передачей данных: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smtClean="0"/>
              <a:t>Определение </a:t>
            </a:r>
            <a:r>
              <a:rPr lang="ru-RU" b="1" dirty="0" err="1" smtClean="0"/>
              <a:t>стриминговых</a:t>
            </a:r>
            <a:r>
              <a:rPr lang="ru-RU" b="1" dirty="0" smtClean="0"/>
              <a:t> методов в .</a:t>
            </a:r>
            <a:r>
              <a:rPr lang="ru-RU" b="1" dirty="0" err="1" smtClean="0"/>
              <a:t>proto</a:t>
            </a:r>
            <a:r>
              <a:rPr lang="ru-RU" b="1" dirty="0" smtClean="0"/>
              <a:t>:</a:t>
            </a:r>
          </a:p>
          <a:p>
            <a:pPr marL="0" indent="0">
              <a:buNone/>
            </a:pPr>
            <a:r>
              <a:rPr lang="ru-RU" dirty="0" smtClean="0"/>
              <a:t>   </a:t>
            </a:r>
            <a:r>
              <a:rPr lang="ru-RU" b="1" dirty="0" smtClean="0"/>
              <a:t>Пример</a:t>
            </a:r>
            <a:r>
              <a:rPr lang="ru-RU" dirty="0" smtClean="0"/>
              <a:t>: Реализация метода для получения списка пользователей.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50" y="3329945"/>
            <a:ext cx="11353800" cy="186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2459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 Реализация сервера с поддержкой потоковой передачи: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9305048" cy="467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414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7. Оптимизация и производительность </a:t>
            </a:r>
            <a:r>
              <a:rPr lang="ru-RU" b="1" dirty="0" err="1" smtClean="0"/>
              <a:t>gRPC</a:t>
            </a:r>
            <a:r>
              <a:rPr lang="ru-RU" b="1" dirty="0" smtClean="0"/>
              <a:t>: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smtClean="0"/>
              <a:t>Использование HTTP/2:</a:t>
            </a:r>
          </a:p>
          <a:p>
            <a:pPr marL="0" indent="0">
              <a:buNone/>
            </a:pPr>
            <a:r>
              <a:rPr lang="ru-RU" dirty="0" smtClean="0"/>
              <a:t>     - </a:t>
            </a:r>
            <a:r>
              <a:rPr lang="ru-RU" dirty="0" err="1" smtClean="0"/>
              <a:t>gRPC</a:t>
            </a:r>
            <a:r>
              <a:rPr lang="ru-RU" dirty="0" smtClean="0"/>
              <a:t> использует HTTP/2, что позволяет многопоточную передачу и улучшенную производительность.</a:t>
            </a:r>
          </a:p>
          <a:p>
            <a:pPr marL="0" indent="0">
              <a:buNone/>
            </a:pPr>
            <a:r>
              <a:rPr lang="ru-RU" b="1" dirty="0" smtClean="0"/>
              <a:t>Сжатие данных:</a:t>
            </a:r>
          </a:p>
          <a:p>
            <a:pPr marL="0" indent="0">
              <a:buNone/>
            </a:pPr>
            <a:r>
              <a:rPr lang="ru-RU" dirty="0" smtClean="0"/>
              <a:t>     - Настройка сжатия для уменьшения объема передаваемых данных и ускорения работы.</a:t>
            </a:r>
          </a:p>
          <a:p>
            <a:pPr marL="0" indent="0">
              <a:buNone/>
            </a:pPr>
            <a:r>
              <a:rPr lang="ru-RU" b="1" dirty="0" smtClean="0"/>
              <a:t>Кэширование на стороне клиента:</a:t>
            </a:r>
          </a:p>
          <a:p>
            <a:pPr marL="0" indent="0">
              <a:buNone/>
            </a:pPr>
            <a:r>
              <a:rPr lang="ru-RU" dirty="0" smtClean="0"/>
              <a:t>     - Хранение полученных данных для повторного использования.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08595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8. Тестирование </a:t>
            </a:r>
            <a:r>
              <a:rPr lang="en-US" b="1" dirty="0" err="1" smtClean="0"/>
              <a:t>gRPC</a:t>
            </a:r>
            <a:r>
              <a:rPr lang="en-US" b="1" dirty="0" smtClean="0"/>
              <a:t> </a:t>
            </a:r>
            <a:r>
              <a:rPr lang="ru-RU" b="1" dirty="0" smtClean="0"/>
              <a:t>приложений: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smtClean="0"/>
              <a:t>Пользовательские тесты:</a:t>
            </a:r>
          </a:p>
          <a:p>
            <a:pPr marL="0" indent="0">
              <a:buNone/>
            </a:pPr>
            <a:r>
              <a:rPr lang="ru-RU" dirty="0" smtClean="0"/>
              <a:t>     - Написание юнит-тестов для методов сервера и клиента.</a:t>
            </a:r>
          </a:p>
          <a:p>
            <a:pPr marL="0" indent="0">
              <a:buNone/>
            </a:pPr>
            <a:r>
              <a:rPr lang="ru-RU" b="1" dirty="0" smtClean="0"/>
              <a:t>Инструменты для тестирования:</a:t>
            </a:r>
          </a:p>
          <a:p>
            <a:pPr marL="0" indent="0">
              <a:buNone/>
            </a:pPr>
            <a:r>
              <a:rPr lang="ru-RU" dirty="0" smtClean="0"/>
              <a:t>     - Использование </a:t>
            </a:r>
            <a:r>
              <a:rPr lang="ru-RU" b="1" dirty="0" err="1" smtClean="0">
                <a:solidFill>
                  <a:srgbClr val="00B0F0"/>
                </a:solidFill>
              </a:rPr>
              <a:t>grpcurl</a:t>
            </a:r>
            <a:r>
              <a:rPr lang="ru-RU" dirty="0" smtClean="0"/>
              <a:t> для ручного тестирования </a:t>
            </a:r>
            <a:r>
              <a:rPr lang="ru-RU" dirty="0" err="1" smtClean="0"/>
              <a:t>gRPC</a:t>
            </a:r>
            <a:r>
              <a:rPr lang="ru-RU" dirty="0" smtClean="0"/>
              <a:t> методов.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67685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23176"/>
            <a:ext cx="10515600" cy="1325563"/>
          </a:xfrm>
        </p:spPr>
        <p:txBody>
          <a:bodyPr/>
          <a:lstStyle/>
          <a:p>
            <a:r>
              <a:rPr lang="ru-RU" b="1" dirty="0" smtClean="0"/>
              <a:t>Пример тестирования: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08" y="1404890"/>
            <a:ext cx="5776563" cy="519280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471" y="234110"/>
            <a:ext cx="5982535" cy="636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0228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9. </a:t>
            </a:r>
            <a:r>
              <a:rPr lang="ru-RU" b="1" dirty="0" err="1" smtClean="0"/>
              <a:t>Деплоймент</a:t>
            </a:r>
            <a:r>
              <a:rPr lang="ru-RU" b="1" dirty="0" smtClean="0"/>
              <a:t> </a:t>
            </a:r>
            <a:r>
              <a:rPr lang="en-US" b="1" dirty="0" err="1" smtClean="0"/>
              <a:t>gRPC</a:t>
            </a:r>
            <a:r>
              <a:rPr lang="en-US" b="1" dirty="0" smtClean="0"/>
              <a:t> </a:t>
            </a:r>
            <a:r>
              <a:rPr lang="ru-RU" b="1" dirty="0" smtClean="0"/>
              <a:t>приложений: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smtClean="0"/>
              <a:t>Контейнеризация с использованием </a:t>
            </a:r>
            <a:r>
              <a:rPr lang="ru-RU" b="1" dirty="0" err="1" smtClean="0"/>
              <a:t>Docker</a:t>
            </a:r>
            <a:r>
              <a:rPr lang="ru-RU" b="1" dirty="0" smtClean="0"/>
              <a:t>:</a:t>
            </a:r>
          </a:p>
          <a:p>
            <a:pPr marL="0" indent="0">
              <a:buNone/>
            </a:pPr>
            <a:r>
              <a:rPr lang="ru-RU" dirty="0" smtClean="0"/>
              <a:t>     - Создание </a:t>
            </a:r>
            <a:r>
              <a:rPr lang="ru-RU" dirty="0" err="1" smtClean="0"/>
              <a:t>Dockerfile</a:t>
            </a:r>
            <a:r>
              <a:rPr lang="ru-RU" dirty="0" smtClean="0"/>
              <a:t> для упаковки </a:t>
            </a:r>
            <a:r>
              <a:rPr lang="ru-RU" dirty="0" err="1" smtClean="0"/>
              <a:t>gRPC</a:t>
            </a:r>
            <a:r>
              <a:rPr lang="ru-RU" dirty="0" smtClean="0"/>
              <a:t> сервера.</a:t>
            </a:r>
          </a:p>
          <a:p>
            <a:pPr marL="0" indent="0">
              <a:buNone/>
            </a:pPr>
            <a:r>
              <a:rPr lang="ru-RU" b="1" dirty="0" err="1" smtClean="0"/>
              <a:t>Оркестрация</a:t>
            </a:r>
            <a:r>
              <a:rPr lang="ru-RU" b="1" dirty="0" smtClean="0"/>
              <a:t> с помощью </a:t>
            </a:r>
            <a:r>
              <a:rPr lang="ru-RU" b="1" dirty="0" err="1" smtClean="0"/>
              <a:t>Kubernetes</a:t>
            </a:r>
            <a:r>
              <a:rPr lang="ru-RU" b="1" dirty="0" smtClean="0"/>
              <a:t>:</a:t>
            </a:r>
          </a:p>
          <a:p>
            <a:pPr marL="0" indent="0">
              <a:buNone/>
            </a:pPr>
            <a:r>
              <a:rPr lang="ru-RU" dirty="0" smtClean="0"/>
              <a:t>     - </a:t>
            </a:r>
            <a:r>
              <a:rPr lang="ru-RU" dirty="0" err="1" smtClean="0"/>
              <a:t>Деплоймент</a:t>
            </a:r>
            <a:r>
              <a:rPr lang="ru-RU" dirty="0" smtClean="0"/>
              <a:t> приложения в кластер </a:t>
            </a:r>
            <a:r>
              <a:rPr lang="ru-RU" dirty="0" err="1" smtClean="0"/>
              <a:t>Kubernetes</a:t>
            </a:r>
            <a:r>
              <a:rPr lang="ru-RU" dirty="0" smtClean="0"/>
              <a:t>, настройка служб для доступа к </a:t>
            </a:r>
            <a:r>
              <a:rPr lang="ru-RU" dirty="0" err="1" smtClean="0"/>
              <a:t>gRPC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8296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Пример </a:t>
            </a:r>
            <a:r>
              <a:rPr lang="en-US" b="1" dirty="0" err="1" smtClean="0"/>
              <a:t>Dockerfile</a:t>
            </a:r>
            <a:r>
              <a:rPr lang="en-US" b="1" dirty="0" smtClean="0"/>
              <a:t>:</a:t>
            </a:r>
            <a:endParaRPr lang="ru-RU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301112" cy="459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71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2. Принципы проектирования и паттерны SOLID: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err="1" smtClean="0"/>
              <a:t>Single</a:t>
            </a:r>
            <a:r>
              <a:rPr lang="ru-RU" b="1" dirty="0" smtClean="0"/>
              <a:t> </a:t>
            </a:r>
            <a:r>
              <a:rPr lang="ru-RU" b="1" dirty="0" err="1" smtClean="0"/>
              <a:t>Responsibility</a:t>
            </a:r>
            <a:r>
              <a:rPr lang="ru-RU" b="1" dirty="0" smtClean="0"/>
              <a:t> </a:t>
            </a:r>
            <a:r>
              <a:rPr lang="ru-RU" b="1" dirty="0" err="1" smtClean="0"/>
              <a:t>Principle</a:t>
            </a:r>
            <a:r>
              <a:rPr lang="ru-RU" b="1" dirty="0" smtClean="0"/>
              <a:t> (SRP):</a:t>
            </a:r>
          </a:p>
          <a:p>
            <a:pPr marL="0" indent="0">
              <a:buNone/>
            </a:pPr>
            <a:r>
              <a:rPr lang="ru-RU" dirty="0" smtClean="0"/>
              <a:t>     - Класс или функция должны иметь только одну ответственность.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6052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Пример: Разделение функции обработки заказа на отдельные функции проверки, </a:t>
            </a:r>
            <a:r>
              <a:rPr lang="ru-RU" sz="3600" dirty="0" err="1" smtClean="0"/>
              <a:t>валидации</a:t>
            </a:r>
            <a:r>
              <a:rPr lang="ru-RU" sz="3600" dirty="0" smtClean="0"/>
              <a:t> и обработки.</a:t>
            </a:r>
            <a:endParaRPr lang="ru-RU" sz="36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3683"/>
            <a:ext cx="9084422" cy="473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653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2. Принципы проектирования и паттерны SOLID: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err="1" smtClean="0"/>
              <a:t>Open</a:t>
            </a:r>
            <a:r>
              <a:rPr lang="ru-RU" b="1" dirty="0" smtClean="0"/>
              <a:t>/</a:t>
            </a:r>
            <a:r>
              <a:rPr lang="ru-RU" b="1" dirty="0" err="1" smtClean="0"/>
              <a:t>Closed</a:t>
            </a:r>
            <a:r>
              <a:rPr lang="ru-RU" b="1" dirty="0" smtClean="0"/>
              <a:t> </a:t>
            </a:r>
            <a:r>
              <a:rPr lang="ru-RU" b="1" dirty="0" err="1" smtClean="0"/>
              <a:t>Principle</a:t>
            </a:r>
            <a:r>
              <a:rPr lang="ru-RU" b="1" dirty="0" smtClean="0"/>
              <a:t> (OCP):</a:t>
            </a:r>
          </a:p>
          <a:p>
            <a:pPr marL="0" indent="0">
              <a:buNone/>
            </a:pPr>
            <a:r>
              <a:rPr lang="ru-RU" dirty="0" smtClean="0"/>
              <a:t>     - Программы должны быть открыты для расширения, но закрыты для изменения.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317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b="1" dirty="0" smtClean="0"/>
              <a:t> Пример: Использование интерфейсов для реализации различных стратегий хранения данных (файлы, база данных, облачные хранилища).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8591592" cy="483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255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2. Принципы проектирования и паттерны SOLID: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smtClean="0"/>
              <a:t> </a:t>
            </a:r>
            <a:r>
              <a:rPr lang="ru-RU" b="1" dirty="0" err="1" smtClean="0"/>
              <a:t>Liskov</a:t>
            </a:r>
            <a:r>
              <a:rPr lang="ru-RU" b="1" dirty="0" smtClean="0"/>
              <a:t> </a:t>
            </a:r>
            <a:r>
              <a:rPr lang="ru-RU" b="1" dirty="0" err="1" smtClean="0"/>
              <a:t>Substitution</a:t>
            </a:r>
            <a:r>
              <a:rPr lang="ru-RU" b="1" dirty="0" smtClean="0"/>
              <a:t> </a:t>
            </a:r>
            <a:r>
              <a:rPr lang="ru-RU" b="1" dirty="0" err="1" smtClean="0"/>
              <a:t>Principle</a:t>
            </a:r>
            <a:r>
              <a:rPr lang="ru-RU" b="1" dirty="0" smtClean="0"/>
              <a:t> (LSP):</a:t>
            </a:r>
          </a:p>
          <a:p>
            <a:pPr marL="0" indent="0">
              <a:buNone/>
            </a:pPr>
            <a:r>
              <a:rPr lang="ru-RU" dirty="0" smtClean="0"/>
              <a:t>     - Объекты базового класса должны легко заменяться объектами производных классов.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8247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2. Принципы проектирования и паттерны SOLID: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err="1" smtClean="0"/>
              <a:t>Interface</a:t>
            </a:r>
            <a:r>
              <a:rPr lang="ru-RU" b="1" dirty="0" smtClean="0"/>
              <a:t> </a:t>
            </a:r>
            <a:r>
              <a:rPr lang="ru-RU" b="1" dirty="0" err="1" smtClean="0"/>
              <a:t>Segregation</a:t>
            </a:r>
            <a:r>
              <a:rPr lang="ru-RU" b="1" dirty="0" smtClean="0"/>
              <a:t> </a:t>
            </a:r>
            <a:r>
              <a:rPr lang="ru-RU" b="1" dirty="0" err="1" smtClean="0"/>
              <a:t>Principle</a:t>
            </a:r>
            <a:r>
              <a:rPr lang="ru-RU" b="1" dirty="0" smtClean="0"/>
              <a:t> (ISP):</a:t>
            </a:r>
          </a:p>
          <a:p>
            <a:pPr marL="0" indent="0">
              <a:buNone/>
            </a:pPr>
            <a:r>
              <a:rPr lang="ru-RU" dirty="0" smtClean="0"/>
              <a:t>     - Интерфейсы должны быть небольшими и узкоспециализированными.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85702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812</Words>
  <Application>Microsoft Office PowerPoint</Application>
  <PresentationFormat>Широкоэкранный</PresentationFormat>
  <Paragraphs>101</Paragraphs>
  <Slides>38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Тема Office</vt:lpstr>
      <vt:lpstr>Рефакторинг и расширение функционала</vt:lpstr>
      <vt:lpstr>1. Понятие рефакторинга и его задачи</vt:lpstr>
      <vt:lpstr> Пример:</vt:lpstr>
      <vt:lpstr>2. Принципы проектирования и паттерны SOLID:</vt:lpstr>
      <vt:lpstr>Пример: Разделение функции обработки заказа на отдельные функции проверки, валидации и обработки.</vt:lpstr>
      <vt:lpstr>2. Принципы проектирования и паттерны SOLID:</vt:lpstr>
      <vt:lpstr> Пример: Использование интерфейсов для реализации различных стратегий хранения данных (файлы, база данных, облачные хранилища).</vt:lpstr>
      <vt:lpstr>2. Принципы проектирования и паттерны SOLID:</vt:lpstr>
      <vt:lpstr>2. Принципы проектирования и паттерны SOLID:</vt:lpstr>
      <vt:lpstr>2. Принципы проектирования и паттерны SOLID:</vt:lpstr>
      <vt:lpstr>Пример: Передача зависимости через конструктор.</vt:lpstr>
      <vt:lpstr>3. Использование шаблонов проектирования (Design Patterns):</vt:lpstr>
      <vt:lpstr>Пример: Фабрика для создания различных типов хранилищ данных (локальное, сетевое).</vt:lpstr>
      <vt:lpstr>4. Рефакторинг кода с учетом тестируемости:</vt:lpstr>
      <vt:lpstr>Пример</vt:lpstr>
      <vt:lpstr>Создание и управление API Gateway</vt:lpstr>
      <vt:lpstr>1. Понятие API Gateway и его роль в микросервисной архитектуре:</vt:lpstr>
      <vt:lpstr>2. Маршрутизация запросов:</vt:lpstr>
      <vt:lpstr>3. Балансировка нагрузки (Load Balancing):</vt:lpstr>
      <vt:lpstr>4. Аутентификация и авторизация:</vt:lpstr>
      <vt:lpstr>Пример:</vt:lpstr>
      <vt:lpstr>5. Кэширование и ограничение скорости (Rate Limiting):</vt:lpstr>
      <vt:lpstr>Пример:</vt:lpstr>
      <vt:lpstr>6. Мониторинг и сбор метрик:</vt:lpstr>
      <vt:lpstr> Пример:</vt:lpstr>
      <vt:lpstr>Создание клиент-серверного приложения с использованием Go и gRPC</vt:lpstr>
      <vt:lpstr>1. Введение в gRPC:</vt:lpstr>
      <vt:lpstr>2. Работа с Protocol Buffers:</vt:lpstr>
      <vt:lpstr>Пример определения сервиса и сообщений:</vt:lpstr>
      <vt:lpstr>4. Реализация сервера:</vt:lpstr>
      <vt:lpstr>5. Создание клиента:</vt:lpstr>
      <vt:lpstr>6. Работа с потоковой передачей данных:</vt:lpstr>
      <vt:lpstr> Реализация сервера с поддержкой потоковой передачи:</vt:lpstr>
      <vt:lpstr>7. Оптимизация и производительность gRPC:</vt:lpstr>
      <vt:lpstr>8. Тестирование gRPC приложений:</vt:lpstr>
      <vt:lpstr>Пример тестирования:</vt:lpstr>
      <vt:lpstr>9. Деплоймент gRPC приложений:</vt:lpstr>
      <vt:lpstr>Пример Dockerfile: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Рефакторинг и расширение функционала</dc:title>
  <dc:creator>Dasha</dc:creator>
  <cp:lastModifiedBy>Dasha</cp:lastModifiedBy>
  <cp:revision>6</cp:revision>
  <dcterms:created xsi:type="dcterms:W3CDTF">2024-10-09T12:40:48Z</dcterms:created>
  <dcterms:modified xsi:type="dcterms:W3CDTF">2024-10-09T13:31:34Z</dcterms:modified>
</cp:coreProperties>
</file>