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77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9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45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31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1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64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0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570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37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2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D8C9-0B12-43B5-97C0-39546FEF6EA0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29DBD-EB45-466C-B2E4-622607CD7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56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Управление конфигурацией и секретами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3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Симметричное шифрование с использованием </a:t>
            </a:r>
            <a:r>
              <a:rPr lang="en-US" dirty="0" smtClean="0"/>
              <a:t>AES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991100" cy="48419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29300" y="19716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Пример демонстрирует симметричное шифрование с использованием алгоритма AES.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08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Проектирование полного клиент-серверного приложения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3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1. Архитектура клиент-серверного приложения:</a:t>
            </a:r>
          </a:p>
          <a:p>
            <a:pPr marL="0" indent="0">
              <a:buNone/>
            </a:pPr>
            <a:r>
              <a:rPr lang="ru-RU" dirty="0" smtClean="0"/>
              <a:t> • Разделение логики на клиентскую и серверную части.</a:t>
            </a:r>
          </a:p>
          <a:p>
            <a:pPr marL="0" indent="0">
              <a:buNone/>
            </a:pPr>
            <a:r>
              <a:rPr lang="ru-RU" dirty="0" smtClean="0"/>
              <a:t> • Пример архитектуры </a:t>
            </a:r>
            <a:r>
              <a:rPr lang="en-US" dirty="0" smtClean="0"/>
              <a:t>REST API.</a:t>
            </a:r>
          </a:p>
          <a:p>
            <a:pPr marL="0" indent="0">
              <a:buNone/>
            </a:pPr>
            <a:r>
              <a:rPr lang="en-US" dirty="0" smtClean="0"/>
              <a:t> 2. </a:t>
            </a:r>
            <a:r>
              <a:rPr lang="ru-RU" dirty="0" smtClean="0"/>
              <a:t>Модели взаимодействия клиента и сервера:</a:t>
            </a:r>
          </a:p>
          <a:p>
            <a:pPr marL="0" indent="0">
              <a:buNone/>
            </a:pPr>
            <a:r>
              <a:rPr lang="ru-RU" dirty="0" smtClean="0"/>
              <a:t> • Пример работы с </a:t>
            </a:r>
            <a:r>
              <a:rPr lang="en-US" dirty="0" smtClean="0"/>
              <a:t>REST API.</a:t>
            </a:r>
          </a:p>
          <a:p>
            <a:pPr marL="0" indent="0">
              <a:buNone/>
            </a:pPr>
            <a:r>
              <a:rPr lang="en-US" dirty="0" smtClean="0"/>
              <a:t> • </a:t>
            </a:r>
            <a:r>
              <a:rPr lang="ru-RU" dirty="0" smtClean="0"/>
              <a:t>Обработка запросов и ответов на сервере.</a:t>
            </a:r>
          </a:p>
          <a:p>
            <a:pPr marL="0" indent="0">
              <a:buNone/>
            </a:pPr>
            <a:r>
              <a:rPr lang="ru-RU" dirty="0" smtClean="0"/>
              <a:t> 3. Хранение данных:</a:t>
            </a:r>
          </a:p>
          <a:p>
            <a:pPr marL="0" indent="0">
              <a:buNone/>
            </a:pPr>
            <a:r>
              <a:rPr lang="ru-RU" dirty="0" smtClean="0"/>
              <a:t> • Как выбрать подходящую базу данных (</a:t>
            </a:r>
            <a:r>
              <a:rPr lang="en-US" dirty="0" smtClean="0"/>
              <a:t>SQL </a:t>
            </a:r>
            <a:r>
              <a:rPr lang="ru-RU" dirty="0" smtClean="0"/>
              <a:t>или </a:t>
            </a:r>
            <a:r>
              <a:rPr lang="en-US" dirty="0" smtClean="0"/>
              <a:t>NoSQL).</a:t>
            </a:r>
          </a:p>
          <a:p>
            <a:pPr marL="0" indent="0">
              <a:buNone/>
            </a:pPr>
            <a:r>
              <a:rPr lang="en-US" dirty="0" smtClean="0"/>
              <a:t> • </a:t>
            </a:r>
            <a:r>
              <a:rPr lang="ru-RU" dirty="0" smtClean="0"/>
              <a:t>Пример работы с базой данных (</a:t>
            </a:r>
            <a:r>
              <a:rPr lang="en-US" dirty="0" smtClean="0"/>
              <a:t>PostgreSQL </a:t>
            </a:r>
            <a:r>
              <a:rPr lang="ru-RU" dirty="0" smtClean="0"/>
              <a:t>или </a:t>
            </a:r>
            <a:r>
              <a:rPr lang="en-US" dirty="0" smtClean="0"/>
              <a:t>MongoDB).</a:t>
            </a:r>
          </a:p>
          <a:p>
            <a:pPr marL="0" indent="0">
              <a:buNone/>
            </a:pPr>
            <a:r>
              <a:rPr lang="en-US" dirty="0" smtClean="0"/>
              <a:t> 4. </a:t>
            </a:r>
            <a:r>
              <a:rPr lang="ru-RU" dirty="0" smtClean="0"/>
              <a:t>Тестирование клиент-серверного взаимодействия:</a:t>
            </a:r>
          </a:p>
          <a:p>
            <a:pPr marL="0" indent="0">
              <a:buNone/>
            </a:pPr>
            <a:r>
              <a:rPr lang="ru-RU" dirty="0" smtClean="0"/>
              <a:t> • Юнит-тесты и интеграционные тесты для серверных </a:t>
            </a:r>
            <a:r>
              <a:rPr lang="en-US" dirty="0" smtClean="0"/>
              <a:t>API.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3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Базовый </a:t>
            </a:r>
            <a:r>
              <a:rPr lang="en-US" dirty="0" smtClean="0"/>
              <a:t>REST API </a:t>
            </a:r>
            <a:r>
              <a:rPr lang="ru-RU" dirty="0" smtClean="0"/>
              <a:t>сервер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44165" cy="42963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019800" y="30091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Этот пример демонстрирует базовый сервер REST API, который возвращает сообщение в формате JSON.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5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</a:t>
            </a:r>
            <a:r>
              <a:rPr lang="en-US" dirty="0" smtClean="0"/>
              <a:t>PostgreSQL </a:t>
            </a:r>
            <a:r>
              <a:rPr lang="ru-RU" dirty="0" smtClean="0"/>
              <a:t>в </a:t>
            </a:r>
            <a:r>
              <a:rPr lang="en-US" dirty="0" smtClean="0"/>
              <a:t>Go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191655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57800" y="23760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Здесь представлен пример запроса данных из базы данных PostgreSQL.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50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современных инструментов для </a:t>
            </a:r>
            <a:r>
              <a:rPr lang="en-US" dirty="0" smtClean="0"/>
              <a:t>Go-</a:t>
            </a:r>
            <a:r>
              <a:rPr lang="ru-RU" dirty="0" smtClean="0"/>
              <a:t>разработки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0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1. Инструменты сборки и управления зависимостями:</a:t>
            </a:r>
          </a:p>
          <a:p>
            <a:pPr marL="0" indent="0">
              <a:buNone/>
            </a:pPr>
            <a:r>
              <a:rPr lang="ru-RU" dirty="0" smtClean="0"/>
              <a:t> • Использование </a:t>
            </a:r>
            <a:r>
              <a:rPr lang="en-US" dirty="0" smtClean="0"/>
              <a:t>go mod </a:t>
            </a:r>
            <a:r>
              <a:rPr lang="ru-RU" dirty="0" smtClean="0"/>
              <a:t>для управления зависимостями.</a:t>
            </a:r>
          </a:p>
          <a:p>
            <a:pPr marL="0" indent="0">
              <a:buNone/>
            </a:pPr>
            <a:r>
              <a:rPr lang="ru-RU" dirty="0" smtClean="0"/>
              <a:t> • Как ускорить сборку с помощью инструментов, таких как </a:t>
            </a:r>
            <a:r>
              <a:rPr lang="en-US" dirty="0" smtClean="0"/>
              <a:t>go build, go install.</a:t>
            </a:r>
          </a:p>
          <a:p>
            <a:pPr marL="0" indent="0">
              <a:buNone/>
            </a:pPr>
            <a:r>
              <a:rPr lang="en-US" dirty="0" smtClean="0"/>
              <a:t> 2. </a:t>
            </a:r>
            <a:r>
              <a:rPr lang="ru-RU" dirty="0" smtClean="0"/>
              <a:t>Средства тестирования:</a:t>
            </a:r>
          </a:p>
          <a:p>
            <a:pPr marL="0" indent="0">
              <a:buNone/>
            </a:pPr>
            <a:r>
              <a:rPr lang="ru-RU" dirty="0" smtClean="0"/>
              <a:t> • Инструменты для написания и запуска тестов (например, </a:t>
            </a:r>
            <a:r>
              <a:rPr lang="en-US" dirty="0" smtClean="0"/>
              <a:t>go test, ginkgo).</a:t>
            </a:r>
          </a:p>
          <a:p>
            <a:pPr marL="0" indent="0">
              <a:buNone/>
            </a:pPr>
            <a:r>
              <a:rPr lang="en-US" dirty="0" smtClean="0"/>
              <a:t> 3. CI/CD </a:t>
            </a:r>
            <a:r>
              <a:rPr lang="ru-RU" dirty="0" smtClean="0"/>
              <a:t>системы:</a:t>
            </a:r>
          </a:p>
          <a:p>
            <a:pPr marL="0" indent="0">
              <a:buNone/>
            </a:pPr>
            <a:r>
              <a:rPr lang="ru-RU" dirty="0" smtClean="0"/>
              <a:t> • Настройка </a:t>
            </a:r>
            <a:r>
              <a:rPr lang="en-US" dirty="0" smtClean="0"/>
              <a:t>CI/CD </a:t>
            </a:r>
            <a:r>
              <a:rPr lang="ru-RU" dirty="0" smtClean="0"/>
              <a:t>пайплайнов с использованием инструментов, таких как </a:t>
            </a:r>
            <a:r>
              <a:rPr lang="en-US" dirty="0" smtClean="0"/>
              <a:t>GitHub Actions, Travis CI.</a:t>
            </a:r>
          </a:p>
          <a:p>
            <a:pPr marL="0" indent="0">
              <a:buNone/>
            </a:pPr>
            <a:r>
              <a:rPr lang="en-US" dirty="0" smtClean="0"/>
              <a:t> 4. </a:t>
            </a:r>
            <a:r>
              <a:rPr lang="ru-RU" dirty="0" smtClean="0"/>
              <a:t>Инструменты для отладки и профилирования:</a:t>
            </a:r>
          </a:p>
          <a:p>
            <a:pPr marL="0" indent="0">
              <a:buNone/>
            </a:pPr>
            <a:r>
              <a:rPr lang="ru-RU" dirty="0" smtClean="0"/>
              <a:t> • Использование </a:t>
            </a:r>
            <a:r>
              <a:rPr lang="en-US" dirty="0" smtClean="0"/>
              <a:t>pprof </a:t>
            </a:r>
            <a:r>
              <a:rPr lang="ru-RU" dirty="0" smtClean="0"/>
              <a:t>для профилирования производительности приложения.</a:t>
            </a:r>
          </a:p>
          <a:p>
            <a:pPr marL="0" indent="0">
              <a:buNone/>
            </a:pPr>
            <a:r>
              <a:rPr lang="ru-RU" dirty="0" smtClean="0"/>
              <a:t> • Интеграция с отладочными инструментами, такими как </a:t>
            </a:r>
            <a:r>
              <a:rPr lang="en-US" dirty="0" smtClean="0"/>
              <a:t>delve.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3475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go mod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877" y="4378221"/>
            <a:ext cx="5334171" cy="144228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048000" y="26046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Создание нового модуля и управление зависимостями в проекте.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969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2: Профилирование производительности с использованием </a:t>
            </a:r>
            <a:r>
              <a:rPr lang="en-US" dirty="0" smtClean="0"/>
              <a:t>pprof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51723" cy="424412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738446" y="21738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Этот код добавляет возможность профилирования производительности через интерфейс pprof.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53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</a:t>
            </a:r>
            <a:r>
              <a:rPr lang="en-US" dirty="0" smtClean="0"/>
              <a:t>middleware </a:t>
            </a:r>
            <a:r>
              <a:rPr lang="ru-RU" dirty="0" smtClean="0"/>
              <a:t>и интеграцию сторонних сервисов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6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Управление конфигурацией и секретами — важнейший аспект при разработке и развертывании клиент-серверных приложений. Конфигурация может включать в себя такие параметры, как базы данных, </a:t>
            </a:r>
            <a:r>
              <a:rPr lang="en-US" dirty="0" smtClean="0"/>
              <a:t>API-</a:t>
            </a:r>
            <a:r>
              <a:rPr lang="ru-RU" dirty="0" smtClean="0"/>
              <a:t>ключи, параметры подключения и переменные окружения. Безопасное хранение и работа с конфиденциальной информацией (секретами), такой как пароли, токены доступа и ключи шифрования, — это необходимый шаг для обеспечения безопасности приложений.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426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Middleware — </a:t>
            </a:r>
            <a:r>
              <a:rPr lang="ru-RU" dirty="0" smtClean="0"/>
              <a:t>это программные компоненты, которые находятся между клиентом и сервером и обрабатывают запросы до или после их передачи основным компонентам системы. Интеграция со сторонними сервисами позволяет расширять функциональность приложения, например, через использование внешних </a:t>
            </a:r>
            <a:r>
              <a:rPr lang="en-US" dirty="0" smtClean="0"/>
              <a:t>API.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254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 1. Основы </a:t>
            </a:r>
            <a:r>
              <a:rPr lang="en-US" dirty="0" smtClean="0"/>
              <a:t>middleware </a:t>
            </a:r>
            <a:r>
              <a:rPr lang="ru-RU" dirty="0" smtClean="0"/>
              <a:t>в </a:t>
            </a:r>
            <a:r>
              <a:rPr lang="en-US" dirty="0" smtClean="0"/>
              <a:t>Go:</a:t>
            </a:r>
          </a:p>
          <a:p>
            <a:r>
              <a:rPr lang="en-US" dirty="0" smtClean="0"/>
              <a:t> • </a:t>
            </a:r>
            <a:r>
              <a:rPr lang="ru-RU" dirty="0" smtClean="0"/>
              <a:t>Что такое </a:t>
            </a:r>
            <a:r>
              <a:rPr lang="en-US" dirty="0" smtClean="0"/>
              <a:t>middleware </a:t>
            </a:r>
            <a:r>
              <a:rPr lang="ru-RU" dirty="0" smtClean="0"/>
              <a:t>и как оно работает в </a:t>
            </a:r>
            <a:r>
              <a:rPr lang="en-US" dirty="0" smtClean="0"/>
              <a:t>Go.</a:t>
            </a:r>
          </a:p>
          <a:p>
            <a:r>
              <a:rPr lang="en-US" dirty="0" smtClean="0"/>
              <a:t> • </a:t>
            </a:r>
            <a:r>
              <a:rPr lang="ru-RU" dirty="0" smtClean="0"/>
              <a:t>Пример создания собственного </a:t>
            </a:r>
            <a:r>
              <a:rPr lang="en-US" dirty="0" smtClean="0"/>
              <a:t>middleware </a:t>
            </a:r>
            <a:r>
              <a:rPr lang="ru-RU" dirty="0" smtClean="0"/>
              <a:t>для логирования запросов.</a:t>
            </a:r>
          </a:p>
          <a:p>
            <a:r>
              <a:rPr lang="ru-RU" dirty="0" smtClean="0"/>
              <a:t> 2. Работа с внешними </a:t>
            </a:r>
            <a:r>
              <a:rPr lang="en-US" dirty="0" smtClean="0"/>
              <a:t>API:</a:t>
            </a:r>
          </a:p>
          <a:p>
            <a:r>
              <a:rPr lang="en-US" dirty="0" smtClean="0"/>
              <a:t> • </a:t>
            </a:r>
            <a:r>
              <a:rPr lang="ru-RU" dirty="0" smtClean="0"/>
              <a:t>Как интегрировать внешние сервисы через </a:t>
            </a:r>
            <a:r>
              <a:rPr lang="en-US" dirty="0" smtClean="0"/>
              <a:t>REST API.</a:t>
            </a:r>
          </a:p>
          <a:p>
            <a:r>
              <a:rPr lang="en-US" dirty="0" smtClean="0"/>
              <a:t> • </a:t>
            </a:r>
            <a:r>
              <a:rPr lang="ru-RU" dirty="0" smtClean="0"/>
              <a:t>Пример работы с </a:t>
            </a:r>
            <a:r>
              <a:rPr lang="en-US" dirty="0" smtClean="0"/>
              <a:t>API </a:t>
            </a:r>
            <a:r>
              <a:rPr lang="ru-RU" dirty="0" smtClean="0"/>
              <a:t>стороннего сервиса.</a:t>
            </a:r>
          </a:p>
          <a:p>
            <a:r>
              <a:rPr lang="ru-RU" dirty="0" smtClean="0"/>
              <a:t> 3. </a:t>
            </a:r>
            <a:r>
              <a:rPr lang="en-US" dirty="0" smtClean="0"/>
              <a:t>OAuth </a:t>
            </a:r>
            <a:r>
              <a:rPr lang="ru-RU" dirty="0" smtClean="0"/>
              <a:t>и аутентификация через сторонние сервисы:</a:t>
            </a:r>
          </a:p>
          <a:p>
            <a:r>
              <a:rPr lang="ru-RU" dirty="0" smtClean="0"/>
              <a:t> • Пример </a:t>
            </a:r>
            <a:r>
              <a:rPr lang="en-US" dirty="0" smtClean="0"/>
              <a:t>OAuth-</a:t>
            </a:r>
            <a:r>
              <a:rPr lang="ru-RU" dirty="0" smtClean="0"/>
              <a:t>аутентификации через </a:t>
            </a:r>
            <a:r>
              <a:rPr lang="en-US" dirty="0" smtClean="0"/>
              <a:t>Google </a:t>
            </a:r>
            <a:r>
              <a:rPr lang="ru-RU" dirty="0" smtClean="0"/>
              <a:t>или </a:t>
            </a:r>
            <a:r>
              <a:rPr lang="en-US" dirty="0" smtClean="0"/>
              <a:t>Facebook.</a:t>
            </a:r>
          </a:p>
          <a:p>
            <a:r>
              <a:rPr lang="en-US" dirty="0" smtClean="0"/>
              <a:t> 4. </a:t>
            </a:r>
            <a:r>
              <a:rPr lang="ru-RU" dirty="0" smtClean="0"/>
              <a:t>Обработка ошибок и повторные запросы:</a:t>
            </a:r>
          </a:p>
          <a:p>
            <a:r>
              <a:rPr lang="ru-RU" dirty="0" smtClean="0"/>
              <a:t> • Как обрабатывать ошибки при взаимодействии с внешними </a:t>
            </a:r>
            <a:r>
              <a:rPr lang="en-US" dirty="0" smtClean="0"/>
              <a:t>API.</a:t>
            </a:r>
          </a:p>
          <a:p>
            <a:r>
              <a:rPr lang="en-US" dirty="0" smtClean="0"/>
              <a:t> • </a:t>
            </a:r>
            <a:r>
              <a:rPr lang="ru-RU" dirty="0" smtClean="0"/>
              <a:t>Реализация механизма повторных запросов при сбоях.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middleware </a:t>
            </a:r>
            <a:r>
              <a:rPr lang="ru-RU" dirty="0" smtClean="0"/>
              <a:t>для логирования запросов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68008" cy="49060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773615" y="169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Этот пример демонстрирует создание простого middleware для логирования запросов.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81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Интеграция с внешним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77217"/>
            <a:ext cx="5087816" cy="530108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926015" y="18221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Этот пример показывает, как сделать запрос к внешнему API и обработать его ответ.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2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1. Конфигурационные файлы:</a:t>
            </a:r>
          </a:p>
          <a:p>
            <a:r>
              <a:rPr lang="ru-RU" dirty="0" smtClean="0"/>
              <a:t> • Структура конфигурационных файлов (</a:t>
            </a:r>
            <a:r>
              <a:rPr lang="en-US" dirty="0" smtClean="0"/>
              <a:t>YAML, JSON, TOML).</a:t>
            </a:r>
          </a:p>
          <a:p>
            <a:r>
              <a:rPr lang="en-US" dirty="0" smtClean="0"/>
              <a:t> • </a:t>
            </a:r>
            <a:r>
              <a:rPr lang="ru-RU" dirty="0" smtClean="0"/>
              <a:t>Пример использования конфигурационных файлов для настройки приложения.</a:t>
            </a:r>
          </a:p>
          <a:p>
            <a:r>
              <a:rPr lang="ru-RU" dirty="0" smtClean="0"/>
              <a:t> 2. Переменные окружения:</a:t>
            </a:r>
          </a:p>
          <a:p>
            <a:r>
              <a:rPr lang="ru-RU" dirty="0" smtClean="0"/>
              <a:t> • Использование переменных окружения для хранения конфиденциальной информации.</a:t>
            </a:r>
          </a:p>
          <a:p>
            <a:r>
              <a:rPr lang="ru-RU" dirty="0" smtClean="0"/>
              <a:t> • Пример работы с переменными окружения в </a:t>
            </a:r>
            <a:r>
              <a:rPr lang="en-US" dirty="0" smtClean="0"/>
              <a:t>Go.</a:t>
            </a:r>
          </a:p>
          <a:p>
            <a:r>
              <a:rPr lang="en-US" dirty="0" smtClean="0"/>
              <a:t> 3. </a:t>
            </a:r>
            <a:r>
              <a:rPr lang="ru-RU" dirty="0" smtClean="0"/>
              <a:t>Управление секретами:</a:t>
            </a:r>
          </a:p>
          <a:p>
            <a:r>
              <a:rPr lang="ru-RU" dirty="0" smtClean="0"/>
              <a:t> • Подходы к безопасному хранению секретов (сервисы, такие как </a:t>
            </a:r>
            <a:r>
              <a:rPr lang="en-US" dirty="0" smtClean="0"/>
              <a:t>AWS Secrets Manager, HashiCorp Vault).</a:t>
            </a:r>
          </a:p>
          <a:p>
            <a:r>
              <a:rPr lang="en-US" dirty="0" smtClean="0"/>
              <a:t> • </a:t>
            </a:r>
            <a:r>
              <a:rPr lang="ru-RU" dirty="0" smtClean="0"/>
              <a:t>Шифрование секретов перед сохранением.</a:t>
            </a:r>
          </a:p>
          <a:p>
            <a:r>
              <a:rPr lang="ru-RU" dirty="0" smtClean="0"/>
              <a:t> 4. Интеграция с конфигурационными системами:</a:t>
            </a:r>
          </a:p>
          <a:p>
            <a:r>
              <a:rPr lang="ru-RU" dirty="0" smtClean="0"/>
              <a:t> • Примеры работы с библиотеками, такими как </a:t>
            </a:r>
            <a:r>
              <a:rPr lang="en-US" dirty="0" smtClean="0"/>
              <a:t>viper </a:t>
            </a:r>
            <a:r>
              <a:rPr lang="ru-RU" dirty="0" smtClean="0"/>
              <a:t>и </a:t>
            </a:r>
            <a:r>
              <a:rPr lang="en-US" dirty="0" smtClean="0"/>
              <a:t>envconfig, </a:t>
            </a:r>
            <a:r>
              <a:rPr lang="ru-RU" dirty="0" smtClean="0"/>
              <a:t>для загрузки конфигурации.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47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конфигурацией через </a:t>
            </a:r>
            <a:r>
              <a:rPr lang="en-US" dirty="0" smtClean="0"/>
              <a:t>viper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9970"/>
            <a:ext cx="4489938" cy="531682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536223" y="25167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Здесь </a:t>
            </a:r>
            <a:r>
              <a:rPr lang="en-US" dirty="0" smtClean="0"/>
              <a:t>viper </a:t>
            </a:r>
            <a:r>
              <a:rPr lang="ru-RU" dirty="0" smtClean="0"/>
              <a:t>используется для загрузки конфигурации из файла </a:t>
            </a:r>
            <a:r>
              <a:rPr lang="en-US" dirty="0" smtClean="0"/>
              <a:t>config.yaml.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84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переменными окружения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2217"/>
            <a:ext cx="5775484" cy="481911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613684" y="1690688"/>
            <a:ext cx="4930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Этот пример демонстрирует использование переменных окружения для хранения чувствительной информации.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74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Безопасность передачи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14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Безопасность передачи данных в клиент-серверных приложениях играет ключевую роль, особенно в условиях современных угроз. В этой лекции мы рассмотрим основные методы защиты данных при их передаче между клиентом и сервером, включая использование </a:t>
            </a:r>
            <a:r>
              <a:rPr lang="en-US" dirty="0" smtClean="0"/>
              <a:t>HTTPS, </a:t>
            </a:r>
            <a:r>
              <a:rPr lang="ru-RU" dirty="0" smtClean="0"/>
              <a:t>шифрование и работу с сертификатами.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3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моменты: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1. Основы </a:t>
            </a:r>
            <a:r>
              <a:rPr lang="en-US" dirty="0" smtClean="0"/>
              <a:t>HTTPS:</a:t>
            </a:r>
          </a:p>
          <a:p>
            <a:pPr marL="0" indent="0">
              <a:buNone/>
            </a:pPr>
            <a:r>
              <a:rPr lang="en-US" dirty="0" smtClean="0"/>
              <a:t> • </a:t>
            </a:r>
            <a:r>
              <a:rPr lang="ru-RU" dirty="0" smtClean="0"/>
              <a:t>Преимущества использования </a:t>
            </a:r>
            <a:r>
              <a:rPr lang="en-US" dirty="0" smtClean="0"/>
              <a:t>HTTPS </a:t>
            </a:r>
            <a:r>
              <a:rPr lang="ru-RU" dirty="0" smtClean="0"/>
              <a:t>вместо </a:t>
            </a:r>
            <a:r>
              <a:rPr lang="en-US" dirty="0" smtClean="0"/>
              <a:t>HTTP.</a:t>
            </a:r>
          </a:p>
          <a:p>
            <a:pPr marL="0" indent="0">
              <a:buNone/>
            </a:pPr>
            <a:r>
              <a:rPr lang="en-US" dirty="0" smtClean="0"/>
              <a:t> • </a:t>
            </a:r>
            <a:r>
              <a:rPr lang="ru-RU" dirty="0" smtClean="0"/>
              <a:t>Как настроить </a:t>
            </a:r>
            <a:r>
              <a:rPr lang="en-US" dirty="0" smtClean="0"/>
              <a:t>HTTPS </a:t>
            </a:r>
            <a:r>
              <a:rPr lang="ru-RU" dirty="0" smtClean="0"/>
              <a:t>в </a:t>
            </a:r>
            <a:r>
              <a:rPr lang="en-US" dirty="0" smtClean="0"/>
              <a:t>Go-</a:t>
            </a:r>
            <a:r>
              <a:rPr lang="ru-RU" dirty="0" smtClean="0"/>
              <a:t>приложении.</a:t>
            </a:r>
          </a:p>
          <a:p>
            <a:pPr marL="0" indent="0">
              <a:buNone/>
            </a:pPr>
            <a:r>
              <a:rPr lang="ru-RU" dirty="0" smtClean="0"/>
              <a:t> 2. </a:t>
            </a:r>
            <a:r>
              <a:rPr lang="en-US" dirty="0" smtClean="0"/>
              <a:t>SSL/TLS-</a:t>
            </a:r>
            <a:r>
              <a:rPr lang="ru-RU" dirty="0" smtClean="0"/>
              <a:t>сертификаты:</a:t>
            </a:r>
          </a:p>
          <a:p>
            <a:pPr marL="0" indent="0">
              <a:buNone/>
            </a:pPr>
            <a:r>
              <a:rPr lang="ru-RU" dirty="0" smtClean="0"/>
              <a:t> • Что такое </a:t>
            </a:r>
            <a:r>
              <a:rPr lang="en-US" dirty="0" smtClean="0"/>
              <a:t>SSL/TLS-</a:t>
            </a:r>
            <a:r>
              <a:rPr lang="ru-RU" dirty="0" smtClean="0"/>
              <a:t>сертификаты и как их получить (например, через </a:t>
            </a:r>
            <a:r>
              <a:rPr lang="en-US" dirty="0" smtClean="0"/>
              <a:t>Let’s Encrypt).</a:t>
            </a:r>
          </a:p>
          <a:p>
            <a:pPr marL="0" indent="0">
              <a:buNone/>
            </a:pPr>
            <a:r>
              <a:rPr lang="en-US" dirty="0" smtClean="0"/>
              <a:t> • </a:t>
            </a:r>
            <a:r>
              <a:rPr lang="ru-RU" dirty="0" smtClean="0"/>
              <a:t>Пример настройки </a:t>
            </a:r>
            <a:r>
              <a:rPr lang="en-US" dirty="0" smtClean="0"/>
              <a:t>SSL </a:t>
            </a:r>
            <a:r>
              <a:rPr lang="ru-RU" dirty="0" smtClean="0"/>
              <a:t>в </a:t>
            </a:r>
            <a:r>
              <a:rPr lang="en-US" dirty="0" smtClean="0"/>
              <a:t>Go.</a:t>
            </a:r>
          </a:p>
          <a:p>
            <a:pPr marL="0" indent="0">
              <a:buNone/>
            </a:pPr>
            <a:r>
              <a:rPr lang="en-US" dirty="0" smtClean="0"/>
              <a:t> 3. </a:t>
            </a:r>
            <a:r>
              <a:rPr lang="ru-RU" dirty="0" smtClean="0"/>
              <a:t>Шифрование данных:</a:t>
            </a:r>
          </a:p>
          <a:p>
            <a:pPr marL="0" indent="0">
              <a:buNone/>
            </a:pPr>
            <a:r>
              <a:rPr lang="ru-RU" dirty="0" smtClean="0"/>
              <a:t> • Пример использования стандартной библиотеки </a:t>
            </a:r>
            <a:r>
              <a:rPr lang="en-US" dirty="0" smtClean="0"/>
              <a:t>Go </a:t>
            </a:r>
            <a:r>
              <a:rPr lang="ru-RU" dirty="0" smtClean="0"/>
              <a:t>для шифрования данных.</a:t>
            </a:r>
          </a:p>
          <a:p>
            <a:pPr marL="0" indent="0">
              <a:buNone/>
            </a:pPr>
            <a:r>
              <a:rPr lang="ru-RU" dirty="0" smtClean="0"/>
              <a:t> • Симметричное и асимметричное шифрование.</a:t>
            </a:r>
          </a:p>
          <a:p>
            <a:pPr marL="0" indent="0">
              <a:buNone/>
            </a:pPr>
            <a:r>
              <a:rPr lang="ru-RU" dirty="0" smtClean="0"/>
              <a:t> 4. Методы аутентификации и авторизации:</a:t>
            </a:r>
          </a:p>
          <a:p>
            <a:pPr marL="0" indent="0">
              <a:buNone/>
            </a:pPr>
            <a:r>
              <a:rPr lang="ru-RU" dirty="0" smtClean="0"/>
              <a:t> • Использование токенов (</a:t>
            </a:r>
            <a:r>
              <a:rPr lang="en-US" dirty="0" smtClean="0"/>
              <a:t>JWT) </a:t>
            </a:r>
            <a:r>
              <a:rPr lang="ru-RU" dirty="0" smtClean="0"/>
              <a:t>для безопасной передачи данных аутентификации.</a:t>
            </a:r>
          </a:p>
          <a:p>
            <a:pPr marL="0" indent="0">
              <a:buNone/>
            </a:pPr>
            <a:r>
              <a:rPr lang="ru-RU" dirty="0" smtClean="0"/>
              <a:t> • </a:t>
            </a:r>
            <a:r>
              <a:rPr lang="en-US" dirty="0" smtClean="0"/>
              <a:t>OAuth2 </a:t>
            </a:r>
            <a:r>
              <a:rPr lang="ru-RU" dirty="0" smtClean="0"/>
              <a:t>для авторизации.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8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Настройка </a:t>
            </a:r>
            <a:r>
              <a:rPr lang="en-US" dirty="0" smtClean="0"/>
              <a:t>HTTPS-</a:t>
            </a:r>
            <a:r>
              <a:rPr lang="ru-RU" dirty="0" smtClean="0"/>
              <a:t>сервера в </a:t>
            </a:r>
            <a:r>
              <a:rPr lang="en-US" dirty="0" smtClean="0"/>
              <a:t>Go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029902" cy="419158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68102" y="28169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Этот пример показывает, как запустить HTTPS-сервер с использованием сертификатов.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6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873</Words>
  <Application>Microsoft Office PowerPoint</Application>
  <PresentationFormat>Широкоэкранный</PresentationFormat>
  <Paragraphs>92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Управление конфигурацией и секретами</vt:lpstr>
      <vt:lpstr>Описание:</vt:lpstr>
      <vt:lpstr>Основные моменты:</vt:lpstr>
      <vt:lpstr>Работа с конфигурацией через viper</vt:lpstr>
      <vt:lpstr>Работа с переменными окружения</vt:lpstr>
      <vt:lpstr>Безопасность передачи данных</vt:lpstr>
      <vt:lpstr>Описание</vt:lpstr>
      <vt:lpstr>Основные моменты:</vt:lpstr>
      <vt:lpstr>Настройка HTTPS-сервера в Go</vt:lpstr>
      <vt:lpstr>Симметричное шифрование с использованием AES</vt:lpstr>
      <vt:lpstr>Проектирование полного клиент-серверного приложения</vt:lpstr>
      <vt:lpstr>Основные моменты:</vt:lpstr>
      <vt:lpstr>Базовый REST API сервер</vt:lpstr>
      <vt:lpstr>Работа с PostgreSQL в Go</vt:lpstr>
      <vt:lpstr>Обзор современных инструментов для Go-разработки</vt:lpstr>
      <vt:lpstr>Основные моменты:</vt:lpstr>
      <vt:lpstr>Использование go mod</vt:lpstr>
      <vt:lpstr>Пример 2: Профилирование производительности с использованием pprof</vt:lpstr>
      <vt:lpstr>Введение в middleware и интеграцию сторонних сервисов</vt:lpstr>
      <vt:lpstr>Описание</vt:lpstr>
      <vt:lpstr>Основные моменты:</vt:lpstr>
      <vt:lpstr>Создание middleware для логирования запросов</vt:lpstr>
      <vt:lpstr>Интеграция с внешним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конфигурацией и секретами</dc:title>
  <dc:creator>Viktor Ushakov</dc:creator>
  <cp:lastModifiedBy>Viktor Ushakov</cp:lastModifiedBy>
  <cp:revision>3</cp:revision>
  <dcterms:created xsi:type="dcterms:W3CDTF">2024-10-16T12:18:52Z</dcterms:created>
  <dcterms:modified xsi:type="dcterms:W3CDTF">2024-10-16T13:27:19Z</dcterms:modified>
</cp:coreProperties>
</file>