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8"/>
  </p:notesMasterIdLst>
  <p:sldIdLst>
    <p:sldId id="337" r:id="rId2"/>
    <p:sldId id="477" r:id="rId3"/>
    <p:sldId id="478" r:id="rId4"/>
    <p:sldId id="479" r:id="rId5"/>
    <p:sldId id="350" r:id="rId6"/>
    <p:sldId id="470" r:id="rId7"/>
    <p:sldId id="439" r:id="rId8"/>
    <p:sldId id="442" r:id="rId9"/>
    <p:sldId id="440" r:id="rId10"/>
    <p:sldId id="443" r:id="rId11"/>
    <p:sldId id="444" r:id="rId12"/>
    <p:sldId id="453" r:id="rId13"/>
    <p:sldId id="454" r:id="rId14"/>
    <p:sldId id="455" r:id="rId15"/>
    <p:sldId id="457" r:id="rId16"/>
    <p:sldId id="45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5" autoAdjust="0"/>
    <p:restoredTop sz="94679" autoAdjust="0"/>
  </p:normalViewPr>
  <p:slideViewPr>
    <p:cSldViewPr>
      <p:cViewPr varScale="1">
        <p:scale>
          <a:sx n="144" d="100"/>
          <a:sy n="144" d="100"/>
        </p:scale>
        <p:origin x="120" y="1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196" y="-96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3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43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3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A43C59-B375-44A7-B3D7-7CA92A3508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3059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5BB2-7609-454D-A61D-810884859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D10FB-4932-410F-831B-FC1E00ED9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2DA8-6C38-457C-97DC-0A6EC340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30DE-C4BD-4912-B4DB-F23A564B9FE8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2DF9-E672-4AB4-8B95-624DD3F4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7AC7-FA6A-4B76-8D90-EBA9480E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6D4BC-F618-42BD-B10A-7D0E84B3D6C0}" type="slidenum">
              <a:rPr lang="en-GB" altLang="en-US" smtClean="0"/>
              <a:pPr>
                <a:defRPr/>
              </a:pPr>
              <a:t>‹#›</a:t>
            </a:fld>
            <a:r>
              <a:rPr lang="en-GB" altLang="en-US" dirty="0"/>
              <a:t>Keith Ditchburn</a:t>
            </a:r>
          </a:p>
        </p:txBody>
      </p:sp>
    </p:spTree>
    <p:extLst>
      <p:ext uri="{BB962C8B-B14F-4D97-AF65-F5344CB8AC3E}">
        <p14:creationId xmlns:p14="http://schemas.microsoft.com/office/powerpoint/2010/main" val="379311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DD9A-EED6-41EC-9A53-5B51A61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A90E3-6919-4FDD-B55C-FB6CB566C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D8B0-C258-47D2-A862-56D31ADF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8250-04DC-4CF5-9DA0-1CE54042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DBF2-243D-42CF-A14E-78EEEA11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9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8BDF3-9373-494A-9B0C-EAD52903B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65BAB-615A-4490-A85F-D8B28F4C8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4B67-F611-49B4-A36C-8BE48F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8D83-2167-4E8D-910F-4334E460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B75E-1D22-4642-9BEB-03EA9307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8229600" cy="8112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77925"/>
            <a:ext cx="4038600" cy="513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7925"/>
            <a:ext cx="4038600" cy="513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6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8229600" cy="8112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77925"/>
            <a:ext cx="4038600" cy="513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77925"/>
            <a:ext cx="4038600" cy="248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9525"/>
            <a:ext cx="4038600" cy="248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2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5E42-5C0E-42CC-AA84-17C89651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F7D8-ACA1-4A32-9D20-4853DC9B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6AFF-AD0D-4CB3-B54C-8F4E8C9B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52C1-28FD-48FC-80C9-75D2C98E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3638-2912-4A9F-A05C-F3CDFDCE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9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BD23-B084-4F3B-8751-C86C380A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B57AC-A9E4-4C50-A470-DCFAF5D7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1C7B-F995-4AD0-9632-5E979814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7212-F607-4748-BAFE-C41E65C6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CDB2-3F6E-4A60-872B-AE9D9618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4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EFB2-3BFD-485B-B3E7-517807C2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5A96-F8D7-49DB-AFB4-694149713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A3DD6-F904-4777-9B41-98DB3ABF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F22C3-A945-47E0-8C3F-B777486D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F252-26A7-489A-B6D1-3040B92B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5EBE9-E249-4D58-87AF-01649149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64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4B5C-1CFC-4DF9-94A8-C4C6B58C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E4BD-0FD0-465F-AB29-610E0F4A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D4D6-31EE-4D6C-BD0F-970EEBA1A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5DDFC-4545-4A24-AEDA-40BA681E4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97D62-7B9F-457D-90FC-FDC734294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E7E7F-51FC-4204-A0EC-5D117666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9FD06-1DC6-4AAE-8C22-5EA8E894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0BA08-3DDB-42D3-AFB7-23FF1567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1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12EC-E879-4C73-A2B3-5691449E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B96EE-2BDC-4FDF-89AF-1EA78847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9DA6F-410D-4232-8FA1-552C0B9A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EE15E-C7C2-4A7A-9677-B8AB51EB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02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F4186-4019-4841-836D-604490A0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16DE7-98BA-4593-86F0-A7C0AA8E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A778F-0A98-449D-8787-6DCB24E8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68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250A-EDC5-4A89-81DA-AEF11934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E022-2631-4715-9C0B-3B31057E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A0B8D-569F-4D0E-918A-E302F741A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A532F-B735-45EB-A7B7-9D790665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7A994-9EAA-4E3D-8EF6-FAB96325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305B-FB1E-4818-B5F1-55B0E168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5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FCFB-323B-4EC2-B49D-ED6EDA60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B8EA5-2AA4-4D81-B92C-727E2FF5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0DC6-B501-48EC-91EB-4E1291D08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BB02-17C4-4DAD-ABB6-AB8B3CC2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E070-1A17-4D88-8F70-A0093621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F785-19BD-4EBE-ADAB-C10C5FC3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27851-5C70-4C87-A263-081F99DB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9A2D-5814-4617-8160-0053451F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4F7E0-A3C9-4FEA-AE88-9E749462E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3E6-27D3-41A0-8F49-2842A8E4B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982E-E706-47E1-A1E6-B117DEA1A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0912-5505-46CF-B8DE-5941F1C63A7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F70B6C89-C490-4B65-803C-A73715D95C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62713" y="6489700"/>
            <a:ext cx="2160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GB" sz="1000" dirty="0"/>
              <a:t>Keith Ditchburn</a:t>
            </a:r>
          </a:p>
        </p:txBody>
      </p:sp>
    </p:spTree>
    <p:extLst>
      <p:ext uri="{BB962C8B-B14F-4D97-AF65-F5344CB8AC3E}">
        <p14:creationId xmlns:p14="http://schemas.microsoft.com/office/powerpoint/2010/main" val="403419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bg1"/>
                </a:solidFill>
              </a:rPr>
              <a:t>Week 1 –Using HAPI / Screen Buffer</a:t>
            </a:r>
          </a:p>
        </p:txBody>
      </p:sp>
      <p:pic>
        <p:nvPicPr>
          <p:cNvPr id="371718" name="Picture 6" descr="GS1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538288"/>
            <a:ext cx="26416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Example Coding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Clearing the screen to a gray colour using </a:t>
            </a:r>
            <a:r>
              <a:rPr lang="en-GB" dirty="0" err="1"/>
              <a:t>memset</a:t>
            </a:r>
            <a:endParaRPr lang="en-GB" dirty="0"/>
          </a:p>
          <a:p>
            <a:pPr lvl="1" eaLnBrk="1" hangingPunct="1">
              <a:defRPr/>
            </a:pPr>
            <a:r>
              <a:rPr lang="en-GB" dirty="0"/>
              <a:t>What is the FPS now?</a:t>
            </a:r>
          </a:p>
          <a:p>
            <a:pPr lvl="1" eaLnBrk="1" hangingPunct="1">
              <a:defRPr/>
            </a:pPr>
            <a:r>
              <a:rPr lang="en-GB" dirty="0"/>
              <a:t>How does FPS change with different sized windows?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Clearing the whole screen is the most time intensive operation as you ‘touch’ every byte of every pixel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Clearing to colour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latin typeface="Abadi MT Condensed Light" pitchFamily="34" charset="0"/>
              </a:rPr>
              <a:t>Can we use the </a:t>
            </a:r>
            <a:r>
              <a:rPr lang="en-GB" dirty="0" err="1">
                <a:latin typeface="Abadi MT Condensed Light" pitchFamily="34" charset="0"/>
              </a:rPr>
              <a:t>memset</a:t>
            </a:r>
            <a:r>
              <a:rPr lang="en-GB" dirty="0">
                <a:latin typeface="Abadi MT Condensed Light" pitchFamily="34" charset="0"/>
              </a:rPr>
              <a:t> method to clear the buffer to any colour we want? E.g. Red?</a:t>
            </a:r>
          </a:p>
          <a:p>
            <a:pPr eaLnBrk="1" hangingPunct="1">
              <a:defRPr/>
            </a:pPr>
            <a:endParaRPr lang="en-GB" dirty="0">
              <a:latin typeface="Abadi MT Condensed Light" pitchFamily="34" charset="0"/>
            </a:endParaRPr>
          </a:p>
          <a:p>
            <a:pPr eaLnBrk="1" hangingPunct="1">
              <a:defRPr/>
            </a:pPr>
            <a:r>
              <a:rPr lang="en-GB" dirty="0">
                <a:latin typeface="Abadi MT Condensed Light" pitchFamily="34" charset="0"/>
              </a:rPr>
              <a:t>No, because the </a:t>
            </a:r>
            <a:r>
              <a:rPr lang="en-GB" dirty="0" err="1">
                <a:latin typeface="Abadi MT Condensed Light" pitchFamily="34" charset="0"/>
              </a:rPr>
              <a:t>memset</a:t>
            </a:r>
            <a:r>
              <a:rPr lang="en-GB" dirty="0">
                <a:latin typeface="Abadi MT Condensed Light" pitchFamily="34" charset="0"/>
              </a:rPr>
              <a:t> method sets all bytes and hence all channels to the same value</a:t>
            </a:r>
          </a:p>
          <a:p>
            <a:pPr lvl="1" eaLnBrk="1" hangingPunct="1">
              <a:defRPr/>
            </a:pPr>
            <a:r>
              <a:rPr lang="en-GB" sz="2400" dirty="0">
                <a:latin typeface="Abadi MT Condensed Light" pitchFamily="34" charset="0"/>
              </a:rPr>
              <a:t>we will need to set the colours pixel by pixel</a:t>
            </a:r>
          </a:p>
          <a:p>
            <a:pPr lvl="1" eaLnBrk="1" hangingPunct="1">
              <a:defRPr/>
            </a:pPr>
            <a:endParaRPr lang="en-GB" sz="2400" dirty="0">
              <a:latin typeface="Abadi MT Condensed Light" pitchFamily="34" charset="0"/>
            </a:endParaRPr>
          </a:p>
          <a:p>
            <a:pPr eaLnBrk="1" hangingPunct="1">
              <a:defRPr/>
            </a:pPr>
            <a:r>
              <a:rPr lang="en-GB" dirty="0">
                <a:latin typeface="Abadi MT Condensed Light" pitchFamily="34" charset="0"/>
              </a:rPr>
              <a:t>We will return to this problem in a minute but first let us look at setting a single pixel on the screen to a particular colour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Offset Calculation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177925"/>
            <a:ext cx="8075613" cy="811213"/>
          </a:xfrm>
        </p:spPr>
        <p:txBody>
          <a:bodyPr/>
          <a:lstStyle/>
          <a:p>
            <a:pPr marL="381000" indent="-381000" eaLnBrk="1" hangingPunct="1">
              <a:defRPr/>
            </a:pPr>
            <a:r>
              <a:rPr lang="en-GB" sz="2000"/>
              <a:t>How many bytes must  we advance from the start of the screen memory to set the colour at x=2 and y=4?</a:t>
            </a:r>
          </a:p>
        </p:txBody>
      </p:sp>
      <p:graphicFrame>
        <p:nvGraphicFramePr>
          <p:cNvPr id="550916" name="Group 4"/>
          <p:cNvGraphicFramePr>
            <a:graphicFrameLocks noGrp="1"/>
          </p:cNvGraphicFramePr>
          <p:nvPr>
            <p:ph sz="quarter" idx="2"/>
          </p:nvPr>
        </p:nvGraphicFramePr>
        <p:xfrm>
          <a:off x="1692275" y="2168525"/>
          <a:ext cx="4038600" cy="24892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0966" name="Line 54"/>
          <p:cNvSpPr>
            <a:spLocks noChangeShapeType="1"/>
          </p:cNvSpPr>
          <p:nvPr/>
        </p:nvSpPr>
        <p:spPr bwMode="auto">
          <a:xfrm>
            <a:off x="1692275" y="4779963"/>
            <a:ext cx="404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0967" name="Line 55"/>
          <p:cNvSpPr>
            <a:spLocks noChangeShapeType="1"/>
          </p:cNvSpPr>
          <p:nvPr/>
        </p:nvSpPr>
        <p:spPr bwMode="auto">
          <a:xfrm>
            <a:off x="1511300" y="216852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0968" name="Text Box 56"/>
          <p:cNvSpPr txBox="1">
            <a:spLocks noChangeArrowheads="1"/>
          </p:cNvSpPr>
          <p:nvPr/>
        </p:nvSpPr>
        <p:spPr bwMode="auto">
          <a:xfrm>
            <a:off x="1062038" y="31591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Y</a:t>
            </a:r>
          </a:p>
        </p:txBody>
      </p:sp>
      <p:sp>
        <p:nvSpPr>
          <p:cNvPr id="550969" name="Text Box 57"/>
          <p:cNvSpPr txBox="1">
            <a:spLocks noChangeArrowheads="1"/>
          </p:cNvSpPr>
          <p:nvPr/>
        </p:nvSpPr>
        <p:spPr bwMode="auto">
          <a:xfrm>
            <a:off x="3581400" y="47799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X</a:t>
            </a:r>
          </a:p>
        </p:txBody>
      </p:sp>
      <p:sp>
        <p:nvSpPr>
          <p:cNvPr id="550970" name="Text Box 58"/>
          <p:cNvSpPr txBox="1">
            <a:spLocks noChangeArrowheads="1"/>
          </p:cNvSpPr>
          <p:nvPr/>
        </p:nvSpPr>
        <p:spPr bwMode="auto">
          <a:xfrm>
            <a:off x="6011863" y="3249613"/>
            <a:ext cx="182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Screen in Pixels</a:t>
            </a:r>
          </a:p>
        </p:txBody>
      </p:sp>
      <p:sp>
        <p:nvSpPr>
          <p:cNvPr id="34875" name="Text Box 59"/>
          <p:cNvSpPr txBox="1">
            <a:spLocks noChangeArrowheads="1"/>
          </p:cNvSpPr>
          <p:nvPr/>
        </p:nvSpPr>
        <p:spPr bwMode="auto">
          <a:xfrm>
            <a:off x="1241425" y="5319713"/>
            <a:ext cx="594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Each pixel uses 4 bytes (32 bits), screen width is 4 pixels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What general formulae could be written?</a:t>
            </a:r>
          </a:p>
        </p:txBody>
      </p:sp>
      <p:sp>
        <p:nvSpPr>
          <p:cNvPr id="11" name="Oval 10"/>
          <p:cNvSpPr/>
          <p:nvPr/>
        </p:nvSpPr>
        <p:spPr>
          <a:xfrm>
            <a:off x="3757613" y="3881438"/>
            <a:ext cx="542925" cy="452437"/>
          </a:xfrm>
          <a:prstGeom prst="ellipse">
            <a:avLst/>
          </a:prstGeom>
          <a:solidFill>
            <a:schemeClr val="accent1">
              <a:alpha val="47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5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5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66" grpId="0" animBg="1"/>
      <p:bldP spid="550967" grpId="0" animBg="1"/>
      <p:bldP spid="550968" grpId="0"/>
      <p:bldP spid="550969" grpId="0"/>
      <p:bldP spid="55097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Your Turn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X=2 , y=4, width=4</a:t>
            </a:r>
          </a:p>
          <a:p>
            <a:pPr lvl="1" eaLnBrk="1" hangingPunct="1">
              <a:defRPr/>
            </a:pPr>
            <a:r>
              <a:rPr lang="en-GB" dirty="0"/>
              <a:t>4 bytes per pixel</a:t>
            </a:r>
          </a:p>
          <a:p>
            <a:pPr lvl="1" eaLnBrk="1" hangingPunct="1">
              <a:defRPr/>
            </a:pPr>
            <a:r>
              <a:rPr lang="en-GB" dirty="0"/>
              <a:t>Width of screen is 4 so every 4*4 bytes we go down a row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dirty="0"/>
              <a:t>We get (2+4*4)*4=72 bytes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What is the general formula?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GB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dirty="0"/>
              <a:t>unsigned int offset=(</a:t>
            </a:r>
            <a:r>
              <a:rPr lang="en-GB" dirty="0" err="1"/>
              <a:t>x+y</a:t>
            </a:r>
            <a:r>
              <a:rPr lang="en-GB" dirty="0"/>
              <a:t>*width)*4; // </a:t>
            </a:r>
            <a:r>
              <a:rPr lang="en-GB" dirty="0">
                <a:solidFill>
                  <a:srgbClr val="FF0000"/>
                </a:solidFill>
              </a:rPr>
              <a:t>Remember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Assigning Colour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1400" dirty="0"/>
              <a:t>Once we have the byte offset into the memory we need to write the colour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1200" dirty="0"/>
              <a:t>There are a number of ways of doing this e.g.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sz="1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unsigned int offset=(</a:t>
            </a:r>
            <a:r>
              <a:rPr lang="en-GB" sz="1600" dirty="0" err="1">
                <a:latin typeface="Abadi MT Condensed Light" pitchFamily="34" charset="0"/>
              </a:rPr>
              <a:t>x+y</a:t>
            </a:r>
            <a:r>
              <a:rPr lang="en-GB" sz="1600" dirty="0">
                <a:latin typeface="Abadi MT Condensed Light" pitchFamily="34" charset="0"/>
              </a:rPr>
              <a:t>*width)*4;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sz="1600" dirty="0">
              <a:latin typeface="Abadi MT Condensed Light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/>
              <a:t>// use array notation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	BYTE *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=</a:t>
            </a:r>
            <a:r>
              <a:rPr lang="en-GB" sz="1600" dirty="0" err="1">
                <a:latin typeface="Abadi MT Condensed Light" pitchFamily="34" charset="0"/>
              </a:rPr>
              <a:t>screen+offset</a:t>
            </a:r>
            <a:r>
              <a:rPr lang="en-GB" sz="1600" dirty="0">
                <a:latin typeface="Abadi MT Condensed Light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	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[0]=r;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	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[1]=g;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	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[2]=b;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	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[3]=a;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/>
              <a:t>// increment the pointer each time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/>
              <a:t>	</a:t>
            </a:r>
            <a:r>
              <a:rPr lang="en-GB" sz="1600" dirty="0">
                <a:latin typeface="Abadi MT Condensed Light" pitchFamily="34" charset="0"/>
              </a:rPr>
              <a:t>BYTE *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=</a:t>
            </a:r>
            <a:r>
              <a:rPr lang="en-GB" sz="1600" dirty="0" err="1">
                <a:latin typeface="Abadi MT Condensed Light" pitchFamily="34" charset="0"/>
              </a:rPr>
              <a:t>screen+offset</a:t>
            </a:r>
            <a:r>
              <a:rPr lang="en-GB" sz="1600" dirty="0">
                <a:latin typeface="Abadi MT Condensed Light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	*(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++)=b;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	*(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++)=g;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	*(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++)=r;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sz="1600" dirty="0">
                <a:latin typeface="Abadi MT Condensed Light" pitchFamily="34" charset="0"/>
              </a:rPr>
              <a:t>	*(</a:t>
            </a:r>
            <a:r>
              <a:rPr lang="en-GB" sz="1600" dirty="0" err="1">
                <a:latin typeface="Abadi MT Condensed Light" pitchFamily="34" charset="0"/>
              </a:rPr>
              <a:t>pnter</a:t>
            </a:r>
            <a:r>
              <a:rPr lang="en-GB" sz="1600" dirty="0">
                <a:latin typeface="Abadi MT Condensed Light" pitchFamily="34" charset="0"/>
              </a:rPr>
              <a:t>++)=a;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sz="1600" dirty="0">
              <a:latin typeface="Abadi MT Condensed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Assigning Colour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000" dirty="0"/>
              <a:t>An easier way is to use the </a:t>
            </a:r>
            <a:r>
              <a:rPr lang="en-GB" sz="2000" dirty="0" err="1"/>
              <a:t>HAPI_TColour</a:t>
            </a:r>
            <a:r>
              <a:rPr lang="en-GB" sz="2000" dirty="0"/>
              <a:t>  type (declared in </a:t>
            </a:r>
            <a:r>
              <a:rPr lang="en-GB" sz="2000" dirty="0" err="1"/>
              <a:t>HAPI_Lib.h</a:t>
            </a:r>
            <a:r>
              <a:rPr lang="en-GB" sz="20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dirty="0"/>
              <a:t>This is used by HAPI to represent a colour in a number of calls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GB" sz="1600" dirty="0"/>
          </a:p>
          <a:p>
            <a:pPr eaLnBrk="1" hangingPunct="1">
              <a:defRPr/>
            </a:pPr>
            <a:r>
              <a:rPr lang="en-GB" dirty="0"/>
              <a:t>The order of the colour channels matches with the order in the screen buffer so we can just copy the colour directly: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dirty="0">
                <a:latin typeface="Abadi MT Condensed Light" pitchFamily="34" charset="0"/>
              </a:rPr>
              <a:t>	</a:t>
            </a:r>
            <a:r>
              <a:rPr lang="en-GB" dirty="0" err="1">
                <a:latin typeface="Abadi MT Condensed Light" pitchFamily="34" charset="0"/>
              </a:rPr>
              <a:t>memcpy</a:t>
            </a:r>
            <a:r>
              <a:rPr lang="en-GB" dirty="0">
                <a:latin typeface="Abadi MT Condensed Light" pitchFamily="34" charset="0"/>
              </a:rPr>
              <a:t>(pnter,&amp;col,4);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dirty="0">
                <a:latin typeface="Abadi MT Condensed Light" pitchFamily="34" charset="0"/>
              </a:rPr>
              <a:t>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dirty="0">
                <a:latin typeface="Abadi MT Condensed Light" pitchFamily="34" charset="0"/>
              </a:rPr>
              <a:t>	*(</a:t>
            </a:r>
            <a:r>
              <a:rPr lang="en-GB" dirty="0" err="1">
                <a:latin typeface="Abadi MT Condensed Light" pitchFamily="34" charset="0"/>
              </a:rPr>
              <a:t>HAPI_TColour</a:t>
            </a:r>
            <a:r>
              <a:rPr lang="en-GB" dirty="0">
                <a:latin typeface="Abadi MT Condensed Light" pitchFamily="34" charset="0"/>
              </a:rPr>
              <a:t>*)</a:t>
            </a:r>
            <a:r>
              <a:rPr lang="en-GB" dirty="0" err="1">
                <a:latin typeface="Abadi MT Condensed Light" pitchFamily="34" charset="0"/>
              </a:rPr>
              <a:t>pnter</a:t>
            </a:r>
            <a:r>
              <a:rPr lang="en-GB" dirty="0">
                <a:latin typeface="Abadi MT Condensed Light" pitchFamily="34" charset="0"/>
              </a:rPr>
              <a:t>=col;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Example Coding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/>
              <a:t>Setting a pixel to blue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sz="2000" dirty="0" err="1">
                <a:latin typeface="Abadi MT Condensed Light" pitchFamily="34" charset="0"/>
              </a:rPr>
              <a:t>int</a:t>
            </a:r>
            <a:r>
              <a:rPr lang="en-GB" sz="2000" dirty="0">
                <a:latin typeface="Abadi MT Condensed Light" pitchFamily="34" charset="0"/>
              </a:rPr>
              <a:t> offset=(</a:t>
            </a:r>
            <a:r>
              <a:rPr lang="en-GB" sz="2000" dirty="0" err="1">
                <a:latin typeface="Abadi MT Condensed Light" pitchFamily="34" charset="0"/>
              </a:rPr>
              <a:t>x+y</a:t>
            </a:r>
            <a:r>
              <a:rPr lang="en-GB" sz="2000" dirty="0">
                <a:latin typeface="Abadi MT Condensed Light" pitchFamily="34" charset="0"/>
              </a:rPr>
              <a:t>*width)*4;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sz="2000" dirty="0">
                <a:latin typeface="Abadi MT Condensed Light" pitchFamily="34" charset="0"/>
              </a:rPr>
              <a:t>BYTE *</a:t>
            </a:r>
            <a:r>
              <a:rPr lang="en-GB" sz="2000" dirty="0" err="1">
                <a:latin typeface="Abadi MT Condensed Light" pitchFamily="34" charset="0"/>
              </a:rPr>
              <a:t>pnter</a:t>
            </a:r>
            <a:r>
              <a:rPr lang="en-GB" sz="2000" dirty="0">
                <a:latin typeface="Abadi MT Condensed Light" pitchFamily="34" charset="0"/>
              </a:rPr>
              <a:t>=</a:t>
            </a:r>
            <a:r>
              <a:rPr lang="en-GB" sz="2000" dirty="0" err="1">
                <a:latin typeface="Abadi MT Condensed Light" pitchFamily="34" charset="0"/>
              </a:rPr>
              <a:t>screen+offset</a:t>
            </a:r>
            <a:r>
              <a:rPr lang="en-GB" sz="2000" dirty="0">
                <a:latin typeface="Abadi MT Condensed Light" pitchFamily="34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sz="2000" dirty="0">
              <a:latin typeface="Abadi MT Condensed Light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sz="2000" dirty="0">
                <a:latin typeface="Abadi MT Condensed Light" pitchFamily="34" charset="0"/>
              </a:rPr>
              <a:t>// Create a blue colour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sz="2000" dirty="0" err="1">
                <a:latin typeface="Abadi MT Condensed Light" pitchFamily="34" charset="0"/>
              </a:rPr>
              <a:t>HAPI_TColour</a:t>
            </a:r>
            <a:r>
              <a:rPr lang="en-GB" sz="2000" dirty="0">
                <a:latin typeface="Abadi MT Condensed Light" pitchFamily="34" charset="0"/>
              </a:rPr>
              <a:t> col(0,0,255);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sz="2000" dirty="0">
                <a:latin typeface="Abadi MT Condensed Light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sz="2000" dirty="0">
                <a:latin typeface="Abadi MT Condensed Light" pitchFamily="34" charset="0"/>
              </a:rPr>
              <a:t>// Copy it to the screen buffer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sz="2000" dirty="0" err="1">
                <a:latin typeface="Abadi MT Condensed Light" pitchFamily="34" charset="0"/>
              </a:rPr>
              <a:t>memcpy</a:t>
            </a:r>
            <a:r>
              <a:rPr lang="en-GB" sz="2000" dirty="0">
                <a:latin typeface="Abadi MT Condensed Light" pitchFamily="34" charset="0"/>
              </a:rPr>
              <a:t>(pnter,&amp;col,4);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sz="2000" dirty="0">
              <a:latin typeface="Abadi MT Condensed Light" pitchFamily="34" charset="0"/>
            </a:endParaRPr>
          </a:p>
          <a:p>
            <a:pPr eaLnBrk="1" hangingPunct="1">
              <a:defRPr/>
            </a:pPr>
            <a:r>
              <a:rPr lang="en-GB" sz="1800" dirty="0"/>
              <a:t>Where screen is your already obtained pointer to the screen buffer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Colour Formats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A colour is normally defined as the combination of colour channels Red (r) Green (g) and Blue (b)</a:t>
            </a:r>
          </a:p>
          <a:p>
            <a:pPr eaLnBrk="1" hangingPunct="1">
              <a:defRPr/>
            </a:pPr>
            <a:r>
              <a:rPr lang="en-GB" dirty="0"/>
              <a:t>With 16 bits there are a number of formats with 565 being the most common:</a:t>
            </a:r>
          </a:p>
          <a:p>
            <a:pPr lvl="1" eaLnBrk="1" hangingPunct="1">
              <a:defRPr/>
            </a:pPr>
            <a:r>
              <a:rPr lang="en-GB" dirty="0"/>
              <a:t>565 – 5 bits for red, 6 for green and 5 for blue</a:t>
            </a:r>
          </a:p>
          <a:p>
            <a:pPr eaLnBrk="1" hangingPunct="1">
              <a:defRPr/>
            </a:pPr>
            <a:r>
              <a:rPr lang="en-GB" dirty="0"/>
              <a:t>With 24 bits</a:t>
            </a:r>
          </a:p>
          <a:p>
            <a:pPr lvl="1" eaLnBrk="1" hangingPunct="1">
              <a:defRPr/>
            </a:pPr>
            <a:r>
              <a:rPr lang="en-GB" dirty="0"/>
              <a:t>888 – 8 each for red, green and blue</a:t>
            </a:r>
          </a:p>
          <a:p>
            <a:pPr lvl="1" eaLnBrk="1" hangingPunct="1">
              <a:defRPr/>
            </a:pPr>
            <a:r>
              <a:rPr lang="en-GB" dirty="0"/>
              <a:t>Much easier to work with</a:t>
            </a:r>
          </a:p>
          <a:p>
            <a:pPr eaLnBrk="1" hangingPunct="1">
              <a:defRPr/>
            </a:pPr>
            <a:r>
              <a:rPr lang="en-GB" dirty="0"/>
              <a:t>With 32 bits</a:t>
            </a:r>
          </a:p>
          <a:p>
            <a:pPr lvl="1" eaLnBrk="1" hangingPunct="1">
              <a:defRPr/>
            </a:pPr>
            <a:r>
              <a:rPr lang="en-GB" dirty="0"/>
              <a:t>For textures 8 bits is added for alpha</a:t>
            </a:r>
          </a:p>
          <a:p>
            <a:pPr lvl="1" eaLnBrk="1" hangingPunct="1">
              <a:defRPr/>
            </a:pPr>
            <a:r>
              <a:rPr lang="en-GB" dirty="0"/>
              <a:t>For surfaces the last 8 bits are not used 888X (why have them?)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Colour Formats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With 8 bits per colour channel how many values can we set per channel?</a:t>
            </a:r>
          </a:p>
          <a:p>
            <a:pPr lvl="1" eaLnBrk="1" hangingPunct="1">
              <a:defRPr/>
            </a:pPr>
            <a:r>
              <a:rPr lang="en-GB" dirty="0"/>
              <a:t>256</a:t>
            </a:r>
          </a:p>
          <a:p>
            <a:pPr eaLnBrk="1" hangingPunct="1">
              <a:defRPr/>
            </a:pPr>
            <a:r>
              <a:rPr lang="en-GB" dirty="0"/>
              <a:t>Values range from 0 (absence of colour) to 255 (full intensity from that channel)</a:t>
            </a:r>
          </a:p>
          <a:p>
            <a:pPr eaLnBrk="1" hangingPunct="1">
              <a:defRPr/>
            </a:pPr>
            <a:r>
              <a:rPr lang="en-GB" dirty="0"/>
              <a:t>Given an RGB format with 8 bits per channel what are the colour channel values for a pure Red colour?</a:t>
            </a:r>
          </a:p>
          <a:p>
            <a:pPr lvl="1" eaLnBrk="1" hangingPunct="1">
              <a:defRPr/>
            </a:pPr>
            <a:r>
              <a:rPr lang="en-GB" dirty="0"/>
              <a:t>255,0,0		(R=255, G=0, B=0)</a:t>
            </a:r>
          </a:p>
          <a:p>
            <a:pPr eaLnBrk="1" hangingPunct="1">
              <a:defRPr/>
            </a:pPr>
            <a:r>
              <a:rPr lang="en-GB" dirty="0"/>
              <a:t>For bright yellow</a:t>
            </a:r>
          </a:p>
          <a:p>
            <a:pPr lvl="1" eaLnBrk="1" hangingPunct="1">
              <a:defRPr/>
            </a:pPr>
            <a:r>
              <a:rPr lang="en-GB" dirty="0"/>
              <a:t>Red and Green channels together:</a:t>
            </a:r>
          </a:p>
          <a:p>
            <a:pPr lvl="1" eaLnBrk="1" hangingPunct="1">
              <a:defRPr/>
            </a:pPr>
            <a:r>
              <a:rPr lang="en-GB" dirty="0"/>
              <a:t>255,255,0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Memory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894638" cy="4951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000" dirty="0"/>
              <a:t>The order of the channels often varies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1800" dirty="0"/>
              <a:t>HAPI uses RGBA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GB" sz="1800" dirty="0"/>
          </a:p>
          <a:p>
            <a:pPr eaLnBrk="1" hangingPunct="1">
              <a:lnSpc>
                <a:spcPct val="90000"/>
              </a:lnSpc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/>
              <a:t>In memory it will take 4 bytes to hold a pixel (or texel) colour: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/>
              <a:t>We will need to take this into account when writing to the screen and from textures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000" dirty="0"/>
          </a:p>
        </p:txBody>
      </p:sp>
      <p:graphicFrame>
        <p:nvGraphicFramePr>
          <p:cNvPr id="40243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8717922"/>
              </p:ext>
            </p:extLst>
          </p:nvPr>
        </p:nvGraphicFramePr>
        <p:xfrm>
          <a:off x="1331568" y="3272631"/>
          <a:ext cx="3754437" cy="762000"/>
        </p:xfrm>
        <a:graphic>
          <a:graphicData uri="http://schemas.openxmlformats.org/drawingml/2006/table">
            <a:tbl>
              <a:tblPr/>
              <a:tblGrid>
                <a:gridCol w="93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</a:rPr>
                        <a:t>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</a:rPr>
                        <a:t>0-7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</a:rPr>
                        <a:t>Green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</a:rPr>
                        <a:t>Blue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</a:rPr>
                        <a:t>Alpha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</a:rPr>
                        <a:t>24-31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HAPI Screen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8435975" cy="47720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000" dirty="0"/>
              <a:t>HAPI creates an area of memory to hold the screen buffer. The screen is ‘memory mapped’.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/>
              <a:t>HAPI uses 4 bytes per pixel so how big is the screen buffer in bytes?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/>
              <a:t>It is </a:t>
            </a:r>
            <a:r>
              <a:rPr lang="en-GB" sz="2000" dirty="0">
                <a:latin typeface="Abadi MT Condensed Light" pitchFamily="34" charset="0"/>
              </a:rPr>
              <a:t>screen width * screen height * 4</a:t>
            </a:r>
            <a:r>
              <a:rPr lang="en-GB" sz="2000" dirty="0"/>
              <a:t> bytes in size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1800" dirty="0"/>
              <a:t>Each pixel on the screen is 32 bits (4 bytes)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1800" dirty="0"/>
              <a:t>The 4 bytes are split into colour channels XRGB (1 byte each)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/>
              <a:t>When you ask HAPI to create the screen internally it simply does this: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sz="2000" dirty="0">
                <a:latin typeface="Abadi MT Condensed Light" pitchFamily="34" charset="0"/>
              </a:rPr>
              <a:t>BYTE *screen=new BYTE[</a:t>
            </a:r>
            <a:r>
              <a:rPr lang="en-GB" sz="2000" dirty="0" err="1">
                <a:latin typeface="Abadi MT Condensed Light" pitchFamily="34" charset="0"/>
              </a:rPr>
              <a:t>screenWidth</a:t>
            </a:r>
            <a:r>
              <a:rPr lang="en-GB" sz="2000" dirty="0">
                <a:latin typeface="Abadi MT Condensed Light" pitchFamily="34" charset="0"/>
              </a:rPr>
              <a:t>*</a:t>
            </a:r>
            <a:r>
              <a:rPr lang="en-GB" sz="2000" dirty="0" err="1">
                <a:latin typeface="Abadi MT Condensed Light" pitchFamily="34" charset="0"/>
              </a:rPr>
              <a:t>screenHeight</a:t>
            </a:r>
            <a:r>
              <a:rPr lang="en-GB" sz="2000" dirty="0">
                <a:latin typeface="Abadi MT Condensed Light" pitchFamily="34" charset="0"/>
              </a:rPr>
              <a:t>*4];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GB" sz="2000" dirty="0">
              <a:latin typeface="Abadi MT Condensed Light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sz="2000" dirty="0"/>
              <a:t>(each update it does some work to copy this over the back buffer)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Screen Data</a:t>
            </a:r>
          </a:p>
        </p:txBody>
      </p:sp>
      <p:graphicFrame>
        <p:nvGraphicFramePr>
          <p:cNvPr id="571641" name="Group 249"/>
          <p:cNvGraphicFramePr>
            <a:graphicFrameLocks noGrp="1"/>
          </p:cNvGraphicFramePr>
          <p:nvPr/>
        </p:nvGraphicFramePr>
        <p:xfrm>
          <a:off x="520700" y="1806575"/>
          <a:ext cx="5091113" cy="285750"/>
        </p:xfrm>
        <a:graphic>
          <a:graphicData uri="http://schemas.openxmlformats.org/drawingml/2006/table">
            <a:tbl>
              <a:tblPr/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1643" name="Group 251"/>
          <p:cNvGraphicFramePr>
            <a:graphicFrameLocks noGrp="1"/>
          </p:cNvGraphicFramePr>
          <p:nvPr/>
        </p:nvGraphicFramePr>
        <p:xfrm>
          <a:off x="611188" y="2978150"/>
          <a:ext cx="4140200" cy="319088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Unused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1452" name="Line 60"/>
          <p:cNvSpPr>
            <a:spLocks noChangeShapeType="1"/>
          </p:cNvSpPr>
          <p:nvPr/>
        </p:nvSpPr>
        <p:spPr bwMode="auto">
          <a:xfrm flipH="1">
            <a:off x="611188" y="2078038"/>
            <a:ext cx="269875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1453" name="Line 61"/>
          <p:cNvSpPr>
            <a:spLocks noChangeShapeType="1"/>
          </p:cNvSpPr>
          <p:nvPr/>
        </p:nvSpPr>
        <p:spPr bwMode="auto">
          <a:xfrm>
            <a:off x="1241425" y="2078038"/>
            <a:ext cx="3509963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1454" name="Text Box 62"/>
          <p:cNvSpPr txBox="1">
            <a:spLocks noChangeArrowheads="1"/>
          </p:cNvSpPr>
          <p:nvPr/>
        </p:nvSpPr>
        <p:spPr bwMode="auto">
          <a:xfrm>
            <a:off x="4841875" y="2978150"/>
            <a:ext cx="338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4 Bytes per pixel in RGB format</a:t>
            </a:r>
          </a:p>
        </p:txBody>
      </p:sp>
      <p:sp>
        <p:nvSpPr>
          <p:cNvPr id="571455" name="Text Box 63"/>
          <p:cNvSpPr txBox="1">
            <a:spLocks noChangeArrowheads="1"/>
          </p:cNvSpPr>
          <p:nvPr/>
        </p:nvSpPr>
        <p:spPr bwMode="auto">
          <a:xfrm>
            <a:off x="1871663" y="1447800"/>
            <a:ext cx="432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Top line of the screen (pixels)</a:t>
            </a:r>
          </a:p>
        </p:txBody>
      </p:sp>
      <p:sp>
        <p:nvSpPr>
          <p:cNvPr id="571456" name="Text Box 64"/>
          <p:cNvSpPr txBox="1">
            <a:spLocks noChangeArrowheads="1"/>
          </p:cNvSpPr>
          <p:nvPr/>
        </p:nvSpPr>
        <p:spPr bwMode="auto">
          <a:xfrm>
            <a:off x="520700" y="5859463"/>
            <a:ext cx="810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How could we clear the buffer to a black colour?</a:t>
            </a:r>
          </a:p>
        </p:txBody>
      </p:sp>
      <p:graphicFrame>
        <p:nvGraphicFramePr>
          <p:cNvPr id="571642" name="Group 250"/>
          <p:cNvGraphicFramePr>
            <a:graphicFrameLocks noGrp="1"/>
          </p:cNvGraphicFramePr>
          <p:nvPr/>
        </p:nvGraphicFramePr>
        <p:xfrm>
          <a:off x="701675" y="4687888"/>
          <a:ext cx="5670550" cy="57150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1632" name="Line 240"/>
          <p:cNvSpPr>
            <a:spLocks noChangeShapeType="1"/>
          </p:cNvSpPr>
          <p:nvPr/>
        </p:nvSpPr>
        <p:spPr bwMode="auto">
          <a:xfrm>
            <a:off x="611188" y="3249613"/>
            <a:ext cx="1981200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1633" name="Line 241"/>
          <p:cNvSpPr>
            <a:spLocks noChangeShapeType="1"/>
          </p:cNvSpPr>
          <p:nvPr/>
        </p:nvSpPr>
        <p:spPr bwMode="auto">
          <a:xfrm flipH="1">
            <a:off x="4481513" y="3336925"/>
            <a:ext cx="269875" cy="135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1634" name="Text Box 242"/>
          <p:cNvSpPr txBox="1">
            <a:spLocks noChangeArrowheads="1"/>
          </p:cNvSpPr>
          <p:nvPr/>
        </p:nvSpPr>
        <p:spPr bwMode="auto">
          <a:xfrm>
            <a:off x="2051050" y="4327525"/>
            <a:ext cx="314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Screen buffer in bytes</a:t>
            </a:r>
          </a:p>
        </p:txBody>
      </p:sp>
      <p:pic>
        <p:nvPicPr>
          <p:cNvPr id="28767" name="Picture 245" descr="Monitor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77925"/>
            <a:ext cx="15271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1638" name="Picture 246" descr="Memory Chip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967163"/>
            <a:ext cx="15303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1639" name="Line 247"/>
          <p:cNvSpPr>
            <a:spLocks noChangeShapeType="1"/>
          </p:cNvSpPr>
          <p:nvPr/>
        </p:nvSpPr>
        <p:spPr bwMode="auto">
          <a:xfrm flipH="1">
            <a:off x="5741988" y="1536700"/>
            <a:ext cx="539750" cy="360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1640" name="Line 248"/>
          <p:cNvSpPr>
            <a:spLocks noChangeShapeType="1"/>
          </p:cNvSpPr>
          <p:nvPr/>
        </p:nvSpPr>
        <p:spPr bwMode="auto">
          <a:xfrm flipH="1">
            <a:off x="6462713" y="4687888"/>
            <a:ext cx="539750" cy="3603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7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7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7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7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7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7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7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7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7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52" grpId="0" animBg="1"/>
      <p:bldP spid="571453" grpId="0" animBg="1"/>
      <p:bldP spid="571454" grpId="0"/>
      <p:bldP spid="571455" grpId="0"/>
      <p:bldP spid="571456" grpId="0"/>
      <p:bldP spid="571632" grpId="0" animBg="1"/>
      <p:bldP spid="571633" grpId="0" animBg="1"/>
      <p:bldP spid="571634" grpId="0"/>
      <p:bldP spid="571639" grpId="0" animBg="1"/>
      <p:bldP spid="5716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Clearing to black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We could</a:t>
            </a:r>
          </a:p>
          <a:p>
            <a:pPr lvl="1" eaLnBrk="1" hangingPunct="1">
              <a:defRPr/>
            </a:pPr>
            <a:r>
              <a:rPr lang="en-GB" dirty="0"/>
              <a:t>Loop through and set each colour channel in each pixel to the same value (0 for black)</a:t>
            </a:r>
          </a:p>
          <a:p>
            <a:pPr lvl="1" eaLnBrk="1" hangingPunct="1">
              <a:defRPr/>
            </a:pPr>
            <a:r>
              <a:rPr lang="en-GB" dirty="0"/>
              <a:t>This actually allows us to set the colour to any gray scale colour (0-255)</a:t>
            </a:r>
          </a:p>
          <a:p>
            <a:pPr lvl="1"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/>
              <a:t>Example Coding</a:t>
            </a:r>
          </a:p>
          <a:p>
            <a:pPr lvl="1" eaLnBrk="1" hangingPunct="1">
              <a:defRPr/>
            </a:pPr>
            <a:r>
              <a:rPr lang="en-GB" dirty="0"/>
              <a:t>Clearing the screen to a black / white / gray colour with a loop</a:t>
            </a:r>
          </a:p>
          <a:p>
            <a:pPr lvl="2" eaLnBrk="1" hangingPunct="1">
              <a:defRPr/>
            </a:pPr>
            <a:r>
              <a:rPr lang="en-GB" dirty="0"/>
              <a:t>What is the FPS?</a:t>
            </a:r>
          </a:p>
          <a:p>
            <a:pPr eaLnBrk="1" hangingPunct="1">
              <a:defRPr/>
            </a:pPr>
            <a:endParaRPr lang="en-GB" dirty="0"/>
          </a:p>
          <a:p>
            <a:pPr lvl="1" eaLnBrk="1" hangingPunct="1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Clearing to gray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C++ provides some highly optimised functions to help with this kind of memory block operation: </a:t>
            </a:r>
            <a:r>
              <a:rPr lang="en-GB" dirty="0" err="1"/>
              <a:t>memset</a:t>
            </a:r>
            <a:r>
              <a:rPr lang="en-GB" dirty="0"/>
              <a:t> and </a:t>
            </a:r>
            <a:r>
              <a:rPr lang="en-GB" dirty="0" err="1"/>
              <a:t>memcpy</a:t>
            </a: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r>
              <a:rPr lang="en-GB" dirty="0" err="1"/>
              <a:t>memset</a:t>
            </a:r>
            <a:r>
              <a:rPr lang="en-GB" dirty="0"/>
              <a:t> – sets a block of memory to a specific value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dirty="0" err="1">
                <a:latin typeface="Abadi MT Condensed Light" pitchFamily="34" charset="0"/>
              </a:rPr>
              <a:t>memset</a:t>
            </a:r>
            <a:r>
              <a:rPr lang="en-GB" dirty="0">
                <a:latin typeface="Abadi MT Condensed Light" pitchFamily="34" charset="0"/>
              </a:rPr>
              <a:t> (</a:t>
            </a:r>
            <a:r>
              <a:rPr lang="en-GB" dirty="0" err="1">
                <a:latin typeface="Abadi MT Condensed Light" pitchFamily="34" charset="0"/>
              </a:rPr>
              <a:t>memoryPointer</a:t>
            </a:r>
            <a:r>
              <a:rPr lang="en-GB" dirty="0">
                <a:latin typeface="Abadi MT Condensed Light" pitchFamily="34" charset="0"/>
              </a:rPr>
              <a:t>, value, </a:t>
            </a:r>
            <a:r>
              <a:rPr lang="en-GB" dirty="0" err="1">
                <a:latin typeface="Abadi MT Condensed Light" pitchFamily="34" charset="0"/>
              </a:rPr>
              <a:t>numberOfBytes</a:t>
            </a:r>
            <a:r>
              <a:rPr lang="en-GB" dirty="0">
                <a:latin typeface="Abadi MT Condensed Light" pitchFamily="34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dirty="0"/>
              <a:t>How would we set the screen to black using </a:t>
            </a:r>
            <a:r>
              <a:rPr lang="en-GB" dirty="0" err="1"/>
              <a:t>memset</a:t>
            </a:r>
            <a:r>
              <a:rPr lang="en-GB" dirty="0"/>
              <a:t>?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dirty="0" err="1">
                <a:latin typeface="Abadi MT Condensed Light" pitchFamily="34" charset="0"/>
              </a:rPr>
              <a:t>memset</a:t>
            </a:r>
            <a:r>
              <a:rPr lang="en-GB" dirty="0">
                <a:latin typeface="Abadi MT Condensed Light" pitchFamily="34" charset="0"/>
              </a:rPr>
              <a:t>(screen, 0, </a:t>
            </a:r>
            <a:r>
              <a:rPr lang="en-GB" dirty="0" err="1">
                <a:latin typeface="Abadi MT Condensed Light" pitchFamily="34" charset="0"/>
              </a:rPr>
              <a:t>screenWidth</a:t>
            </a:r>
            <a:r>
              <a:rPr lang="en-GB" dirty="0">
                <a:latin typeface="Abadi MT Condensed Light" pitchFamily="34" charset="0"/>
              </a:rPr>
              <a:t>*</a:t>
            </a:r>
            <a:r>
              <a:rPr lang="en-GB" dirty="0" err="1">
                <a:latin typeface="Abadi MT Condensed Light" pitchFamily="34" charset="0"/>
              </a:rPr>
              <a:t>screenHeight</a:t>
            </a:r>
            <a:r>
              <a:rPr lang="en-GB" dirty="0">
                <a:latin typeface="Abadi MT Condensed Light" pitchFamily="34" charset="0"/>
              </a:rPr>
              <a:t>*4)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dirty="0">
              <a:latin typeface="Abadi MT Condensed Light" pitchFamily="34" charset="0"/>
            </a:endParaRPr>
          </a:p>
          <a:p>
            <a:pPr eaLnBrk="1" hangingPunct="1">
              <a:defRPr/>
            </a:pPr>
            <a:r>
              <a:rPr lang="en-GB" dirty="0">
                <a:latin typeface="Abadi MT Condensed Light" pitchFamily="34" charset="0"/>
              </a:rPr>
              <a:t>This will fill the buffer with 0 values meaning every red, green and blue channel will be 0 (black)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Clearing to gray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/>
              <a:t>We could fill with any values from 0 to 255 E.g.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GB" sz="2000" dirty="0" err="1">
                <a:latin typeface="Abadi MT Condensed Light" pitchFamily="34" charset="0"/>
              </a:rPr>
              <a:t>memset</a:t>
            </a:r>
            <a:r>
              <a:rPr lang="en-GB" sz="2000" dirty="0">
                <a:latin typeface="Abadi MT Condensed Light" pitchFamily="34" charset="0"/>
              </a:rPr>
              <a:t>(screen,128, </a:t>
            </a:r>
            <a:r>
              <a:rPr lang="en-GB" sz="2000" dirty="0" err="1">
                <a:latin typeface="Abadi MT Condensed Light" pitchFamily="34" charset="0"/>
              </a:rPr>
              <a:t>screenWidth</a:t>
            </a:r>
            <a:r>
              <a:rPr lang="en-GB" sz="2000" dirty="0">
                <a:latin typeface="Abadi MT Condensed Light" pitchFamily="34" charset="0"/>
              </a:rPr>
              <a:t>*</a:t>
            </a:r>
            <a:r>
              <a:rPr lang="en-GB" sz="2000" dirty="0" err="1">
                <a:latin typeface="Abadi MT Condensed Light" pitchFamily="34" charset="0"/>
              </a:rPr>
              <a:t>screenHeight</a:t>
            </a:r>
            <a:r>
              <a:rPr lang="en-GB" sz="2000" dirty="0">
                <a:latin typeface="Abadi MT Condensed Light" pitchFamily="34" charset="0"/>
              </a:rPr>
              <a:t>*4)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sz="2000" dirty="0">
              <a:latin typeface="Abadi MT Condensed Light" pitchFamily="34" charset="0"/>
            </a:endParaRPr>
          </a:p>
          <a:p>
            <a:pPr eaLnBrk="1" hangingPunct="1">
              <a:defRPr/>
            </a:pPr>
            <a:r>
              <a:rPr lang="en-GB" dirty="0">
                <a:latin typeface="Abadi MT Condensed Light" pitchFamily="34" charset="0"/>
              </a:rPr>
              <a:t>Every colour channel is now set to 128 - </a:t>
            </a:r>
            <a:r>
              <a:rPr lang="en-GB" dirty="0" err="1">
                <a:latin typeface="Abadi MT Condensed Light" pitchFamily="34" charset="0"/>
              </a:rPr>
              <a:t>gray</a:t>
            </a:r>
            <a:endParaRPr lang="en-GB" dirty="0">
              <a:latin typeface="Abadi MT Condensed Light" pitchFamily="34" charset="0"/>
            </a:endParaRPr>
          </a:p>
          <a:p>
            <a:pPr eaLnBrk="1" hangingPunct="1">
              <a:defRPr/>
            </a:pPr>
            <a:endParaRPr lang="en-GB" dirty="0">
              <a:latin typeface="Abadi MT Condensed Light" pitchFamily="34" charset="0"/>
            </a:endParaRPr>
          </a:p>
          <a:p>
            <a:pPr eaLnBrk="1" hangingPunct="1">
              <a:defRPr/>
            </a:pPr>
            <a:r>
              <a:rPr lang="en-GB" dirty="0"/>
              <a:t>Another useful function is </a:t>
            </a:r>
            <a:r>
              <a:rPr lang="en-GB" dirty="0" err="1"/>
              <a:t>memcpy</a:t>
            </a:r>
            <a:r>
              <a:rPr lang="en-GB" dirty="0"/>
              <a:t>. This will copy bytes from one memory location to another</a:t>
            </a:r>
          </a:p>
          <a:p>
            <a:pPr lvl="1" eaLnBrk="1" hangingPunct="1">
              <a:defRPr/>
            </a:pPr>
            <a:r>
              <a:rPr lang="en-GB" dirty="0" err="1">
                <a:latin typeface="Abadi MT Condensed Light" pitchFamily="34" charset="0"/>
              </a:rPr>
              <a:t>memcpy</a:t>
            </a:r>
            <a:r>
              <a:rPr lang="en-GB" dirty="0">
                <a:latin typeface="Abadi MT Condensed Light" pitchFamily="34" charset="0"/>
              </a:rPr>
              <a:t>(</a:t>
            </a:r>
            <a:r>
              <a:rPr lang="en-GB" dirty="0" err="1">
                <a:latin typeface="Abadi MT Condensed Light" pitchFamily="34" charset="0"/>
              </a:rPr>
              <a:t>destination,source,numberOfBytes</a:t>
            </a:r>
            <a:r>
              <a:rPr lang="en-GB" dirty="0">
                <a:latin typeface="Abadi MT Condensed Light" pitchFamily="34" charset="0"/>
              </a:rPr>
              <a:t>);</a:t>
            </a:r>
          </a:p>
          <a:p>
            <a:pPr lvl="1" eaLnBrk="1" hangingPunct="1">
              <a:defRPr/>
            </a:pPr>
            <a:endParaRPr lang="en-GB" dirty="0">
              <a:latin typeface="Abadi MT Condensed Light" pitchFamily="34" charset="0"/>
            </a:endParaRPr>
          </a:p>
          <a:p>
            <a:pPr eaLnBrk="1" hangingPunct="1">
              <a:defRPr/>
            </a:pPr>
            <a:r>
              <a:rPr lang="en-GB" dirty="0"/>
              <a:t>Both these functions are highly optimised for the platform</a:t>
            </a:r>
          </a:p>
          <a:p>
            <a:pPr lvl="1" eaLnBrk="1" hangingPunct="1">
              <a:defRPr/>
            </a:pPr>
            <a:r>
              <a:rPr lang="en-GB" dirty="0"/>
              <a:t>so if we get a chance to use them we should</a:t>
            </a:r>
          </a:p>
          <a:p>
            <a:pPr lvl="1" eaLnBrk="1" hangingPunct="1">
              <a:defRPr/>
            </a:pPr>
            <a:r>
              <a:rPr lang="en-GB" dirty="0">
                <a:latin typeface="Abadi MT Condensed Light" pitchFamily="34" charset="0"/>
              </a:rPr>
              <a:t>Note: only optimised in release, debug can sometimes be slower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2208</TotalTime>
  <Words>1092</Words>
  <Application>Microsoft Office PowerPoint</Application>
  <PresentationFormat>On-screen Show (4:3)</PresentationFormat>
  <Paragraphs>236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Abadi MT Condensed Light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Colour Formats</vt:lpstr>
      <vt:lpstr>Colour Formats</vt:lpstr>
      <vt:lpstr>Memory</vt:lpstr>
      <vt:lpstr>HAPI Screen</vt:lpstr>
      <vt:lpstr>Screen Data</vt:lpstr>
      <vt:lpstr>Clearing to black</vt:lpstr>
      <vt:lpstr>Clearing to gray</vt:lpstr>
      <vt:lpstr>Clearing to gray</vt:lpstr>
      <vt:lpstr>Example Coding</vt:lpstr>
      <vt:lpstr>Clearing to colour</vt:lpstr>
      <vt:lpstr>Offset Calculation</vt:lpstr>
      <vt:lpstr>Your Turn</vt:lpstr>
      <vt:lpstr>Assigning Colour</vt:lpstr>
      <vt:lpstr>Assigning Colour</vt:lpstr>
      <vt:lpstr>Example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 Ditchburn</cp:lastModifiedBy>
  <cp:revision>196</cp:revision>
  <dcterms:created xsi:type="dcterms:W3CDTF">1601-01-01T00:00:00Z</dcterms:created>
  <dcterms:modified xsi:type="dcterms:W3CDTF">2019-09-21T12:55:34Z</dcterms:modified>
</cp:coreProperties>
</file>