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Suchkov" initials="DS" lastIdx="2" clrIdx="0">
    <p:extLst>
      <p:ext uri="{19B8F6BF-5375-455C-9EA6-DF929625EA0E}">
        <p15:presenceInfo xmlns:p15="http://schemas.microsoft.com/office/powerpoint/2012/main" userId="f006264ccc798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509B5-75C8-42CB-BC65-54DBDFA0A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Торговля фондом </a:t>
            </a:r>
            <a:r>
              <a:rPr lang="en-US" b="0" i="0" dirty="0">
                <a:effectLst/>
                <a:latin typeface="system-ui"/>
              </a:rPr>
              <a:t>VFINX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031B65-AD21-4015-A631-B85AF7EA8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Максимизация коэффициента </a:t>
            </a:r>
            <a:r>
              <a:rPr lang="ru-RU" dirty="0" err="1"/>
              <a:t>шарпа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2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E3AA8-7661-442D-9F1E-5D6FC5D3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mean average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4CB7F8-D72D-4A80-A760-A6175CD6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38" y="2313379"/>
            <a:ext cx="5739133" cy="18928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A112AF-26F4-412A-9762-68014F64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8" y="4286730"/>
            <a:ext cx="5936976" cy="23084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F87DD2-CD39-408A-9AED-00A4B10C2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943" y="2313379"/>
            <a:ext cx="5723544" cy="34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9168F-B5EE-4A09-AFB3-1811556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system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98D33-0039-4261-B29A-121758D6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25" y="1804946"/>
            <a:ext cx="11029615" cy="1624054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симуляции торговли было принято решение написать собственный класс.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на вход сумму начальных инвестиций, даты начала торгов, окончания торгов, данные фонда, признак по котором будет построена модель либо скользящие средние, коэффициенты скользящих.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подход позволяет сделать класс универсальным инструментом для дальнейшей работы с разными фондами, на разных промежутках и с любыми настраиваемыми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24B4B-032A-4844-A4A6-3B8F5D00406C}"/>
              </a:ext>
            </a:extLst>
          </p:cNvPr>
          <p:cNvSpPr txBox="1"/>
          <p:nvPr/>
        </p:nvSpPr>
        <p:spPr>
          <a:xfrm>
            <a:off x="477825" y="3429000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Короткое описание класса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start_trade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запуска торговли.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calculate_daily_result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date)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метод подсчёта результатов прошедшего торгового дня.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trade(self)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метод совершения сделок.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простоты расчёта мы используем 100%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аллокацию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фондом и кэшем.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calculate_sharpe_ratio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portfolio=None)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универсальный метод для подсчёта коэффициента Шарпа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calculate_cagr(self, portfolio=None)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универсальный метод для подсчёта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get_total_return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portfolio=None)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универсальный метод для возврата полной доходности в процентах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start_year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end_year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метод для построения графика – результата торгов.</a:t>
            </a:r>
          </a:p>
        </p:txBody>
      </p:sp>
    </p:spTree>
    <p:extLst>
      <p:ext uri="{BB962C8B-B14F-4D97-AF65-F5344CB8AC3E}">
        <p14:creationId xmlns:p14="http://schemas.microsoft.com/office/powerpoint/2010/main" val="184679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8D839-377B-4C20-B5E4-A233C592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оптимальных параметров торговой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089CB-80F4-4CA8-90AE-2D551670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85" y="1853633"/>
            <a:ext cx="9095399" cy="680944"/>
          </a:xfrm>
        </p:spPr>
        <p:txBody>
          <a:bodyPr anchor="t"/>
          <a:lstStyle/>
          <a:p>
            <a:pPr marL="3240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применение класса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всём объеме данных со значением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SMA_short_window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SMA_long_window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8F4C0C-7DB2-47DD-B7C3-00F2A251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92" y="2554014"/>
            <a:ext cx="6029815" cy="33919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45367D-060F-44CD-97A2-9BEE92D49B1E}"/>
              </a:ext>
            </a:extLst>
          </p:cNvPr>
          <p:cNvSpPr txBox="1"/>
          <p:nvPr/>
        </p:nvSpPr>
        <p:spPr>
          <a:xfrm>
            <a:off x="724654" y="2695699"/>
            <a:ext cx="48736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CAGR Trade System: 0.10218297051292624 SHARP Trade System: 0.5606219760311513 Total Trade System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29.273256102642012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Из графика видно что SMA 20 и 50, отлично показывают себя на участке до 1997 года. Но на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оcтальном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отрезке, система показывает худший результат.</a:t>
            </a:r>
          </a:p>
          <a:p>
            <a:pPr algn="just"/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ориентир Sharp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0.04 меньше ориентира.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66C3BF2-57B2-4C87-A890-92862F9F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A5355-2F9B-42D6-8BCB-F7829FA0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оптимальных параметров торговой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4957A-470B-4C37-8F06-4D3B4F5A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7" y="1817889"/>
            <a:ext cx="11029615" cy="2084077"/>
          </a:xfrm>
        </p:spPr>
        <p:txBody>
          <a:bodyPr anchor="t">
            <a:normAutofit fontScale="85000" lnSpcReduction="10000"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того что нужно доказать,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система высоковероятно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работоспособна ближайшее десятилетие, устойчива и стабильно работает на различных временных периодах и рыночных состояниях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разобьём данные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тестовые наборы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тестовых периодов возьмём 3 разных состояния рынка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бычий, медвежий и флэт.</a:t>
            </a:r>
          </a:p>
          <a:p>
            <a:pPr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возьмём данные по фонду с 1996 по 2016, тестовые данные выберем исходя из разных рыночных состояний. </a:t>
            </a:r>
          </a:p>
          <a:p>
            <a:pPr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Возрастающий тренд (Bull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2016-2021).</a:t>
            </a:r>
          </a:p>
          <a:p>
            <a:pPr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Снижающийся тренд (Bear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2007-2009).</a:t>
            </a:r>
          </a:p>
          <a:p>
            <a:pPr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Плоский тренд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1986-1988)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D35E2-9A03-42CF-85C7-AE7D808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53" y="2879285"/>
            <a:ext cx="6274677" cy="38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5EDFE-20BB-4380-B9C2-6E4965C9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2A61E-176A-406E-8C81-5719BD91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1"/>
            <a:ext cx="11029615" cy="528144"/>
          </a:xfrm>
        </p:spPr>
        <p:txBody>
          <a:bodyPr anchor="t">
            <a:normAutofit fontScale="92500" lnSpcReduction="20000"/>
          </a:bodyPr>
          <a:lstStyle/>
          <a:p>
            <a:r>
              <a:rPr lang="ru-RU" dirty="0"/>
              <a:t>С помощью цикла найдем оптимальные параметры</a:t>
            </a:r>
            <a:r>
              <a:rPr lang="en-US" dirty="0"/>
              <a:t> </a:t>
            </a:r>
            <a:r>
              <a:rPr lang="ru-RU" dirty="0"/>
              <a:t>для максимизации коэффициента Шарпа. используя разные временные промежутки для скользящих средних.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CE694B-B242-41E3-8A26-14582B3F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59575"/>
            <a:ext cx="8125959" cy="21338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AB48CE-28AE-47A1-9AA6-F406B7E8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7" y="4501056"/>
            <a:ext cx="9186042" cy="1519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3F8917-CC5A-464A-9F50-4DA0D30B627B}"/>
              </a:ext>
            </a:extLst>
          </p:cNvPr>
          <p:cNvSpPr txBox="1"/>
          <p:nvPr/>
        </p:nvSpPr>
        <p:spPr>
          <a:xfrm>
            <a:off x="652137" y="6104803"/>
            <a:ext cx="903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значения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показывают периоды 200 и 500 дней для расчёта короткой и длинной скользящей. Отобразим результат на следующем слайде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9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7FBB-F368-45E5-81E6-611B782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df</a:t>
            </a:r>
            <a:r>
              <a:rPr lang="ru-RU" dirty="0"/>
              <a:t> Выполнение условий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53FC8B-92FD-4A2D-B38D-0C1D7C70A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462" y="2067670"/>
            <a:ext cx="7987864" cy="4088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CC11C-459A-4EF9-8FDE-2A3A3C97C950}"/>
              </a:ext>
            </a:extLst>
          </p:cNvPr>
          <p:cNvSpPr txBox="1"/>
          <p:nvPr/>
        </p:nvSpPr>
        <p:spPr>
          <a:xfrm>
            <a:off x="402021" y="2067670"/>
            <a:ext cx="3623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графике видно как торговая система сглаживает моменты высокой волатильности на рынке, тем самым увеличивая коэффициент Шарпа.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мы добились желаемого результата и выполнили условия: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Trade System: 2.52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0.40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Trade System: 0.065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CAGR Fund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0.080 (доходность приемлемо близка к доходности фонда)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условия регулярности торгов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137296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256C2-2BBF-4C96-8849-3C78A41F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df</a:t>
            </a:r>
            <a:r>
              <a:rPr lang="ru-RU" dirty="0"/>
              <a:t> Выполнение условий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055D4-7990-4AEE-BC7F-D6A25E3D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7889"/>
            <a:ext cx="11029615" cy="90572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Условие торговли не чаще 1 раза в неделю заложено в логику класса </a:t>
            </a:r>
            <a:r>
              <a:rPr lang="en-US" dirty="0" err="1"/>
              <a:t>TradeSystem</a:t>
            </a:r>
            <a:r>
              <a:rPr lang="ru-RU" dirty="0"/>
              <a:t>. Класс не позволяет осуществлять торговлю чаще 1 раза в 7 дней. Проверим количество торговых дней в году, для нашего </a:t>
            </a:r>
            <a:r>
              <a:rPr lang="en-US" dirty="0" err="1"/>
              <a:t>Train_df</a:t>
            </a:r>
            <a:r>
              <a:rPr lang="en-US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939839-7CB1-4945-9E55-057D19B0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616"/>
            <a:ext cx="4022240" cy="413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24C1A-0DA2-46E0-A1A6-38B38FA4DB11}"/>
              </a:ext>
            </a:extLst>
          </p:cNvPr>
          <p:cNvSpPr txBox="1"/>
          <p:nvPr/>
        </p:nvSpPr>
        <p:spPr>
          <a:xfrm>
            <a:off x="5234152" y="2837793"/>
            <a:ext cx="6053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Мы видим что условие не выполняется, т.к. в 1997, 2004, 2005, 2008, 2010, 2013 годах не было проведено торгов.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устранения этого, увеличим коэффициент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trade_year_coef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нашем классе. Что в свою очередь увеличит вероятность совершения сделки после 192 дней отсутствия сделок.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(подробнее про работу коэффициента </a:t>
            </a:r>
            <a:r>
              <a:rPr lang="ru-R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trade_year_coef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можно посмотреть в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4F67A-4D7E-4EC6-B11D-ECCEEA79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df</a:t>
            </a:r>
            <a:r>
              <a:rPr lang="ru-RU" dirty="0"/>
              <a:t> Выполнение условий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3B5A8-4D6F-4EE7-9425-2D0175D7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7" y="1841537"/>
            <a:ext cx="11029615" cy="3678303"/>
          </a:xfrm>
        </p:spPr>
        <p:txBody>
          <a:bodyPr anchor="t"/>
          <a:lstStyle/>
          <a:p>
            <a:r>
              <a:rPr lang="ru-RU" dirty="0"/>
              <a:t>После корректировки коэффициента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trade_year_coef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имеем следующий результат. 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435EAA-2A54-4344-A3D2-39091BD6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7" y="2262372"/>
            <a:ext cx="6698242" cy="4245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4C3DD9-5680-40C2-8167-AA2FA1F0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56" y="2789617"/>
            <a:ext cx="2439242" cy="37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26999-AE6C-407C-884C-88611680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df (</a:t>
            </a:r>
            <a:r>
              <a:rPr lang="ru-RU" dirty="0"/>
              <a:t>проверка модели на нисходящем тренде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5871FF-757E-46E4-9EAC-A143F347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700" y="2120735"/>
            <a:ext cx="7139772" cy="4319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BB4DC-139D-4479-A187-4AB32C3DDCB7}"/>
              </a:ext>
            </a:extLst>
          </p:cNvPr>
          <p:cNvSpPr txBox="1"/>
          <p:nvPr/>
        </p:nvSpPr>
        <p:spPr>
          <a:xfrm>
            <a:off x="441434" y="2041634"/>
            <a:ext cx="4225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Проверяем торговую систему на медвежьем рынке, результаты оптимистичные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Trade System: 0.04 &gt; CAGR Fund without div -0.13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Trade System: 0.04 &gt; Sharpe with div -0.33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менее ориентира в 0.6%#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in cash: True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Торговля не реже одного раза в год и не чаще раза в неделю.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страхует актив от серьёзных колебаний во время медвежьего рынка длинной в 2 года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74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8DA9B-ABF1-4653-A2C7-5A7DF35C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df (</a:t>
            </a:r>
            <a:r>
              <a:rPr lang="ru-RU" dirty="0"/>
              <a:t>проверка модели на восходящем тренде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EF1EE-193F-4C4D-99D5-BFA82718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3752"/>
            <a:ext cx="4290353" cy="4556234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Проверяем торговую систему на растущем рынке. Условия выполняются но есть зоны для роста.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Trade System: 0.75 &lt; Sharpe with div 0.83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Trade System: 0.098 &lt; CAGR Fund without div 0.15 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доходность фонда незначительно выше доходности модели)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in cash: True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Торговля не реже одного раза в год и не чаще раза в неделю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бычьем рынке сроком 4 года, система показывает себя хуже – это связано с тем, что в данном случае мы защитили себя от волатильности, которая в итоге дала высокую доходность фонду и компенсировала волатильность, что привело к высокому коэффициенту Шарпа для фонда.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Обращу внимание, что условия по Шарпу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0.6%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доходности всё равно выполняются.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FDB9FF-AC8D-4A9A-9307-36B91536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86" y="2033752"/>
            <a:ext cx="7015956" cy="44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E09AC-4666-4E03-B2D7-E63A0E91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кратко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77C3C-402F-418D-A91F-25F12E28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торговую модель фондом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VFINX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Добиться значения коэффициента Шарпа не менее 0.6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Сохранения доходности CAGR на уровне близкому к 10.9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Реинвестировать дивиденды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Доказать что модель работоспособна в ближайшие десятилетие,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устойчива и стабильно работает на различных временных периодах и рыночных состояниях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9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CCC2E-F2D7-4916-9F39-A5CE0725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df (</a:t>
            </a:r>
            <a:r>
              <a:rPr lang="ru-RU" dirty="0"/>
              <a:t>проверка модели на флэте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8B1B7-325C-4BF4-AD99-C82FC68E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7" y="1950081"/>
            <a:ext cx="4762745" cy="479756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Проверяем торговую систему на ровном рынке.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SHARP Trade System: 0.49 &gt;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Sharpe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0.45 но меньше ориентира 0.6%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CAGR Trade System: 0.18 &gt; CAGR Fund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0.09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Отсутствие сделок в первый год вызвано отсутствием данных для скользящих кривых до 1986 года.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Отсутствие сделок в третий год вызвано тем, что рассматриваемый период и дата торговли закончились в середине 1988 года, что даёт нам ещё возможность совершить сделки в оставшееся время.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9473D-E532-4EF9-A276-5F5FB319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2" y="1950081"/>
            <a:ext cx="6907436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2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5AD0B-A48B-4B3B-9665-7994BAAF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df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177558-3A11-4747-8C72-B5203712A1A0}"/>
              </a:ext>
            </a:extLst>
          </p:cNvPr>
          <p:cNvSpPr/>
          <p:nvPr/>
        </p:nvSpPr>
        <p:spPr>
          <a:xfrm>
            <a:off x="1486688" y="721239"/>
            <a:ext cx="92186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Рассмотрим модель на всех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ACF6C4-9627-4C9B-974A-CEFCBECB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1986453"/>
            <a:ext cx="6674069" cy="44379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4ACE97-89E0-40B5-B973-1A7FDCAD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041632"/>
            <a:ext cx="622736" cy="4059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905E0F-08FE-4089-9998-FCD6C4482CAD}"/>
              </a:ext>
            </a:extLst>
          </p:cNvPr>
          <p:cNvSpPr txBox="1"/>
          <p:nvPr/>
        </p:nvSpPr>
        <p:spPr>
          <a:xfrm>
            <a:off x="139265" y="2112579"/>
            <a:ext cx="4346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Все поставленный условия выполнены: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Шарпа при условии торговли на всех данных составил 1.01 что на 0.4 выше ориентира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= 0.098 что приемлемо отстаёт от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стратегии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ориентиром  0.109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Торговая система выполняет регулярные сделки не чаще раза в неделю и не реже раза в год (за исключением первого года из-за недостатка данных для анализа).</a:t>
            </a:r>
          </a:p>
        </p:txBody>
      </p:sp>
    </p:spTree>
    <p:extLst>
      <p:ext uri="{BB962C8B-B14F-4D97-AF65-F5344CB8AC3E}">
        <p14:creationId xmlns:p14="http://schemas.microsoft.com/office/powerpoint/2010/main" val="169385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DDF5C-ABCD-4702-A04B-E8023C4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D0967-B246-4622-9989-0094D39A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Построенная торговая стратегия доказала свою эффективность на долгосрочном периоде в разных рыночных условиях. Итоговый коэффициент Шарпа ровняется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говорит о том </a:t>
            </a:r>
            <a:r>
              <a:rPr lang="ru-RU" b="0" i="0" dirty="0">
                <a:solidFill>
                  <a:srgbClr val="000000"/>
                </a:solidFill>
                <a:effectLst/>
                <a:latin typeface="SuisseIntl"/>
              </a:rPr>
              <a:t>что за каждый единичный уровень риска портфель генерирует 1.01% дополнительной доходности сверху безрисковой ставки.</a:t>
            </a:r>
          </a:p>
          <a:p>
            <a:r>
              <a:rPr lang="ru-RU" dirty="0">
                <a:solidFill>
                  <a:srgbClr val="000000"/>
                </a:solidFill>
                <a:latin typeface="SuisseIntl"/>
              </a:rPr>
              <a:t>Доходность портфеля по данной системе составила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является близким значением для стратегии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And Hold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10.9%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Зоны роста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восходящем тренде результат стратегии оставляет желать лучшего, уменьшая волатильность, мы теряем потенциальную возможность в получении доходности, важно понимать и принимать при выборе данной стратегии</a:t>
            </a:r>
          </a:p>
          <a:p>
            <a:pPr lvl="1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простоты расчётов мы использовали 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аллокацию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фондом и кэшем, что лишило нас более гибкой стратегии торговли, при которой мы можем добиться лучшего результата в доходности.</a:t>
            </a:r>
          </a:p>
          <a:p>
            <a:pPr lvl="1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простоты расчёта модель основывается на методике покупки по тренду с помощью скользящих средних, которые дают точную общую картину тренда, но являются опаздывающим индикатором и могут ошибаться в коротких промежутках. Зона роста это более сложная модель которая учитывает различные поведений рынка и предугадывает лучший момент для сделки.</a:t>
            </a:r>
          </a:p>
          <a:p>
            <a:pPr lvl="1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простоты расчёта мы реинвестировали полученные дивиденды на следующий день, не беря в расчёт текущую рыночную ситуацию. Зона роста, это более эффективное распределение дивидендов во время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ребалансировки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портфеля.</a:t>
            </a:r>
          </a:p>
          <a:p>
            <a:pPr lvl="1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Спасибо.</a:t>
            </a:r>
          </a:p>
          <a:p>
            <a:pPr lvl="1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FAD8-CF9D-4966-86FA-86468222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analysis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7C194AC-85E9-44F3-99A0-B228401E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7" y="1956020"/>
            <a:ext cx="5154770" cy="471512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Описываем данные для понимания проекта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Термины: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VFINX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Vanguard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500 Index Fund отслеживает динамику индекса S&amp;P 500, состоящий из 500 крупнейших компаний США. Фонд выплачивает дивиденды.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Шарпа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показатель, используемый для оценки эффективности инвестиционного портфеля или стратегии с учетом риска. Он рассчитывается как отношение избыточной доходности (доходность портфеля минус безрисковая ставка, например, доходность государственных облигаций) к стандартному отклонению (волатильности) этой доходности. 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(средняя доходность портфеля - доходность 10 летних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облигаций) / (волатильность портфеля или среднее отклонение доходности)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 VFINX: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дата торгов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стоимость пая фонда на момент начала торгов (Дублирует столбец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есть смысл удалить)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максимальная цена за день (Дублирует столбец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есть смысл удалить)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минимальная цена за день (Дублирует столбец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есть смысл удалить)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стоимость пая фонда на момент окончания торгов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объем торгов за день (не содержит данных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есть смысл удалить)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Dividends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сумма выплаченных дивидендов на 1 пай, в указанную дату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дробление паёв фонда (не содержит данных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есть смысл удалить)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VIX_Close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индекс, который измеряет ожидаемую волатильность на фондовом рынке в течение следующих 30 дней, основываясь на опционах на индекс S&amp;P 500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FA30C2-8AD7-47F6-B7D7-1A3DEC98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016" y="4115669"/>
            <a:ext cx="6984237" cy="21380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5EB8E0-E836-466D-9387-7C05E4FE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186" y="2180496"/>
            <a:ext cx="6651217" cy="17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0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A5DC2-8832-4F76-984C-16CA0E62FC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3920" y="773238"/>
            <a:ext cx="10424159" cy="3081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1800" dirty="0"/>
              <a:t>Проверка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повторяющихся</a:t>
            </a:r>
            <a:r>
              <a:rPr lang="ru-RU" sz="1800" dirty="0"/>
              <a:t> и пустых значений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2E926-C8D3-4C8B-97B3-121A44D2AE49}"/>
              </a:ext>
            </a:extLst>
          </p:cNvPr>
          <p:cNvSpPr txBox="1">
            <a:spLocks/>
          </p:cNvSpPr>
          <p:nvPr/>
        </p:nvSpPr>
        <p:spPr>
          <a:xfrm>
            <a:off x="883919" y="5983378"/>
            <a:ext cx="10424159" cy="308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отсутствующие данные обл. другими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предыдущим значением</a:t>
            </a:r>
            <a:endParaRPr lang="ru-RU" sz="16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7ABD206-F1B3-4755-8384-233C72C83154}"/>
              </a:ext>
            </a:extLst>
          </p:cNvPr>
          <p:cNvSpPr txBox="1">
            <a:spLocks/>
          </p:cNvSpPr>
          <p:nvPr/>
        </p:nvSpPr>
        <p:spPr>
          <a:xfrm>
            <a:off x="864042" y="3486160"/>
            <a:ext cx="10424159" cy="308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 о доходности 10 летних облигаций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729236-23CB-4BDA-9450-D7E20572C57A}"/>
              </a:ext>
            </a:extLst>
          </p:cNvPr>
          <p:cNvSpPr txBox="1">
            <a:spLocks/>
          </p:cNvSpPr>
          <p:nvPr/>
        </p:nvSpPr>
        <p:spPr>
          <a:xfrm>
            <a:off x="883919" y="1539046"/>
            <a:ext cx="10424159" cy="308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бесполезных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CD520B-6535-4496-B363-45CA1E96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07" y="1988082"/>
            <a:ext cx="9923228" cy="10330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ECDE38-A133-46BA-8308-8E3E072C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91" y="3856824"/>
            <a:ext cx="10153816" cy="1759548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D10765C-2E8B-4950-A35F-E28DFDDF722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6095999" y="1081379"/>
            <a:ext cx="1" cy="45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4D260E0-1A3B-403E-8F2E-33DFE2AFD0A9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6076121" y="3021092"/>
            <a:ext cx="1" cy="4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0896D12-2EC0-41F3-A7AC-945616FF88F7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6095999" y="5616372"/>
            <a:ext cx="0" cy="36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E14D0-0D46-4259-BA74-33E11E5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cagr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21960-D6FB-4B56-A0F4-865E4F3C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2003730"/>
            <a:ext cx="11306755" cy="168567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t">
            <a:normAutofit fontScale="92500"/>
          </a:bodyPr>
          <a:lstStyle/>
          <a:p>
            <a:pPr marL="3240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Вернёмся к основной цели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расчёта коэффициента Шарпа по формуле (средняя доходность портфеля - средняя доходность 10 летних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облигаций) / волатильность портфеля). Нам понадобится дополнительный признак доходности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Returns)</a:t>
            </a:r>
          </a:p>
          <a:p>
            <a:pPr marL="3240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(Конечная стоимость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Начальная стоимость  ) **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лет) - 1), действующих признаков достаточно.</a:t>
            </a:r>
          </a:p>
          <a:p>
            <a:pPr marL="3240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новые признаки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402A7-4064-4F2F-B95A-A6FEA66A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3" y="3736889"/>
            <a:ext cx="9785406" cy="29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72AE5-6CEA-4130-BC53-3E0FB9DC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Сложный процент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9076B-9CA6-4FA0-A0DA-8C874A48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99" y="1946852"/>
            <a:ext cx="9644184" cy="467288"/>
          </a:xfrm>
        </p:spPr>
        <p:txBody>
          <a:bodyPr anchor="t"/>
          <a:lstStyle/>
          <a:p>
            <a:r>
              <a:rPr lang="ru-RU" dirty="0"/>
              <a:t>Ради интереса смотрим, как сложный процент влияет на итоговую доходность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3B2CE9-6990-4290-82F2-F8268DF6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6" y="2350528"/>
            <a:ext cx="9611434" cy="4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A7AA7-115A-4EAF-BA72-331494A8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and hold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96ACF-54DD-4459-AA58-B22B2E65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3" y="1965812"/>
            <a:ext cx="11029615" cy="713778"/>
          </a:xfrm>
        </p:spPr>
        <p:txBody>
          <a:bodyPr anchor="t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Рассчитаем коэффициент Шарпа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стратегии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and hold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данных фонда, чтобы убедиться в правильности использования формул и установить ориентир.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5D910-F499-462C-BC2C-C904AE453E60}"/>
              </a:ext>
            </a:extLst>
          </p:cNvPr>
          <p:cNvSpPr txBox="1"/>
          <p:nvPr/>
        </p:nvSpPr>
        <p:spPr>
          <a:xfrm>
            <a:off x="5987332" y="2989690"/>
            <a:ext cx="5623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расчётов видно что для стратегии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and Hold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равны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дивидендами = 14.8%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дивидендов = 10.7%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= 0.57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Видно что 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от заявленного в задании, делаю предположение, что значение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CAGR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рассчитано без дивидендов и по другому временному окну.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17424C-913B-4B2E-8F7B-B18D1733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2630246"/>
            <a:ext cx="5507606" cy="42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97CF4-0E89-4B72-A8D7-81B3D79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B7126-B685-48D3-BABD-3AE1810B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2" y="1804945"/>
            <a:ext cx="11029615" cy="101380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Рассчитаем реальную волатильность фонда и сравним её с индексом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понимания эффективности этого коэффициента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5FBE2B-9E73-4974-BCC6-75E3ADAA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09245"/>
            <a:ext cx="9462310" cy="13875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C86DD1-EEE7-4C62-A411-66F753C1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27" y="3796747"/>
            <a:ext cx="3726512" cy="2878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DD2D56-86CB-4ACA-9EB4-24B4AFA054DE}"/>
              </a:ext>
            </a:extLst>
          </p:cNvPr>
          <p:cNvSpPr txBox="1"/>
          <p:nvPr/>
        </p:nvSpPr>
        <p:spPr>
          <a:xfrm>
            <a:off x="581192" y="3782379"/>
            <a:ext cx="58866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Из корреляции с ценой закрытия видно что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VIX_Close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(ожидаемая волатильность) имеет отрицательное значение -0.12.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говорит о том что во время волатильности цена актива чаще будет снижена чем увеличена.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ниже VIX - тем выше цена закрытия и в долгосрочной перспективе избегая волатильных участков, мы уменьшим убытки. 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Из корреляции с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STD_Dev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(действующая волатильность) видно что корреляция с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Predicted_Dev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предсказываемая индексом VIX имеет значение 0.856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говорит о том что индекс VIX с Большой точностью предсказывает ожидаемую волатильность. Следовательно на основе индекса VIX можно построить торговую стратегию для снижения волатильности портфеля и увеличения коэффициента Шарпа.</a:t>
            </a:r>
          </a:p>
        </p:txBody>
      </p:sp>
    </p:spTree>
    <p:extLst>
      <p:ext uri="{BB962C8B-B14F-4D97-AF65-F5344CB8AC3E}">
        <p14:creationId xmlns:p14="http://schemas.microsoft.com/office/powerpoint/2010/main" val="124393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498C3-0C01-4D35-8F95-D7FEDB8F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mean average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53561-3DE7-4B93-9A74-00E3EEBA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определения тренда волатильности, было принято решение использовать стратегию торговли по скользящим средним.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пал на скользящие т.к. они являются основой технического анализа и просты в понимании. В качестве отправной стратегии будем использовать метод 2 скользящих средних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SMA and Long SMA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индексу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тренда.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 по 2 скользящим определяется следующим образом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коротка скользящая пересекает длинную снизу вверх – тренд меняется на восходящий.</a:t>
            </a:r>
          </a:p>
          <a:p>
            <a:pPr algn="just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короткая скользящая пересекает длинную сверху вниз – тренд меняется на нисходящий. 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 когда короткая скользящая по индексу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пересекает длинную, это говорит нам о том что рынок ожидает повышенную волатильность, что мы определим как сигнал к продаже.  И на оборот.</a:t>
            </a:r>
          </a:p>
        </p:txBody>
      </p:sp>
    </p:spTree>
    <p:extLst>
      <p:ext uri="{BB962C8B-B14F-4D97-AF65-F5344CB8AC3E}">
        <p14:creationId xmlns:p14="http://schemas.microsoft.com/office/powerpoint/2010/main" val="112093443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1357</TotalTime>
  <Words>2030</Words>
  <Application>Microsoft Office PowerPoint</Application>
  <PresentationFormat>Широкоэкранный</PresentationFormat>
  <Paragraphs>147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Corbel</vt:lpstr>
      <vt:lpstr>Gill Sans MT</vt:lpstr>
      <vt:lpstr>SuisseIntl</vt:lpstr>
      <vt:lpstr>system-ui</vt:lpstr>
      <vt:lpstr>Times New Roman</vt:lpstr>
      <vt:lpstr>Wingdings 2</vt:lpstr>
      <vt:lpstr>Дивиденд</vt:lpstr>
      <vt:lpstr>Торговля фондом VFINX</vt:lpstr>
      <vt:lpstr>Цели кратко</vt:lpstr>
      <vt:lpstr>Explore data analysis</vt:lpstr>
      <vt:lpstr>Проверка повторяющихся и пустых значений</vt:lpstr>
      <vt:lpstr>Sharpe ratio and cagr</vt:lpstr>
      <vt:lpstr>Сложный процент</vt:lpstr>
      <vt:lpstr>Buy and hold</vt:lpstr>
      <vt:lpstr>VIX</vt:lpstr>
      <vt:lpstr>simple mean average</vt:lpstr>
      <vt:lpstr>simple mean average</vt:lpstr>
      <vt:lpstr>Trade system</vt:lpstr>
      <vt:lpstr>Поиск оптимальных параметров торговой системы</vt:lpstr>
      <vt:lpstr>Поиск оптимальных параметров торговой системы</vt:lpstr>
      <vt:lpstr>Train df</vt:lpstr>
      <vt:lpstr>Train df Выполнение условий</vt:lpstr>
      <vt:lpstr>Train df Выполнение условий</vt:lpstr>
      <vt:lpstr>Train df Выполнение условий</vt:lpstr>
      <vt:lpstr>Test df (проверка модели на нисходящем тренде)</vt:lpstr>
      <vt:lpstr>Test df (проверка модели на восходящем тренде)</vt:lpstr>
      <vt:lpstr>Test df (проверка модели на флэте)</vt:lpstr>
      <vt:lpstr>full df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Торговля фондом VFINX</dc:title>
  <dc:creator>Denis Suchkov</dc:creator>
  <cp:lastModifiedBy>Denis Suchkov</cp:lastModifiedBy>
  <cp:revision>31</cp:revision>
  <dcterms:created xsi:type="dcterms:W3CDTF">2024-08-22T19:27:42Z</dcterms:created>
  <dcterms:modified xsi:type="dcterms:W3CDTF">2024-08-25T17:29:24Z</dcterms:modified>
</cp:coreProperties>
</file>