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509B5-75C8-42CB-BC65-54DBDFA0A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Торговля фондом </a:t>
            </a:r>
            <a:r>
              <a:rPr lang="en-US" b="0" i="0" dirty="0">
                <a:effectLst/>
                <a:latin typeface="system-ui"/>
              </a:rPr>
              <a:t>VFINX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031B65-AD21-4015-A631-B85AF7EA8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Максимизация коэффициента </a:t>
            </a:r>
            <a:r>
              <a:rPr lang="ru-RU" dirty="0" err="1"/>
              <a:t>шарпа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2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E09AC-4666-4E03-B2D7-E63A0E91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кратко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77C3C-402F-418D-A91F-25F12E28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торговую модель фондом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VFINX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Добиться значения коэффициента Шарпа не менее 0.6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Сохранения доходности CAGR на уровне близкому к 10.9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Реинвестировать дивиденды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Доказать что модель работоспособна в ближайшие десятилетие,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устойчива и стабильно работает на различных временных периодах и рыночных состояниях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29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0FAD8-CF9D-4966-86FA-86468222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 analysis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7C194AC-85E9-44F3-99A0-B228401E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7" y="1956020"/>
            <a:ext cx="5154770" cy="47151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Описываем данные для понимания проекта</a:t>
            </a:r>
            <a:r>
              <a:rPr lang="en-US" dirty="0"/>
              <a:t>:</a:t>
            </a:r>
          </a:p>
          <a:p>
            <a:pPr algn="l"/>
            <a:r>
              <a:rPr lang="ru-RU" b="0" i="0" dirty="0">
                <a:effectLst/>
                <a:latin typeface="system-ui"/>
              </a:rPr>
              <a:t>Термины: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VFINX - </a:t>
            </a:r>
            <a:r>
              <a:rPr lang="ru-RU" b="0" i="0" dirty="0" err="1">
                <a:effectLst/>
                <a:latin typeface="system-ui"/>
              </a:rPr>
              <a:t>Vanguard</a:t>
            </a:r>
            <a:r>
              <a:rPr lang="ru-RU" b="0" i="0" dirty="0">
                <a:effectLst/>
                <a:latin typeface="system-ui"/>
              </a:rPr>
              <a:t> 500 Index Fund отслеживает динамику индекса S&amp;P 500, состоящий из 500 крупнейших компаний США. Фонд выплачивает дивиденды.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Коэффициент Шарпа - </a:t>
            </a:r>
            <a:r>
              <a:rPr lang="ru-RU" b="0" i="0" dirty="0" err="1">
                <a:effectLst/>
                <a:latin typeface="system-ui"/>
              </a:rPr>
              <a:t>Sharpe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0" i="0" dirty="0" err="1">
                <a:effectLst/>
                <a:latin typeface="system-ui"/>
              </a:rPr>
              <a:t>Ratio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</a:t>
            </a:r>
            <a:r>
              <a:rPr lang="ru-RU" b="0" i="0" dirty="0">
                <a:effectLst/>
                <a:latin typeface="system-ui"/>
              </a:rPr>
              <a:t>, используемый для оценки эффективности инвестиционного портфеля или стратегии с учетом риска. Он рассчитывается как отношение избыточной доходности (доходность портфеля минус безрисковая ставка, например, доходность государственных облигаций) к стандартному отклонению (волатильности) этой доходности. </a:t>
            </a:r>
            <a:r>
              <a:rPr lang="ru-RU" b="1" i="0" dirty="0" err="1">
                <a:effectLst/>
                <a:latin typeface="system-ui"/>
              </a:rPr>
              <a:t>Sharpe</a:t>
            </a:r>
            <a:r>
              <a:rPr lang="ru-RU" b="1" i="0" dirty="0">
                <a:effectLst/>
                <a:latin typeface="system-ui"/>
              </a:rPr>
              <a:t> </a:t>
            </a:r>
            <a:r>
              <a:rPr lang="ru-RU" b="1" i="0" dirty="0" err="1">
                <a:effectLst/>
                <a:latin typeface="system-ui"/>
              </a:rPr>
              <a:t>Ratio</a:t>
            </a:r>
            <a:r>
              <a:rPr lang="ru-RU" b="0" i="0" dirty="0">
                <a:effectLst/>
                <a:latin typeface="system-ui"/>
              </a:rPr>
              <a:t> = (средняя доходность портфеля - доходность 10 летних </a:t>
            </a:r>
            <a:r>
              <a:rPr lang="ru-RU" b="0" i="0" dirty="0" err="1">
                <a:effectLst/>
                <a:latin typeface="system-ui"/>
              </a:rPr>
              <a:t>гос</a:t>
            </a:r>
            <a:r>
              <a:rPr lang="ru-RU" b="0" i="0" dirty="0">
                <a:effectLst/>
                <a:latin typeface="system-ui"/>
              </a:rPr>
              <a:t> облигаций) / (волатильность портфеля или среднее отклонение доходности)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ystem-ui"/>
              </a:rPr>
              <a:t>	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system-ui"/>
              </a:rPr>
              <a:t>Описание данных VFINX: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Date</a:t>
            </a:r>
            <a:r>
              <a:rPr lang="ru-RU" b="0" i="0" dirty="0">
                <a:effectLst/>
                <a:latin typeface="system-ui"/>
              </a:rPr>
              <a:t> (</a:t>
            </a:r>
            <a:r>
              <a:rPr lang="ru-RU" b="0" i="0" dirty="0" err="1">
                <a:effectLst/>
                <a:latin typeface="system-ui"/>
              </a:rPr>
              <a:t>datetime</a:t>
            </a:r>
            <a:r>
              <a:rPr lang="ru-RU" b="0" i="0" dirty="0">
                <a:effectLst/>
                <a:latin typeface="system-ui"/>
              </a:rPr>
              <a:t>) - дата торгов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Open (</a:t>
            </a:r>
            <a:r>
              <a:rPr lang="ru-RU" b="0" i="0" dirty="0" err="1">
                <a:effectLst/>
                <a:latin typeface="system-ui"/>
              </a:rPr>
              <a:t>float</a:t>
            </a:r>
            <a:r>
              <a:rPr lang="ru-RU" b="0" i="0" dirty="0">
                <a:effectLst/>
                <a:latin typeface="system-ui"/>
              </a:rPr>
              <a:t>) - стоимость пая фонда на момент начала торгов (Дублирует столбец </a:t>
            </a:r>
            <a:r>
              <a:rPr lang="ru-RU" b="0" i="0" dirty="0" err="1">
                <a:effectLst/>
                <a:latin typeface="system-ui"/>
              </a:rPr>
              <a:t>Close</a:t>
            </a:r>
            <a:r>
              <a:rPr lang="ru-RU" b="0" i="0" dirty="0">
                <a:effectLst/>
                <a:latin typeface="system-ui"/>
              </a:rPr>
              <a:t>, есть смысл удалить)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High (</a:t>
            </a:r>
            <a:r>
              <a:rPr lang="ru-RU" b="0" i="0" dirty="0" err="1">
                <a:effectLst/>
                <a:latin typeface="system-ui"/>
              </a:rPr>
              <a:t>float</a:t>
            </a:r>
            <a:r>
              <a:rPr lang="ru-RU" b="0" i="0" dirty="0">
                <a:effectLst/>
                <a:latin typeface="system-ui"/>
              </a:rPr>
              <a:t>) - максимальная цена за день (Дублирует столбец </a:t>
            </a:r>
            <a:r>
              <a:rPr lang="ru-RU" b="0" i="0" dirty="0" err="1">
                <a:effectLst/>
                <a:latin typeface="system-ui"/>
              </a:rPr>
              <a:t>Close</a:t>
            </a:r>
            <a:r>
              <a:rPr lang="ru-RU" b="0" i="0" dirty="0">
                <a:effectLst/>
                <a:latin typeface="system-ui"/>
              </a:rPr>
              <a:t>, есть смысл удалить)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Low</a:t>
            </a:r>
            <a:r>
              <a:rPr lang="ru-RU" b="0" i="0" dirty="0">
                <a:effectLst/>
                <a:latin typeface="system-ui"/>
              </a:rPr>
              <a:t> (</a:t>
            </a:r>
            <a:r>
              <a:rPr lang="ru-RU" b="0" i="0" dirty="0" err="1">
                <a:effectLst/>
                <a:latin typeface="system-ui"/>
              </a:rPr>
              <a:t>float</a:t>
            </a:r>
            <a:r>
              <a:rPr lang="ru-RU" b="0" i="0" dirty="0">
                <a:effectLst/>
                <a:latin typeface="system-ui"/>
              </a:rPr>
              <a:t>) - минимальная цена за день (Дублирует столбец </a:t>
            </a:r>
            <a:r>
              <a:rPr lang="ru-RU" b="0" i="0" dirty="0" err="1">
                <a:effectLst/>
                <a:latin typeface="system-ui"/>
              </a:rPr>
              <a:t>Close</a:t>
            </a:r>
            <a:r>
              <a:rPr lang="ru-RU" b="0" i="0" dirty="0">
                <a:effectLst/>
                <a:latin typeface="system-ui"/>
              </a:rPr>
              <a:t>, есть смысл удалить)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Close</a:t>
            </a:r>
            <a:r>
              <a:rPr lang="ru-RU" b="0" i="0" dirty="0">
                <a:effectLst/>
                <a:latin typeface="system-ui"/>
              </a:rPr>
              <a:t> (</a:t>
            </a:r>
            <a:r>
              <a:rPr lang="ru-RU" b="0" i="0" dirty="0" err="1">
                <a:effectLst/>
                <a:latin typeface="system-ui"/>
              </a:rPr>
              <a:t>float</a:t>
            </a:r>
            <a:r>
              <a:rPr lang="ru-RU" b="0" i="0" dirty="0">
                <a:effectLst/>
                <a:latin typeface="system-ui"/>
              </a:rPr>
              <a:t>) - стоимость пая фонда на момент окончания торгов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Volume</a:t>
            </a:r>
            <a:r>
              <a:rPr lang="ru-RU" b="0" i="0" dirty="0">
                <a:effectLst/>
                <a:latin typeface="system-ui"/>
              </a:rPr>
              <a:t> (</a:t>
            </a:r>
            <a:r>
              <a:rPr lang="ru-RU" b="0" i="0" dirty="0" err="1">
                <a:effectLst/>
                <a:latin typeface="system-ui"/>
              </a:rPr>
              <a:t>int</a:t>
            </a:r>
            <a:r>
              <a:rPr lang="ru-RU" b="0" i="0" dirty="0">
                <a:effectLst/>
                <a:latin typeface="system-ui"/>
              </a:rPr>
              <a:t>) - объем торгов за день (не содержит данных в </a:t>
            </a:r>
            <a:r>
              <a:rPr lang="ru-RU" b="0" i="0" dirty="0" err="1">
                <a:effectLst/>
                <a:latin typeface="system-ui"/>
              </a:rPr>
              <a:t>df</a:t>
            </a:r>
            <a:r>
              <a:rPr lang="ru-RU" b="0" i="0" dirty="0">
                <a:effectLst/>
                <a:latin typeface="system-ui"/>
              </a:rPr>
              <a:t>, есть смысл удалить)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Dividends</a:t>
            </a:r>
            <a:r>
              <a:rPr lang="ru-RU" b="0" i="0" dirty="0">
                <a:effectLst/>
                <a:latin typeface="system-ui"/>
              </a:rPr>
              <a:t> (</a:t>
            </a:r>
            <a:r>
              <a:rPr lang="ru-RU" b="0" i="0" dirty="0" err="1">
                <a:effectLst/>
                <a:latin typeface="system-ui"/>
              </a:rPr>
              <a:t>float</a:t>
            </a:r>
            <a:r>
              <a:rPr lang="ru-RU" b="0" i="0" dirty="0">
                <a:effectLst/>
                <a:latin typeface="system-ui"/>
              </a:rPr>
              <a:t>) - сумма выплаченных дивидендов на 1 пай, в указанную дату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Stock </a:t>
            </a:r>
            <a:r>
              <a:rPr lang="ru-RU" b="0" i="0" dirty="0" err="1">
                <a:effectLst/>
                <a:latin typeface="system-ui"/>
              </a:rPr>
              <a:t>Splits</a:t>
            </a:r>
            <a:r>
              <a:rPr lang="ru-RU" b="0" i="0" dirty="0">
                <a:effectLst/>
                <a:latin typeface="system-ui"/>
              </a:rPr>
              <a:t> (</a:t>
            </a:r>
            <a:r>
              <a:rPr lang="ru-RU" b="0" i="0" dirty="0" err="1">
                <a:effectLst/>
                <a:latin typeface="system-ui"/>
              </a:rPr>
              <a:t>int</a:t>
            </a:r>
            <a:r>
              <a:rPr lang="ru-RU" b="0" i="0" dirty="0">
                <a:effectLst/>
                <a:latin typeface="system-ui"/>
              </a:rPr>
              <a:t>) - дробление паёв фонда (не содержит данных в </a:t>
            </a:r>
            <a:r>
              <a:rPr lang="ru-RU" b="0" i="0" dirty="0" err="1">
                <a:effectLst/>
                <a:latin typeface="system-ui"/>
              </a:rPr>
              <a:t>df</a:t>
            </a:r>
            <a:r>
              <a:rPr lang="ru-RU" b="0" i="0" dirty="0">
                <a:effectLst/>
                <a:latin typeface="system-ui"/>
              </a:rPr>
              <a:t>, есть смысл удалить)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VIX_Close</a:t>
            </a:r>
            <a:r>
              <a:rPr lang="ru-RU" b="0" i="0" dirty="0">
                <a:effectLst/>
                <a:latin typeface="system-ui"/>
              </a:rPr>
              <a:t> (</a:t>
            </a:r>
            <a:r>
              <a:rPr lang="ru-RU" b="0" i="0" dirty="0" err="1">
                <a:effectLst/>
                <a:latin typeface="system-ui"/>
              </a:rPr>
              <a:t>float</a:t>
            </a:r>
            <a:r>
              <a:rPr lang="ru-RU" b="0" i="0" dirty="0">
                <a:effectLst/>
                <a:latin typeface="system-ui"/>
              </a:rPr>
              <a:t>) - индекс, который измеряет ожидаемую волатильность на фондовом рынке в течение следующих 30 дней, основываясь на опционах на индекс S&amp;P 500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FA30C2-8AD7-47F6-B7D7-1A3DEC98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016" y="4115669"/>
            <a:ext cx="6984237" cy="21380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5EB8E0-E836-466D-9387-7C05E4FE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186" y="2180496"/>
            <a:ext cx="6651217" cy="17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0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A5DC2-8832-4F76-984C-16CA0E62FC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3920" y="773238"/>
            <a:ext cx="10424159" cy="3081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1800" dirty="0"/>
              <a:t>Проверка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повторяющихся</a:t>
            </a:r>
            <a:r>
              <a:rPr lang="ru-RU" sz="1800" dirty="0"/>
              <a:t> и пустых значений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2E926-C8D3-4C8B-97B3-121A44D2AE49}"/>
              </a:ext>
            </a:extLst>
          </p:cNvPr>
          <p:cNvSpPr txBox="1">
            <a:spLocks/>
          </p:cNvSpPr>
          <p:nvPr/>
        </p:nvSpPr>
        <p:spPr>
          <a:xfrm>
            <a:off x="1004511" y="5247861"/>
            <a:ext cx="10424159" cy="59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Заполняем отсутствующие данные обл. другими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предыдущим значением</a:t>
            </a:r>
            <a:endParaRPr lang="ru-RU" sz="16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7ABD206-F1B3-4755-8384-233C72C83154}"/>
              </a:ext>
            </a:extLst>
          </p:cNvPr>
          <p:cNvSpPr txBox="1">
            <a:spLocks/>
          </p:cNvSpPr>
          <p:nvPr/>
        </p:nvSpPr>
        <p:spPr>
          <a:xfrm>
            <a:off x="883919" y="3149015"/>
            <a:ext cx="10424159" cy="308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информации о доходности 10 летних облигаций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0729236-23CB-4BDA-9450-D7E20572C57A}"/>
              </a:ext>
            </a:extLst>
          </p:cNvPr>
          <p:cNvSpPr txBox="1">
            <a:spLocks/>
          </p:cNvSpPr>
          <p:nvPr/>
        </p:nvSpPr>
        <p:spPr>
          <a:xfrm>
            <a:off x="883919" y="1484248"/>
            <a:ext cx="10424159" cy="308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бесполезных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CD520B-6535-4496-B363-45CA1E96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84" y="1931880"/>
            <a:ext cx="9923228" cy="112790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ECDE38-A133-46BA-8308-8E3E072CD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26" y="3554914"/>
            <a:ext cx="10153816" cy="16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E14D0-0D46-4259-BA74-33E11E5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 ratio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US" dirty="0" err="1"/>
              <a:t>cagr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21960-D6FB-4B56-A0F4-865E4F3C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" y="2003730"/>
            <a:ext cx="11306755" cy="168567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t">
            <a:normAutofit fontScale="92500"/>
          </a:bodyPr>
          <a:lstStyle/>
          <a:p>
            <a:pPr marL="324000" lvl="1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Вернёмся к основной цели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расчёта коэффициента Шарпа по формуле (средняя доходность портфеля - средняя 10 летняя доходность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облигаций) / волатильность портфеля). Нам понадобится дополнительный признак доходности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Returns)</a:t>
            </a:r>
          </a:p>
          <a:p>
            <a:pPr marL="3240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(Конечная стоимость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Начальная стоимость  ) **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лет) - 1), действующих признаков достаточно.</a:t>
            </a:r>
          </a:p>
          <a:p>
            <a:pPr marL="324000" lvl="1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новые признаки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B402A7-4064-4F2F-B95A-A6FEA66A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93" y="3736889"/>
            <a:ext cx="9785406" cy="29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72AE5-6CEA-4130-BC53-3E0FB9DC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Сложный процент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9076B-9CA6-4FA0-A0DA-8C874A48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99" y="1946852"/>
            <a:ext cx="9644184" cy="467288"/>
          </a:xfrm>
        </p:spPr>
        <p:txBody>
          <a:bodyPr anchor="t"/>
          <a:lstStyle/>
          <a:p>
            <a:r>
              <a:rPr lang="ru-RU" dirty="0"/>
              <a:t>Ради интереса смотрим, как сложный процент влияет на итоговую доходность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3B2CE9-6990-4290-82F2-F8268DF6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26" y="2350528"/>
            <a:ext cx="9611434" cy="45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4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A7AA7-115A-4EAF-BA72-331494A8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and hold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96ACF-54DD-4459-AA58-B22B2E65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53" y="1965812"/>
            <a:ext cx="11029615" cy="713778"/>
          </a:xfrm>
        </p:spPr>
        <p:txBody>
          <a:bodyPr anchor="t"/>
          <a:lstStyle/>
          <a:p>
            <a:r>
              <a:rPr lang="ru-RU" dirty="0"/>
              <a:t>Рассчитаем коэффициент Шарпа и </a:t>
            </a:r>
            <a:r>
              <a:rPr lang="en-US" dirty="0"/>
              <a:t>CAGR </a:t>
            </a:r>
            <a:r>
              <a:rPr lang="ru-RU" dirty="0"/>
              <a:t>для стратегии </a:t>
            </a:r>
            <a:r>
              <a:rPr lang="en-US" dirty="0"/>
              <a:t>buy and hold </a:t>
            </a:r>
            <a:r>
              <a:rPr lang="ru-RU" dirty="0"/>
              <a:t>на данных фонда, чтобы убедиться в правильности использования формул и установить ориентир.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5D910-F499-462C-BC2C-C904AE453E60}"/>
              </a:ext>
            </a:extLst>
          </p:cNvPr>
          <p:cNvSpPr txBox="1"/>
          <p:nvPr/>
        </p:nvSpPr>
        <p:spPr>
          <a:xfrm>
            <a:off x="5987332" y="2989690"/>
            <a:ext cx="5623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расчётов видно что для стратегии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and hold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коэффициенты равны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дивидендами = 14.8%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дивидендов = 10.7%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 = 0.57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Видно что значение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 от заявленного в задании, делаю предположение, что значение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CAGR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было рассчитано без дивидендов и по другому временному окну.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17424C-913B-4B2E-8F7B-B18D1733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2630246"/>
            <a:ext cx="5507606" cy="42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88624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65</TotalTime>
  <Words>510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Corbel</vt:lpstr>
      <vt:lpstr>Gill Sans MT</vt:lpstr>
      <vt:lpstr>system-ui</vt:lpstr>
      <vt:lpstr>Times New Roman</vt:lpstr>
      <vt:lpstr>Wingdings 2</vt:lpstr>
      <vt:lpstr>Дивиденд</vt:lpstr>
      <vt:lpstr>Торговля фондом VFINX</vt:lpstr>
      <vt:lpstr>Цели кратко</vt:lpstr>
      <vt:lpstr>Explore data analysis</vt:lpstr>
      <vt:lpstr>Проверка повторяющихся и пустых значений</vt:lpstr>
      <vt:lpstr>Sharpe ratio and cagr</vt:lpstr>
      <vt:lpstr>Сложный процент</vt:lpstr>
      <vt:lpstr>Buy and hold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Торговля фондом VFINX</dc:title>
  <dc:creator>Denis Suchkov</dc:creator>
  <cp:lastModifiedBy>Denis Suchkov</cp:lastModifiedBy>
  <cp:revision>8</cp:revision>
  <dcterms:created xsi:type="dcterms:W3CDTF">2024-08-22T19:27:42Z</dcterms:created>
  <dcterms:modified xsi:type="dcterms:W3CDTF">2024-08-22T20:32:52Z</dcterms:modified>
</cp:coreProperties>
</file>