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70" r:id="rId6"/>
    <p:sldId id="260" r:id="rId7"/>
    <p:sldId id="271" r:id="rId8"/>
    <p:sldId id="268" r:id="rId9"/>
    <p:sldId id="288" r:id="rId10"/>
    <p:sldId id="281" r:id="rId11"/>
    <p:sldId id="285" r:id="rId12"/>
    <p:sldId id="261" r:id="rId13"/>
    <p:sldId id="276" r:id="rId14"/>
    <p:sldId id="280" r:id="rId15"/>
    <p:sldId id="291" r:id="rId16"/>
    <p:sldId id="292" r:id="rId17"/>
    <p:sldId id="284" r:id="rId18"/>
    <p:sldId id="290" r:id="rId19"/>
    <p:sldId id="262" r:id="rId20"/>
    <p:sldId id="263" r:id="rId21"/>
    <p:sldId id="269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18.06.2018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18.06.2018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18.06.2018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Дипломный проект</a:t>
            </a:r>
            <a:br>
              <a:rPr lang="ru-RU" dirty="0" smtClean="0"/>
            </a:br>
            <a:r>
              <a:rPr lang="ru-RU" b="1" dirty="0" smtClean="0"/>
              <a:t>Программное средство для анализа бизнес-процессов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75656" y="4365104"/>
            <a:ext cx="6400800" cy="1752600"/>
          </a:xfrm>
        </p:spPr>
        <p:txBody>
          <a:bodyPr>
            <a:normAutofit/>
          </a:bodyPr>
          <a:lstStyle/>
          <a:p>
            <a:pPr algn="r"/>
            <a:endParaRPr lang="ru-RU" sz="2400" i="1" dirty="0" smtClean="0">
              <a:solidFill>
                <a:schemeClr val="tx1"/>
              </a:solidFill>
            </a:endParaRPr>
          </a:p>
          <a:p>
            <a:pPr algn="r"/>
            <a:r>
              <a:rPr lang="ru-RU" sz="2400" b="1" i="1" dirty="0" smtClean="0">
                <a:solidFill>
                  <a:schemeClr val="tx1"/>
                </a:solidFill>
              </a:rPr>
              <a:t>Ст. гр. 421701</a:t>
            </a:r>
          </a:p>
          <a:p>
            <a:pPr algn="r"/>
            <a:r>
              <a:rPr lang="ru-RU" sz="2400" b="1" i="1" dirty="0" err="1" smtClean="0">
                <a:solidFill>
                  <a:schemeClr val="tx1"/>
                </a:solidFill>
              </a:rPr>
              <a:t>Молчан</a:t>
            </a:r>
            <a:r>
              <a:rPr lang="ru-RU" sz="2400" b="1" i="1" dirty="0" smtClean="0">
                <a:solidFill>
                  <a:schemeClr val="tx1"/>
                </a:solidFill>
              </a:rPr>
              <a:t> А.И.</a:t>
            </a:r>
            <a:endParaRPr lang="ru-RU" sz="24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70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активности</a:t>
            </a:r>
          </a:p>
        </p:txBody>
      </p:sp>
      <p:pic>
        <p:nvPicPr>
          <p:cNvPr id="4098" name="Picture 2" descr="C:\Users\Администратор\Pictures\a (3)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340768"/>
            <a:ext cx="6743211" cy="488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0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Структурная схема</a:t>
            </a:r>
            <a:endParaRPr lang="ru-RU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03749"/>
            <a:ext cx="8229600" cy="4318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195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Средства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Java 8</a:t>
            </a:r>
            <a:r>
              <a:rPr lang="ru-RU" sz="4000" dirty="0" smtClean="0"/>
              <a:t>.</a:t>
            </a:r>
            <a:endParaRPr lang="en-US" sz="4000" dirty="0" smtClean="0"/>
          </a:p>
          <a:p>
            <a:r>
              <a:rPr lang="ru-RU" sz="4000" dirty="0" smtClean="0"/>
              <a:t>Библиотека</a:t>
            </a:r>
            <a:r>
              <a:rPr lang="en-US" sz="4000" dirty="0" smtClean="0"/>
              <a:t> </a:t>
            </a:r>
            <a:r>
              <a:rPr lang="en-US" sz="4000" dirty="0" err="1" smtClean="0"/>
              <a:t>JavaFX</a:t>
            </a:r>
            <a:r>
              <a:rPr lang="ru-RU" sz="4000" dirty="0" smtClean="0"/>
              <a:t>.</a:t>
            </a:r>
            <a:endParaRPr lang="en-US" sz="4000" dirty="0" smtClean="0"/>
          </a:p>
          <a:p>
            <a:r>
              <a:rPr lang="ru-RU" sz="4000" dirty="0" smtClean="0"/>
              <a:t>СУБД </a:t>
            </a:r>
            <a:r>
              <a:rPr lang="en-US" sz="4000" dirty="0" smtClean="0"/>
              <a:t>MySQL</a:t>
            </a:r>
            <a:r>
              <a:rPr lang="ru-RU" sz="4000" dirty="0" smtClean="0"/>
              <a:t>.</a:t>
            </a:r>
          </a:p>
          <a:p>
            <a:r>
              <a:rPr lang="en-US" sz="4000" dirty="0"/>
              <a:t>JDBC (Java </a:t>
            </a:r>
            <a:r>
              <a:rPr lang="en-US" sz="4000" dirty="0" err="1"/>
              <a:t>DataBase</a:t>
            </a:r>
            <a:r>
              <a:rPr lang="en-US" sz="4000" dirty="0"/>
              <a:t> Connectivity</a:t>
            </a:r>
            <a:r>
              <a:rPr lang="en-US" sz="4000" dirty="0" smtClean="0"/>
              <a:t>)</a:t>
            </a:r>
            <a:r>
              <a:rPr lang="ru-RU" sz="4000" dirty="0" smtClean="0"/>
              <a:t>.</a:t>
            </a:r>
            <a:endParaRPr lang="en-US" sz="4000" dirty="0" smtClean="0"/>
          </a:p>
          <a:p>
            <a:r>
              <a:rPr lang="ru-RU" sz="4000" dirty="0" smtClean="0"/>
              <a:t>Интегрированная среда </a:t>
            </a:r>
            <a:r>
              <a:rPr lang="ru-RU" sz="4000" dirty="0"/>
              <a:t>разработки </a:t>
            </a:r>
            <a:r>
              <a:rPr lang="ru-RU" sz="4000" dirty="0" err="1"/>
              <a:t>Intelij</a:t>
            </a:r>
            <a:r>
              <a:rPr lang="ru-RU" sz="4000" dirty="0"/>
              <a:t> </a:t>
            </a:r>
            <a:r>
              <a:rPr lang="ru-RU" sz="4000" dirty="0" err="1" smtClean="0"/>
              <a:t>Idea</a:t>
            </a:r>
            <a:r>
              <a:rPr lang="ru-RU" sz="4000" dirty="0" smtClean="0"/>
              <a:t>.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99755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ПС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92500" lnSpcReduction="20000"/>
          </a:bodyPr>
          <a:lstStyle/>
          <a:p>
            <a:r>
              <a:rPr lang="ru-RU" sz="3400" dirty="0" smtClean="0"/>
              <a:t>Шаблон проектирования </a:t>
            </a:r>
            <a:r>
              <a:rPr lang="ru-RU" sz="3400" b="1" dirty="0" smtClean="0"/>
              <a:t>MVC</a:t>
            </a:r>
            <a:r>
              <a:rPr lang="ru-RU" sz="3400" dirty="0" smtClean="0"/>
              <a:t>.</a:t>
            </a:r>
          </a:p>
          <a:p>
            <a:pPr marL="400050" lvl="1" indent="0">
              <a:buNone/>
            </a:pPr>
            <a:endParaRPr lang="ru-RU" dirty="0" smtClean="0"/>
          </a:p>
          <a:p>
            <a:pPr marL="400050" lvl="1" indent="0">
              <a:buNone/>
            </a:pPr>
            <a:endParaRPr lang="ru-RU" dirty="0" smtClean="0"/>
          </a:p>
          <a:p>
            <a:pPr marL="400050" lvl="1" indent="0">
              <a:buNone/>
            </a:pPr>
            <a:endParaRPr lang="ru-RU" dirty="0" smtClean="0"/>
          </a:p>
          <a:p>
            <a:pPr marL="400050" lvl="1" indent="0">
              <a:buNone/>
            </a:pPr>
            <a:endParaRPr lang="ru-RU" dirty="0" smtClean="0"/>
          </a:p>
          <a:p>
            <a:pPr marL="400050" lvl="1" indent="0">
              <a:buNone/>
            </a:pPr>
            <a:endParaRPr lang="ru-RU" dirty="0" smtClean="0"/>
          </a:p>
          <a:p>
            <a:pPr marL="400050" lvl="1" indent="0">
              <a:buNone/>
            </a:pPr>
            <a:endParaRPr lang="ru-RU" dirty="0"/>
          </a:p>
          <a:p>
            <a:pPr marL="400050" lvl="1" indent="0">
              <a:buNone/>
            </a:pPr>
            <a:endParaRPr lang="ru-RU" dirty="0" smtClean="0"/>
          </a:p>
          <a:p>
            <a:pPr marL="400050" lvl="1" indent="0">
              <a:buNone/>
            </a:pPr>
            <a:endParaRPr lang="ru-RU" dirty="0" smtClean="0"/>
          </a:p>
          <a:p>
            <a:pPr marL="400050" lvl="1" indent="0">
              <a:buNone/>
            </a:pPr>
            <a:endParaRPr lang="ru-RU" sz="2600" dirty="0" smtClean="0"/>
          </a:p>
          <a:p>
            <a:pPr marL="400050" lvl="1" indent="0">
              <a:buNone/>
            </a:pPr>
            <a:r>
              <a:rPr lang="ru-RU" sz="2600" dirty="0" smtClean="0"/>
              <a:t>Бизнес-логика </a:t>
            </a:r>
            <a:r>
              <a:rPr lang="ru-RU" sz="2600" dirty="0"/>
              <a:t>и представление отделены друг от </a:t>
            </a:r>
            <a:r>
              <a:rPr lang="ru-RU" sz="2600" dirty="0" smtClean="0"/>
              <a:t>друга</a:t>
            </a:r>
            <a:r>
              <a:rPr lang="ru-RU" sz="2600" dirty="0"/>
              <a:t>. </a:t>
            </a:r>
            <a:r>
              <a:rPr lang="ru-RU" sz="2600" dirty="0" smtClean="0"/>
              <a:t>Их </a:t>
            </a:r>
            <a:r>
              <a:rPr lang="ru-RU" sz="2600" dirty="0"/>
              <a:t>модификация оказывает минимальное воздействие на остальные </a:t>
            </a:r>
            <a:r>
              <a:rPr lang="ru-RU" sz="2600" dirty="0" smtClean="0"/>
              <a:t>компоненты.</a:t>
            </a:r>
            <a:endParaRPr lang="ru-RU" sz="26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621" y="2060848"/>
            <a:ext cx="3240360" cy="305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39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ПС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Шаблон проектирования  </a:t>
            </a:r>
            <a:r>
              <a:rPr lang="ru-RU" b="1" dirty="0" err="1" smtClean="0"/>
              <a:t>Repository</a:t>
            </a:r>
            <a:r>
              <a:rPr lang="ru-RU" b="1" dirty="0" smtClean="0"/>
              <a:t> </a:t>
            </a:r>
            <a:r>
              <a:rPr lang="ru-RU" dirty="0" smtClean="0"/>
              <a:t>и </a:t>
            </a:r>
            <a:r>
              <a:rPr lang="ru-RU" b="1" dirty="0" err="1" smtClean="0"/>
              <a:t>Specification</a:t>
            </a:r>
            <a:r>
              <a:rPr lang="ru-RU" dirty="0" smtClean="0"/>
              <a:t>. 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184425"/>
            <a:ext cx="7558605" cy="187220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47781" y="5445224"/>
            <a:ext cx="802867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 smtClean="0"/>
              <a:t>Репозиторий</a:t>
            </a:r>
            <a:r>
              <a:rPr lang="ru-RU" sz="2000" dirty="0" smtClean="0"/>
              <a:t> позволяет </a:t>
            </a:r>
            <a:r>
              <a:rPr lang="ru-RU" sz="2000" dirty="0"/>
              <a:t>абстрагироваться от конкретных подключений к источникам данных . </a:t>
            </a:r>
            <a:r>
              <a:rPr lang="ru-RU" sz="2000" dirty="0" smtClean="0"/>
              <a:t>Спецификация создает запросы </a:t>
            </a:r>
            <a:r>
              <a:rPr lang="ru-RU" sz="2000" dirty="0"/>
              <a:t>к конкретной БД для фильтрации данных </a:t>
            </a:r>
            <a:r>
              <a:rPr lang="ru-RU" sz="2000" dirty="0" err="1"/>
              <a:t>репозиторием</a:t>
            </a:r>
            <a:r>
              <a:rPr lang="ru-RU" sz="2000" dirty="0"/>
              <a:t> по критерию.</a:t>
            </a:r>
          </a:p>
        </p:txBody>
      </p:sp>
    </p:spTree>
    <p:extLst>
      <p:ext uri="{BB962C8B-B14F-4D97-AF65-F5344CB8AC3E}">
        <p14:creationId xmlns:p14="http://schemas.microsoft.com/office/powerpoint/2010/main" val="428458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/>
          <a:lstStyle/>
          <a:p>
            <a:r>
              <a:rPr lang="ru-RU" dirty="0" smtClean="0"/>
              <a:t>Процессы</a:t>
            </a:r>
            <a:endParaRPr lang="ru-RU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836712"/>
            <a:ext cx="7188894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748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ru-RU" dirty="0" smtClean="0"/>
              <a:t>Ресурсы</a:t>
            </a:r>
            <a:endParaRPr lang="ru-RU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052736"/>
            <a:ext cx="7268925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267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-99392"/>
            <a:ext cx="8229600" cy="1143000"/>
          </a:xfrm>
        </p:spPr>
        <p:txBody>
          <a:bodyPr/>
          <a:lstStyle/>
          <a:p>
            <a:r>
              <a:rPr lang="ru-RU" dirty="0" smtClean="0"/>
              <a:t>Таблица показателей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7" name="Picture 5" descr="C:\Users\Администратор\Pictures\fiYNZG_1X6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052736"/>
            <a:ext cx="7704856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Администратор\Pictures\IkImel423Z6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575" y="3933056"/>
            <a:ext cx="7704856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96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9912"/>
            <a:ext cx="8229600" cy="1143000"/>
          </a:xfrm>
        </p:spPr>
        <p:txBody>
          <a:bodyPr/>
          <a:lstStyle/>
          <a:p>
            <a:r>
              <a:rPr lang="ru-RU" dirty="0" smtClean="0"/>
              <a:t>Графики</a:t>
            </a:r>
            <a:endParaRPr lang="ru-RU" dirty="0"/>
          </a:p>
        </p:txBody>
      </p:sp>
      <p:pic>
        <p:nvPicPr>
          <p:cNvPr id="12291" name="Picture 3" descr="C:\Users\Администратор\Pictures\ooo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96752"/>
            <a:ext cx="6846771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2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Проанализированы подходы к решению задачи </a:t>
            </a:r>
            <a:r>
              <a:rPr lang="ru-RU" dirty="0" smtClean="0"/>
              <a:t>дипломного проектирования</a:t>
            </a:r>
            <a:r>
              <a:rPr lang="en-US" dirty="0"/>
              <a:t>.</a:t>
            </a:r>
            <a:endParaRPr lang="ru-RU" dirty="0" smtClean="0"/>
          </a:p>
          <a:p>
            <a:r>
              <a:rPr lang="ru-RU" dirty="0"/>
              <a:t>Смоделировано ПС для анализа </a:t>
            </a:r>
            <a:r>
              <a:rPr lang="ru-RU" dirty="0" smtClean="0"/>
              <a:t>бизнес-процессов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/>
              <a:t>Реализовано ПС для анализа </a:t>
            </a:r>
            <a:r>
              <a:rPr lang="ru-RU" dirty="0" smtClean="0"/>
              <a:t>бизнес-процессов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/>
              <a:t>Экономически обоснована необходимость разработки </a:t>
            </a:r>
            <a:r>
              <a:rPr lang="ru-RU" dirty="0" smtClean="0"/>
              <a:t>ПС для </a:t>
            </a:r>
            <a:r>
              <a:rPr lang="ru-RU" dirty="0"/>
              <a:t>анализа </a:t>
            </a:r>
            <a:r>
              <a:rPr lang="ru-RU" dirty="0" smtClean="0"/>
              <a:t>бизнес-процессов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04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88640"/>
            <a:ext cx="8229600" cy="4752528"/>
          </a:xfrm>
        </p:spPr>
        <p:txBody>
          <a:bodyPr>
            <a:noAutofit/>
          </a:bodyPr>
          <a:lstStyle/>
          <a:p>
            <a:r>
              <a:rPr lang="ru-RU" sz="4400" b="1" dirty="0"/>
              <a:t>Объект</a:t>
            </a:r>
            <a:r>
              <a:rPr lang="ru-RU" sz="4400" dirty="0"/>
              <a:t> дипломного исследования — средства бизнес-анализа.</a:t>
            </a:r>
          </a:p>
          <a:p>
            <a:r>
              <a:rPr lang="ru-RU" sz="4400" b="1" dirty="0"/>
              <a:t>Предмет </a:t>
            </a:r>
            <a:r>
              <a:rPr lang="ru-RU" sz="4400" dirty="0"/>
              <a:t>— программное средство для анализа бизнес-процессов.</a:t>
            </a:r>
          </a:p>
          <a:p>
            <a:r>
              <a:rPr lang="ru-RU" sz="4400" b="1" dirty="0" smtClean="0"/>
              <a:t>Цель</a:t>
            </a:r>
            <a:r>
              <a:rPr lang="ru-RU" sz="4400" dirty="0" smtClean="0"/>
              <a:t>— </a:t>
            </a:r>
            <a:r>
              <a:rPr lang="ru-RU" sz="4400" dirty="0"/>
              <a:t>разработать программное средство </a:t>
            </a:r>
            <a:r>
              <a:rPr lang="ru-RU" sz="4400" dirty="0" smtClean="0"/>
              <a:t>для анализа </a:t>
            </a:r>
            <a:r>
              <a:rPr lang="ru-RU" sz="4400" dirty="0"/>
              <a:t>бизнес-процессов.</a:t>
            </a:r>
          </a:p>
        </p:txBody>
      </p:sp>
    </p:spTree>
    <p:extLst>
      <p:ext uri="{BB962C8B-B14F-4D97-AF65-F5344CB8AC3E}">
        <p14:creationId xmlns:p14="http://schemas.microsoft.com/office/powerpoint/2010/main" val="251129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3204" y="1124744"/>
            <a:ext cx="8229600" cy="5573216"/>
          </a:xfrm>
        </p:spPr>
        <p:txBody>
          <a:bodyPr>
            <a:normAutofit fontScale="77500" lnSpcReduction="20000"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Аналогичное </a:t>
            </a:r>
            <a:r>
              <a:rPr lang="ru-RU" dirty="0"/>
              <a:t>ПО, представленное на рынке, использует только один подход к управлению информационными технологиями. Разработанное программное средство совмещает в себе комбинацию нескольких подходов к управлению, позволяя анализировать процессы в различных разрезах. Это дает возможность выбора необходимой методики в зависимости от потребностей организации и позволяет детальнее анализировать процессы с различных сторон.</a:t>
            </a:r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1952836"/>
            <a:ext cx="1944216" cy="13681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Комбинация двух подходов к управлению</a:t>
            </a:r>
            <a:endParaRPr lang="ru-RU" dirty="0"/>
          </a:p>
        </p:txBody>
      </p:sp>
      <p:sp>
        <p:nvSpPr>
          <p:cNvPr id="5" name="Стрелка вправо 4"/>
          <p:cNvSpPr/>
          <p:nvPr/>
        </p:nvSpPr>
        <p:spPr>
          <a:xfrm>
            <a:off x="2618267" y="2389691"/>
            <a:ext cx="720080" cy="36004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563888" y="1952836"/>
            <a:ext cx="2088232" cy="13681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Анализ процессов </a:t>
            </a:r>
            <a:r>
              <a:rPr lang="ru-RU" dirty="0"/>
              <a:t>в различных разрезах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660232" y="1952836"/>
            <a:ext cx="1944216" cy="13681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Более детальный анализ в зависимости от потребностей</a:t>
            </a:r>
            <a:endParaRPr lang="ru-RU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389691"/>
            <a:ext cx="81756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662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r>
              <a:rPr lang="ru-RU" sz="6000" dirty="0" smtClean="0"/>
              <a:t>Спасибо за внимание!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148832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59766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ru-RU" dirty="0" smtClean="0"/>
          </a:p>
          <a:p>
            <a:r>
              <a:rPr lang="ru-RU" sz="4400" b="1" dirty="0"/>
              <a:t>Анализ эффективности бизнес-процесса </a:t>
            </a:r>
            <a:r>
              <a:rPr lang="ru-RU" sz="4400" dirty="0" smtClean="0"/>
              <a:t>- сравнение </a:t>
            </a:r>
            <a:r>
              <a:rPr lang="ru-RU" sz="4400" dirty="0"/>
              <a:t>результатов выполнения  параметров бизнес-процесса с целевыми показателями эффективности и  проверка эффективности распределения его ресурсов.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12362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562062"/>
            <a:ext cx="8229600" cy="4525963"/>
          </a:xfrm>
        </p:spPr>
        <p:txBody>
          <a:bodyPr>
            <a:normAutofit/>
          </a:bodyPr>
          <a:lstStyle/>
          <a:p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sz="3600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3540776" y="1772816"/>
            <a:ext cx="2160240" cy="9361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/>
              <a:t>Преимущества использования </a:t>
            </a:r>
            <a:r>
              <a:rPr lang="ru-RU" b="1" dirty="0" smtClean="0"/>
              <a:t>ПС</a:t>
            </a:r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3252744" y="3452040"/>
            <a:ext cx="2736304" cy="129614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Уменьшение времени на обработку информации</a:t>
            </a:r>
          </a:p>
        </p:txBody>
      </p:sp>
      <p:sp>
        <p:nvSpPr>
          <p:cNvPr id="8" name="Овал 7"/>
          <p:cNvSpPr/>
          <p:nvPr/>
        </p:nvSpPr>
        <p:spPr>
          <a:xfrm>
            <a:off x="156400" y="3387412"/>
            <a:ext cx="2880320" cy="128876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/>
              <a:t>Позволяет избежать ошибок, связанных с человеческим фактором</a:t>
            </a:r>
          </a:p>
        </p:txBody>
      </p:sp>
      <p:sp>
        <p:nvSpPr>
          <p:cNvPr id="9" name="Овал 8"/>
          <p:cNvSpPr/>
          <p:nvPr/>
        </p:nvSpPr>
        <p:spPr>
          <a:xfrm>
            <a:off x="6372200" y="3524048"/>
            <a:ext cx="2520280" cy="115212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Визуализация результатов</a:t>
            </a:r>
          </a:p>
        </p:txBody>
      </p:sp>
      <p:cxnSp>
        <p:nvCxnSpPr>
          <p:cNvPr id="11" name="Прямая со стрелкой 10"/>
          <p:cNvCxnSpPr>
            <a:stCxn id="5" idx="2"/>
            <a:endCxn id="8" idx="0"/>
          </p:cNvCxnSpPr>
          <p:nvPr/>
        </p:nvCxnSpPr>
        <p:spPr>
          <a:xfrm flipH="1">
            <a:off x="1596560" y="2708920"/>
            <a:ext cx="3024336" cy="67849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5" idx="2"/>
            <a:endCxn id="7" idx="0"/>
          </p:cNvCxnSpPr>
          <p:nvPr/>
        </p:nvCxnSpPr>
        <p:spPr>
          <a:xfrm>
            <a:off x="4620896" y="2708920"/>
            <a:ext cx="0" cy="7431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5" idx="2"/>
            <a:endCxn id="9" idx="0"/>
          </p:cNvCxnSpPr>
          <p:nvPr/>
        </p:nvCxnSpPr>
        <p:spPr>
          <a:xfrm>
            <a:off x="4620896" y="2708920"/>
            <a:ext cx="3011444" cy="8151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-324544" y="5517232"/>
            <a:ext cx="100811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Необходимость разработки и внедрения ПС обуславливается </a:t>
            </a:r>
            <a:endParaRPr lang="ru-RU" sz="2400" dirty="0" smtClean="0"/>
          </a:p>
          <a:p>
            <a:pPr algn="ctr"/>
            <a:r>
              <a:rPr lang="ru-RU" sz="2400" dirty="0" smtClean="0"/>
              <a:t>повышением </a:t>
            </a:r>
            <a:r>
              <a:rPr lang="ru-RU" sz="2400" dirty="0"/>
              <a:t>эффективности </a:t>
            </a:r>
            <a:r>
              <a:rPr lang="ru-RU" sz="2400" dirty="0" smtClean="0"/>
              <a:t> работы организации.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0850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4624"/>
            <a:ext cx="8229600" cy="6081539"/>
          </a:xfrm>
        </p:spPr>
        <p:txBody>
          <a:bodyPr>
            <a:normAutofit/>
          </a:bodyPr>
          <a:lstStyle/>
          <a:p>
            <a:endParaRPr lang="ru-RU" sz="3600" dirty="0" smtClean="0"/>
          </a:p>
          <a:p>
            <a:r>
              <a:rPr lang="ru-RU" sz="3600" dirty="0" smtClean="0"/>
              <a:t>ПС способно </a:t>
            </a:r>
            <a:r>
              <a:rPr lang="ru-RU" sz="3600" dirty="0"/>
              <a:t>оценить </a:t>
            </a:r>
            <a:r>
              <a:rPr lang="ru-RU" sz="3600" dirty="0" smtClean="0"/>
              <a:t>эффективность процесса </a:t>
            </a:r>
            <a:r>
              <a:rPr lang="ru-RU" sz="3600" dirty="0"/>
              <a:t>с точки зрения различных показателей </a:t>
            </a:r>
            <a:r>
              <a:rPr lang="ru-RU" sz="3600" dirty="0" smtClean="0"/>
              <a:t>и выстроить </a:t>
            </a:r>
            <a:r>
              <a:rPr lang="ru-RU" sz="3600" dirty="0"/>
              <a:t>систему отчетности по </a:t>
            </a:r>
            <a:r>
              <a:rPr lang="ru-RU" sz="3600" dirty="0" smtClean="0"/>
              <a:t>ним.</a:t>
            </a:r>
          </a:p>
          <a:p>
            <a:endParaRPr lang="ru-RU" sz="3600" dirty="0" smtClean="0"/>
          </a:p>
          <a:p>
            <a:r>
              <a:rPr lang="ru-RU" sz="3600" i="1" dirty="0"/>
              <a:t>П</a:t>
            </a:r>
            <a:r>
              <a:rPr lang="ru-RU" sz="3600" i="1" dirty="0" smtClean="0"/>
              <a:t>ринятие решений </a:t>
            </a:r>
            <a:r>
              <a:rPr lang="ru-RU" sz="3600" i="1" dirty="0"/>
              <a:t>по модернизации и развитию стратегий всегда остается </a:t>
            </a:r>
            <a:r>
              <a:rPr lang="ru-RU" sz="3600" i="1" dirty="0" smtClean="0"/>
              <a:t>прерогативой руководителя процесса.</a:t>
            </a:r>
            <a:endParaRPr lang="ru-RU" sz="3600" i="1" dirty="0"/>
          </a:p>
        </p:txBody>
      </p:sp>
    </p:spTree>
    <p:extLst>
      <p:ext uri="{BB962C8B-B14F-4D97-AF65-F5344CB8AC3E}">
        <p14:creationId xmlns:p14="http://schemas.microsoft.com/office/powerpoint/2010/main" val="85292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Проанализировать </a:t>
            </a:r>
            <a:r>
              <a:rPr lang="ru-RU" dirty="0"/>
              <a:t>подходы </a:t>
            </a:r>
            <a:r>
              <a:rPr lang="ru-RU" dirty="0" smtClean="0"/>
              <a:t>к проектированию средств для анализа бизнес-процессов.</a:t>
            </a:r>
            <a:endParaRPr lang="ru-RU" dirty="0"/>
          </a:p>
          <a:p>
            <a:r>
              <a:rPr lang="ru-RU" dirty="0" smtClean="0"/>
              <a:t>Смоделировать </a:t>
            </a:r>
            <a:r>
              <a:rPr lang="ru-RU" dirty="0"/>
              <a:t>ПС для анализа бизнес-процессов.</a:t>
            </a:r>
          </a:p>
          <a:p>
            <a:r>
              <a:rPr lang="ru-RU" dirty="0" smtClean="0"/>
              <a:t>Реализовать </a:t>
            </a:r>
            <a:r>
              <a:rPr lang="ru-RU" dirty="0"/>
              <a:t>ПС для анализа бизнес-процессов.</a:t>
            </a:r>
          </a:p>
          <a:p>
            <a:r>
              <a:rPr lang="ru-RU" dirty="0" smtClean="0"/>
              <a:t>Экономически </a:t>
            </a:r>
            <a:r>
              <a:rPr lang="ru-RU" dirty="0"/>
              <a:t>обосновать необходимость разработки ПС для </a:t>
            </a:r>
            <a:r>
              <a:rPr lang="ru-RU" dirty="0" smtClean="0"/>
              <a:t>анализа </a:t>
            </a:r>
            <a:r>
              <a:rPr lang="ru-RU" dirty="0"/>
              <a:t>бизнес-процессов.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14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Методики управления ИТ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7029400"/>
            <a:ext cx="8229600" cy="1080120"/>
          </a:xfrm>
        </p:spPr>
        <p:txBody>
          <a:bodyPr>
            <a:normAutofit/>
          </a:bodyPr>
          <a:lstStyle/>
          <a:p>
            <a:endParaRPr lang="ru-RU" sz="3400" b="1" dirty="0" smtClean="0"/>
          </a:p>
          <a:p>
            <a:endParaRPr lang="ru-RU" sz="3400" b="1" dirty="0"/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87622" y="1628800"/>
            <a:ext cx="2376264" cy="11521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err="1" smtClean="0"/>
              <a:t>CobIT</a:t>
            </a:r>
            <a:endParaRPr lang="ru-RU" sz="4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632606" y="1628800"/>
            <a:ext cx="2376264" cy="11521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ITIL</a:t>
            </a:r>
            <a:endParaRPr lang="ru-RU" sz="4000" b="1" dirty="0"/>
          </a:p>
        </p:txBody>
      </p:sp>
      <p:sp>
        <p:nvSpPr>
          <p:cNvPr id="6" name="Стрелка вниз 5"/>
          <p:cNvSpPr/>
          <p:nvPr/>
        </p:nvSpPr>
        <p:spPr>
          <a:xfrm>
            <a:off x="1876590" y="2906963"/>
            <a:ext cx="998329" cy="576064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430561" y="3483027"/>
            <a:ext cx="2016224" cy="124211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Нет способов измерения метрик</a:t>
            </a:r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7020272" y="3470450"/>
            <a:ext cx="1825111" cy="11487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</a:t>
            </a:r>
            <a:r>
              <a:rPr lang="ru-RU" dirty="0" smtClean="0"/>
              <a:t>одробное описание метрик</a:t>
            </a:r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395536" y="3483027"/>
            <a:ext cx="1872208" cy="124211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34 бизнес-процесса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5029894" y="3461905"/>
            <a:ext cx="1753829" cy="124211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 бизнес-процессов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558877" y="5229200"/>
            <a:ext cx="81369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Стандарт </a:t>
            </a:r>
            <a:r>
              <a:rPr lang="ru-RU" sz="2000" dirty="0" err="1"/>
              <a:t>CobiT</a:t>
            </a:r>
            <a:r>
              <a:rPr lang="ru-RU" sz="2000" dirty="0"/>
              <a:t> и библиотека ITIL не являются противоречащими друг другу подходами, они охватывают разные сферы деятельности и разные уровни управления. Это позволит проводить анализ процессов в различных разрезах, необходимых пользователю.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892425"/>
            <a:ext cx="1133475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503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6406" y="160661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b="1" dirty="0" smtClean="0"/>
          </a:p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527648" y="2760565"/>
            <a:ext cx="2016224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Функционал ПС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63202" y="1805995"/>
            <a:ext cx="2088232" cy="12619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Регистрация и авторизация пользователей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527648" y="476672"/>
            <a:ext cx="2016224" cy="12961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</a:t>
            </a:r>
            <a:r>
              <a:rPr lang="ru-RU" dirty="0" smtClean="0"/>
              <a:t>оздание, редактирование, просмотр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55576" y="4047283"/>
            <a:ext cx="2088232" cy="13681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Контроль соответствия процесса типовым требованиям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498214" y="1938891"/>
            <a:ext cx="2051720" cy="12612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Генерация ключевых показатели эффективности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3329626" y="4715845"/>
            <a:ext cx="2412268" cy="13681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Отслеживание состояние процессов, их отклонения в зависимости от выбранной практики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6516216" y="4293096"/>
            <a:ext cx="2088232" cy="13686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Построение графиков и  таблиц по результатам анализа</a:t>
            </a:r>
          </a:p>
        </p:txBody>
      </p:sp>
      <p:sp>
        <p:nvSpPr>
          <p:cNvPr id="13" name="Правая фигурная скобка 12"/>
          <p:cNvSpPr/>
          <p:nvPr/>
        </p:nvSpPr>
        <p:spPr>
          <a:xfrm rot="10800000">
            <a:off x="5588010" y="534108"/>
            <a:ext cx="675578" cy="109996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6084168" y="476672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 smtClean="0"/>
              <a:t>- процессов</a:t>
            </a:r>
          </a:p>
          <a:p>
            <a:r>
              <a:rPr lang="ru-RU" sz="2000" dirty="0" smtClean="0"/>
              <a:t>- показателей</a:t>
            </a:r>
          </a:p>
          <a:p>
            <a:r>
              <a:rPr lang="ru-RU" sz="2000" dirty="0" smtClean="0"/>
              <a:t>- ресурсов</a:t>
            </a:r>
            <a:endParaRPr lang="ru-RU" sz="2000" dirty="0"/>
          </a:p>
        </p:txBody>
      </p:sp>
      <p:cxnSp>
        <p:nvCxnSpPr>
          <p:cNvPr id="1045" name="Прямая со стрелкой 1044"/>
          <p:cNvCxnSpPr>
            <a:stCxn id="5" idx="0"/>
            <a:endCxn id="8" idx="2"/>
          </p:cNvCxnSpPr>
          <p:nvPr/>
        </p:nvCxnSpPr>
        <p:spPr>
          <a:xfrm flipV="1">
            <a:off x="4535760" y="1772816"/>
            <a:ext cx="0" cy="987749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Прямая со стрелкой 1048"/>
          <p:cNvCxnSpPr>
            <a:endCxn id="10" idx="1"/>
          </p:cNvCxnSpPr>
          <p:nvPr/>
        </p:nvCxnSpPr>
        <p:spPr>
          <a:xfrm flipV="1">
            <a:off x="5543872" y="2569531"/>
            <a:ext cx="954342" cy="1910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Прямая со стрелкой 1050"/>
          <p:cNvCxnSpPr>
            <a:stCxn id="5" idx="2"/>
            <a:endCxn id="11" idx="0"/>
          </p:cNvCxnSpPr>
          <p:nvPr/>
        </p:nvCxnSpPr>
        <p:spPr>
          <a:xfrm>
            <a:off x="4535760" y="3674965"/>
            <a:ext cx="0" cy="10408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Прямая со стрелкой 1052"/>
          <p:cNvCxnSpPr/>
          <p:nvPr/>
        </p:nvCxnSpPr>
        <p:spPr>
          <a:xfrm>
            <a:off x="5543872" y="3674965"/>
            <a:ext cx="1476400" cy="61813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Прямая со стрелкой 1054"/>
          <p:cNvCxnSpPr>
            <a:endCxn id="6" idx="3"/>
          </p:cNvCxnSpPr>
          <p:nvPr/>
        </p:nvCxnSpPr>
        <p:spPr>
          <a:xfrm flipH="1" flipV="1">
            <a:off x="2751434" y="2436976"/>
            <a:ext cx="776214" cy="356768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Прямая со стрелкой 1056"/>
          <p:cNvCxnSpPr>
            <a:endCxn id="9" idx="0"/>
          </p:cNvCxnSpPr>
          <p:nvPr/>
        </p:nvCxnSpPr>
        <p:spPr>
          <a:xfrm flipH="1">
            <a:off x="1799692" y="3674965"/>
            <a:ext cx="1727956" cy="3723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76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188640"/>
            <a:ext cx="7369671" cy="640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003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4273</TotalTime>
  <Words>433</Words>
  <Application>Microsoft Office PowerPoint</Application>
  <PresentationFormat>Экран (4:3)</PresentationFormat>
  <Paragraphs>95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Тема Office</vt:lpstr>
      <vt:lpstr>Дипломный проект Программное средство для анализа бизнес-процессов</vt:lpstr>
      <vt:lpstr>Презентация PowerPoint</vt:lpstr>
      <vt:lpstr>Презентация PowerPoint</vt:lpstr>
      <vt:lpstr>Актуальность</vt:lpstr>
      <vt:lpstr>Презентация PowerPoint</vt:lpstr>
      <vt:lpstr>Задачи</vt:lpstr>
      <vt:lpstr>Методики управления ИТ</vt:lpstr>
      <vt:lpstr>Презентация PowerPoint</vt:lpstr>
      <vt:lpstr>Презентация PowerPoint</vt:lpstr>
      <vt:lpstr>Диаграмма активности</vt:lpstr>
      <vt:lpstr>Структурная схема</vt:lpstr>
      <vt:lpstr>Средства разработки</vt:lpstr>
      <vt:lpstr>Архитектура ПС</vt:lpstr>
      <vt:lpstr>Архитектура ПС</vt:lpstr>
      <vt:lpstr>Процессы</vt:lpstr>
      <vt:lpstr>Ресурсы</vt:lpstr>
      <vt:lpstr>Таблица показателей</vt:lpstr>
      <vt:lpstr>Графики</vt:lpstr>
      <vt:lpstr>Выводы</vt:lpstr>
      <vt:lpstr>Выводы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 Программное средство для анализа бизнес-процессов</dc:title>
  <dc:creator>Администратор</dc:creator>
  <cp:lastModifiedBy>Администратор</cp:lastModifiedBy>
  <cp:revision>48</cp:revision>
  <dcterms:created xsi:type="dcterms:W3CDTF">2018-06-15T08:16:13Z</dcterms:created>
  <dcterms:modified xsi:type="dcterms:W3CDTF">2018-06-20T04:42:37Z</dcterms:modified>
</cp:coreProperties>
</file>