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74" r:id="rId5"/>
    <p:sldId id="264" r:id="rId6"/>
    <p:sldId id="275" r:id="rId7"/>
    <p:sldId id="258" r:id="rId8"/>
    <p:sldId id="261" r:id="rId9"/>
    <p:sldId id="259" r:id="rId10"/>
    <p:sldId id="265" r:id="rId11"/>
    <p:sldId id="266" r:id="rId12"/>
    <p:sldId id="270" r:id="rId13"/>
    <p:sldId id="271" r:id="rId14"/>
    <p:sldId id="272" r:id="rId15"/>
    <p:sldId id="260" r:id="rId16"/>
    <p:sldId id="276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ownloads\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Test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Sheet1!$I$14:$J$14</c:f>
              <c:strCache>
                <c:ptCount val="2"/>
                <c:pt idx="0">
                  <c:v>Теоретическое время</c:v>
                </c:pt>
                <c:pt idx="1">
                  <c:v>Практическое время</c:v>
                </c:pt>
              </c:strCache>
            </c:strRef>
          </c:cat>
          <c:val>
            <c:numRef>
              <c:f>Sheet1!$I$15:$J$15</c:f>
              <c:numCache>
                <c:formatCode>General</c:formatCode>
                <c:ptCount val="2"/>
                <c:pt idx="0">
                  <c:v>0.5491121000000001</c:v>
                </c:pt>
                <c:pt idx="1">
                  <c:v>111.38445019161286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27939104"/>
        <c:axId val="-731388944"/>
      </c:barChart>
      <c:catAx>
        <c:axId val="-72793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ru-RU"/>
          </a:p>
        </c:txPr>
        <c:crossAx val="-731388944"/>
        <c:crosses val="autoZero"/>
        <c:auto val="1"/>
        <c:lblAlgn val="ctr"/>
        <c:lblOffset val="100"/>
        <c:noMultiLvlLbl val="0"/>
      </c:catAx>
      <c:valAx>
        <c:axId val="-73138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27939104"/>
        <c:crosses val="autoZero"/>
        <c:crossBetween val="between"/>
      </c:valAx>
      <c:spPr>
        <a:effectLst>
          <a:glow rad="127000">
            <a:schemeClr val="bg1"/>
          </a:glow>
        </a:effectLst>
      </c:spPr>
    </c:plotArea>
    <c:legend>
      <c:legendPos val="r"/>
      <c:overlay val="0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[Testing.xlsx]Лист1!$B$1</c:f>
              <c:strCache>
                <c:ptCount val="1"/>
                <c:pt idx="0">
                  <c:v>Дейкстры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[Testing.xlsx]Лист1!$C$3:$C$15</c:f>
              <c:numCache>
                <c:formatCode>General</c:formatCode>
                <c:ptCount val="13"/>
                <c:pt idx="0">
                  <c:v>3.8200000000000034E-5</c:v>
                </c:pt>
                <c:pt idx="1">
                  <c:v>8.6800000000000077E-5</c:v>
                </c:pt>
                <c:pt idx="2">
                  <c:v>1.2260000000000008E-4</c:v>
                </c:pt>
                <c:pt idx="3">
                  <c:v>2.1450000000000015E-4</c:v>
                </c:pt>
                <c:pt idx="4">
                  <c:v>3.5130000000000019E-4</c:v>
                </c:pt>
                <c:pt idx="5">
                  <c:v>4.7890000000000042E-4</c:v>
                </c:pt>
                <c:pt idx="6">
                  <c:v>6.2629999999999999E-4</c:v>
                </c:pt>
                <c:pt idx="7">
                  <c:v>7.9340000000000064E-4</c:v>
                </c:pt>
                <c:pt idx="8">
                  <c:v>9.8030000000000122E-4</c:v>
                </c:pt>
                <c:pt idx="9">
                  <c:v>1.1868000000000007E-3</c:v>
                </c:pt>
                <c:pt idx="10">
                  <c:v>1.4132000000000001E-3</c:v>
                </c:pt>
                <c:pt idx="11">
                  <c:v>1.6592000000000006E-3</c:v>
                </c:pt>
                <c:pt idx="12">
                  <c:v>1.9250000000000007E-3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[Testing.xlsx]Лист1!$D$1</c:f>
              <c:strCache>
                <c:ptCount val="1"/>
                <c:pt idx="0">
                  <c:v>Флойда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[Testing.xlsx]Лист1!$E$3:$E$15</c:f>
              <c:numCache>
                <c:formatCode>General</c:formatCode>
                <c:ptCount val="13"/>
                <c:pt idx="0">
                  <c:v>2.632E-4</c:v>
                </c:pt>
                <c:pt idx="1">
                  <c:v>8.8820000000000088E-4</c:v>
                </c:pt>
                <c:pt idx="2">
                  <c:v>2.1053000000000014E-3</c:v>
                </c:pt>
                <c:pt idx="3">
                  <c:v>4.1118000000000014E-3</c:v>
                </c:pt>
                <c:pt idx="4">
                  <c:v>7.1053000000000028E-3</c:v>
                </c:pt>
                <c:pt idx="5">
                  <c:v>1.1282900000000005E-2</c:v>
                </c:pt>
                <c:pt idx="6">
                  <c:v>1.6842100000000009E-2</c:v>
                </c:pt>
                <c:pt idx="7">
                  <c:v>2.3980300000000006E-2</c:v>
                </c:pt>
                <c:pt idx="8">
                  <c:v>3.2894699999999999E-2</c:v>
                </c:pt>
                <c:pt idx="9">
                  <c:v>4.3782900000000027E-2</c:v>
                </c:pt>
                <c:pt idx="10">
                  <c:v>5.68421E-2</c:v>
                </c:pt>
                <c:pt idx="11">
                  <c:v>7.226970000000002E-2</c:v>
                </c:pt>
                <c:pt idx="12">
                  <c:v>9.0263200000000016E-2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[Testing.xlsx]Лист1!$F$1</c:f>
              <c:strCache>
                <c:ptCount val="1"/>
                <c:pt idx="0">
                  <c:v>Форд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[Testing.xlsx]Лист1!$G$3:$G$15</c:f>
              <c:numCache>
                <c:formatCode>General</c:formatCode>
                <c:ptCount val="13"/>
                <c:pt idx="0">
                  <c:v>1.1840000000000013E-4</c:v>
                </c:pt>
                <c:pt idx="1">
                  <c:v>4.1449999999999988E-4</c:v>
                </c:pt>
                <c:pt idx="2">
                  <c:v>3.4740000000000015E-4</c:v>
                </c:pt>
                <c:pt idx="3">
                  <c:v>1.2500000000000007E-3</c:v>
                </c:pt>
                <c:pt idx="4">
                  <c:v>3.4342000000000001E-3</c:v>
                </c:pt>
                <c:pt idx="5">
                  <c:v>5.4803000000000031E-3</c:v>
                </c:pt>
                <c:pt idx="6">
                  <c:v>8.2105000000000008E-3</c:v>
                </c:pt>
                <c:pt idx="7">
                  <c:v>1.1723700000000007E-2</c:v>
                </c:pt>
                <c:pt idx="8">
                  <c:v>1.6118400000000001E-2</c:v>
                </c:pt>
                <c:pt idx="9">
                  <c:v>2.1493400000000006E-2</c:v>
                </c:pt>
                <c:pt idx="10">
                  <c:v>2.7947400000000011E-2</c:v>
                </c:pt>
                <c:pt idx="11">
                  <c:v>3.5578899999999997E-2</c:v>
                </c:pt>
                <c:pt idx="12">
                  <c:v>4.4486800000000028E-2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99778800"/>
        <c:axId val="-999771184"/>
      </c:lineChart>
      <c:catAx>
        <c:axId val="-99977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 вершин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99771184"/>
        <c:crosses val="autoZero"/>
        <c:auto val="1"/>
        <c:lblAlgn val="ctr"/>
        <c:lblOffset val="100"/>
        <c:noMultiLvlLbl val="0"/>
      </c:catAx>
      <c:valAx>
        <c:axId val="-999771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Время,</a:t>
                </a:r>
                <a:r>
                  <a:rPr lang="ru-RU" sz="2000" baseline="0"/>
                  <a:t> мс</a:t>
                </a:r>
                <a:endParaRPr lang="ru-RU" sz="20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99778800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17386021191793E-2"/>
          <c:y val="0.11807100499937803"/>
          <c:w val="0.91030730533683291"/>
          <c:h val="0.68455376237057175"/>
        </c:manualLayout>
      </c:layout>
      <c:lineChart>
        <c:grouping val="standard"/>
        <c:varyColors val="0"/>
        <c:ser>
          <c:idx val="0"/>
          <c:order val="0"/>
          <c:tx>
            <c:strRef>
              <c:f>[Testing.xlsx]Лист1!$B$1</c:f>
              <c:strCache>
                <c:ptCount val="1"/>
                <c:pt idx="0">
                  <c:v>Дейкстры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[Testing.xlsx]Лист1!$B$3:$B$15</c:f>
              <c:numCache>
                <c:formatCode>General</c:formatCode>
                <c:ptCount val="13"/>
                <c:pt idx="0">
                  <c:v>3.1250000000000014E-2</c:v>
                </c:pt>
                <c:pt idx="1">
                  <c:v>8.6113284956312389E-2</c:v>
                </c:pt>
                <c:pt idx="2">
                  <c:v>0.37076576233095332</c:v>
                </c:pt>
                <c:pt idx="3">
                  <c:v>0.26259826660270602</c:v>
                </c:pt>
                <c:pt idx="4">
                  <c:v>1.0832451085174</c:v>
                </c:pt>
                <c:pt idx="5">
                  <c:v>1.8467687421135299</c:v>
                </c:pt>
                <c:pt idx="6">
                  <c:v>2.043297448756602</c:v>
                </c:pt>
                <c:pt idx="7">
                  <c:v>3.8701930840152685</c:v>
                </c:pt>
                <c:pt idx="8">
                  <c:v>4.4994463364335102</c:v>
                </c:pt>
                <c:pt idx="9">
                  <c:v>7.3407382200933498</c:v>
                </c:pt>
                <c:pt idx="10">
                  <c:v>8.9780400602666095</c:v>
                </c:pt>
                <c:pt idx="11">
                  <c:v>10.148622324450892</c:v>
                </c:pt>
                <c:pt idx="12">
                  <c:v>12.268160054977098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[Testing.xlsx]Лист1!$D$1</c:f>
              <c:strCache>
                <c:ptCount val="1"/>
                <c:pt idx="0">
                  <c:v>Флойда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[Testing.xlsx]Лист1!$D$3:$D$15</c:f>
              <c:numCache>
                <c:formatCode>General</c:formatCode>
                <c:ptCount val="13"/>
                <c:pt idx="0">
                  <c:v>1.5625000000000003E-2</c:v>
                </c:pt>
                <c:pt idx="1">
                  <c:v>7.9129028320106248E-3</c:v>
                </c:pt>
                <c:pt idx="2">
                  <c:v>0.25195503235044198</c:v>
                </c:pt>
                <c:pt idx="3">
                  <c:v>0.94348083496141999</c:v>
                </c:pt>
                <c:pt idx="4">
                  <c:v>3.2441070387591225E-2</c:v>
                </c:pt>
                <c:pt idx="5">
                  <c:v>1.0115661507358298</c:v>
                </c:pt>
                <c:pt idx="6">
                  <c:v>0.99877543867507768</c:v>
                </c:pt>
                <c:pt idx="7">
                  <c:v>1.5233472184534798</c:v>
                </c:pt>
                <c:pt idx="8">
                  <c:v>2.6249657387394114</c:v>
                </c:pt>
                <c:pt idx="9">
                  <c:v>3.0517644226334197</c:v>
                </c:pt>
                <c:pt idx="10">
                  <c:v>3.3901145653477114</c:v>
                </c:pt>
                <c:pt idx="11">
                  <c:v>4.0033171714211226</c:v>
                </c:pt>
                <c:pt idx="12">
                  <c:v>5.0029313445931001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[Testing.xlsx]Лист1!$F$1</c:f>
              <c:strCache>
                <c:ptCount val="1"/>
                <c:pt idx="0">
                  <c:v>Форд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[Testing.xlsx]Лист1!$F$3:$F$15</c:f>
              <c:numCache>
                <c:formatCode>General</c:formatCode>
                <c:ptCount val="13"/>
                <c:pt idx="0">
                  <c:v>3.1250000000000014E-2</c:v>
                </c:pt>
                <c:pt idx="1">
                  <c:v>0.12500296992882692</c:v>
                </c:pt>
                <c:pt idx="2">
                  <c:v>0.41673088073957998</c:v>
                </c:pt>
                <c:pt idx="3">
                  <c:v>0.24929875373668109</c:v>
                </c:pt>
                <c:pt idx="4">
                  <c:v>1.00414049398752</c:v>
                </c:pt>
                <c:pt idx="5">
                  <c:v>1.3762929097016308</c:v>
                </c:pt>
                <c:pt idx="6">
                  <c:v>1.87440051169718</c:v>
                </c:pt>
                <c:pt idx="7">
                  <c:v>2.9336409985395187</c:v>
                </c:pt>
                <c:pt idx="8">
                  <c:v>4.1815467594623703</c:v>
                </c:pt>
                <c:pt idx="9">
                  <c:v>4.2547778274645296</c:v>
                </c:pt>
                <c:pt idx="10">
                  <c:v>4.0680983291805202</c:v>
                </c:pt>
                <c:pt idx="11">
                  <c:v>7.4406808806085003</c:v>
                </c:pt>
                <c:pt idx="12">
                  <c:v>7.7411532919211643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99771728"/>
        <c:axId val="-999774448"/>
      </c:lineChart>
      <c:catAx>
        <c:axId val="-999771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 вершин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99774448"/>
        <c:crosses val="autoZero"/>
        <c:auto val="1"/>
        <c:lblAlgn val="ctr"/>
        <c:lblOffset val="100"/>
        <c:noMultiLvlLbl val="0"/>
      </c:catAx>
      <c:valAx>
        <c:axId val="-9997744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Время,</a:t>
                </a:r>
                <a:r>
                  <a:rPr lang="ru-RU" sz="2000" baseline="0"/>
                  <a:t> мс</a:t>
                </a:r>
                <a:endParaRPr lang="ru-RU" sz="20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99771728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24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400"/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400"/>
            </a:pPr>
            <a:endParaRPr lang="ru-RU"/>
          </a:p>
        </c:txPr>
      </c:legendEntry>
      <c:layout>
        <c:manualLayout>
          <c:xMode val="edge"/>
          <c:yMode val="edge"/>
          <c:x val="0.21812032176533488"/>
          <c:y val="0.90178311223489893"/>
          <c:w val="0.56375935646933018"/>
          <c:h val="9.8216887765101041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0.53086</cdr:x>
      <cdr:y>0.11448</cdr:y>
    </cdr:from>
    <cdr:to>
      <cdr:x>0.61728</cdr:x>
      <cdr:y>0.89036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4500500" y="2340260"/>
          <a:ext cx="4392488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4400" dirty="0" smtClean="0">
              <a:solidFill>
                <a:schemeClr val="bg1"/>
              </a:solidFill>
            </a:rPr>
            <a:t>ОТ 100 ДО 10000</a:t>
          </a:r>
          <a:endParaRPr lang="ru-RU" sz="44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576CA-464C-4E95-9533-BB3A42F90C87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6EDE5-DBB6-420E-99AF-53F3A8E278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2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Муниципальное общеобразовательное бюджетное учреждение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«Средняя общеобразовательная школа №3»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Научно-практическая конференция учащихся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«Гагаринские чтения»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7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AB6A-093B-4927-90C6-3AFF28FCFFBC}" type="datetimeFigureOut">
              <a:rPr lang="ru-RU" smtClean="0"/>
              <a:pPr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425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10000" y="82079"/>
            <a:ext cx="4572000" cy="16882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общеобразовательное бюджетное учреждение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«Средняя общеобразовательная школа №3»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Научно-практическая конференция учащихся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100" dirty="0"/>
              <a:t>Зворыкинские </a:t>
            </a:r>
            <a:r>
              <a:rPr lang="ru-RU" sz="1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чтения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960" y="4246521"/>
            <a:ext cx="4572000" cy="18067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 ученики 9б класса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Шенягин Даниил и Субботин Андрей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– учитель информатики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Краев Николай Владимирович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469" y="6021288"/>
            <a:ext cx="16770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Муром –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 теоретического </a:t>
            </a:r>
            <a:r>
              <a:rPr lang="ru-RU" dirty="0" smtClean="0"/>
              <a:t>времени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72816"/>
            <a:ext cx="3140616" cy="1656184"/>
          </a:xfrm>
        </p:spPr>
      </p:pic>
      <p:sp>
        <p:nvSpPr>
          <p:cNvPr id="5" name="Right Arrow 4"/>
          <p:cNvSpPr/>
          <p:nvPr/>
        </p:nvSpPr>
        <p:spPr>
          <a:xfrm>
            <a:off x="5470064" y="2204864"/>
            <a:ext cx="194421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040216" y="2139243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O(N</a:t>
            </a:r>
            <a:r>
              <a:rPr lang="en-US" sz="5400" baseline="30000" dirty="0"/>
              <a:t>2</a:t>
            </a:r>
            <a:r>
              <a:rPr lang="en-US" sz="5400" dirty="0" smtClean="0"/>
              <a:t>)</a:t>
            </a:r>
            <a:endParaRPr lang="ru-RU" sz="5400" dirty="0"/>
          </a:p>
        </p:txBody>
      </p:sp>
      <p:sp>
        <p:nvSpPr>
          <p:cNvPr id="8" name="Rectangle 7"/>
          <p:cNvSpPr/>
          <p:nvPr/>
        </p:nvSpPr>
        <p:spPr>
          <a:xfrm>
            <a:off x="695400" y="3624972"/>
            <a:ext cx="4428492" cy="3228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80340" algn="ctr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Для большей точности результатов мы решили не убирать константы из выражения big O</a:t>
            </a:r>
            <a:r>
              <a:rPr lang="ru-RU" sz="3000" dirty="0" smtClean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.</a:t>
            </a:r>
          </a:p>
          <a:p>
            <a:pPr indent="180340" algn="ctr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r>
              <a:rPr lang="ru-RU" sz="3000" dirty="0" smtClean="0"/>
              <a:t>O(V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) == O(V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 + E)</a:t>
            </a:r>
            <a:endParaRPr lang="ru-RU" sz="30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indent="180340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70064" y="3624972"/>
            <a:ext cx="6359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+mj-lt"/>
              </a:rPr>
              <a:t>Зависит от: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архитектуры </a:t>
            </a:r>
            <a:r>
              <a:rPr lang="ru-RU" sz="3000" dirty="0" smtClean="0">
                <a:latin typeface="+mj-lt"/>
              </a:rPr>
              <a:t>алгоритма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кол-ва входных </a:t>
            </a:r>
            <a:r>
              <a:rPr lang="ru-RU" sz="3000" dirty="0" smtClean="0">
                <a:latin typeface="+mj-lt"/>
              </a:rPr>
              <a:t>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характеристик процессора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0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99392"/>
            <a:ext cx="10972800" cy="1143000"/>
          </a:xfrm>
        </p:spPr>
        <p:txBody>
          <a:bodyPr/>
          <a:lstStyle/>
          <a:p>
            <a:r>
              <a:rPr lang="ru-RU" dirty="0" smtClean="0"/>
              <a:t>Генерация графа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908720"/>
            <a:ext cx="10009112" cy="5719493"/>
          </a:xfrm>
        </p:spPr>
      </p:pic>
    </p:spTree>
    <p:extLst>
      <p:ext uri="{BB962C8B-B14F-4D97-AF65-F5344CB8AC3E}">
        <p14:creationId xmlns:p14="http://schemas.microsoft.com/office/powerpoint/2010/main" val="1685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9728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Различие теоретического и практического времен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140022"/>
              </p:ext>
            </p:extLst>
          </p:nvPr>
        </p:nvGraphicFramePr>
        <p:xfrm>
          <a:off x="335360" y="1196752"/>
          <a:ext cx="11665296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Среднее теоретическое время работы (</a:t>
            </a:r>
            <a:r>
              <a:rPr lang="ru-RU" dirty="0" err="1"/>
              <a:t>мс</a:t>
            </a:r>
            <a:r>
              <a:rPr lang="ru-RU" dirty="0"/>
              <a:t>)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705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0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Среднее практическое время работы (</a:t>
            </a:r>
            <a:r>
              <a:rPr lang="ru-RU" dirty="0" err="1" smtClean="0"/>
              <a:t>мс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423720"/>
              </p:ext>
            </p:extLst>
          </p:nvPr>
        </p:nvGraphicFramePr>
        <p:xfrm>
          <a:off x="623392" y="1556792"/>
          <a:ext cx="11233248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-243408"/>
            <a:ext cx="10972800" cy="1143000"/>
          </a:xfrm>
        </p:spPr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764704"/>
            <a:ext cx="10132606" cy="59046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источники и ссылки на проект*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8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8800" dirty="0" smtClean="0"/>
              <a:t>Спасибо за внимание!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9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" name="Picture 2" descr="C:\Users\user\Pictures\исследовательская работа инф\мосты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547648"/>
            <a:ext cx="4213633" cy="3142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726652" y="5157192"/>
            <a:ext cx="3240360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Задача о Кенигсбергских мостах</a:t>
            </a:r>
          </a:p>
        </p:txBody>
      </p:sp>
      <p:pic>
        <p:nvPicPr>
          <p:cNvPr id="1026" name="Picture 2" descr="https://ru.citaty.net/media/authors/leonhard-eu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1542537"/>
            <a:ext cx="3384376" cy="352839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487488" y="5229200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Леонард Эйлер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800" cy="1143000"/>
          </a:xfrm>
        </p:spPr>
        <p:txBody>
          <a:bodyPr/>
          <a:lstStyle/>
          <a:p>
            <a:r>
              <a:rPr lang="ru-RU" dirty="0" smtClean="0"/>
              <a:t>Пример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898" t="13407" r="21602" b="6250"/>
          <a:stretch>
            <a:fillRect/>
          </a:stretch>
        </p:blipFill>
        <p:spPr bwMode="auto">
          <a:xfrm>
            <a:off x="1127448" y="1052736"/>
            <a:ext cx="9937104" cy="55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C:\Users\Admin\Downloads\карта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597"/>
            <a:ext cx="6023991" cy="53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карта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1" y="1566596"/>
            <a:ext cx="6168009" cy="52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670976" cy="4525963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</a:t>
            </a:r>
            <a:r>
              <a:rPr lang="ru-RU" b="1" dirty="0" smtClean="0"/>
              <a:t>: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smtClean="0"/>
              <a:t>Выяснить, </a:t>
            </a:r>
            <a:r>
              <a:rPr lang="ru-RU" dirty="0"/>
              <a:t>какой алгоритм для нахождения крачайшего пути в графе более оптимальный. </a:t>
            </a:r>
            <a:endParaRPr lang="ru-RU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Критерии </a:t>
            </a:r>
            <a:r>
              <a:rPr lang="ru-RU" sz="2800" dirty="0"/>
              <a:t>оптимальности:</a:t>
            </a:r>
          </a:p>
          <a:p>
            <a:pPr lvl="1"/>
            <a:r>
              <a:rPr lang="ru-RU" dirty="0"/>
              <a:t>Лучшее время работы алгоритма</a:t>
            </a:r>
          </a:p>
          <a:p>
            <a:pPr lvl="1"/>
            <a:r>
              <a:rPr lang="ru-RU" dirty="0"/>
              <a:t>Универсальность алгоритма</a:t>
            </a:r>
          </a:p>
          <a:p>
            <a:pPr lvl="1"/>
            <a:r>
              <a:rPr lang="ru-RU" dirty="0"/>
              <a:t>Простота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4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23392" y="1556792"/>
            <a:ext cx="69847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Дейкстры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Флойда — Уоршелла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Джонсона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Ли(волновой алгоритм)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Беллмана — Форда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76595" y="4110464"/>
            <a:ext cx="291413" cy="5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10064" y="472514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Дейкстры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Флойда — Уоршелла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Алгоритм </a:t>
            </a:r>
            <a:r>
              <a:rPr lang="ru-RU" sz="3000" dirty="0"/>
              <a:t>Беллмана — </a:t>
            </a:r>
            <a:r>
              <a:rPr lang="ru-RU" sz="3000" dirty="0" smtClean="0"/>
              <a:t>Форда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Алгоритм Джонсона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 приложения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" y="0"/>
            <a:ext cx="12112832" cy="6741368"/>
          </a:xfrm>
        </p:spPr>
      </p:pic>
      <p:sp>
        <p:nvSpPr>
          <p:cNvPr id="7" name="Rectangle 6"/>
          <p:cNvSpPr/>
          <p:nvPr/>
        </p:nvSpPr>
        <p:spPr>
          <a:xfrm>
            <a:off x="3647728" y="2866743"/>
            <a:ext cx="30243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Рабочее поле</a:t>
            </a:r>
            <a:endParaRPr lang="ru-RU" sz="3200" dirty="0"/>
          </a:p>
        </p:txBody>
      </p:sp>
      <p:sp>
        <p:nvSpPr>
          <p:cNvPr id="8" name="Rectangle 7"/>
          <p:cNvSpPr/>
          <p:nvPr/>
        </p:nvSpPr>
        <p:spPr>
          <a:xfrm>
            <a:off x="5879976" y="4365104"/>
            <a:ext cx="260626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Панель управления и статистики</a:t>
            </a:r>
            <a:endParaRPr lang="ru-RU" sz="28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486239" y="4965268"/>
            <a:ext cx="11381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нашей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Этап 1. Расчет теоретического времени</a:t>
            </a:r>
          </a:p>
          <a:p>
            <a:pPr>
              <a:buNone/>
            </a:pPr>
            <a:r>
              <a:rPr lang="ru-RU" dirty="0" smtClean="0"/>
              <a:t>Этап 2. Генерация графа</a:t>
            </a:r>
          </a:p>
          <a:p>
            <a:pPr>
              <a:buNone/>
            </a:pPr>
            <a:r>
              <a:rPr lang="ru-RU" dirty="0" smtClean="0"/>
              <a:t>Этап 3. Испытание алгоритма на графах</a:t>
            </a:r>
          </a:p>
          <a:p>
            <a:pPr>
              <a:buNone/>
            </a:pPr>
            <a:r>
              <a:rPr lang="ru-RU" dirty="0" smtClean="0"/>
              <a:t>Этап 4. Расчет практического времени</a:t>
            </a:r>
          </a:p>
          <a:p>
            <a:pPr>
              <a:buNone/>
            </a:pPr>
            <a:r>
              <a:rPr lang="ru-RU" dirty="0" smtClean="0"/>
              <a:t>Этап 5. Запись данных в таблицу</a:t>
            </a:r>
          </a:p>
          <a:p>
            <a:pPr>
              <a:buNone/>
            </a:pPr>
            <a:r>
              <a:rPr lang="ru-RU" dirty="0" smtClean="0"/>
              <a:t>Этап 6. Сравнение показателей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222</Words>
  <Application>Microsoft Office PowerPoint</Application>
  <PresentationFormat>Широкоэкранный</PresentationFormat>
  <Paragraphs>77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Тема Office</vt:lpstr>
      <vt:lpstr> </vt:lpstr>
      <vt:lpstr>Введение</vt:lpstr>
      <vt:lpstr>Пример графа</vt:lpstr>
      <vt:lpstr>Пример графа</vt:lpstr>
      <vt:lpstr>Цель</vt:lpstr>
      <vt:lpstr>Задачи*</vt:lpstr>
      <vt:lpstr>Алгоритмы</vt:lpstr>
      <vt:lpstr>История создания приложения</vt:lpstr>
      <vt:lpstr>Ход нашей работы</vt:lpstr>
      <vt:lpstr>Расчет теоретического времени</vt:lpstr>
      <vt:lpstr>Генерация графа</vt:lpstr>
      <vt:lpstr>Различие теоретического и практического времен</vt:lpstr>
      <vt:lpstr>Среднее теоретическое время работы (мс) </vt:lpstr>
      <vt:lpstr>Среднее практическое время работы (мс)</vt:lpstr>
      <vt:lpstr>Практическое применение</vt:lpstr>
      <vt:lpstr>Основные источники и ссылки на проект*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24</cp:revision>
  <dcterms:created xsi:type="dcterms:W3CDTF">2018-03-29T17:28:13Z</dcterms:created>
  <dcterms:modified xsi:type="dcterms:W3CDTF">2019-04-12T18:14:06Z</dcterms:modified>
</cp:coreProperties>
</file>