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8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8" r:id="rId4"/>
    <p:sldId id="274" r:id="rId5"/>
    <p:sldId id="264" r:id="rId6"/>
    <p:sldId id="275" r:id="rId7"/>
    <p:sldId id="258" r:id="rId8"/>
    <p:sldId id="261" r:id="rId9"/>
    <p:sldId id="259" r:id="rId10"/>
    <p:sldId id="265" r:id="rId11"/>
    <p:sldId id="277" r:id="rId12"/>
    <p:sldId id="266" r:id="rId13"/>
    <p:sldId id="270" r:id="rId14"/>
    <p:sldId id="271" r:id="rId15"/>
    <p:sldId id="272" r:id="rId16"/>
    <p:sldId id="260" r:id="rId17"/>
    <p:sldId id="278" r:id="rId18"/>
    <p:sldId id="279" r:id="rId19"/>
    <p:sldId id="280" r:id="rId20"/>
    <p:sldId id="281" r:id="rId21"/>
    <p:sldId id="282" r:id="rId22"/>
    <p:sldId id="283" r:id="rId23"/>
    <p:sldId id="276" r:id="rId24"/>
    <p:sldId id="273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8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Admin\Downloads\Testing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Testing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Testing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O(f(n))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O(log n)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0</c:v>
                </c:pt>
                <c:pt idx="1">
                  <c:v>0.3010299956639812</c:v>
                </c:pt>
                <c:pt idx="2">
                  <c:v>0.47712125471966244</c:v>
                </c:pt>
                <c:pt idx="3">
                  <c:v>0.6020599913279624</c:v>
                </c:pt>
                <c:pt idx="4">
                  <c:v>0.69897000433601886</c:v>
                </c:pt>
                <c:pt idx="5">
                  <c:v>0.77815125038364363</c:v>
                </c:pt>
                <c:pt idx="6">
                  <c:v>0.84509804001425681</c:v>
                </c:pt>
                <c:pt idx="7">
                  <c:v>0.90308998699194354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Лист1!$D$2:$D$9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O(nlog n)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Лист1!$E$2:$E$9</c:f>
              <c:numCache>
                <c:formatCode>General</c:formatCode>
                <c:ptCount val="8"/>
                <c:pt idx="0">
                  <c:v>0</c:v>
                </c:pt>
                <c:pt idx="1">
                  <c:v>0.6020599913279624</c:v>
                </c:pt>
                <c:pt idx="2">
                  <c:v>1.4313637641589874</c:v>
                </c:pt>
                <c:pt idx="3">
                  <c:v>2.4082399653118496</c:v>
                </c:pt>
                <c:pt idx="4">
                  <c:v>3.4948500216800942</c:v>
                </c:pt>
                <c:pt idx="5">
                  <c:v>4.6689075023018614</c:v>
                </c:pt>
                <c:pt idx="6">
                  <c:v>5.9156862800997976</c:v>
                </c:pt>
                <c:pt idx="7">
                  <c:v>7.2247198959355483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O(n^2)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Лист1!$F$2:$F$9</c:f>
              <c:numCache>
                <c:formatCode>General</c:formatCode>
                <c:ptCount val="8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  <c:pt idx="5">
                  <c:v>36</c:v>
                </c:pt>
                <c:pt idx="6">
                  <c:v>49</c:v>
                </c:pt>
                <c:pt idx="7">
                  <c:v>64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Лист1!$G$2:$G$9</c:f>
              <c:numCache>
                <c:formatCode>General</c:formatCode>
                <c:ptCount val="8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4191392"/>
        <c:axId val="364193024"/>
      </c:lineChart>
      <c:catAx>
        <c:axId val="36419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4193024"/>
        <c:crosses val="autoZero"/>
        <c:auto val="1"/>
        <c:lblAlgn val="ctr"/>
        <c:lblOffset val="100"/>
        <c:noMultiLvlLbl val="0"/>
      </c:catAx>
      <c:valAx>
        <c:axId val="364193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419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Общее количество баллов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Алгоритм Дейкстры</c:v>
                </c:pt>
                <c:pt idx="1">
                  <c:v>Алгоритм Флойда - Уоршелла </c:v>
                </c:pt>
                <c:pt idx="2">
                  <c:v>Алгоритм Джонсона</c:v>
                </c:pt>
                <c:pt idx="3">
                  <c:v>Алгоритм Беллмана - Форда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31</c:v>
                </c:pt>
                <c:pt idx="1">
                  <c:v>34</c:v>
                </c:pt>
                <c:pt idx="2">
                  <c:v>30</c:v>
                </c:pt>
                <c:pt idx="3">
                  <c:v>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556560"/>
        <c:axId val="185557104"/>
      </c:barChart>
      <c:catAx>
        <c:axId val="18555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5557104"/>
        <c:crosses val="autoZero"/>
        <c:auto val="1"/>
        <c:lblAlgn val="ctr"/>
        <c:lblOffset val="100"/>
        <c:noMultiLvlLbl val="0"/>
      </c:catAx>
      <c:valAx>
        <c:axId val="18555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5556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</c:dPt>
          <c:cat>
            <c:strRef>
              <c:f>Sheet1!$I$14:$J$14</c:f>
              <c:strCache>
                <c:ptCount val="2"/>
                <c:pt idx="0">
                  <c:v>Теоретическое время</c:v>
                </c:pt>
                <c:pt idx="1">
                  <c:v>Практическое время</c:v>
                </c:pt>
              </c:strCache>
            </c:strRef>
          </c:cat>
          <c:val>
            <c:numRef>
              <c:f>Sheet1!$I$15:$J$15</c:f>
              <c:numCache>
                <c:formatCode>General</c:formatCode>
                <c:ptCount val="2"/>
                <c:pt idx="0">
                  <c:v>0.5491121000000001</c:v>
                </c:pt>
                <c:pt idx="1">
                  <c:v>111.38445019161286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74528"/>
        <c:axId val="3865824"/>
      </c:barChart>
      <c:catAx>
        <c:axId val="38745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ru-RU"/>
          </a:p>
        </c:txPr>
        <c:crossAx val="3865824"/>
        <c:crosses val="autoZero"/>
        <c:auto val="1"/>
        <c:lblAlgn val="ctr"/>
        <c:lblOffset val="100"/>
        <c:noMultiLvlLbl val="0"/>
      </c:catAx>
      <c:valAx>
        <c:axId val="38658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74528"/>
        <c:crosses val="autoZero"/>
        <c:crossBetween val="between"/>
      </c:valAx>
      <c:spPr>
        <a:effectLst>
          <a:glow rad="127000">
            <a:schemeClr val="bg1"/>
          </a:glow>
        </a:effectLst>
      </c:spPr>
    </c:plotArea>
    <c:legend>
      <c:legendPos val="r"/>
      <c:overlay val="0"/>
      <c:txPr>
        <a:bodyPr/>
        <a:lstStyle/>
        <a:p>
          <a:pPr>
            <a:defRPr sz="20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[Testing.xlsx]Лист1!$B$1</c:f>
              <c:strCache>
                <c:ptCount val="1"/>
                <c:pt idx="0">
                  <c:v>Дейкстры</c:v>
                </c:pt>
              </c:strCache>
            </c:strRef>
          </c:tx>
          <c:marker>
            <c:symbol val="none"/>
          </c:marker>
          <c:cat>
            <c:numRef>
              <c:f>[Testing.xlsx]Лист1!$A$3:$A$15</c:f>
              <c:numCache>
                <c:formatCode>General</c:formatCode>
                <c:ptCount val="13"/>
                <c:pt idx="0">
                  <c:v>45</c:v>
                </c:pt>
                <c:pt idx="1">
                  <c:v>105</c:v>
                </c:pt>
                <c:pt idx="2">
                  <c:v>66</c:v>
                </c:pt>
                <c:pt idx="3">
                  <c:v>190</c:v>
                </c:pt>
                <c:pt idx="4">
                  <c:v>435</c:v>
                </c:pt>
                <c:pt idx="5">
                  <c:v>595</c:v>
                </c:pt>
                <c:pt idx="6">
                  <c:v>780</c:v>
                </c:pt>
                <c:pt idx="7">
                  <c:v>990</c:v>
                </c:pt>
                <c:pt idx="8">
                  <c:v>1225</c:v>
                </c:pt>
                <c:pt idx="9">
                  <c:v>1485</c:v>
                </c:pt>
                <c:pt idx="10">
                  <c:v>1770</c:v>
                </c:pt>
                <c:pt idx="11">
                  <c:v>2080</c:v>
                </c:pt>
                <c:pt idx="12">
                  <c:v>2415</c:v>
                </c:pt>
              </c:numCache>
            </c:numRef>
          </c:cat>
          <c:val>
            <c:numRef>
              <c:f>[Testing.xlsx]Лист1!$C$3:$C$15</c:f>
              <c:numCache>
                <c:formatCode>General</c:formatCode>
                <c:ptCount val="13"/>
                <c:pt idx="0">
                  <c:v>3.8200000000000034E-5</c:v>
                </c:pt>
                <c:pt idx="1">
                  <c:v>8.6800000000000077E-5</c:v>
                </c:pt>
                <c:pt idx="2">
                  <c:v>1.2260000000000008E-4</c:v>
                </c:pt>
                <c:pt idx="3">
                  <c:v>2.1450000000000015E-4</c:v>
                </c:pt>
                <c:pt idx="4">
                  <c:v>3.5130000000000019E-4</c:v>
                </c:pt>
                <c:pt idx="5">
                  <c:v>4.7890000000000042E-4</c:v>
                </c:pt>
                <c:pt idx="6">
                  <c:v>6.2629999999999999E-4</c:v>
                </c:pt>
                <c:pt idx="7">
                  <c:v>7.9340000000000064E-4</c:v>
                </c:pt>
                <c:pt idx="8">
                  <c:v>9.8030000000000122E-4</c:v>
                </c:pt>
                <c:pt idx="9">
                  <c:v>1.1868000000000007E-3</c:v>
                </c:pt>
                <c:pt idx="10">
                  <c:v>1.4132000000000001E-3</c:v>
                </c:pt>
                <c:pt idx="11">
                  <c:v>1.6592000000000006E-3</c:v>
                </c:pt>
                <c:pt idx="12">
                  <c:v>1.9250000000000007E-3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[Testing.xlsx]Лист1!$D$1</c:f>
              <c:strCache>
                <c:ptCount val="1"/>
                <c:pt idx="0">
                  <c:v>Флойда</c:v>
                </c:pt>
              </c:strCache>
            </c:strRef>
          </c:tx>
          <c:marker>
            <c:symbol val="none"/>
          </c:marker>
          <c:cat>
            <c:numRef>
              <c:f>[Testing.xlsx]Лист1!$A$3:$A$15</c:f>
              <c:numCache>
                <c:formatCode>General</c:formatCode>
                <c:ptCount val="13"/>
                <c:pt idx="0">
                  <c:v>45</c:v>
                </c:pt>
                <c:pt idx="1">
                  <c:v>105</c:v>
                </c:pt>
                <c:pt idx="2">
                  <c:v>66</c:v>
                </c:pt>
                <c:pt idx="3">
                  <c:v>190</c:v>
                </c:pt>
                <c:pt idx="4">
                  <c:v>435</c:v>
                </c:pt>
                <c:pt idx="5">
                  <c:v>595</c:v>
                </c:pt>
                <c:pt idx="6">
                  <c:v>780</c:v>
                </c:pt>
                <c:pt idx="7">
                  <c:v>990</c:v>
                </c:pt>
                <c:pt idx="8">
                  <c:v>1225</c:v>
                </c:pt>
                <c:pt idx="9">
                  <c:v>1485</c:v>
                </c:pt>
                <c:pt idx="10">
                  <c:v>1770</c:v>
                </c:pt>
                <c:pt idx="11">
                  <c:v>2080</c:v>
                </c:pt>
                <c:pt idx="12">
                  <c:v>2415</c:v>
                </c:pt>
              </c:numCache>
            </c:numRef>
          </c:cat>
          <c:val>
            <c:numRef>
              <c:f>[Testing.xlsx]Лист1!$E$3:$E$15</c:f>
              <c:numCache>
                <c:formatCode>General</c:formatCode>
                <c:ptCount val="13"/>
                <c:pt idx="0">
                  <c:v>2.632E-4</c:v>
                </c:pt>
                <c:pt idx="1">
                  <c:v>8.8820000000000088E-4</c:v>
                </c:pt>
                <c:pt idx="2">
                  <c:v>2.1053000000000014E-3</c:v>
                </c:pt>
                <c:pt idx="3">
                  <c:v>4.1118000000000014E-3</c:v>
                </c:pt>
                <c:pt idx="4">
                  <c:v>7.1053000000000028E-3</c:v>
                </c:pt>
                <c:pt idx="5">
                  <c:v>1.1282900000000005E-2</c:v>
                </c:pt>
                <c:pt idx="6">
                  <c:v>1.6842100000000009E-2</c:v>
                </c:pt>
                <c:pt idx="7">
                  <c:v>2.3980300000000006E-2</c:v>
                </c:pt>
                <c:pt idx="8">
                  <c:v>3.2894699999999999E-2</c:v>
                </c:pt>
                <c:pt idx="9">
                  <c:v>4.3782900000000027E-2</c:v>
                </c:pt>
                <c:pt idx="10">
                  <c:v>5.68421E-2</c:v>
                </c:pt>
                <c:pt idx="11">
                  <c:v>7.226970000000002E-2</c:v>
                </c:pt>
                <c:pt idx="12">
                  <c:v>9.0263200000000016E-2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[Testing.xlsx]Лист1!$F$1</c:f>
              <c:strCache>
                <c:ptCount val="1"/>
                <c:pt idx="0">
                  <c:v>Форд</c:v>
                </c:pt>
              </c:strCache>
            </c:strRef>
          </c:tx>
          <c:marker>
            <c:symbol val="none"/>
          </c:marker>
          <c:cat>
            <c:numRef>
              <c:f>[Testing.xlsx]Лист1!$A$3:$A$15</c:f>
              <c:numCache>
                <c:formatCode>General</c:formatCode>
                <c:ptCount val="13"/>
                <c:pt idx="0">
                  <c:v>45</c:v>
                </c:pt>
                <c:pt idx="1">
                  <c:v>105</c:v>
                </c:pt>
                <c:pt idx="2">
                  <c:v>66</c:v>
                </c:pt>
                <c:pt idx="3">
                  <c:v>190</c:v>
                </c:pt>
                <c:pt idx="4">
                  <c:v>435</c:v>
                </c:pt>
                <c:pt idx="5">
                  <c:v>595</c:v>
                </c:pt>
                <c:pt idx="6">
                  <c:v>780</c:v>
                </c:pt>
                <c:pt idx="7">
                  <c:v>990</c:v>
                </c:pt>
                <c:pt idx="8">
                  <c:v>1225</c:v>
                </c:pt>
                <c:pt idx="9">
                  <c:v>1485</c:v>
                </c:pt>
                <c:pt idx="10">
                  <c:v>1770</c:v>
                </c:pt>
                <c:pt idx="11">
                  <c:v>2080</c:v>
                </c:pt>
                <c:pt idx="12">
                  <c:v>2415</c:v>
                </c:pt>
              </c:numCache>
            </c:numRef>
          </c:cat>
          <c:val>
            <c:numRef>
              <c:f>[Testing.xlsx]Лист1!$G$3:$G$15</c:f>
              <c:numCache>
                <c:formatCode>General</c:formatCode>
                <c:ptCount val="13"/>
                <c:pt idx="0">
                  <c:v>1.1840000000000013E-4</c:v>
                </c:pt>
                <c:pt idx="1">
                  <c:v>4.1449999999999988E-4</c:v>
                </c:pt>
                <c:pt idx="2">
                  <c:v>3.4740000000000015E-4</c:v>
                </c:pt>
                <c:pt idx="3">
                  <c:v>1.2500000000000007E-3</c:v>
                </c:pt>
                <c:pt idx="4">
                  <c:v>3.4342000000000001E-3</c:v>
                </c:pt>
                <c:pt idx="5">
                  <c:v>5.4803000000000031E-3</c:v>
                </c:pt>
                <c:pt idx="6">
                  <c:v>8.2105000000000008E-3</c:v>
                </c:pt>
                <c:pt idx="7">
                  <c:v>1.1723700000000007E-2</c:v>
                </c:pt>
                <c:pt idx="8">
                  <c:v>1.6118400000000001E-2</c:v>
                </c:pt>
                <c:pt idx="9">
                  <c:v>2.1493400000000006E-2</c:v>
                </c:pt>
                <c:pt idx="10">
                  <c:v>2.7947400000000011E-2</c:v>
                </c:pt>
                <c:pt idx="11">
                  <c:v>3.5578899999999997E-2</c:v>
                </c:pt>
                <c:pt idx="12">
                  <c:v>4.4486800000000028E-2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1431776"/>
        <c:axId val="271436128"/>
      </c:lineChart>
      <c:catAx>
        <c:axId val="271431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ru-RU" sz="2000"/>
                  <a:t>Количество вершин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71436128"/>
        <c:crosses val="autoZero"/>
        <c:auto val="1"/>
        <c:lblAlgn val="ctr"/>
        <c:lblOffset val="100"/>
        <c:noMultiLvlLbl val="0"/>
      </c:catAx>
      <c:valAx>
        <c:axId val="27143612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ru-RU" sz="2000"/>
                  <a:t>Время,</a:t>
                </a:r>
                <a:r>
                  <a:rPr lang="ru-RU" sz="2000" baseline="0"/>
                  <a:t> мс</a:t>
                </a:r>
                <a:endParaRPr lang="ru-RU" sz="200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7143177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24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717386021191793E-2"/>
          <c:y val="0.11807100499937803"/>
          <c:w val="0.91030730533683291"/>
          <c:h val="0.68455376237057175"/>
        </c:manualLayout>
      </c:layout>
      <c:lineChart>
        <c:grouping val="standard"/>
        <c:varyColors val="0"/>
        <c:ser>
          <c:idx val="0"/>
          <c:order val="0"/>
          <c:tx>
            <c:strRef>
              <c:f>[Testing.xlsx]Лист1!$B$1</c:f>
              <c:strCache>
                <c:ptCount val="1"/>
                <c:pt idx="0">
                  <c:v>Дейкстры</c:v>
                </c:pt>
              </c:strCache>
            </c:strRef>
          </c:tx>
          <c:marker>
            <c:symbol val="none"/>
          </c:marker>
          <c:cat>
            <c:numRef>
              <c:f>[Testing.xlsx]Лист1!$A$3:$A$15</c:f>
              <c:numCache>
                <c:formatCode>General</c:formatCode>
                <c:ptCount val="13"/>
                <c:pt idx="0">
                  <c:v>45</c:v>
                </c:pt>
                <c:pt idx="1">
                  <c:v>105</c:v>
                </c:pt>
                <c:pt idx="2">
                  <c:v>66</c:v>
                </c:pt>
                <c:pt idx="3">
                  <c:v>190</c:v>
                </c:pt>
                <c:pt idx="4">
                  <c:v>435</c:v>
                </c:pt>
                <c:pt idx="5">
                  <c:v>595</c:v>
                </c:pt>
                <c:pt idx="6">
                  <c:v>780</c:v>
                </c:pt>
                <c:pt idx="7">
                  <c:v>990</c:v>
                </c:pt>
                <c:pt idx="8">
                  <c:v>1225</c:v>
                </c:pt>
                <c:pt idx="9">
                  <c:v>1485</c:v>
                </c:pt>
                <c:pt idx="10">
                  <c:v>1770</c:v>
                </c:pt>
                <c:pt idx="11">
                  <c:v>2080</c:v>
                </c:pt>
                <c:pt idx="12">
                  <c:v>2415</c:v>
                </c:pt>
              </c:numCache>
            </c:numRef>
          </c:cat>
          <c:val>
            <c:numRef>
              <c:f>[Testing.xlsx]Лист1!$B$3:$B$15</c:f>
              <c:numCache>
                <c:formatCode>General</c:formatCode>
                <c:ptCount val="13"/>
                <c:pt idx="0">
                  <c:v>3.1250000000000014E-2</c:v>
                </c:pt>
                <c:pt idx="1">
                  <c:v>8.6113284956312389E-2</c:v>
                </c:pt>
                <c:pt idx="2">
                  <c:v>0.37076576233095332</c:v>
                </c:pt>
                <c:pt idx="3">
                  <c:v>0.26259826660270602</c:v>
                </c:pt>
                <c:pt idx="4">
                  <c:v>1.0832451085174</c:v>
                </c:pt>
                <c:pt idx="5">
                  <c:v>1.8467687421135299</c:v>
                </c:pt>
                <c:pt idx="6">
                  <c:v>2.043297448756602</c:v>
                </c:pt>
                <c:pt idx="7">
                  <c:v>3.8701930840152685</c:v>
                </c:pt>
                <c:pt idx="8">
                  <c:v>4.4994463364335102</c:v>
                </c:pt>
                <c:pt idx="9">
                  <c:v>7.3407382200933498</c:v>
                </c:pt>
                <c:pt idx="10">
                  <c:v>8.9780400602666095</c:v>
                </c:pt>
                <c:pt idx="11">
                  <c:v>10.148622324450892</c:v>
                </c:pt>
                <c:pt idx="12">
                  <c:v>12.268160054977098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[Testing.xlsx]Лист1!$D$1</c:f>
              <c:strCache>
                <c:ptCount val="1"/>
                <c:pt idx="0">
                  <c:v>Флойда</c:v>
                </c:pt>
              </c:strCache>
            </c:strRef>
          </c:tx>
          <c:marker>
            <c:symbol val="none"/>
          </c:marker>
          <c:cat>
            <c:numRef>
              <c:f>[Testing.xlsx]Лист1!$A$3:$A$15</c:f>
              <c:numCache>
                <c:formatCode>General</c:formatCode>
                <c:ptCount val="13"/>
                <c:pt idx="0">
                  <c:v>45</c:v>
                </c:pt>
                <c:pt idx="1">
                  <c:v>105</c:v>
                </c:pt>
                <c:pt idx="2">
                  <c:v>66</c:v>
                </c:pt>
                <c:pt idx="3">
                  <c:v>190</c:v>
                </c:pt>
                <c:pt idx="4">
                  <c:v>435</c:v>
                </c:pt>
                <c:pt idx="5">
                  <c:v>595</c:v>
                </c:pt>
                <c:pt idx="6">
                  <c:v>780</c:v>
                </c:pt>
                <c:pt idx="7">
                  <c:v>990</c:v>
                </c:pt>
                <c:pt idx="8">
                  <c:v>1225</c:v>
                </c:pt>
                <c:pt idx="9">
                  <c:v>1485</c:v>
                </c:pt>
                <c:pt idx="10">
                  <c:v>1770</c:v>
                </c:pt>
                <c:pt idx="11">
                  <c:v>2080</c:v>
                </c:pt>
                <c:pt idx="12">
                  <c:v>2415</c:v>
                </c:pt>
              </c:numCache>
            </c:numRef>
          </c:cat>
          <c:val>
            <c:numRef>
              <c:f>[Testing.xlsx]Лист1!$D$3:$D$15</c:f>
              <c:numCache>
                <c:formatCode>General</c:formatCode>
                <c:ptCount val="13"/>
                <c:pt idx="0">
                  <c:v>1.5625000000000003E-2</c:v>
                </c:pt>
                <c:pt idx="1">
                  <c:v>7.9129028320106248E-3</c:v>
                </c:pt>
                <c:pt idx="2">
                  <c:v>0.25195503235044198</c:v>
                </c:pt>
                <c:pt idx="3">
                  <c:v>0.94348083496141999</c:v>
                </c:pt>
                <c:pt idx="4">
                  <c:v>3.2441070387591225E-2</c:v>
                </c:pt>
                <c:pt idx="5">
                  <c:v>1.0115661507358298</c:v>
                </c:pt>
                <c:pt idx="6">
                  <c:v>0.99877543867507768</c:v>
                </c:pt>
                <c:pt idx="7">
                  <c:v>1.5233472184534798</c:v>
                </c:pt>
                <c:pt idx="8">
                  <c:v>2.6249657387394114</c:v>
                </c:pt>
                <c:pt idx="9">
                  <c:v>3.0517644226334197</c:v>
                </c:pt>
                <c:pt idx="10">
                  <c:v>3.3901145653477114</c:v>
                </c:pt>
                <c:pt idx="11">
                  <c:v>4.0033171714211226</c:v>
                </c:pt>
                <c:pt idx="12">
                  <c:v>5.0029313445931001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[Testing.xlsx]Лист1!$F$1</c:f>
              <c:strCache>
                <c:ptCount val="1"/>
                <c:pt idx="0">
                  <c:v>Форд</c:v>
                </c:pt>
              </c:strCache>
            </c:strRef>
          </c:tx>
          <c:marker>
            <c:symbol val="none"/>
          </c:marker>
          <c:cat>
            <c:numRef>
              <c:f>[Testing.xlsx]Лист1!$A$3:$A$15</c:f>
              <c:numCache>
                <c:formatCode>General</c:formatCode>
                <c:ptCount val="13"/>
                <c:pt idx="0">
                  <c:v>45</c:v>
                </c:pt>
                <c:pt idx="1">
                  <c:v>105</c:v>
                </c:pt>
                <c:pt idx="2">
                  <c:v>66</c:v>
                </c:pt>
                <c:pt idx="3">
                  <c:v>190</c:v>
                </c:pt>
                <c:pt idx="4">
                  <c:v>435</c:v>
                </c:pt>
                <c:pt idx="5">
                  <c:v>595</c:v>
                </c:pt>
                <c:pt idx="6">
                  <c:v>780</c:v>
                </c:pt>
                <c:pt idx="7">
                  <c:v>990</c:v>
                </c:pt>
                <c:pt idx="8">
                  <c:v>1225</c:v>
                </c:pt>
                <c:pt idx="9">
                  <c:v>1485</c:v>
                </c:pt>
                <c:pt idx="10">
                  <c:v>1770</c:v>
                </c:pt>
                <c:pt idx="11">
                  <c:v>2080</c:v>
                </c:pt>
                <c:pt idx="12">
                  <c:v>2415</c:v>
                </c:pt>
              </c:numCache>
            </c:numRef>
          </c:cat>
          <c:val>
            <c:numRef>
              <c:f>[Testing.xlsx]Лист1!$F$3:$F$15</c:f>
              <c:numCache>
                <c:formatCode>General</c:formatCode>
                <c:ptCount val="13"/>
                <c:pt idx="0">
                  <c:v>3.1250000000000014E-2</c:v>
                </c:pt>
                <c:pt idx="1">
                  <c:v>0.12500296992882692</c:v>
                </c:pt>
                <c:pt idx="2">
                  <c:v>0.41673088073957998</c:v>
                </c:pt>
                <c:pt idx="3">
                  <c:v>0.24929875373668109</c:v>
                </c:pt>
                <c:pt idx="4">
                  <c:v>1.00414049398752</c:v>
                </c:pt>
                <c:pt idx="5">
                  <c:v>1.3762929097016308</c:v>
                </c:pt>
                <c:pt idx="6">
                  <c:v>1.87440051169718</c:v>
                </c:pt>
                <c:pt idx="7">
                  <c:v>2.9336409985395187</c:v>
                </c:pt>
                <c:pt idx="8">
                  <c:v>4.1815467594623703</c:v>
                </c:pt>
                <c:pt idx="9">
                  <c:v>4.2547778274645296</c:v>
                </c:pt>
                <c:pt idx="10">
                  <c:v>4.0680983291805202</c:v>
                </c:pt>
                <c:pt idx="11">
                  <c:v>7.4406808806085003</c:v>
                </c:pt>
                <c:pt idx="12">
                  <c:v>7.7411532919211643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4194112"/>
        <c:axId val="364198464"/>
      </c:lineChart>
      <c:catAx>
        <c:axId val="3641941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ru-RU" sz="2000"/>
                  <a:t>Количество вершин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64198464"/>
        <c:crosses val="autoZero"/>
        <c:auto val="1"/>
        <c:lblAlgn val="ctr"/>
        <c:lblOffset val="100"/>
        <c:noMultiLvlLbl val="0"/>
      </c:catAx>
      <c:valAx>
        <c:axId val="36419846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ru-RU" sz="2000"/>
                  <a:t>Время,</a:t>
                </a:r>
                <a:r>
                  <a:rPr lang="ru-RU" sz="2000" baseline="0"/>
                  <a:t> мс</a:t>
                </a:r>
                <a:endParaRPr lang="ru-RU" sz="200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64194112"/>
        <c:crosses val="autoZero"/>
        <c:crossBetween val="between"/>
      </c:valAx>
    </c:plotArea>
    <c:legend>
      <c:legendPos val="b"/>
      <c:legendEntry>
        <c:idx val="0"/>
        <c:txPr>
          <a:bodyPr/>
          <a:lstStyle/>
          <a:p>
            <a:pPr>
              <a:defRPr sz="2400"/>
            </a:pPr>
            <a:endParaRPr lang="ru-RU"/>
          </a:p>
        </c:txPr>
      </c:legendEntry>
      <c:legendEntry>
        <c:idx val="1"/>
        <c:txPr>
          <a:bodyPr/>
          <a:lstStyle/>
          <a:p>
            <a:pPr>
              <a:defRPr sz="2400"/>
            </a:pPr>
            <a:endParaRPr lang="ru-RU"/>
          </a:p>
        </c:txPr>
      </c:legendEntry>
      <c:legendEntry>
        <c:idx val="2"/>
        <c:txPr>
          <a:bodyPr/>
          <a:lstStyle/>
          <a:p>
            <a:pPr>
              <a:defRPr sz="2400"/>
            </a:pPr>
            <a:endParaRPr lang="ru-RU"/>
          </a:p>
        </c:txPr>
      </c:legendEntry>
      <c:layout>
        <c:manualLayout>
          <c:xMode val="edge"/>
          <c:yMode val="edge"/>
          <c:x val="0.21812032176533488"/>
          <c:y val="0.90178311223489893"/>
          <c:w val="0.56375935646933018"/>
          <c:h val="9.8216887765101041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800" dirty="0"/>
              <a:t>Простота исполнения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Простота исполнения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Алгоритм Дейкстры</c:v>
                </c:pt>
                <c:pt idx="1">
                  <c:v>Алгоритм Флойда - Уоршелла </c:v>
                </c:pt>
                <c:pt idx="2">
                  <c:v>Алгоритм Джонсона</c:v>
                </c:pt>
                <c:pt idx="3">
                  <c:v>Алгоритм Беллмана - Форда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6</c:v>
                </c:pt>
                <c:pt idx="1">
                  <c:v>4</c:v>
                </c:pt>
                <c:pt idx="2">
                  <c:v>6</c:v>
                </c:pt>
                <c:pt idx="3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2663360"/>
        <c:axId val="272650848"/>
      </c:barChart>
      <c:catAx>
        <c:axId val="272663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2650848"/>
        <c:crosses val="autoZero"/>
        <c:auto val="1"/>
        <c:lblAlgn val="ctr"/>
        <c:lblOffset val="100"/>
        <c:noMultiLvlLbl val="0"/>
      </c:catAx>
      <c:valAx>
        <c:axId val="27265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2663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 smtClean="0">
                <a:effectLst/>
              </a:rPr>
              <a:t>Лучшее время работы алгоритма</a:t>
            </a:r>
            <a:endParaRPr lang="ru-RU" sz="1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Лучшее время работы алгоритма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Алгоритм Дейкстры</c:v>
                </c:pt>
                <c:pt idx="1">
                  <c:v>Алгоритм Флойда - Уоршелла </c:v>
                </c:pt>
                <c:pt idx="2">
                  <c:v>Алгоритм Джонсона</c:v>
                </c:pt>
                <c:pt idx="3">
                  <c:v>Алгоритм Беллмана - Форда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5</c:v>
                </c:pt>
                <c:pt idx="1">
                  <c:v>7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3359216"/>
        <c:axId val="373359760"/>
      </c:barChart>
      <c:catAx>
        <c:axId val="37335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359760"/>
        <c:crosses val="autoZero"/>
        <c:auto val="1"/>
        <c:lblAlgn val="ctr"/>
        <c:lblOffset val="100"/>
        <c:noMultiLvlLbl val="0"/>
      </c:catAx>
      <c:valAx>
        <c:axId val="373359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35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dirty="0" smtClean="0">
                <a:effectLst/>
              </a:rPr>
              <a:t>Универсальность алгоритма</a:t>
            </a:r>
            <a:endParaRPr lang="ru-RU" sz="24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3. Универсальность алгоритма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Алгоритм Дейкстры</c:v>
                </c:pt>
                <c:pt idx="1">
                  <c:v>Алгоритм Флойда - Уоршелла </c:v>
                </c:pt>
                <c:pt idx="2">
                  <c:v>Алгоритм Джонсона</c:v>
                </c:pt>
                <c:pt idx="3">
                  <c:v>Алгоритм Беллмана - Форда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</c:v>
                </c:pt>
                <c:pt idx="1">
                  <c:v>7</c:v>
                </c:pt>
                <c:pt idx="2">
                  <c:v>7</c:v>
                </c:pt>
                <c:pt idx="3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7106016"/>
        <c:axId val="373358672"/>
      </c:barChart>
      <c:catAx>
        <c:axId val="22710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358672"/>
        <c:crosses val="autoZero"/>
        <c:auto val="1"/>
        <c:lblAlgn val="ctr"/>
        <c:lblOffset val="100"/>
        <c:noMultiLvlLbl val="0"/>
      </c:catAx>
      <c:valAx>
        <c:axId val="37335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710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dirty="0" smtClean="0">
                <a:effectLst/>
              </a:rPr>
              <a:t>Простота работы</a:t>
            </a:r>
            <a:endParaRPr lang="ru-RU" sz="24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4. Простота работы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Алгоритм Дейкстры</c:v>
                </c:pt>
                <c:pt idx="1">
                  <c:v>Алгоритм Флойда - Уоршелла </c:v>
                </c:pt>
                <c:pt idx="2">
                  <c:v>Алгоритм Джонсона</c:v>
                </c:pt>
                <c:pt idx="3">
                  <c:v>Алгоритм Беллмана - Форда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7</c:v>
                </c:pt>
                <c:pt idx="1">
                  <c:v>6</c:v>
                </c:pt>
                <c:pt idx="2">
                  <c:v>7</c:v>
                </c:pt>
                <c:pt idx="3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3365200"/>
        <c:axId val="272670432"/>
      </c:barChart>
      <c:catAx>
        <c:axId val="37336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2670432"/>
        <c:crosses val="autoZero"/>
        <c:auto val="1"/>
        <c:lblAlgn val="ctr"/>
        <c:lblOffset val="100"/>
        <c:noMultiLvlLbl val="0"/>
      </c:catAx>
      <c:valAx>
        <c:axId val="27267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365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 smtClean="0">
                <a:effectLst/>
              </a:rPr>
              <a:t>Практическое применение в навигационных картах</a:t>
            </a:r>
            <a:endParaRPr lang="ru-RU" sz="1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5. Практическое применение в навигационных картах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Алгоритм Дейкстры</c:v>
                </c:pt>
                <c:pt idx="1">
                  <c:v>Алгоритм Флойда - Уоршелла </c:v>
                </c:pt>
                <c:pt idx="2">
                  <c:v>Алгоритм Джонсона</c:v>
                </c:pt>
                <c:pt idx="3">
                  <c:v>Алгоритм Беллмана - Форда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5</c:v>
                </c:pt>
                <c:pt idx="1">
                  <c:v>8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2671520"/>
        <c:axId val="364199552"/>
      </c:barChart>
      <c:catAx>
        <c:axId val="272671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4199552"/>
        <c:crosses val="autoZero"/>
        <c:auto val="1"/>
        <c:lblAlgn val="ctr"/>
        <c:lblOffset val="100"/>
        <c:noMultiLvlLbl val="0"/>
      </c:catAx>
      <c:valAx>
        <c:axId val="36419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2671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0.53086</cdr:x>
      <cdr:y>0.11448</cdr:y>
    </cdr:from>
    <cdr:to>
      <cdr:x>0.61728</cdr:x>
      <cdr:y>0.89036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4500500" y="2340260"/>
          <a:ext cx="4392488" cy="10081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ru-RU" sz="4400" dirty="0" smtClean="0">
              <a:solidFill>
                <a:schemeClr val="bg1"/>
              </a:solidFill>
            </a:rPr>
            <a:t>ОТ 100 ДО 10000</a:t>
          </a:r>
          <a:endParaRPr lang="ru-RU" sz="4400" dirty="0">
            <a:solidFill>
              <a:schemeClr val="bg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576CA-464C-4E95-9533-BB3A42F90C87}" type="datetimeFigureOut">
              <a:rPr lang="ru-RU" smtClean="0"/>
              <a:pPr/>
              <a:t>16.04.2019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6EDE5-DBB6-420E-99AF-53F3A8E278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02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Муниципальное общеобразовательное бюджетное учреждение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«Средняя общеобразовательная школа №3»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Научно-практическая конференция учащихся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«Гагаринские чтения»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6EDE5-DBB6-420E-99AF-53F3A8E278F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323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6EDE5-DBB6-420E-99AF-53F3A8E278F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72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6EDE5-DBB6-420E-99AF-53F3A8E278F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09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6EDE5-DBB6-420E-99AF-53F3A8E278F0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472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B6A-093B-4927-90C6-3AFF28FCFFBC}" type="datetimeFigureOut">
              <a:rPr lang="ru-RU" smtClean="0"/>
              <a:pPr/>
              <a:t>16.04.2019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7351-49A8-4FC8-9F2A-D7009E106D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B6A-093B-4927-90C6-3AFF28FCFFBC}" type="datetimeFigureOut">
              <a:rPr lang="ru-RU" smtClean="0"/>
              <a:pPr/>
              <a:t>16.04.2019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7351-49A8-4FC8-9F2A-D7009E106D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B6A-093B-4927-90C6-3AFF28FCFFBC}" type="datetimeFigureOut">
              <a:rPr lang="ru-RU" smtClean="0"/>
              <a:pPr/>
              <a:t>16.04.2019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7351-49A8-4FC8-9F2A-D7009E106D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B6A-093B-4927-90C6-3AFF28FCFFBC}" type="datetimeFigureOut">
              <a:rPr lang="ru-RU" smtClean="0"/>
              <a:pPr/>
              <a:t>16.04.2019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7351-49A8-4FC8-9F2A-D7009E106D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B6A-093B-4927-90C6-3AFF28FCFFBC}" type="datetimeFigureOut">
              <a:rPr lang="ru-RU" smtClean="0"/>
              <a:pPr/>
              <a:t>16.04.2019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7351-49A8-4FC8-9F2A-D7009E106D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B6A-093B-4927-90C6-3AFF28FCFFBC}" type="datetimeFigureOut">
              <a:rPr lang="ru-RU" smtClean="0"/>
              <a:pPr/>
              <a:t>16.04.2019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7351-49A8-4FC8-9F2A-D7009E106D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B6A-093B-4927-90C6-3AFF28FCFFBC}" type="datetimeFigureOut">
              <a:rPr lang="ru-RU" smtClean="0"/>
              <a:pPr/>
              <a:t>16.04.2019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7351-49A8-4FC8-9F2A-D7009E106D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B6A-093B-4927-90C6-3AFF28FCFFBC}" type="datetimeFigureOut">
              <a:rPr lang="ru-RU" smtClean="0"/>
              <a:pPr/>
              <a:t>16.04.2019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7351-49A8-4FC8-9F2A-D7009E106D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B6A-093B-4927-90C6-3AFF28FCFFBC}" type="datetimeFigureOut">
              <a:rPr lang="ru-RU" smtClean="0"/>
              <a:pPr/>
              <a:t>16.04.2019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7351-49A8-4FC8-9F2A-D7009E106D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B6A-093B-4927-90C6-3AFF28FCFFBC}" type="datetimeFigureOut">
              <a:rPr lang="ru-RU" smtClean="0"/>
              <a:pPr/>
              <a:t>16.04.2019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7351-49A8-4FC8-9F2A-D7009E106D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B6A-093B-4927-90C6-3AFF28FCFFBC}" type="datetimeFigureOut">
              <a:rPr lang="ru-RU" smtClean="0"/>
              <a:pPr/>
              <a:t>16.04.2019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7351-49A8-4FC8-9F2A-D7009E106D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0AB6A-093B-4927-90C6-3AFF28FCFFBC}" type="datetimeFigureOut">
              <a:rPr lang="ru-RU" smtClean="0"/>
              <a:pPr/>
              <a:t>16.04.2019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E7351-49A8-4FC8-9F2A-D7009E106DE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09800" y="2425800"/>
            <a:ext cx="7772400" cy="1470025"/>
          </a:xfrm>
        </p:spPr>
        <p:txBody>
          <a:bodyPr>
            <a:noAutofit/>
          </a:bodyPr>
          <a:lstStyle/>
          <a:p>
            <a:r>
              <a:rPr lang="ru-RU" b="1" dirty="0"/>
              <a:t>Поиск кратчайшего пути в метро с помощью алгоритмов графов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810000" y="82079"/>
            <a:ext cx="4572000" cy="16882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4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Муниципальное общеобразовательное бюджетное учреждение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10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«Средняя общеобразовательная школа №3»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Научно-практическая конференция учащихся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1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Зворыкинские</a:t>
            </a:r>
            <a:r>
              <a:rPr lang="ru-RU" sz="1100" dirty="0"/>
              <a:t> </a:t>
            </a:r>
            <a:r>
              <a:rPr lang="ru-RU" sz="11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чтения</a:t>
            </a:r>
            <a:r>
              <a:rPr lang="ru-RU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5960" y="4246521"/>
            <a:ext cx="4572000" cy="18067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Выполнили ученики 9б класса 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Шенягин Даниил и Субботин Андрей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 – учитель информатики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Краев Николай Владимирович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469" y="6021288"/>
            <a:ext cx="167706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Муром – </a:t>
            </a: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2019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Расчет теоретического </a:t>
            </a:r>
            <a:r>
              <a:rPr lang="ru-RU" dirty="0" smtClean="0"/>
              <a:t>времени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772816"/>
            <a:ext cx="3140616" cy="1656184"/>
          </a:xfrm>
        </p:spPr>
      </p:pic>
      <p:sp>
        <p:nvSpPr>
          <p:cNvPr id="5" name="Right Arrow 4"/>
          <p:cNvSpPr/>
          <p:nvPr/>
        </p:nvSpPr>
        <p:spPr>
          <a:xfrm>
            <a:off x="5470064" y="2204864"/>
            <a:ext cx="194421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8040216" y="2139243"/>
            <a:ext cx="2160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/>
              <a:t>O(N</a:t>
            </a:r>
            <a:r>
              <a:rPr lang="en-US" sz="5400" baseline="30000" dirty="0"/>
              <a:t>2</a:t>
            </a:r>
            <a:r>
              <a:rPr lang="en-US" sz="5400" dirty="0" smtClean="0"/>
              <a:t>)</a:t>
            </a:r>
            <a:endParaRPr lang="ru-RU" sz="5400" dirty="0"/>
          </a:p>
        </p:txBody>
      </p:sp>
      <p:sp>
        <p:nvSpPr>
          <p:cNvPr id="8" name="Rectangle 7"/>
          <p:cNvSpPr/>
          <p:nvPr/>
        </p:nvSpPr>
        <p:spPr>
          <a:xfrm>
            <a:off x="695400" y="3624972"/>
            <a:ext cx="4428492" cy="32287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indent="180340" algn="ctr">
              <a:lnSpc>
                <a:spcPct val="107000"/>
              </a:lnSpc>
              <a:spcBef>
                <a:spcPts val="300"/>
              </a:spcBef>
              <a:spcAft>
                <a:spcPts val="1400"/>
              </a:spcAft>
            </a:pPr>
            <a:r>
              <a:rPr lang="ru-RU" sz="3000" dirty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Для большей точности результатов мы решили не убирать константы из выражения big O</a:t>
            </a:r>
            <a:r>
              <a:rPr lang="ru-RU" sz="3000" dirty="0" smtClean="0">
                <a:latin typeface="Calibri" panose="020F0502020204030204" pitchFamily="34" charset="0"/>
                <a:ea typeface="Calibri" panose="020F0502020204030204" pitchFamily="34" charset="0"/>
                <a:cs typeface="DejaVu Sans"/>
              </a:rPr>
              <a:t>.</a:t>
            </a:r>
          </a:p>
          <a:p>
            <a:pPr indent="180340" algn="ctr">
              <a:lnSpc>
                <a:spcPct val="107000"/>
              </a:lnSpc>
              <a:spcBef>
                <a:spcPts val="300"/>
              </a:spcBef>
              <a:spcAft>
                <a:spcPts val="1400"/>
              </a:spcAft>
            </a:pPr>
            <a:r>
              <a:rPr lang="ru-RU" sz="3000" dirty="0" smtClean="0"/>
              <a:t>O(V</a:t>
            </a:r>
            <a:r>
              <a:rPr lang="en-US" sz="3000" baseline="30000" dirty="0" smtClean="0"/>
              <a:t>2</a:t>
            </a:r>
            <a:r>
              <a:rPr lang="ru-RU" sz="3000" dirty="0" smtClean="0"/>
              <a:t>) == O(V</a:t>
            </a:r>
            <a:r>
              <a:rPr lang="en-US" sz="3000" baseline="30000" dirty="0" smtClean="0"/>
              <a:t>2</a:t>
            </a:r>
            <a:r>
              <a:rPr lang="ru-RU" sz="3000" dirty="0" smtClean="0"/>
              <a:t> + E)</a:t>
            </a:r>
            <a:endParaRPr lang="ru-RU" sz="3000" dirty="0">
              <a:latin typeface="Calibri" panose="020F0502020204030204" pitchFamily="34" charset="0"/>
              <a:ea typeface="Calibri" panose="020F0502020204030204" pitchFamily="34" charset="0"/>
              <a:cs typeface="DejaVu Sans"/>
            </a:endParaRPr>
          </a:p>
          <a:p>
            <a:pPr indent="180340">
              <a:lnSpc>
                <a:spcPct val="107000"/>
              </a:lnSpc>
              <a:spcBef>
                <a:spcPts val="300"/>
              </a:spcBef>
              <a:spcAft>
                <a:spcPts val="1400"/>
              </a:spcAft>
            </a:pP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DejaVu San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470064" y="3624972"/>
            <a:ext cx="63598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 smtClean="0">
                <a:latin typeface="+mj-lt"/>
              </a:rPr>
              <a:t>Зависит от: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 smtClean="0">
                <a:latin typeface="+mj-lt"/>
              </a:rPr>
              <a:t> </a:t>
            </a:r>
            <a:r>
              <a:rPr lang="ru-RU" sz="3000" dirty="0">
                <a:latin typeface="+mj-lt"/>
              </a:rPr>
              <a:t>архитектуры </a:t>
            </a:r>
            <a:r>
              <a:rPr lang="ru-RU" sz="3000" dirty="0" smtClean="0">
                <a:latin typeface="+mj-lt"/>
              </a:rPr>
              <a:t>алгоритма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 smtClean="0">
                <a:latin typeface="+mj-lt"/>
              </a:rPr>
              <a:t> </a:t>
            </a:r>
            <a:r>
              <a:rPr lang="ru-RU" sz="3000" dirty="0">
                <a:latin typeface="+mj-lt"/>
              </a:rPr>
              <a:t>кол-ва входных </a:t>
            </a:r>
            <a:r>
              <a:rPr lang="ru-RU" sz="3000" dirty="0" smtClean="0">
                <a:latin typeface="+mj-lt"/>
              </a:rPr>
              <a:t>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 smtClean="0">
                <a:latin typeface="+mj-lt"/>
              </a:rPr>
              <a:t> характеристик процессора</a:t>
            </a:r>
            <a:endParaRPr lang="ru-RU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083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функции </a:t>
            </a:r>
            <a:r>
              <a:rPr lang="en-US" dirty="0" smtClean="0"/>
              <a:t>O(f(n))</a:t>
            </a:r>
            <a:endParaRPr lang="ru-RU" dirty="0"/>
          </a:p>
        </p:txBody>
      </p:sp>
      <p:graphicFrame>
        <p:nvGraphicFramePr>
          <p:cNvPr id="23" name="Объект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533831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082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-99392"/>
            <a:ext cx="10972800" cy="1143000"/>
          </a:xfrm>
        </p:spPr>
        <p:txBody>
          <a:bodyPr/>
          <a:lstStyle/>
          <a:p>
            <a:r>
              <a:rPr lang="ru-RU" dirty="0" smtClean="0"/>
              <a:t>Генерация графа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908720"/>
            <a:ext cx="10009112" cy="5719493"/>
          </a:xfrm>
        </p:spPr>
      </p:pic>
    </p:spTree>
    <p:extLst>
      <p:ext uri="{BB962C8B-B14F-4D97-AF65-F5344CB8AC3E}">
        <p14:creationId xmlns:p14="http://schemas.microsoft.com/office/powerpoint/2010/main" val="16859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400" y="116632"/>
            <a:ext cx="10972800" cy="7780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Различие теоретического и практического времен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1140022"/>
              </p:ext>
            </p:extLst>
          </p:nvPr>
        </p:nvGraphicFramePr>
        <p:xfrm>
          <a:off x="335360" y="1196752"/>
          <a:ext cx="11665296" cy="5661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Среднее теоретическое время работы (</a:t>
            </a:r>
            <a:r>
              <a:rPr lang="ru-RU" dirty="0" err="1"/>
              <a:t>мс</a:t>
            </a:r>
            <a:r>
              <a:rPr lang="ru-RU" dirty="0"/>
              <a:t>)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67059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90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Среднее практическое время работы (</a:t>
            </a:r>
            <a:r>
              <a:rPr lang="ru-RU" dirty="0" err="1" smtClean="0"/>
              <a:t>мс</a:t>
            </a:r>
            <a:r>
              <a:rPr lang="ru-RU" dirty="0" smtClean="0"/>
              <a:t>)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423720"/>
              </p:ext>
            </p:extLst>
          </p:nvPr>
        </p:nvGraphicFramePr>
        <p:xfrm>
          <a:off x="623392" y="1556792"/>
          <a:ext cx="11233248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6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-243408"/>
            <a:ext cx="10972800" cy="1143000"/>
          </a:xfrm>
        </p:spPr>
        <p:txBody>
          <a:bodyPr/>
          <a:lstStyle/>
          <a:p>
            <a:r>
              <a:rPr lang="ru-RU" dirty="0" smtClean="0"/>
              <a:t>Практическое применение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764704"/>
            <a:ext cx="10132606" cy="59046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оптимальности</a:t>
            </a:r>
            <a:endParaRPr lang="ru-RU" dirty="0"/>
          </a:p>
        </p:txBody>
      </p:sp>
      <p:graphicFrame>
        <p:nvGraphicFramePr>
          <p:cNvPr id="15" name="Объект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375024"/>
              </p:ext>
            </p:extLst>
          </p:nvPr>
        </p:nvGraphicFramePr>
        <p:xfrm>
          <a:off x="609600" y="1417638"/>
          <a:ext cx="10972800" cy="5251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4491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оптимальности</a:t>
            </a:r>
            <a:endParaRPr lang="ru-RU" dirty="0"/>
          </a:p>
        </p:txBody>
      </p:sp>
      <p:graphicFrame>
        <p:nvGraphicFramePr>
          <p:cNvPr id="15" name="Объект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020565"/>
              </p:ext>
            </p:extLst>
          </p:nvPr>
        </p:nvGraphicFramePr>
        <p:xfrm>
          <a:off x="609600" y="1417638"/>
          <a:ext cx="10972800" cy="5251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8805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оптимальности</a:t>
            </a:r>
            <a:endParaRPr lang="ru-RU" dirty="0"/>
          </a:p>
        </p:txBody>
      </p:sp>
      <p:graphicFrame>
        <p:nvGraphicFramePr>
          <p:cNvPr id="15" name="Объект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341701"/>
              </p:ext>
            </p:extLst>
          </p:nvPr>
        </p:nvGraphicFramePr>
        <p:xfrm>
          <a:off x="609600" y="1417638"/>
          <a:ext cx="10972800" cy="5251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478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pic>
        <p:nvPicPr>
          <p:cNvPr id="4" name="Picture 2" descr="C:\Users\user\Pictures\исследовательская работа инф\мосты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547648"/>
            <a:ext cx="4213633" cy="31423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6726652" y="5157192"/>
            <a:ext cx="3240360" cy="720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Задача о Кенигсбергских мостах</a:t>
            </a:r>
          </a:p>
        </p:txBody>
      </p:sp>
      <p:pic>
        <p:nvPicPr>
          <p:cNvPr id="1026" name="Picture 2" descr="https://ru.citaty.net/media/authors/leonhard-eul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7488" y="1542537"/>
            <a:ext cx="3384376" cy="3528392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1487488" y="5229200"/>
            <a:ext cx="338437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Леонард Эйлер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0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6"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оптимальности</a:t>
            </a:r>
            <a:endParaRPr lang="ru-RU" dirty="0"/>
          </a:p>
        </p:txBody>
      </p:sp>
      <p:graphicFrame>
        <p:nvGraphicFramePr>
          <p:cNvPr id="15" name="Объект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729835"/>
              </p:ext>
            </p:extLst>
          </p:nvPr>
        </p:nvGraphicFramePr>
        <p:xfrm>
          <a:off x="609600" y="1417638"/>
          <a:ext cx="10972800" cy="5251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3758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оптимальности</a:t>
            </a:r>
            <a:endParaRPr lang="ru-RU" dirty="0"/>
          </a:p>
        </p:txBody>
      </p:sp>
      <p:graphicFrame>
        <p:nvGraphicFramePr>
          <p:cNvPr id="15" name="Объект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482469"/>
              </p:ext>
            </p:extLst>
          </p:nvPr>
        </p:nvGraphicFramePr>
        <p:xfrm>
          <a:off x="609600" y="1417638"/>
          <a:ext cx="10972800" cy="5251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9692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Подведение итогов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848897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8153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источники и ссылки на проект*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281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sz="8800" dirty="0" smtClean="0"/>
              <a:t>Спасибо за внимание!</a:t>
            </a:r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894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400" y="0"/>
            <a:ext cx="10972800" cy="1143000"/>
          </a:xfrm>
        </p:spPr>
        <p:txBody>
          <a:bodyPr/>
          <a:lstStyle/>
          <a:p>
            <a:r>
              <a:rPr lang="ru-RU" dirty="0" smtClean="0"/>
              <a:t>Пример графа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5898" t="13407" r="21602" b="6250"/>
          <a:stretch>
            <a:fillRect/>
          </a:stretch>
        </p:blipFill>
        <p:spPr bwMode="auto">
          <a:xfrm>
            <a:off x="1127448" y="1052736"/>
            <a:ext cx="9937104" cy="556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графа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 descr="C:\Users\Admin\Downloads\карта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6597"/>
            <a:ext cx="6023991" cy="530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\Downloads\карта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1" y="1566596"/>
            <a:ext cx="6168009" cy="529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90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670976" cy="4525963"/>
          </a:xfrm>
        </p:spPr>
        <p:txBody>
          <a:bodyPr>
            <a:normAutofit/>
          </a:bodyPr>
          <a:lstStyle/>
          <a:p>
            <a:r>
              <a:rPr lang="ru-RU" b="1" dirty="0"/>
              <a:t>Цель работы</a:t>
            </a:r>
            <a:r>
              <a:rPr lang="ru-RU" b="1" dirty="0" smtClean="0"/>
              <a:t>:</a:t>
            </a: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 smtClean="0"/>
              <a:t>Выяснить, </a:t>
            </a:r>
            <a:r>
              <a:rPr lang="ru-RU" dirty="0"/>
              <a:t>какой алгоритм для нахождения крачайшего пути в графе более оптимальный. </a:t>
            </a:r>
            <a:endParaRPr lang="ru-RU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Критерии </a:t>
            </a:r>
            <a:r>
              <a:rPr lang="ru-RU" sz="2800" dirty="0"/>
              <a:t>оптимальности:</a:t>
            </a:r>
          </a:p>
          <a:p>
            <a:pPr lvl="1"/>
            <a:r>
              <a:rPr lang="ru-RU" dirty="0"/>
              <a:t>Лучшее время работы алгоритма</a:t>
            </a:r>
          </a:p>
          <a:p>
            <a:pPr lvl="1"/>
            <a:r>
              <a:rPr lang="ru-RU" dirty="0"/>
              <a:t>Универсальность алгоритма</a:t>
            </a:r>
          </a:p>
          <a:p>
            <a:pPr lvl="1"/>
            <a:r>
              <a:rPr lang="ru-RU" dirty="0"/>
              <a:t>Простота работы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48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Задачи*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04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623392" y="1556792"/>
            <a:ext cx="698477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000" dirty="0"/>
              <a:t>Алгоритм Дейкстры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/>
              <a:t>Алгоритм Флойда — Уоршелла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/>
              <a:t>Алгоритм Джонсона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/>
              <a:t>Алгоритм Ли(волновой алгоритм)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/>
              <a:t>Алгоритм Беллмана — Форда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76595" y="4110464"/>
            <a:ext cx="291413" cy="54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10064" y="472514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000" dirty="0"/>
              <a:t>Алгоритм Дейкстры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/>
              <a:t>Алгоритм Флойда — Уоршелла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 smtClean="0"/>
              <a:t>Алгоритм </a:t>
            </a:r>
            <a:r>
              <a:rPr lang="ru-RU" sz="3000" dirty="0"/>
              <a:t>Беллмана — </a:t>
            </a:r>
            <a:r>
              <a:rPr lang="ru-RU" sz="3000" dirty="0" smtClean="0"/>
              <a:t>Форда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000" dirty="0" smtClean="0"/>
              <a:t>Алгоритм Джонсона</a:t>
            </a:r>
            <a:endParaRPr lang="ru-RU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создания приложения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8" y="0"/>
            <a:ext cx="12112832" cy="6741368"/>
          </a:xfrm>
        </p:spPr>
      </p:pic>
      <p:sp>
        <p:nvSpPr>
          <p:cNvPr id="7" name="Rectangle 6"/>
          <p:cNvSpPr/>
          <p:nvPr/>
        </p:nvSpPr>
        <p:spPr>
          <a:xfrm>
            <a:off x="3647728" y="2866743"/>
            <a:ext cx="302433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3200" dirty="0" smtClean="0"/>
              <a:t>Рабочее поле</a:t>
            </a:r>
            <a:endParaRPr lang="ru-RU" sz="3200" dirty="0"/>
          </a:p>
        </p:txBody>
      </p:sp>
      <p:sp>
        <p:nvSpPr>
          <p:cNvPr id="8" name="Rectangle 7"/>
          <p:cNvSpPr/>
          <p:nvPr/>
        </p:nvSpPr>
        <p:spPr>
          <a:xfrm>
            <a:off x="5879976" y="4365104"/>
            <a:ext cx="2606263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Панель управления и статистики</a:t>
            </a:r>
            <a:endParaRPr lang="ru-RU" sz="2800" dirty="0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8486239" y="4965268"/>
            <a:ext cx="113815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нашей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Этап 1. Расчет теоретического времени</a:t>
            </a:r>
          </a:p>
          <a:p>
            <a:pPr>
              <a:buNone/>
            </a:pPr>
            <a:r>
              <a:rPr lang="ru-RU" dirty="0" smtClean="0"/>
              <a:t>Этап 2. Генерация графа</a:t>
            </a:r>
          </a:p>
          <a:p>
            <a:pPr>
              <a:buNone/>
            </a:pPr>
            <a:r>
              <a:rPr lang="ru-RU" dirty="0" smtClean="0"/>
              <a:t>Этап 3. Испытание алгоритма на графах</a:t>
            </a:r>
          </a:p>
          <a:p>
            <a:pPr>
              <a:buNone/>
            </a:pPr>
            <a:r>
              <a:rPr lang="ru-RU" dirty="0" smtClean="0"/>
              <a:t>Этап 4. Расчет практического времени</a:t>
            </a:r>
          </a:p>
          <a:p>
            <a:pPr>
              <a:buNone/>
            </a:pPr>
            <a:r>
              <a:rPr lang="ru-RU" dirty="0" smtClean="0"/>
              <a:t>Этап 5. Запись данных в таблицу</a:t>
            </a:r>
          </a:p>
          <a:p>
            <a:pPr>
              <a:buNone/>
            </a:pPr>
            <a:r>
              <a:rPr lang="ru-RU" dirty="0" smtClean="0"/>
              <a:t>Этап 6. Сравнение показателей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267</Words>
  <Application>Microsoft Office PowerPoint</Application>
  <PresentationFormat>Широкоэкранный</PresentationFormat>
  <Paragraphs>91</Paragraphs>
  <Slides>24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DejaVu Sans</vt:lpstr>
      <vt:lpstr>Times New Roman</vt:lpstr>
      <vt:lpstr>Тема Office</vt:lpstr>
      <vt:lpstr>Поиск кратчайшего пути в метро с помощью алгоритмов графов</vt:lpstr>
      <vt:lpstr>Введение</vt:lpstr>
      <vt:lpstr>Пример графа</vt:lpstr>
      <vt:lpstr>Пример графа</vt:lpstr>
      <vt:lpstr>Цель</vt:lpstr>
      <vt:lpstr>Задачи*</vt:lpstr>
      <vt:lpstr>Алгоритмы</vt:lpstr>
      <vt:lpstr>История создания приложения</vt:lpstr>
      <vt:lpstr>Ход нашей работы</vt:lpstr>
      <vt:lpstr>Расчет теоретического времени</vt:lpstr>
      <vt:lpstr>Некоторые функции O(f(n))</vt:lpstr>
      <vt:lpstr>Генерация графа</vt:lpstr>
      <vt:lpstr>Различие теоретического и практического времен</vt:lpstr>
      <vt:lpstr>Среднее теоретическое время работы (мс) </vt:lpstr>
      <vt:lpstr>Среднее практическое время работы (мс)</vt:lpstr>
      <vt:lpstr>Практическое применение</vt:lpstr>
      <vt:lpstr>Критерии оптимальности</vt:lpstr>
      <vt:lpstr>Критерии оптимальности</vt:lpstr>
      <vt:lpstr>Критерии оптимальности</vt:lpstr>
      <vt:lpstr>Критерии оптимальности</vt:lpstr>
      <vt:lpstr>Критерии оптимальности</vt:lpstr>
      <vt:lpstr>Подведение итогов</vt:lpstr>
      <vt:lpstr>Основные источники и ссылки на проект*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 Windows</dc:creator>
  <cp:lastModifiedBy>Пользователь Windows</cp:lastModifiedBy>
  <cp:revision>32</cp:revision>
  <dcterms:created xsi:type="dcterms:W3CDTF">2018-03-29T17:28:13Z</dcterms:created>
  <dcterms:modified xsi:type="dcterms:W3CDTF">2019-04-15T22:28:57Z</dcterms:modified>
</cp:coreProperties>
</file>