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9"/>
  </p:notesMasterIdLst>
  <p:sldIdLst>
    <p:sldId id="256" r:id="rId2"/>
    <p:sldId id="259" r:id="rId3"/>
    <p:sldId id="341" r:id="rId4"/>
    <p:sldId id="294" r:id="rId5"/>
    <p:sldId id="260" r:id="rId6"/>
    <p:sldId id="295" r:id="rId7"/>
    <p:sldId id="297" r:id="rId8"/>
    <p:sldId id="299" r:id="rId9"/>
    <p:sldId id="300" r:id="rId10"/>
    <p:sldId id="304" r:id="rId11"/>
    <p:sldId id="307" r:id="rId12"/>
    <p:sldId id="308" r:id="rId13"/>
    <p:sldId id="309" r:id="rId14"/>
    <p:sldId id="320" r:id="rId15"/>
    <p:sldId id="321" r:id="rId16"/>
    <p:sldId id="322" r:id="rId17"/>
    <p:sldId id="323" r:id="rId18"/>
    <p:sldId id="324" r:id="rId19"/>
    <p:sldId id="340" r:id="rId20"/>
    <p:sldId id="325" r:id="rId21"/>
    <p:sldId id="329" r:id="rId22"/>
    <p:sldId id="361" r:id="rId23"/>
    <p:sldId id="330" r:id="rId24"/>
    <p:sldId id="331" r:id="rId25"/>
    <p:sldId id="332" r:id="rId26"/>
    <p:sldId id="333" r:id="rId27"/>
    <p:sldId id="334" r:id="rId28"/>
    <p:sldId id="335" r:id="rId29"/>
    <p:sldId id="336" r:id="rId30"/>
    <p:sldId id="337" r:id="rId31"/>
    <p:sldId id="339" r:id="rId32"/>
    <p:sldId id="338" r:id="rId33"/>
    <p:sldId id="342" r:id="rId34"/>
    <p:sldId id="343" r:id="rId35"/>
    <p:sldId id="344" r:id="rId36"/>
    <p:sldId id="345" r:id="rId37"/>
    <p:sldId id="350" r:id="rId38"/>
    <p:sldId id="351" r:id="rId39"/>
    <p:sldId id="352" r:id="rId40"/>
    <p:sldId id="353" r:id="rId41"/>
    <p:sldId id="354" r:id="rId42"/>
    <p:sldId id="355" r:id="rId43"/>
    <p:sldId id="356" r:id="rId44"/>
    <p:sldId id="357" r:id="rId45"/>
    <p:sldId id="358" r:id="rId46"/>
    <p:sldId id="359" r:id="rId47"/>
    <p:sldId id="360" r:id="rId48"/>
  </p:sldIdLst>
  <p:sldSz cx="9144000" cy="5143500" type="screen16x9"/>
  <p:notesSz cx="6858000" cy="9144000"/>
  <p:embeddedFontLst>
    <p:embeddedFont>
      <p:font typeface="Arial Black" panose="020B0A04020102020204" pitchFamily="34" charset="0"/>
      <p:bold r:id="rId50"/>
    </p:embeddedFont>
    <p:embeddedFont>
      <p:font typeface="Bree Serif" panose="020B0604020202020204" charset="0"/>
      <p:regular r:id="rId51"/>
    </p:embeddedFont>
    <p:embeddedFont>
      <p:font typeface="Calibri" panose="020F0502020204030204" pitchFamily="34" charset="0"/>
      <p:regular r:id="rId52"/>
      <p:bold r:id="rId53"/>
      <p:italic r:id="rId54"/>
      <p:boldItalic r:id="rId55"/>
    </p:embeddedFont>
    <p:embeddedFont>
      <p:font typeface="Comfortaa" panose="020B0604020202020204" charset="0"/>
      <p:regular r:id="rId56"/>
      <p:bold r:id="rId57"/>
    </p:embeddedFont>
    <p:embeddedFont>
      <p:font typeface="Franklin Gothic Book" panose="020B0503020102020204" pitchFamily="34" charset="0"/>
      <p:regular r:id="rId58"/>
      <p:italic r:id="rId59"/>
    </p:embeddedFont>
    <p:embeddedFont>
      <p:font typeface="Roboto Black" panose="02000000000000000000" pitchFamily="2" charset="0"/>
      <p:bold r:id="rId60"/>
      <p:boldItalic r:id="rId61"/>
    </p:embeddedFont>
    <p:embeddedFont>
      <p:font typeface="Roboto Light" panose="02000000000000000000" pitchFamily="2" charset="0"/>
      <p:regular r:id="rId62"/>
      <p:bold r:id="rId63"/>
      <p:italic r:id="rId64"/>
      <p:boldItalic r:id="rId65"/>
    </p:embeddedFont>
    <p:embeddedFont>
      <p:font typeface="Roboto Mono Thin" panose="020B0604020202020204" charset="0"/>
      <p:regular r:id="rId66"/>
      <p:bold r:id="rId67"/>
      <p:italic r:id="rId68"/>
      <p:boldItalic r:id="rId69"/>
    </p:embeddedFont>
    <p:embeddedFont>
      <p:font typeface="Sniglet" panose="020B0604020202020204" charset="0"/>
      <p:regular r:id="rId70"/>
    </p:embeddedFont>
    <p:embeddedFont>
      <p:font typeface="Walter Turncoat" panose="020B0604020202020204"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D24311-159D-4B79-B88E-AC1FC788830F}">
  <a:tblStyle styleId="{04D24311-159D-4B79-B88E-AC1FC78883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2" autoAdjust="0"/>
    <p:restoredTop sz="94660"/>
  </p:normalViewPr>
  <p:slideViewPr>
    <p:cSldViewPr snapToGrid="0">
      <p:cViewPr varScale="1">
        <p:scale>
          <a:sx n="93" d="100"/>
          <a:sy n="93" d="100"/>
        </p:scale>
        <p:origin x="11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64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06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054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5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68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82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44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750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979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15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990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08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519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149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369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006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497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695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934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33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088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04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2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51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20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5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598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958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862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718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5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942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478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593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395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736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659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05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64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3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569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08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278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095394" y="283220"/>
            <a:ext cx="5015237" cy="736527"/>
          </a:xfrm>
          <a:prstGeom prst="rect">
            <a:avLst/>
          </a:prstGeom>
        </p:spPr>
        <p:txBody>
          <a:bodyPr spcFirstLastPara="1" wrap="square" lIns="91425" tIns="91425" rIns="91425" bIns="91425" anchor="b" anchorCtr="0">
            <a:noAutofit/>
          </a:bodyPr>
          <a:lstStyle/>
          <a:p>
            <a:pPr lvl="0" algn="ctr"/>
            <a:br>
              <a:rPr lang="en-US" sz="4000" b="1" dirty="0"/>
            </a:br>
            <a:r>
              <a:rPr lang="en-US" sz="4000" b="1" dirty="0" err="1"/>
              <a:t>Kỹ</a:t>
            </a:r>
            <a:r>
              <a:rPr lang="en-US" sz="4000" b="1" dirty="0"/>
              <a:t> </a:t>
            </a:r>
            <a:r>
              <a:rPr lang="en-US" sz="4000" b="1" dirty="0" err="1"/>
              <a:t>Thuật</a:t>
            </a:r>
            <a:r>
              <a:rPr lang="en-US" sz="4000" b="1" dirty="0"/>
              <a:t> </a:t>
            </a:r>
            <a:r>
              <a:rPr lang="en-US" sz="4000" b="1" dirty="0" err="1"/>
              <a:t>Lập</a:t>
            </a:r>
            <a:r>
              <a:rPr lang="en-US" sz="4000" b="1" dirty="0"/>
              <a:t> </a:t>
            </a:r>
            <a:r>
              <a:rPr lang="en-US" sz="4000" b="1" dirty="0" err="1"/>
              <a:t>Trình</a:t>
            </a:r>
            <a:endParaRPr lang="en-US" sz="4000" b="1" dirty="0">
              <a:solidFill>
                <a:schemeClr val="accent1"/>
              </a:solidFill>
            </a:endParaRPr>
          </a:p>
        </p:txBody>
      </p:sp>
      <p:sp>
        <p:nvSpPr>
          <p:cNvPr id="110" name="Google Shape;110;p22"/>
          <p:cNvSpPr txBox="1">
            <a:spLocks noGrp="1"/>
          </p:cNvSpPr>
          <p:nvPr>
            <p:ph type="subTitle" idx="1"/>
          </p:nvPr>
        </p:nvSpPr>
        <p:spPr>
          <a:xfrm>
            <a:off x="5727193" y="1476843"/>
            <a:ext cx="1789522" cy="493360"/>
          </a:xfrm>
          <a:prstGeom prst="rect">
            <a:avLst/>
          </a:prstGeom>
        </p:spPr>
        <p:txBody>
          <a:bodyPr spcFirstLastPara="1" wrap="square" lIns="91425" tIns="91425" rIns="91425" bIns="91425" anchor="t" anchorCtr="0">
            <a:noAutofit/>
          </a:bodyPr>
          <a:lstStyle/>
          <a:p>
            <a:pPr marL="0" lvl="0" indent="0" algn="ctr"/>
            <a:r>
              <a:rPr lang="en-US" sz="2000" b="1" dirty="0" err="1"/>
              <a:t>Quản</a:t>
            </a:r>
            <a:r>
              <a:rPr lang="en-US" sz="2000" b="1" dirty="0"/>
              <a:t> </a:t>
            </a:r>
            <a:r>
              <a:rPr lang="en-US" sz="2000" b="1" dirty="0" err="1"/>
              <a:t>Lý</a:t>
            </a:r>
            <a:r>
              <a:rPr lang="en-US" sz="2000" b="1" dirty="0"/>
              <a:t> Logs</a:t>
            </a:r>
            <a:endParaRPr sz="2000" b="1"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solidFill>
                  <a:schemeClr val="bg1"/>
                </a:solidFill>
              </a:rPr>
              <a:t>Python</a:t>
            </a:r>
            <a:endParaRPr sz="2500" dirty="0">
              <a:solidFill>
                <a:schemeClr val="bg1"/>
              </a:solidFill>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p11"/>
          <p:cNvSpPr/>
          <p:nvPr/>
        </p:nvSpPr>
        <p:spPr>
          <a:xfrm>
            <a:off x="5592946" y="1223994"/>
            <a:ext cx="2058017" cy="101596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omfortaa" pitchFamily="2" charset="0"/>
            </a:endParaRPr>
          </a:p>
        </p:txBody>
      </p:sp>
      <p:sp>
        <p:nvSpPr>
          <p:cNvPr id="214" name="Google Shape;110;p22"/>
          <p:cNvSpPr txBox="1">
            <a:spLocks/>
          </p:cNvSpPr>
          <p:nvPr/>
        </p:nvSpPr>
        <p:spPr>
          <a:xfrm>
            <a:off x="4599301" y="2609602"/>
            <a:ext cx="1987290" cy="437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lgn="l"/>
            <a:r>
              <a:rPr lang="vi-VN" sz="1600" b="1" dirty="0"/>
              <a:t>Sinh viên thực hiện:</a:t>
            </a:r>
          </a:p>
        </p:txBody>
      </p:sp>
      <p:sp>
        <p:nvSpPr>
          <p:cNvPr id="2" name="Rectangle 1"/>
          <p:cNvSpPr/>
          <p:nvPr/>
        </p:nvSpPr>
        <p:spPr>
          <a:xfrm>
            <a:off x="6181199" y="3241248"/>
            <a:ext cx="2510363" cy="1169551"/>
          </a:xfrm>
          <a:prstGeom prst="rect">
            <a:avLst/>
          </a:prstGeom>
        </p:spPr>
        <p:txBody>
          <a:bodyPr wrap="square">
            <a:spAutoFit/>
          </a:bodyPr>
          <a:lstStyle/>
          <a:p>
            <a:r>
              <a:rPr lang="vi-VN" b="1" dirty="0">
                <a:solidFill>
                  <a:schemeClr val="bg1"/>
                </a:solidFill>
              </a:rPr>
              <a:t>Nguyễn Quang Trung</a:t>
            </a:r>
          </a:p>
          <a:p>
            <a:r>
              <a:rPr lang="vi-VN" b="1" dirty="0">
                <a:solidFill>
                  <a:schemeClr val="bg1"/>
                </a:solidFill>
              </a:rPr>
              <a:t>Nguyễn Đăng Long</a:t>
            </a:r>
          </a:p>
          <a:p>
            <a:r>
              <a:rPr lang="vi-VN" b="1" dirty="0">
                <a:solidFill>
                  <a:schemeClr val="bg1"/>
                </a:solidFill>
              </a:rPr>
              <a:t>Hoàng Dương Tùng</a:t>
            </a:r>
          </a:p>
          <a:p>
            <a:r>
              <a:rPr lang="vi-VN" b="1" dirty="0">
                <a:solidFill>
                  <a:schemeClr val="bg1"/>
                </a:solidFill>
              </a:rPr>
              <a:t>Dương Minh Nghĩa</a:t>
            </a:r>
          </a:p>
          <a:p>
            <a:r>
              <a:rPr lang="vi-VN" b="1" dirty="0">
                <a:solidFill>
                  <a:schemeClr val="bg1"/>
                </a:solidFill>
              </a:rPr>
              <a:t>Nguyễn Thị Thùy Trang</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 y="869827"/>
            <a:ext cx="5990291" cy="606600"/>
          </a:xfrm>
          <a:prstGeom prst="rect">
            <a:avLst/>
          </a:prstGeom>
        </p:spPr>
        <p:txBody>
          <a:bodyPr spcFirstLastPara="1" wrap="square" lIns="91425" tIns="91425" rIns="91425" bIns="91425" anchor="b" anchorCtr="0">
            <a:noAutofit/>
          </a:bodyPr>
          <a:lstStyle/>
          <a:p>
            <a:pPr lvl="0" algn="ctr"/>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module </a:t>
            </a:r>
            <a:r>
              <a:rPr lang="en-US" sz="3500" dirty="0" err="1">
                <a:latin typeface="Times New Roman" panose="02020603050405020304" pitchFamily="18" charset="0"/>
                <a:cs typeface="Times New Roman" panose="02020603050405020304" pitchFamily="18" charset="0"/>
              </a:rPr>
              <a:t>trong</a:t>
            </a:r>
            <a:r>
              <a:rPr lang="en-US" sz="3500" dirty="0">
                <a:latin typeface="Times New Roman" panose="02020603050405020304" pitchFamily="18" charset="0"/>
                <a:cs typeface="Times New Roman" panose="02020603050405020304" pitchFamily="18" charset="0"/>
              </a:rPr>
              <a:t> logging</a:t>
            </a:r>
          </a:p>
        </p:txBody>
      </p:sp>
      <p:cxnSp>
        <p:nvCxnSpPr>
          <p:cNvPr id="298" name="Google Shape;298;p26"/>
          <p:cNvCxnSpPr/>
          <p:nvPr/>
        </p:nvCxnSpPr>
        <p:spPr>
          <a:xfrm>
            <a:off x="0" y="1476427"/>
            <a:ext cx="5990291" cy="0"/>
          </a:xfrm>
          <a:prstGeom prst="straightConnector1">
            <a:avLst/>
          </a:prstGeom>
          <a:noFill/>
          <a:ln w="9525" cap="flat" cmpd="sng">
            <a:solidFill>
              <a:schemeClr val="accent1"/>
            </a:solidFill>
            <a:prstDash val="solid"/>
            <a:round/>
            <a:headEnd type="none" w="med" len="med"/>
            <a:tailEnd type="none" w="med" len="med"/>
          </a:ln>
        </p:spPr>
      </p:cxnSp>
      <p:sp>
        <p:nvSpPr>
          <p:cNvPr id="7" name="Google Shape;82;p14">
            <a:extLst>
              <a:ext uri="{FF2B5EF4-FFF2-40B4-BE49-F238E27FC236}">
                <a16:creationId xmlns:a16="http://schemas.microsoft.com/office/drawing/2014/main" id="{59725A11-21A9-170E-17D1-E4AF15D71784}"/>
              </a:ext>
            </a:extLst>
          </p:cNvPr>
          <p:cNvSpPr txBox="1">
            <a:spLocks/>
          </p:cNvSpPr>
          <p:nvPr/>
        </p:nvSpPr>
        <p:spPr>
          <a:xfrm>
            <a:off x="765064" y="1764372"/>
            <a:ext cx="7457609" cy="2774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1" i="0" dirty="0">
                <a:solidFill>
                  <a:schemeClr val="bg1"/>
                </a:solidFill>
                <a:effectLst/>
                <a:latin typeface="Times New Roman" panose="02020603050405020304" pitchFamily="18" charset="0"/>
                <a:cs typeface="Times New Roman" panose="02020603050405020304" pitchFamily="18" charset="0"/>
              </a:rPr>
              <a:t>1.2.5) </a:t>
            </a:r>
            <a:r>
              <a:rPr lang="vi-VN" sz="2400" b="1" i="0" dirty="0">
                <a:solidFill>
                  <a:schemeClr val="bg1"/>
                </a:solidFill>
                <a:effectLst/>
                <a:latin typeface="Times New Roman" panose="02020603050405020304" pitchFamily="18" charset="0"/>
                <a:cs typeface="Times New Roman" panose="02020603050405020304" pitchFamily="18" charset="0"/>
              </a:rPr>
              <a:t>Đối tượng filter </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rtl="0" fontAlgn="base"/>
            <a:endParaRPr lang="vi-VN" sz="2400" b="1" i="0" dirty="0">
              <a:solidFill>
                <a:schemeClr val="bg1"/>
              </a:solidFill>
              <a:effectLst/>
              <a:latin typeface="Times New Roman" panose="02020603050405020304" pitchFamily="18" charset="0"/>
              <a:cs typeface="Times New Roman" panose="02020603050405020304" pitchFamily="18" charset="0"/>
            </a:endParaRPr>
          </a:p>
          <a:p>
            <a:pPr algn="just" rtl="0" fontAlgn="base"/>
            <a:r>
              <a:rPr lang="en-US" sz="2400" b="0"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Có thể được sử dụng bởi Người xử lý và Người ghi log để lọc phức tạp hơn mức được cung cấp bởi các cấp. Lớp bộ lọc cơ sở chỉ cho phép các sự kiện nằm dưới một điểm nhất định trong phân cấp trình ghi log.</a:t>
            </a: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extLst>
      <p:ext uri="{BB962C8B-B14F-4D97-AF65-F5344CB8AC3E}">
        <p14:creationId xmlns:p14="http://schemas.microsoft.com/office/powerpoint/2010/main" val="406154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88836" y="760488"/>
            <a:ext cx="5193656" cy="606600"/>
          </a:xfrm>
          <a:prstGeom prst="rect">
            <a:avLst/>
          </a:prstGeom>
        </p:spPr>
        <p:txBody>
          <a:bodyPr spcFirstLastPara="1" wrap="square" lIns="91425" tIns="91425" rIns="91425" bIns="91425" anchor="b" anchorCtr="0">
            <a:noAutofit/>
          </a:bodyPr>
          <a:lstStyle/>
          <a:p>
            <a:pPr lvl="0"/>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module </a:t>
            </a:r>
            <a:r>
              <a:rPr lang="en-US" sz="3500" dirty="0" err="1">
                <a:latin typeface="Times New Roman" panose="02020603050405020304" pitchFamily="18" charset="0"/>
                <a:cs typeface="Times New Roman" panose="02020603050405020304" pitchFamily="18" charset="0"/>
              </a:rPr>
              <a:t>trong</a:t>
            </a:r>
            <a:r>
              <a:rPr lang="en-US" sz="3500" dirty="0">
                <a:latin typeface="Times New Roman" panose="02020603050405020304" pitchFamily="18" charset="0"/>
                <a:cs typeface="Times New Roman" panose="02020603050405020304" pitchFamily="18" charset="0"/>
              </a:rPr>
              <a:t> logging</a:t>
            </a:r>
            <a:endParaRPr sz="3500" dirty="0">
              <a:solidFill>
                <a:srgbClr val="FFFFFF"/>
              </a:solidFill>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10046" y="1367088"/>
            <a:ext cx="5558791"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82;p14">
            <a:extLst>
              <a:ext uri="{FF2B5EF4-FFF2-40B4-BE49-F238E27FC236}">
                <a16:creationId xmlns:a16="http://schemas.microsoft.com/office/drawing/2014/main" id="{59725A11-21A9-170E-17D1-E4AF15D71784}"/>
              </a:ext>
            </a:extLst>
          </p:cNvPr>
          <p:cNvSpPr txBox="1">
            <a:spLocks/>
          </p:cNvSpPr>
          <p:nvPr/>
        </p:nvSpPr>
        <p:spPr>
          <a:xfrm>
            <a:off x="876646" y="1914343"/>
            <a:ext cx="7401446" cy="2526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1" i="0" dirty="0">
                <a:solidFill>
                  <a:schemeClr val="bg1"/>
                </a:solidFill>
                <a:effectLst/>
                <a:latin typeface="Times New Roman" panose="02020603050405020304" pitchFamily="18" charset="0"/>
                <a:cs typeface="Times New Roman" panose="02020603050405020304" pitchFamily="18" charset="0"/>
              </a:rPr>
              <a:t>1.2.6) </a:t>
            </a:r>
            <a:r>
              <a:rPr lang="vi-VN" sz="2400" b="1" i="0" dirty="0">
                <a:solidFill>
                  <a:schemeClr val="bg1"/>
                </a:solidFill>
                <a:effectLst/>
                <a:latin typeface="Times New Roman" panose="02020603050405020304" pitchFamily="18" charset="0"/>
                <a:cs typeface="Times New Roman" panose="02020603050405020304" pitchFamily="18" charset="0"/>
              </a:rPr>
              <a:t>Đối tượng logrecord </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rtl="0" fontAlgn="base"/>
            <a:endParaRPr lang="vi-VN" sz="2400" b="1"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b="0"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Các thể hiện LogRecord được Logger tạo tự động mỗi khi có nội dung nào đó được ghi nhật ký và có thể được tạo thủ công thông qua makeLogRecord ()</a:t>
            </a: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extLst>
      <p:ext uri="{BB962C8B-B14F-4D97-AF65-F5344CB8AC3E}">
        <p14:creationId xmlns:p14="http://schemas.microsoft.com/office/powerpoint/2010/main" val="51498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306599" y="754480"/>
            <a:ext cx="5900237" cy="606600"/>
          </a:xfrm>
          <a:prstGeom prst="rect">
            <a:avLst/>
          </a:prstGeom>
        </p:spPr>
        <p:txBody>
          <a:bodyPr spcFirstLastPara="1" wrap="square" lIns="91425" tIns="91425" rIns="91425" bIns="91425" anchor="b" anchorCtr="0">
            <a:noAutofit/>
          </a:bodyPr>
          <a:lstStyle/>
          <a:p>
            <a:pPr lvl="0"/>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logging</a:t>
            </a:r>
            <a:endParaRPr dirty="0">
              <a:solidFill>
                <a:srgbClr val="FFFFFF"/>
              </a:solidFill>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0" y="1361080"/>
            <a:ext cx="5541818"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82;p14">
            <a:extLst>
              <a:ext uri="{FF2B5EF4-FFF2-40B4-BE49-F238E27FC236}">
                <a16:creationId xmlns:a16="http://schemas.microsoft.com/office/drawing/2014/main" id="{59725A11-21A9-170E-17D1-E4AF15D71784}"/>
              </a:ext>
            </a:extLst>
          </p:cNvPr>
          <p:cNvSpPr txBox="1">
            <a:spLocks/>
          </p:cNvSpPr>
          <p:nvPr/>
        </p:nvSpPr>
        <p:spPr>
          <a:xfrm>
            <a:off x="369901" y="1851997"/>
            <a:ext cx="8303044" cy="2687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1" i="0" dirty="0">
                <a:solidFill>
                  <a:schemeClr val="bg1"/>
                </a:solidFill>
                <a:effectLst/>
                <a:latin typeface="Times New Roman" panose="02020603050405020304" pitchFamily="18" charset="0"/>
                <a:cs typeface="Times New Roman" panose="02020603050405020304" pitchFamily="18" charset="0"/>
              </a:rPr>
              <a:t>1.2.</a:t>
            </a:r>
            <a:r>
              <a:rPr lang="vi-VN" sz="2400" b="1" i="0" dirty="0">
                <a:solidFill>
                  <a:schemeClr val="bg1"/>
                </a:solidFill>
                <a:effectLst/>
                <a:latin typeface="Times New Roman" panose="02020603050405020304" pitchFamily="18" charset="0"/>
                <a:cs typeface="Times New Roman" panose="02020603050405020304" pitchFamily="18" charset="0"/>
              </a:rPr>
              <a:t>7</a:t>
            </a:r>
            <a:r>
              <a:rPr lang="en-US" sz="2400" b="1" i="0" dirty="0">
                <a:solidFill>
                  <a:schemeClr val="bg1"/>
                </a:solidFill>
                <a:effectLst/>
                <a:latin typeface="Times New Roman" panose="02020603050405020304" pitchFamily="18" charset="0"/>
                <a:cs typeface="Times New Roman" panose="02020603050405020304" pitchFamily="18" charset="0"/>
              </a:rPr>
              <a:t>) </a:t>
            </a:r>
            <a:r>
              <a:rPr lang="vi-VN" sz="2400" b="1" i="0" dirty="0">
                <a:solidFill>
                  <a:schemeClr val="bg1"/>
                </a:solidFill>
                <a:effectLst/>
                <a:latin typeface="Times New Roman" panose="02020603050405020304" pitchFamily="18" charset="0"/>
                <a:cs typeface="Times New Roman" panose="02020603050405020304" pitchFamily="18" charset="0"/>
              </a:rPr>
              <a:t>Đối tượng LoggerAdapter </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rtl="0" fontAlgn="base"/>
            <a:endParaRPr lang="vi-VN" sz="2800" b="1" i="0" dirty="0">
              <a:solidFill>
                <a:schemeClr val="bg1"/>
              </a:solidFill>
              <a:effectLst/>
              <a:latin typeface="Times New Roman" panose="02020603050405020304" pitchFamily="18" charset="0"/>
              <a:cs typeface="Times New Roman" panose="02020603050405020304" pitchFamily="18" charset="0"/>
            </a:endParaRPr>
          </a:p>
          <a:p>
            <a:pPr algn="just" rtl="0" fontAlgn="base"/>
            <a:r>
              <a:rPr lang="en-US" sz="2400" b="0"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Các thể hiện LoggerAdapter được sử dụng để chuyển thông tin ngữ cảnh vào các cuộc gọi ghi nhật ký một cách thuận tiện. Để biết ví dụ sử dụng, hãy xem phần thêm thông tin theo ngữ cảnh vào kết quả ghi nhật ký của bạn. </a:t>
            </a:r>
            <a:endParaRPr lang="vi-VN" sz="2800" b="0" i="0" dirty="0">
              <a:solidFill>
                <a:schemeClr val="bg1"/>
              </a:solidFill>
              <a:effectLst/>
              <a:latin typeface="Times New Roman" panose="02020603050405020304" pitchFamily="18" charset="0"/>
              <a:cs typeface="Times New Roman" panose="02020603050405020304" pitchFamily="18" charset="0"/>
            </a:endParaRPr>
          </a:p>
        </p:txBody>
      </p:sp>
      <p:sp>
        <p:nvSpPr>
          <p:cNvPr id="7"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extLst>
      <p:ext uri="{BB962C8B-B14F-4D97-AF65-F5344CB8AC3E}">
        <p14:creationId xmlns:p14="http://schemas.microsoft.com/office/powerpoint/2010/main" val="314717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61512" y="695544"/>
            <a:ext cx="5089745" cy="606600"/>
          </a:xfrm>
          <a:prstGeom prst="rect">
            <a:avLst/>
          </a:prstGeom>
        </p:spPr>
        <p:txBody>
          <a:bodyPr spcFirstLastPara="1" wrap="square" lIns="91425" tIns="91425" rIns="91425" bIns="91425" anchor="b" anchorCtr="0">
            <a:noAutofit/>
          </a:bodyPr>
          <a:lstStyle/>
          <a:p>
            <a:pPr lvl="0" algn="ctr"/>
            <a:r>
              <a:rPr lang="en-US" sz="3500" dirty="0">
                <a:latin typeface="Times New Roman" panose="02020603050405020304" pitchFamily="18" charset="0"/>
                <a:cs typeface="Times New Roman" panose="02020603050405020304" pitchFamily="18" charset="0"/>
              </a:rPr>
              <a:t>Module </a:t>
            </a:r>
            <a:r>
              <a:rPr lang="en-US" sz="3500" dirty="0" err="1">
                <a:latin typeface="Times New Roman" panose="02020603050405020304" pitchFamily="18" charset="0"/>
                <a:cs typeface="Times New Roman" panose="02020603050405020304" pitchFamily="18" charset="0"/>
              </a:rPr>
              <a:t>logging.config</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0" y="1255958"/>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7" name="Google Shape;82;p14">
            <a:extLst>
              <a:ext uri="{FF2B5EF4-FFF2-40B4-BE49-F238E27FC236}">
                <a16:creationId xmlns:a16="http://schemas.microsoft.com/office/drawing/2014/main" id="{59725A11-21A9-170E-17D1-E4AF15D71784}"/>
              </a:ext>
            </a:extLst>
          </p:cNvPr>
          <p:cNvSpPr txBox="1">
            <a:spLocks/>
          </p:cNvSpPr>
          <p:nvPr/>
        </p:nvSpPr>
        <p:spPr>
          <a:xfrm>
            <a:off x="469102" y="1493343"/>
            <a:ext cx="8429545" cy="6202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vi-VN" b="0" i="1" dirty="0">
                <a:solidFill>
                  <a:schemeClr val="bg1"/>
                </a:solidFill>
                <a:effectLst/>
                <a:latin typeface="+mj-lt"/>
              </a:rPr>
              <a:t>logging.config.dictConfig(</a:t>
            </a:r>
            <a:r>
              <a:rPr lang="vi-VN" b="0" i="0" dirty="0">
                <a:solidFill>
                  <a:schemeClr val="bg1"/>
                </a:solidFill>
                <a:effectLst/>
                <a:latin typeface="+mj-lt"/>
              </a:rPr>
              <a:t>config</a:t>
            </a:r>
            <a:r>
              <a:rPr lang="vi-VN" b="0" i="1" dirty="0">
                <a:solidFill>
                  <a:schemeClr val="bg1"/>
                </a:solidFill>
                <a:effectLst/>
                <a:latin typeface="+mj-lt"/>
              </a:rPr>
              <a:t>)</a:t>
            </a:r>
            <a:r>
              <a:rPr lang="en-US" b="0" i="0" dirty="0">
                <a:solidFill>
                  <a:schemeClr val="bg1"/>
                </a:solidFill>
                <a:effectLst/>
                <a:latin typeface="+mj-lt"/>
              </a:rPr>
              <a:t>  </a:t>
            </a:r>
            <a:r>
              <a:rPr lang="en-US" b="0" i="0" dirty="0" err="1">
                <a:solidFill>
                  <a:schemeClr val="bg1"/>
                </a:solidFill>
                <a:effectLst/>
                <a:latin typeface="+mj-lt"/>
              </a:rPr>
              <a:t>là</a:t>
            </a:r>
            <a:r>
              <a:rPr lang="en-US" b="0" i="0" dirty="0">
                <a:solidFill>
                  <a:schemeClr val="bg1"/>
                </a:solidFill>
                <a:effectLst/>
                <a:latin typeface="+mj-lt"/>
              </a:rPr>
              <a:t> </a:t>
            </a:r>
            <a:r>
              <a:rPr lang="en-US" b="0" i="0" dirty="0" err="1">
                <a:solidFill>
                  <a:schemeClr val="bg1"/>
                </a:solidFill>
                <a:effectLst/>
                <a:latin typeface="+mj-lt"/>
              </a:rPr>
              <a:t>lấy</a:t>
            </a:r>
            <a:r>
              <a:rPr lang="en-US" b="0" i="0" dirty="0">
                <a:solidFill>
                  <a:schemeClr val="bg1"/>
                </a:solidFill>
                <a:effectLst/>
                <a:latin typeface="+mj-lt"/>
              </a:rPr>
              <a:t> logging configuration </a:t>
            </a:r>
            <a:r>
              <a:rPr lang="en-US" b="0" i="0" dirty="0" err="1">
                <a:solidFill>
                  <a:schemeClr val="bg1"/>
                </a:solidFill>
                <a:effectLst/>
                <a:latin typeface="+mj-lt"/>
              </a:rPr>
              <a:t>từ</a:t>
            </a:r>
            <a:r>
              <a:rPr lang="en-US" b="0" i="0" dirty="0">
                <a:solidFill>
                  <a:schemeClr val="bg1"/>
                </a:solidFill>
                <a:effectLst/>
                <a:latin typeface="+mj-lt"/>
              </a:rPr>
              <a:t> </a:t>
            </a:r>
            <a:r>
              <a:rPr lang="en-US" b="0" i="0" dirty="0" err="1">
                <a:solidFill>
                  <a:schemeClr val="bg1"/>
                </a:solidFill>
                <a:effectLst/>
                <a:latin typeface="+mj-lt"/>
              </a:rPr>
              <a:t>điển</a:t>
            </a:r>
            <a:r>
              <a:rPr lang="en-US" b="0" i="0" dirty="0">
                <a:solidFill>
                  <a:schemeClr val="bg1"/>
                </a:solidFill>
                <a:effectLst/>
                <a:latin typeface="+mj-lt"/>
              </a:rPr>
              <a:t>. </a:t>
            </a:r>
            <a:endParaRPr lang="vi-VN" sz="3200" b="0" i="0" dirty="0">
              <a:solidFill>
                <a:schemeClr val="bg1"/>
              </a:solidFill>
              <a:effectLst/>
              <a:latin typeface="+mj-lt"/>
            </a:endParaRPr>
          </a:p>
        </p:txBody>
      </p:sp>
      <p:sp>
        <p:nvSpPr>
          <p:cNvPr id="10" name="Google Shape;82;p14">
            <a:extLst>
              <a:ext uri="{FF2B5EF4-FFF2-40B4-BE49-F238E27FC236}">
                <a16:creationId xmlns:a16="http://schemas.microsoft.com/office/drawing/2014/main" id="{6BD38DF3-2C9A-8064-585D-EF46C1769E82}"/>
              </a:ext>
            </a:extLst>
          </p:cNvPr>
          <p:cNvSpPr txBox="1">
            <a:spLocks/>
          </p:cNvSpPr>
          <p:nvPr/>
        </p:nvSpPr>
        <p:spPr>
          <a:xfrm>
            <a:off x="79881" y="3423316"/>
            <a:ext cx="8818766" cy="12872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b="0" i="0" dirty="0">
                <a:solidFill>
                  <a:schemeClr val="bg1"/>
                </a:solidFill>
                <a:effectLst/>
                <a:latin typeface="Times New Roman" panose="02020603050405020304" pitchFamily="18" charset="0"/>
                <a:cs typeface="Times New Roman" panose="02020603050405020304" pitchFamily="18" charset="0"/>
              </a:rPr>
              <a:t>     </a:t>
            </a:r>
            <a:r>
              <a:rPr lang="vi-VN" b="0" i="0" dirty="0">
                <a:solidFill>
                  <a:schemeClr val="bg1"/>
                </a:solidFill>
                <a:effectLst/>
                <a:latin typeface="Times New Roman" panose="02020603050405020304" pitchFamily="18" charset="0"/>
                <a:cs typeface="Times New Roman" panose="02020603050405020304" pitchFamily="18" charset="0"/>
              </a:rPr>
              <a:t>Nếu gặp lỗi trong khi cấu hình, chức năng này sẽ tạo ra một ValueError, TypeError, AttributeError hoặc ImportError với một thông báo mô tả phù hợp.</a:t>
            </a: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1.3</a:t>
            </a:r>
          </a:p>
        </p:txBody>
      </p:sp>
      <p:pic>
        <p:nvPicPr>
          <p:cNvPr id="12" name="Picture 11" descr="https://lh5.googleusercontent.com/y8y_8Wvb4l4UWlNDRyo-IS-wH-I4zuS8U8SWWBcQ9ytYhgHfSVT-v6S2fAdAGytAn8e-OqwdzeBH_sPEulRJC6SmN34WbiB0VWXhZ7xr2JlH3oo8S4xcoRz63ao_paqEwHm4nd3weRWjS77kY_iMvw"/>
          <p:cNvPicPr/>
          <p:nvPr/>
        </p:nvPicPr>
        <p:blipFill>
          <a:blip r:embed="rId3">
            <a:extLst>
              <a:ext uri="{28A0092B-C50C-407E-A947-70E740481C1C}">
                <a14:useLocalDpi xmlns:a14="http://schemas.microsoft.com/office/drawing/2010/main" val="0"/>
              </a:ext>
            </a:extLst>
          </a:blip>
          <a:srcRect/>
          <a:stretch>
            <a:fillRect/>
          </a:stretch>
        </p:blipFill>
        <p:spPr bwMode="auto">
          <a:xfrm>
            <a:off x="1260763" y="2205135"/>
            <a:ext cx="6287905" cy="910424"/>
          </a:xfrm>
          <a:prstGeom prst="rect">
            <a:avLst/>
          </a:prstGeom>
          <a:noFill/>
          <a:ln>
            <a:noFill/>
          </a:ln>
        </p:spPr>
      </p:pic>
    </p:spTree>
    <p:extLst>
      <p:ext uri="{BB962C8B-B14F-4D97-AF65-F5344CB8AC3E}">
        <p14:creationId xmlns:p14="http://schemas.microsoft.com/office/powerpoint/2010/main" val="66858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524" y="742710"/>
            <a:ext cx="5089745" cy="606600"/>
          </a:xfrm>
          <a:prstGeom prst="rect">
            <a:avLst/>
          </a:prstGeom>
        </p:spPr>
        <p:txBody>
          <a:bodyPr spcFirstLastPara="1" wrap="square" lIns="91425" tIns="91425" rIns="91425" bIns="91425" anchor="b" anchorCtr="0">
            <a:noAutofit/>
          </a:bodyPr>
          <a:lstStyle/>
          <a:p>
            <a:pPr lvl="0" algn="ctr"/>
            <a:r>
              <a:rPr lang="en-US" sz="3500" dirty="0">
                <a:latin typeface="Times New Roman" panose="02020603050405020304" pitchFamily="18" charset="0"/>
                <a:cs typeface="Times New Roman" panose="02020603050405020304" pitchFamily="18" charset="0"/>
              </a:rPr>
              <a:t>Module </a:t>
            </a:r>
            <a:r>
              <a:rPr lang="en-US" sz="3500" dirty="0" err="1">
                <a:latin typeface="Times New Roman" panose="02020603050405020304" pitchFamily="18" charset="0"/>
                <a:cs typeface="Times New Roman" panose="02020603050405020304" pitchFamily="18" charset="0"/>
              </a:rPr>
              <a:t>logging.config</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0" y="1331532"/>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12" name="Google Shape;82;p14">
            <a:extLst>
              <a:ext uri="{FF2B5EF4-FFF2-40B4-BE49-F238E27FC236}">
                <a16:creationId xmlns:a16="http://schemas.microsoft.com/office/drawing/2014/main" id="{59725A11-21A9-170E-17D1-E4AF15D71784}"/>
              </a:ext>
            </a:extLst>
          </p:cNvPr>
          <p:cNvSpPr txBox="1">
            <a:spLocks/>
          </p:cNvSpPr>
          <p:nvPr/>
        </p:nvSpPr>
        <p:spPr>
          <a:xfrm>
            <a:off x="411466" y="1785384"/>
            <a:ext cx="8109080" cy="3465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0" i="1" dirty="0" err="1">
                <a:solidFill>
                  <a:schemeClr val="bg1"/>
                </a:solidFill>
                <a:effectLst/>
                <a:latin typeface="Times New Roman" panose="02020603050405020304" pitchFamily="18" charset="0"/>
                <a:cs typeface="Times New Roman" panose="02020603050405020304" pitchFamily="18" charset="0"/>
              </a:rPr>
              <a:t>logging.config.fileConfig</a:t>
            </a:r>
            <a:r>
              <a:rPr lang="en-US" sz="2400" b="0" i="1" dirty="0">
                <a:solidFill>
                  <a:schemeClr val="bg1"/>
                </a:solidFill>
                <a:effectLst/>
                <a:latin typeface="Times New Roman" panose="02020603050405020304" pitchFamily="18" charset="0"/>
                <a:cs typeface="Times New Roman" panose="02020603050405020304" pitchFamily="18" charset="0"/>
              </a:rPr>
              <a:t> (</a:t>
            </a:r>
            <a:r>
              <a:rPr lang="en-US" sz="2400" b="0" i="1" dirty="0" err="1">
                <a:solidFill>
                  <a:schemeClr val="bg1"/>
                </a:solidFill>
                <a:effectLst/>
                <a:latin typeface="Times New Roman" panose="02020603050405020304" pitchFamily="18" charset="0"/>
                <a:cs typeface="Times New Roman" panose="02020603050405020304" pitchFamily="18" charset="0"/>
              </a:rPr>
              <a:t>fname</a:t>
            </a:r>
            <a:r>
              <a:rPr lang="en-US" sz="2400" b="0" i="1" dirty="0">
                <a:solidFill>
                  <a:schemeClr val="bg1"/>
                </a:solidFill>
                <a:effectLst/>
                <a:latin typeface="Times New Roman" panose="02020603050405020304" pitchFamily="18" charset="0"/>
                <a:cs typeface="Times New Roman" panose="02020603050405020304" pitchFamily="18" charset="0"/>
              </a:rPr>
              <a:t>, defaults = none, </a:t>
            </a:r>
            <a:r>
              <a:rPr lang="en-US" sz="2400" b="0" i="1" dirty="0" err="1">
                <a:solidFill>
                  <a:schemeClr val="bg1"/>
                </a:solidFill>
                <a:effectLst/>
                <a:latin typeface="Times New Roman" panose="02020603050405020304" pitchFamily="18" charset="0"/>
                <a:cs typeface="Times New Roman" panose="02020603050405020304" pitchFamily="18" charset="0"/>
              </a:rPr>
              <a:t>disable_existing</a:t>
            </a:r>
            <a:r>
              <a:rPr lang="en-US" sz="2400" b="0" i="1" dirty="0">
                <a:solidFill>
                  <a:schemeClr val="bg1"/>
                </a:solidFill>
                <a:effectLst/>
                <a:latin typeface="Times New Roman" panose="02020603050405020304" pitchFamily="18" charset="0"/>
                <a:cs typeface="Times New Roman" panose="02020603050405020304" pitchFamily="18" charset="0"/>
              </a:rPr>
              <a:t>_ _logger = True)</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Đọc</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cấu</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hình</a:t>
            </a:r>
            <a:r>
              <a:rPr lang="en-US" sz="2400" b="0" i="0" dirty="0">
                <a:solidFill>
                  <a:schemeClr val="bg1"/>
                </a:solidFill>
                <a:effectLst/>
                <a:latin typeface="Times New Roman" panose="02020603050405020304" pitchFamily="18" charset="0"/>
                <a:cs typeface="Times New Roman" panose="02020603050405020304" pitchFamily="18" charset="0"/>
              </a:rPr>
              <a:t> logging </a:t>
            </a:r>
            <a:r>
              <a:rPr lang="en-US" sz="2400" b="0" i="0" dirty="0" err="1">
                <a:solidFill>
                  <a:schemeClr val="bg1"/>
                </a:solidFill>
                <a:effectLst/>
                <a:latin typeface="Times New Roman" panose="02020603050405020304" pitchFamily="18" charset="0"/>
                <a:cs typeface="Times New Roman" panose="02020603050405020304" pitchFamily="18" charset="0"/>
              </a:rPr>
              <a:t>từ</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tệp</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định</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dạng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configparser</a:t>
            </a:r>
            <a:r>
              <a:rPr lang="en-US" sz="2400" b="0" i="0" dirty="0">
                <a:solidFill>
                  <a:schemeClr val="bg1"/>
                </a:solidFill>
                <a:effectLst/>
                <a:latin typeface="Times New Roman" panose="02020603050405020304" pitchFamily="18" charset="0"/>
                <a:cs typeface="Times New Roman" panose="02020603050405020304" pitchFamily="18" charset="0"/>
              </a:rPr>
              <a:t>.</a:t>
            </a:r>
          </a:p>
          <a:p>
            <a:pPr algn="l" rtl="0" fontAlgn="base"/>
            <a:endParaRPr lang="en-US" sz="2400"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b="0" i="1" dirty="0" err="1">
                <a:solidFill>
                  <a:schemeClr val="bg1"/>
                </a:solidFill>
                <a:effectLst/>
                <a:latin typeface="Times New Roman" panose="02020603050405020304" pitchFamily="18" charset="0"/>
                <a:cs typeface="Times New Roman" panose="02020603050405020304" pitchFamily="18" charset="0"/>
              </a:rPr>
              <a:t>logging.config.listen</a:t>
            </a:r>
            <a:r>
              <a:rPr lang="en-US" sz="2400" b="0" i="1" dirty="0">
                <a:solidFill>
                  <a:schemeClr val="bg1"/>
                </a:solidFill>
                <a:effectLst/>
                <a:latin typeface="Times New Roman" panose="02020603050405020304" pitchFamily="18" charset="0"/>
                <a:cs typeface="Times New Roman" panose="02020603050405020304" pitchFamily="18" charset="0"/>
              </a:rPr>
              <a:t>(port = DEFAULT LOGGING_CONFIG PORT, verify = none)</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là</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khởi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động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máy</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chủ</a:t>
            </a:r>
            <a:r>
              <a:rPr lang="en-US" sz="2400" b="0" i="0" dirty="0">
                <a:solidFill>
                  <a:schemeClr val="bg1"/>
                </a:solidFill>
                <a:effectLst/>
                <a:latin typeface="Times New Roman" panose="02020603050405020304" pitchFamily="18" charset="0"/>
                <a:cs typeface="Times New Roman" panose="02020603050405020304" pitchFamily="18" charset="0"/>
              </a:rPr>
              <a:t> socket </a:t>
            </a:r>
            <a:r>
              <a:rPr lang="en-US" sz="2400" b="0" i="0" dirty="0" err="1">
                <a:solidFill>
                  <a:schemeClr val="bg1"/>
                </a:solidFill>
                <a:effectLst/>
                <a:latin typeface="Times New Roman" panose="02020603050405020304" pitchFamily="18" charset="0"/>
                <a:cs typeface="Times New Roman" panose="02020603050405020304" pitchFamily="18" charset="0"/>
              </a:rPr>
              <a:t>trên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cổng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được</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chỉ</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định</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và</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lắng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nghe</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các</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cấu</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hình</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mới</a:t>
            </a:r>
            <a:r>
              <a:rPr lang="en-US" sz="2400" b="0" i="0" dirty="0">
                <a:solidFill>
                  <a:schemeClr val="bg1"/>
                </a:solidFill>
                <a:effectLst/>
                <a:latin typeface="Times New Roman" panose="02020603050405020304" pitchFamily="18" charset="0"/>
                <a:cs typeface="Times New Roman" panose="02020603050405020304" pitchFamily="18" charset="0"/>
              </a:rPr>
              <a:t>.</a:t>
            </a:r>
            <a:endParaRPr lang="vi-VN" sz="3600" b="0" i="0" dirty="0">
              <a:solidFill>
                <a:schemeClr val="bg1"/>
              </a:solidFill>
              <a:effectLst/>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1.3</a:t>
            </a:r>
          </a:p>
        </p:txBody>
      </p:sp>
    </p:spTree>
    <p:extLst>
      <p:ext uri="{BB962C8B-B14F-4D97-AF65-F5344CB8AC3E}">
        <p14:creationId xmlns:p14="http://schemas.microsoft.com/office/powerpoint/2010/main" val="265598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1000"/>
                                        <p:tgtEl>
                                          <p:spTgt spid="12">
                                            <p:txEl>
                                              <p:pRg st="2" end="2"/>
                                            </p:txEl>
                                          </p:spTgt>
                                        </p:tgtEl>
                                      </p:cBhvr>
                                    </p:animEffect>
                                    <p:anim calcmode="lin" valueType="num">
                                      <p:cBhvr>
                                        <p:cTn id="1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524" y="788614"/>
            <a:ext cx="5449964" cy="627760"/>
          </a:xfrm>
          <a:prstGeom prst="rect">
            <a:avLst/>
          </a:prstGeom>
        </p:spPr>
        <p:txBody>
          <a:bodyPr spcFirstLastPara="1" wrap="square" lIns="91425" tIns="91425" rIns="91425" bIns="91425" anchor="b" anchorCtr="0">
            <a:noAutofit/>
          </a:bodyPr>
          <a:lstStyle/>
          <a:p>
            <a:pPr lvl="0" algn="ctr"/>
            <a:r>
              <a:rPr lang="en-US" sz="3500" dirty="0">
                <a:latin typeface="Times New Roman" panose="02020603050405020304" pitchFamily="18" charset="0"/>
                <a:cs typeface="Times New Roman" panose="02020603050405020304" pitchFamily="18" charset="0"/>
              </a:rPr>
              <a:t>Module </a:t>
            </a:r>
            <a:r>
              <a:rPr lang="en-US" sz="3500" dirty="0" err="1">
                <a:latin typeface="Times New Roman" panose="02020603050405020304" pitchFamily="18" charset="0"/>
                <a:cs typeface="Times New Roman" panose="02020603050405020304" pitchFamily="18" charset="0"/>
              </a:rPr>
              <a:t>logging.handlers</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0" y="1416374"/>
            <a:ext cx="5227163"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82;p14">
            <a:extLst>
              <a:ext uri="{FF2B5EF4-FFF2-40B4-BE49-F238E27FC236}">
                <a16:creationId xmlns:a16="http://schemas.microsoft.com/office/drawing/2014/main" id="{59725A11-21A9-170E-17D1-E4AF15D71784}"/>
              </a:ext>
            </a:extLst>
          </p:cNvPr>
          <p:cNvSpPr txBox="1">
            <a:spLocks/>
          </p:cNvSpPr>
          <p:nvPr/>
        </p:nvSpPr>
        <p:spPr>
          <a:xfrm>
            <a:off x="869718" y="1665073"/>
            <a:ext cx="7200555" cy="26853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vi-VN" sz="2400" b="1" i="0" dirty="0">
                <a:solidFill>
                  <a:schemeClr val="bg1"/>
                </a:solidFill>
                <a:effectLst/>
                <a:latin typeface="+mj-lt"/>
              </a:rPr>
              <a:t>Định nghĩa</a:t>
            </a:r>
            <a:endParaRPr lang="en-US" sz="2400" b="1" i="0" dirty="0">
              <a:solidFill>
                <a:schemeClr val="bg1"/>
              </a:solidFill>
              <a:effectLst/>
              <a:latin typeface="+mj-lt"/>
            </a:endParaRPr>
          </a:p>
          <a:p>
            <a:pPr algn="l" rtl="0" fontAlgn="base"/>
            <a:r>
              <a:rPr lang="vi-VN" sz="2400" b="1" i="0" dirty="0">
                <a:solidFill>
                  <a:schemeClr val="bg1"/>
                </a:solidFill>
                <a:effectLst/>
                <a:latin typeface="+mj-lt"/>
              </a:rPr>
              <a:t> </a:t>
            </a:r>
            <a:endParaRPr lang="vi-VN" sz="2800" b="1" i="0" dirty="0">
              <a:solidFill>
                <a:schemeClr val="bg1"/>
              </a:solidFill>
              <a:effectLst/>
              <a:latin typeface="+mj-lt"/>
            </a:endParaRPr>
          </a:p>
          <a:p>
            <a:pPr algn="just" rtl="0" fontAlgn="base"/>
            <a:r>
              <a:rPr lang="en-US" sz="2400" b="0" i="0" dirty="0">
                <a:solidFill>
                  <a:schemeClr val="bg1"/>
                </a:solidFill>
                <a:effectLst/>
                <a:latin typeface="+mj-lt"/>
              </a:rPr>
              <a:t>	</a:t>
            </a:r>
            <a:r>
              <a:rPr lang="vi-VN" sz="2400" b="0" i="0" dirty="0">
                <a:solidFill>
                  <a:schemeClr val="bg1"/>
                </a:solidFill>
                <a:effectLst/>
                <a:latin typeface="+mj-lt"/>
              </a:rPr>
              <a:t>Các handlers được cung cấp trong gói. Lưu ý rằng ba trong số các  Handlers (StreamHandler, FileHandler và NullHandler) thực sự được xác định trong chính module. </a:t>
            </a:r>
            <a:endParaRPr lang="vi-VN" sz="2800" b="0" i="0" dirty="0">
              <a:solidFill>
                <a:schemeClr val="bg1"/>
              </a:solidFill>
              <a:effectLst/>
              <a:latin typeface="+mj-lt"/>
            </a:endParaRP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1.4</a:t>
            </a:r>
          </a:p>
        </p:txBody>
      </p:sp>
    </p:spTree>
    <p:extLst>
      <p:ext uri="{BB962C8B-B14F-4D97-AF65-F5344CB8AC3E}">
        <p14:creationId xmlns:p14="http://schemas.microsoft.com/office/powerpoint/2010/main" val="347435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0" y="683643"/>
            <a:ext cx="5449964" cy="555014"/>
          </a:xfrm>
          <a:prstGeom prst="rect">
            <a:avLst/>
          </a:prstGeom>
        </p:spPr>
        <p:txBody>
          <a:bodyPr spcFirstLastPara="1" wrap="square" lIns="91425" tIns="91425" rIns="91425" bIns="91425" anchor="b" anchorCtr="0">
            <a:noAutofit/>
          </a:bodyPr>
          <a:lstStyle/>
          <a:p>
            <a:pPr lvl="0" algn="ctr"/>
            <a:r>
              <a:rPr lang="en-US" sz="3500" dirty="0">
                <a:latin typeface="Times New Roman" panose="02020603050405020304" pitchFamily="18" charset="0"/>
                <a:cs typeface="Times New Roman" panose="02020603050405020304" pitchFamily="18" charset="0"/>
              </a:rPr>
              <a:t>Module </a:t>
            </a:r>
            <a:r>
              <a:rPr lang="en-US" sz="3500" dirty="0" err="1">
                <a:latin typeface="Times New Roman" panose="02020603050405020304" pitchFamily="18" charset="0"/>
                <a:cs typeface="Times New Roman" panose="02020603050405020304" pitchFamily="18" charset="0"/>
              </a:rPr>
              <a:t>logging.handlers</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15524" y="1226128"/>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9" name="Google Shape;82;p14">
            <a:extLst>
              <a:ext uri="{FF2B5EF4-FFF2-40B4-BE49-F238E27FC236}">
                <a16:creationId xmlns:a16="http://schemas.microsoft.com/office/drawing/2014/main" id="{59725A11-21A9-170E-17D1-E4AF15D71784}"/>
              </a:ext>
            </a:extLst>
          </p:cNvPr>
          <p:cNvSpPr txBox="1">
            <a:spLocks/>
          </p:cNvSpPr>
          <p:nvPr/>
        </p:nvSpPr>
        <p:spPr>
          <a:xfrm>
            <a:off x="638143" y="1840993"/>
            <a:ext cx="8171426" cy="2020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1" i="0" dirty="0">
                <a:solidFill>
                  <a:schemeClr val="bg1"/>
                </a:solidFill>
                <a:effectLst/>
                <a:latin typeface="Times New Roman" panose="02020603050405020304" pitchFamily="18" charset="0"/>
                <a:cs typeface="Times New Roman" panose="02020603050405020304" pitchFamily="18" charset="0"/>
              </a:rPr>
              <a:t>1.4.1) </a:t>
            </a:r>
            <a:r>
              <a:rPr lang="en-US" sz="2400" b="1" i="0" dirty="0" err="1">
                <a:solidFill>
                  <a:schemeClr val="bg1"/>
                </a:solidFill>
                <a:effectLst/>
                <a:latin typeface="Times New Roman" panose="02020603050405020304" pitchFamily="18" charset="0"/>
                <a:cs typeface="Times New Roman" panose="02020603050405020304" pitchFamily="18" charset="0"/>
              </a:rPr>
              <a:t>SysLogHandler</a:t>
            </a:r>
            <a:r>
              <a:rPr lang="en-US" sz="2400" b="1" i="0" dirty="0">
                <a:solidFill>
                  <a:schemeClr val="bg1"/>
                </a:solidFill>
                <a:effectLst/>
                <a:latin typeface="Times New Roman" panose="02020603050405020304" pitchFamily="18" charset="0"/>
                <a:cs typeface="Times New Roman" panose="02020603050405020304" pitchFamily="18" charset="0"/>
              </a:rPr>
              <a:t> </a:t>
            </a:r>
          </a:p>
          <a:p>
            <a:pPr algn="l" rtl="0" fontAlgn="base"/>
            <a:endParaRPr lang="en-US" sz="2800" b="1"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Lớp</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SysLogHandler</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nằm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trong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mô-đun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logging.handlers</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hỗ</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trợ</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gửi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thông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báo</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ghi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nhật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ký</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đến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một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nhật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ký</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hệ</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thống</a:t>
            </a:r>
            <a:r>
              <a:rPr lang="en-US" sz="2400" b="0" i="0" dirty="0">
                <a:solidFill>
                  <a:schemeClr val="bg1"/>
                </a:solidFill>
                <a:effectLst/>
                <a:latin typeface="Times New Roman" panose="02020603050405020304" pitchFamily="18" charset="0"/>
                <a:cs typeface="Times New Roman" panose="02020603050405020304" pitchFamily="18" charset="0"/>
              </a:rPr>
              <a:t> Unix </a:t>
            </a:r>
            <a:r>
              <a:rPr lang="en-US" sz="2400" b="0" i="0" dirty="0" err="1">
                <a:solidFill>
                  <a:schemeClr val="bg1"/>
                </a:solidFill>
                <a:effectLst/>
                <a:latin typeface="Times New Roman" panose="02020603050405020304" pitchFamily="18" charset="0"/>
                <a:cs typeface="Times New Roman" panose="02020603050405020304" pitchFamily="18" charset="0"/>
              </a:rPr>
              <a:t>cục</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bộ</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hoặc</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từ</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xa</a:t>
            </a:r>
            <a:r>
              <a:rPr lang="en-US" sz="2400" b="0" i="0" dirty="0">
                <a:solidFill>
                  <a:schemeClr val="bg1"/>
                </a:solidFill>
                <a:effectLst/>
                <a:latin typeface="Times New Roman" panose="02020603050405020304" pitchFamily="18" charset="0"/>
                <a:cs typeface="Times New Roman" panose="02020603050405020304" pitchFamily="18" charset="0"/>
              </a:rPr>
              <a:t>. </a:t>
            </a:r>
            <a:endParaRPr lang="en-US" sz="2800" b="0" i="0" dirty="0">
              <a:solidFill>
                <a:schemeClr val="bg1"/>
              </a:solidFill>
              <a:effectLst/>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1.4</a:t>
            </a:r>
          </a:p>
        </p:txBody>
      </p:sp>
    </p:spTree>
    <p:extLst>
      <p:ext uri="{BB962C8B-B14F-4D97-AF65-F5344CB8AC3E}">
        <p14:creationId xmlns:p14="http://schemas.microsoft.com/office/powerpoint/2010/main" val="5976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1000"/>
                                        <p:tgtEl>
                                          <p:spTgt spid="9">
                                            <p:txEl>
                                              <p:pRg st="2" end="2"/>
                                            </p:txEl>
                                          </p:spTgt>
                                        </p:tgtEl>
                                      </p:cBhvr>
                                    </p:animEffect>
                                    <p:anim calcmode="lin" valueType="num">
                                      <p:cBhvr>
                                        <p:cTn id="1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524" y="603973"/>
            <a:ext cx="5449964" cy="624002"/>
          </a:xfrm>
          <a:prstGeom prst="rect">
            <a:avLst/>
          </a:prstGeom>
        </p:spPr>
        <p:txBody>
          <a:bodyPr spcFirstLastPara="1" wrap="square" lIns="91425" tIns="91425" rIns="91425" bIns="91425" anchor="b" anchorCtr="0">
            <a:noAutofit/>
          </a:bodyPr>
          <a:lstStyle/>
          <a:p>
            <a:pPr lvl="0" algn="ctr"/>
            <a:r>
              <a:rPr lang="en-US" sz="3500" dirty="0">
                <a:latin typeface="Times New Roman" panose="02020603050405020304" pitchFamily="18" charset="0"/>
                <a:cs typeface="Times New Roman" panose="02020603050405020304" pitchFamily="18" charset="0"/>
              </a:rPr>
              <a:t>Module </a:t>
            </a:r>
            <a:r>
              <a:rPr lang="en-US" sz="3500" dirty="0" err="1">
                <a:latin typeface="Times New Roman" panose="02020603050405020304" pitchFamily="18" charset="0"/>
                <a:cs typeface="Times New Roman" panose="02020603050405020304" pitchFamily="18" charset="0"/>
              </a:rPr>
              <a:t>logging.handlers</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77123" y="1197844"/>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6" name="Google Shape;82;p14">
            <a:extLst>
              <a:ext uri="{FF2B5EF4-FFF2-40B4-BE49-F238E27FC236}">
                <a16:creationId xmlns:a16="http://schemas.microsoft.com/office/drawing/2014/main" id="{59725A11-21A9-170E-17D1-E4AF15D71784}"/>
              </a:ext>
            </a:extLst>
          </p:cNvPr>
          <p:cNvSpPr txBox="1">
            <a:spLocks/>
          </p:cNvSpPr>
          <p:nvPr/>
        </p:nvSpPr>
        <p:spPr>
          <a:xfrm>
            <a:off x="1183855" y="2558580"/>
            <a:ext cx="1819117" cy="777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800" dirty="0" err="1">
                <a:solidFill>
                  <a:schemeClr val="bg1"/>
                </a:solidFill>
                <a:latin typeface="Times New Roman" panose="02020603050405020304" pitchFamily="18" charset="0"/>
                <a:cs typeface="Times New Roman" panose="02020603050405020304" pitchFamily="18" charset="0"/>
              </a:rPr>
              <a:t>Độ</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ưu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tiên</a:t>
            </a:r>
            <a:endParaRPr lang="en-US" sz="2800" b="0" i="0" dirty="0">
              <a:solidFill>
                <a:schemeClr val="bg1"/>
              </a:solidFill>
              <a:effectLst/>
              <a:latin typeface="Times New Roman" panose="02020603050405020304" pitchFamily="18" charset="0"/>
              <a:cs typeface="Times New Roman" panose="02020603050405020304" pitchFamily="18" charset="0"/>
            </a:endParaRPr>
          </a:p>
        </p:txBody>
      </p:sp>
      <p:pic>
        <p:nvPicPr>
          <p:cNvPr id="7" name="Picture 8">
            <a:extLst>
              <a:ext uri="{FF2B5EF4-FFF2-40B4-BE49-F238E27FC236}">
                <a16:creationId xmlns:a16="http://schemas.microsoft.com/office/drawing/2014/main" id="{699B5B00-F674-2826-547C-BA97C6B7C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733" y="1400309"/>
            <a:ext cx="4190140" cy="340553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1.4</a:t>
            </a:r>
          </a:p>
        </p:txBody>
      </p:sp>
    </p:spTree>
    <p:extLst>
      <p:ext uri="{BB962C8B-B14F-4D97-AF65-F5344CB8AC3E}">
        <p14:creationId xmlns:p14="http://schemas.microsoft.com/office/powerpoint/2010/main" val="201683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828800" y="200891"/>
            <a:ext cx="5449964" cy="630382"/>
          </a:xfrm>
          <a:prstGeom prst="rect">
            <a:avLst/>
          </a:prstGeom>
        </p:spPr>
        <p:txBody>
          <a:bodyPr spcFirstLastPara="1" wrap="square" lIns="91425" tIns="91425" rIns="91425" bIns="91425" anchor="b" anchorCtr="0">
            <a:noAutofit/>
          </a:bodyPr>
          <a:lstStyle/>
          <a:p>
            <a:pPr lvl="0" algn="ctr"/>
            <a:r>
              <a:rPr lang="en-US" sz="3500" dirty="0">
                <a:latin typeface="Times New Roman" panose="02020603050405020304" pitchFamily="18" charset="0"/>
                <a:cs typeface="Times New Roman" panose="02020603050405020304" pitchFamily="18" charset="0"/>
              </a:rPr>
              <a:t>Module </a:t>
            </a:r>
            <a:r>
              <a:rPr lang="en-US" sz="3500" dirty="0" err="1">
                <a:latin typeface="Times New Roman" panose="02020603050405020304" pitchFamily="18" charset="0"/>
                <a:cs typeface="Times New Roman" panose="02020603050405020304" pitchFamily="18" charset="0"/>
              </a:rPr>
              <a:t>logging.handlers</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1616697" y="831273"/>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6" name="Google Shape;82;p14">
            <a:extLst>
              <a:ext uri="{FF2B5EF4-FFF2-40B4-BE49-F238E27FC236}">
                <a16:creationId xmlns:a16="http://schemas.microsoft.com/office/drawing/2014/main" id="{59725A11-21A9-170E-17D1-E4AF15D71784}"/>
              </a:ext>
            </a:extLst>
          </p:cNvPr>
          <p:cNvSpPr txBox="1">
            <a:spLocks/>
          </p:cNvSpPr>
          <p:nvPr/>
        </p:nvSpPr>
        <p:spPr>
          <a:xfrm>
            <a:off x="1582175" y="2438400"/>
            <a:ext cx="1223371"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800" dirty="0" err="1">
                <a:solidFill>
                  <a:schemeClr val="bg1"/>
                </a:solidFill>
                <a:latin typeface="Times New Roman" panose="02020603050405020304" pitchFamily="18" charset="0"/>
                <a:cs typeface="Times New Roman" panose="02020603050405020304" pitchFamily="18" charset="0"/>
              </a:rPr>
              <a:t>Cơ</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sở</a:t>
            </a:r>
            <a:endParaRPr lang="en-US" sz="2800" b="0" i="0" dirty="0">
              <a:solidFill>
                <a:schemeClr val="bg1"/>
              </a:solidFill>
              <a:effectLst/>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09BB9963-1B01-A716-E298-6D8163205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627" y="969817"/>
            <a:ext cx="3355169" cy="3970479"/>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1.4</a:t>
            </a:r>
          </a:p>
        </p:txBody>
      </p:sp>
    </p:spTree>
    <p:extLst>
      <p:ext uri="{BB962C8B-B14F-4D97-AF65-F5344CB8AC3E}">
        <p14:creationId xmlns:p14="http://schemas.microsoft.com/office/powerpoint/2010/main" val="192933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0" name="Google Shape;106;p17"/>
          <p:cNvGrpSpPr/>
          <p:nvPr/>
        </p:nvGrpSpPr>
        <p:grpSpPr>
          <a:xfrm rot="-7230029">
            <a:off x="5686892" y="1379462"/>
            <a:ext cx="2089993" cy="1452611"/>
            <a:chOff x="238125" y="1918825"/>
            <a:chExt cx="1042450" cy="660400"/>
          </a:xfrm>
        </p:grpSpPr>
        <p:sp>
          <p:nvSpPr>
            <p:cNvPr id="11"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2"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grpSp>
        <p:nvGrpSpPr>
          <p:cNvPr id="14" name="Google Shape;109;p17"/>
          <p:cNvGrpSpPr/>
          <p:nvPr/>
        </p:nvGrpSpPr>
        <p:grpSpPr>
          <a:xfrm rot="4843953" flipH="1">
            <a:off x="1656988" y="1361669"/>
            <a:ext cx="2021229" cy="1848295"/>
            <a:chOff x="1113100" y="2199475"/>
            <a:chExt cx="801900" cy="709925"/>
          </a:xfrm>
        </p:grpSpPr>
        <p:sp>
          <p:nvSpPr>
            <p:cNvPr id="15"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6"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sp>
        <p:nvSpPr>
          <p:cNvPr id="17" name="Google Shape;104;p17"/>
          <p:cNvSpPr txBox="1">
            <a:spLocks noGrp="1"/>
          </p:cNvSpPr>
          <p:nvPr>
            <p:ph type="ctrTitle" idx="4294967295"/>
          </p:nvPr>
        </p:nvSpPr>
        <p:spPr>
          <a:xfrm>
            <a:off x="2112586" y="1498555"/>
            <a:ext cx="5037646" cy="875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Times New Roman" panose="02020603050405020304" pitchFamily="18" charset="0"/>
                <a:cs typeface="Times New Roman" panose="02020603050405020304" pitchFamily="18" charset="0"/>
              </a:rPr>
              <a:t> Logging trong Python </a:t>
            </a:r>
            <a:endParaRPr sz="6000" dirty="0">
              <a:latin typeface="Times New Roman" panose="02020603050405020304" pitchFamily="18" charset="0"/>
              <a:cs typeface="Times New Roman" panose="02020603050405020304" pitchFamily="18" charset="0"/>
            </a:endParaRPr>
          </a:p>
        </p:txBody>
      </p:sp>
      <p:sp>
        <p:nvSpPr>
          <p:cNvPr id="9" name="Google Shape;909;p35"/>
          <p:cNvSpPr txBox="1">
            <a:spLocks/>
          </p:cNvSpPr>
          <p:nvPr/>
        </p:nvSpPr>
        <p:spPr>
          <a:xfrm>
            <a:off x="77870" y="96981"/>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endParaRPr lang="en" sz="3500" b="1" dirty="0">
              <a:solidFill>
                <a:schemeClr val="accent1">
                  <a:lumMod val="75000"/>
                </a:schemeClr>
              </a:solidFill>
              <a:latin typeface="Arial Black" panose="020B0A04020102020204" pitchFamily="34" charset="0"/>
            </a:endParaRPr>
          </a:p>
        </p:txBody>
      </p:sp>
      <p:sp>
        <p:nvSpPr>
          <p:cNvPr id="18" name="Google Shape;909;p35"/>
          <p:cNvSpPr txBox="1">
            <a:spLocks/>
          </p:cNvSpPr>
          <p:nvPr/>
        </p:nvSpPr>
        <p:spPr>
          <a:xfrm>
            <a:off x="77870" y="96981"/>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b="1" dirty="0">
                <a:solidFill>
                  <a:schemeClr val="accent1">
                    <a:lumMod val="75000"/>
                  </a:schemeClr>
                </a:solidFill>
                <a:latin typeface="Arial Black" panose="020B0A04020102020204" pitchFamily="34" charset="0"/>
              </a:rPr>
              <a:t>02</a:t>
            </a:r>
          </a:p>
        </p:txBody>
      </p:sp>
    </p:spTree>
    <p:extLst>
      <p:ext uri="{BB962C8B-B14F-4D97-AF65-F5344CB8AC3E}">
        <p14:creationId xmlns:p14="http://schemas.microsoft.com/office/powerpoint/2010/main" val="89945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Title 2"/>
          <p:cNvSpPr>
            <a:spLocks noGrp="1"/>
          </p:cNvSpPr>
          <p:nvPr>
            <p:ph type="ctrTitle" idx="6"/>
          </p:nvPr>
        </p:nvSpPr>
        <p:spPr>
          <a:xfrm>
            <a:off x="3467015" y="585100"/>
            <a:ext cx="2209970" cy="606600"/>
          </a:xfrm>
        </p:spPr>
        <p:txBody>
          <a:bodyPr/>
          <a:lstStyle/>
          <a:p>
            <a:r>
              <a:rPr lang="vi-VN" dirty="0"/>
              <a:t>Mục lục</a:t>
            </a:r>
            <a:endParaRPr lang="en-US" dirty="0"/>
          </a:p>
        </p:txBody>
      </p:sp>
      <p:sp>
        <p:nvSpPr>
          <p:cNvPr id="8" name="Google Shape;229;p27"/>
          <p:cNvSpPr/>
          <p:nvPr/>
        </p:nvSpPr>
        <p:spPr>
          <a:xfrm>
            <a:off x="8121193" y="246221"/>
            <a:ext cx="826114" cy="701173"/>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omfortaa" pitchFamily="2" charset="0"/>
            </a:endParaRPr>
          </a:p>
        </p:txBody>
      </p:sp>
      <p:sp>
        <p:nvSpPr>
          <p:cNvPr id="9" name="Google Shape;228;p27"/>
          <p:cNvSpPr/>
          <p:nvPr/>
        </p:nvSpPr>
        <p:spPr>
          <a:xfrm>
            <a:off x="7960936" y="54594"/>
            <a:ext cx="1134499" cy="1137106"/>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Comfortaa" pitchFamily="2" charset="0"/>
            </a:endParaRPr>
          </a:p>
        </p:txBody>
      </p:sp>
      <p:sp>
        <p:nvSpPr>
          <p:cNvPr id="10" name="Google Shape;230;p27"/>
          <p:cNvSpPr/>
          <p:nvPr/>
        </p:nvSpPr>
        <p:spPr>
          <a:xfrm>
            <a:off x="1087013" y="2100080"/>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rgbClr val="FFFFFF"/>
                </a:solidFill>
                <a:latin typeface="Times New Roman" panose="02020603050405020304" pitchFamily="18" charset="0"/>
                <a:ea typeface="Sniglet"/>
                <a:cs typeface="Times New Roman" panose="02020603050405020304" pitchFamily="18" charset="0"/>
                <a:sym typeface="Sniglet"/>
              </a:rPr>
              <a:t>Giới thiệu chung</a:t>
            </a:r>
            <a:endParaRPr sz="1800" dirty="0">
              <a:solidFill>
                <a:srgbClr val="FFFFFF"/>
              </a:solidFill>
              <a:latin typeface="Times New Roman" panose="02020603050405020304" pitchFamily="18" charset="0"/>
              <a:ea typeface="Sniglet"/>
              <a:cs typeface="Times New Roman" panose="02020603050405020304" pitchFamily="18" charset="0"/>
              <a:sym typeface="Sniglet"/>
            </a:endParaRPr>
          </a:p>
        </p:txBody>
      </p:sp>
      <p:sp>
        <p:nvSpPr>
          <p:cNvPr id="11" name="Google Shape;230;p27"/>
          <p:cNvSpPr/>
          <p:nvPr/>
        </p:nvSpPr>
        <p:spPr>
          <a:xfrm>
            <a:off x="3799469" y="2125238"/>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vi-VN" sz="1800" dirty="0">
                <a:solidFill>
                  <a:srgbClr val="FFFFFF"/>
                </a:solidFill>
                <a:latin typeface="+mj-lt"/>
                <a:ea typeface="Sniglet"/>
                <a:cs typeface="Sniglet"/>
                <a:sym typeface="Sniglet"/>
              </a:rPr>
              <a:t>Kiến thức chuyên môn</a:t>
            </a:r>
            <a:endParaRPr sz="1800" dirty="0">
              <a:solidFill>
                <a:srgbClr val="FFFFFF"/>
              </a:solidFill>
              <a:latin typeface="+mj-lt"/>
              <a:ea typeface="Sniglet"/>
              <a:cs typeface="Sniglet"/>
              <a:sym typeface="Sniglet"/>
            </a:endParaRPr>
          </a:p>
        </p:txBody>
      </p:sp>
      <p:sp>
        <p:nvSpPr>
          <p:cNvPr id="12" name="Google Shape;230;p27"/>
          <p:cNvSpPr/>
          <p:nvPr/>
        </p:nvSpPr>
        <p:spPr>
          <a:xfrm>
            <a:off x="6511925" y="2125238"/>
            <a:ext cx="1683600" cy="1683600"/>
          </a:xfrm>
          <a:prstGeom prst="ellipse">
            <a:avLst/>
          </a:prstGeom>
          <a:solidFill>
            <a:srgbClr val="FFFFFF">
              <a:alpha val="1115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vi-VN" sz="1800" dirty="0">
                <a:solidFill>
                  <a:srgbClr val="FFFFFF"/>
                </a:solidFill>
                <a:latin typeface="+mj-lt"/>
                <a:ea typeface="Sniglet"/>
                <a:cs typeface="Sniglet"/>
                <a:sym typeface="Sniglet"/>
              </a:rPr>
              <a:t>Thực nghiệm</a:t>
            </a:r>
            <a:endParaRPr sz="1800" dirty="0">
              <a:solidFill>
                <a:srgbClr val="FFFFFF"/>
              </a:solidFill>
              <a:latin typeface="+mj-lt"/>
              <a:ea typeface="Sniglet"/>
              <a:cs typeface="Sniglet"/>
              <a:sym typeface="Sniglet"/>
            </a:endParaRPr>
          </a:p>
        </p:txBody>
      </p:sp>
      <p:grpSp>
        <p:nvGrpSpPr>
          <p:cNvPr id="13" name="Google Shape;233;p27"/>
          <p:cNvGrpSpPr/>
          <p:nvPr/>
        </p:nvGrpSpPr>
        <p:grpSpPr>
          <a:xfrm>
            <a:off x="2390003" y="2850555"/>
            <a:ext cx="1792245" cy="232966"/>
            <a:chOff x="2266178" y="2764475"/>
            <a:chExt cx="1792245" cy="232966"/>
          </a:xfrm>
        </p:grpSpPr>
        <p:sp>
          <p:nvSpPr>
            <p:cNvPr id="14" name="Google Shape;234;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5" name="Google Shape;235;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grpSp>
        <p:nvGrpSpPr>
          <p:cNvPr id="16" name="Google Shape;236;p27"/>
          <p:cNvGrpSpPr/>
          <p:nvPr/>
        </p:nvGrpSpPr>
        <p:grpSpPr>
          <a:xfrm>
            <a:off x="5160433" y="2850555"/>
            <a:ext cx="1792245" cy="232966"/>
            <a:chOff x="2266178" y="2764475"/>
            <a:chExt cx="1792245" cy="232966"/>
          </a:xfrm>
        </p:grpSpPr>
        <p:sp>
          <p:nvSpPr>
            <p:cNvPr id="17"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8"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29018" y="153944"/>
            <a:ext cx="8520600" cy="606600"/>
          </a:xfrm>
          <a:prstGeom prst="rect">
            <a:avLst/>
          </a:prstGeom>
        </p:spPr>
        <p:txBody>
          <a:bodyPr spcFirstLastPara="1" wrap="square" lIns="91425" tIns="91425" rIns="91425" bIns="91425" anchor="b" anchorCtr="0">
            <a:noAutofit/>
          </a:bodyPr>
          <a:lstStyle/>
          <a:p>
            <a:r>
              <a:rPr lang="vi-VN" sz="3200" b="1" dirty="0">
                <a:solidFill>
                  <a:schemeClr val="bg1"/>
                </a:solidFill>
                <a:latin typeface="Comfortaa" pitchFamily="2" charset="0"/>
              </a:rPr>
              <a:t>Các cấp độ của python logging</a:t>
            </a:r>
            <a:endParaRPr lang="en-US" sz="3200" dirty="0">
              <a:solidFill>
                <a:schemeClr val="bg1"/>
              </a:solidFill>
              <a:latin typeface="Comfortaa" pitchFamily="2" charset="0"/>
            </a:endParaRPr>
          </a:p>
        </p:txBody>
      </p:sp>
      <p:cxnSp>
        <p:nvCxnSpPr>
          <p:cNvPr id="257" name="Google Shape;257;p23"/>
          <p:cNvCxnSpPr/>
          <p:nvPr/>
        </p:nvCxnSpPr>
        <p:spPr>
          <a:xfrm>
            <a:off x="1198418" y="760544"/>
            <a:ext cx="6757805" cy="0"/>
          </a:xfrm>
          <a:prstGeom prst="straightConnector1">
            <a:avLst/>
          </a:prstGeom>
          <a:noFill/>
          <a:ln w="9525" cap="flat" cmpd="sng">
            <a:solidFill>
              <a:srgbClr val="48FFD5"/>
            </a:solidFill>
            <a:prstDash val="solid"/>
            <a:round/>
            <a:headEnd type="none" w="med" len="med"/>
            <a:tailEnd type="none" w="med" len="med"/>
          </a:ln>
        </p:spPr>
      </p:cxnSp>
      <p:pic>
        <p:nvPicPr>
          <p:cNvPr id="12" name="Picture 4">
            <a:extLst>
              <a:ext uri="{FF2B5EF4-FFF2-40B4-BE49-F238E27FC236}">
                <a16:creationId xmlns:a16="http://schemas.microsoft.com/office/drawing/2014/main" id="{FB8FD7D1-7527-3FF6-FE33-E44C4C4A3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40" y="1293389"/>
            <a:ext cx="8454278" cy="315523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2.1</a:t>
            </a:r>
          </a:p>
        </p:txBody>
      </p:sp>
    </p:spTree>
    <p:extLst>
      <p:ext uri="{BB962C8B-B14F-4D97-AF65-F5344CB8AC3E}">
        <p14:creationId xmlns:p14="http://schemas.microsoft.com/office/powerpoint/2010/main" val="287267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90055" y="762559"/>
            <a:ext cx="5449964" cy="649749"/>
          </a:xfrm>
          <a:prstGeom prst="rect">
            <a:avLst/>
          </a:prstGeom>
        </p:spPr>
        <p:txBody>
          <a:bodyPr spcFirstLastPara="1" wrap="square" lIns="91425" tIns="91425" rIns="91425" bIns="91425" anchor="b" anchorCtr="0">
            <a:no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Logging </a:t>
            </a:r>
            <a:r>
              <a:rPr lang="en-US" sz="3500" b="1" dirty="0" err="1">
                <a:solidFill>
                  <a:schemeClr val="bg1"/>
                </a:solidFill>
                <a:latin typeface="Times New Roman" panose="02020603050405020304" pitchFamily="18" charset="0"/>
                <a:cs typeface="Times New Roman" panose="02020603050405020304" pitchFamily="18" charset="0"/>
              </a:rPr>
              <a:t>vào</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trong</a:t>
            </a:r>
            <a:r>
              <a:rPr lang="en-US" sz="3500" b="1" dirty="0">
                <a:solidFill>
                  <a:schemeClr val="bg1"/>
                </a:solidFill>
                <a:latin typeface="Times New Roman" panose="02020603050405020304" pitchFamily="18" charset="0"/>
                <a:cs typeface="Times New Roman" panose="02020603050405020304" pitchFamily="18" charset="0"/>
              </a:rPr>
              <a:t> file</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0" y="1412308"/>
            <a:ext cx="5057480" cy="17778"/>
          </a:xfrm>
          <a:prstGeom prst="straightConnector1">
            <a:avLst/>
          </a:prstGeom>
          <a:noFill/>
          <a:ln w="9525" cap="flat" cmpd="sng">
            <a:solidFill>
              <a:schemeClr val="accent1"/>
            </a:solidFill>
            <a:prstDash val="solid"/>
            <a:round/>
            <a:headEnd type="none" w="med" len="med"/>
            <a:tailEnd type="none" w="med" len="med"/>
          </a:ln>
        </p:spPr>
      </p:cxnSp>
      <p:sp>
        <p:nvSpPr>
          <p:cNvPr id="14" name="Google Shape;89;p15">
            <a:extLst>
              <a:ext uri="{FF2B5EF4-FFF2-40B4-BE49-F238E27FC236}">
                <a16:creationId xmlns:a16="http://schemas.microsoft.com/office/drawing/2014/main" id="{85086CA8-FA13-C26C-8A2C-BE59C4F3C541}"/>
              </a:ext>
            </a:extLst>
          </p:cNvPr>
          <p:cNvSpPr txBox="1">
            <a:spLocks/>
          </p:cNvSpPr>
          <p:nvPr/>
        </p:nvSpPr>
        <p:spPr>
          <a:xfrm>
            <a:off x="548673" y="1620516"/>
            <a:ext cx="2816319" cy="613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1" i="0" dirty="0">
                <a:solidFill>
                  <a:schemeClr val="bg1"/>
                </a:solidFill>
                <a:effectLst/>
                <a:latin typeface="Times New Roman" panose="02020603050405020304" pitchFamily="18" charset="0"/>
                <a:cs typeface="Times New Roman" panose="02020603050405020304" pitchFamily="18" charset="0"/>
              </a:rPr>
              <a:t>1 </a:t>
            </a:r>
            <a:r>
              <a:rPr lang="en-US" sz="2400" b="1" i="0" dirty="0" err="1">
                <a:solidFill>
                  <a:schemeClr val="bg1"/>
                </a:solidFill>
                <a:effectLst/>
                <a:latin typeface="Times New Roman" panose="02020603050405020304" pitchFamily="18" charset="0"/>
                <a:cs typeface="Times New Roman" panose="02020603050405020304" pitchFamily="18" charset="0"/>
              </a:rPr>
              <a:t>ví</a:t>
            </a:r>
            <a:r>
              <a:rPr lang="en-US"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dụ</a:t>
            </a:r>
            <a:r>
              <a:rPr lang="en-US"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đơn</a:t>
            </a:r>
            <a:r>
              <a:rPr lang="en-US"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giản</a:t>
            </a:r>
            <a:r>
              <a:rPr lang="en-US"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là</a:t>
            </a:r>
            <a:r>
              <a:rPr lang="en-US" sz="2400" b="1" i="0" dirty="0">
                <a:solidFill>
                  <a:schemeClr val="bg1"/>
                </a:solidFill>
                <a:effectLst/>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6" name="Google Shape;89;p15">
            <a:extLst>
              <a:ext uri="{FF2B5EF4-FFF2-40B4-BE49-F238E27FC236}">
                <a16:creationId xmlns:a16="http://schemas.microsoft.com/office/drawing/2014/main" id="{72FDCE49-C825-3B06-7FE5-41D6667C823E}"/>
              </a:ext>
            </a:extLst>
          </p:cNvPr>
          <p:cNvSpPr txBox="1">
            <a:spLocks/>
          </p:cNvSpPr>
          <p:nvPr/>
        </p:nvSpPr>
        <p:spPr>
          <a:xfrm>
            <a:off x="548673" y="3224311"/>
            <a:ext cx="1950687" cy="520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1" i="0" dirty="0" err="1">
                <a:solidFill>
                  <a:schemeClr val="bg1"/>
                </a:solidFill>
                <a:effectLst/>
                <a:latin typeface="Times New Roman" panose="02020603050405020304" pitchFamily="18" charset="0"/>
                <a:cs typeface="Times New Roman" panose="02020603050405020304" pitchFamily="18" charset="0"/>
              </a:rPr>
              <a:t>Bạn</a:t>
            </a:r>
            <a:r>
              <a:rPr lang="en-US"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sẽ</a:t>
            </a:r>
            <a:r>
              <a:rPr lang="en-US" sz="2400" b="1" i="0" dirty="0">
                <a:solidFill>
                  <a:schemeClr val="bg1"/>
                </a:solidFill>
                <a:effectLst/>
                <a:latin typeface="Times New Roman" panose="02020603050405020304" pitchFamily="18" charset="0"/>
                <a:cs typeface="Times New Roman" panose="02020603050405020304" pitchFamily="18" charset="0"/>
              </a:rPr>
              <a:t> </a:t>
            </a:r>
            <a:r>
              <a:rPr lang="en-US" sz="2400" b="1" i="0" dirty="0" err="1">
                <a:solidFill>
                  <a:schemeClr val="bg1"/>
                </a:solidFill>
                <a:effectLst/>
                <a:latin typeface="Times New Roman" panose="02020603050405020304" pitchFamily="18" charset="0"/>
                <a:cs typeface="Times New Roman" panose="02020603050405020304" pitchFamily="18" charset="0"/>
              </a:rPr>
              <a:t>thấy</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7" name="Picture 4">
            <a:extLst>
              <a:ext uri="{FF2B5EF4-FFF2-40B4-BE49-F238E27FC236}">
                <a16:creationId xmlns:a16="http://schemas.microsoft.com/office/drawing/2014/main" id="{FCC85027-D0A9-37B0-6649-38F3FB1A8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73" y="4043461"/>
            <a:ext cx="8083375" cy="397395"/>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2.2</a:t>
            </a:r>
          </a:p>
        </p:txBody>
      </p:sp>
      <p:pic>
        <p:nvPicPr>
          <p:cNvPr id="18" name="Picture 17" descr="https://lh5.googleusercontent.com/gUzgcbotlOaMRP5kQpKTkjlVKh8lu7p150ab9iCJVWIyICI_aEoG85qpCBraSjTLkKKfsdDjqRjFwglUyRS7bSAPefkP6dGno4B6v3QPNEPAQY0wMbWiY3qRoSML8Iii7tDfFWdZfiXHpiFNIFPg_A"/>
          <p:cNvPicPr/>
          <p:nvPr/>
        </p:nvPicPr>
        <p:blipFill>
          <a:blip r:embed="rId4">
            <a:extLst>
              <a:ext uri="{28A0092B-C50C-407E-A947-70E740481C1C}">
                <a14:useLocalDpi xmlns:a14="http://schemas.microsoft.com/office/drawing/2010/main" val="0"/>
              </a:ext>
            </a:extLst>
          </a:blip>
          <a:srcRect/>
          <a:stretch>
            <a:fillRect/>
          </a:stretch>
        </p:blipFill>
        <p:spPr bwMode="auto">
          <a:xfrm>
            <a:off x="1662872" y="2431302"/>
            <a:ext cx="5733415" cy="707390"/>
          </a:xfrm>
          <a:prstGeom prst="rect">
            <a:avLst/>
          </a:prstGeom>
          <a:noFill/>
          <a:ln>
            <a:noFill/>
          </a:ln>
        </p:spPr>
      </p:pic>
    </p:spTree>
    <p:extLst>
      <p:ext uri="{BB962C8B-B14F-4D97-AF65-F5344CB8AC3E}">
        <p14:creationId xmlns:p14="http://schemas.microsoft.com/office/powerpoint/2010/main" val="10220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90055" y="762559"/>
            <a:ext cx="5449964" cy="649749"/>
          </a:xfrm>
          <a:prstGeom prst="rect">
            <a:avLst/>
          </a:prstGeom>
        </p:spPr>
        <p:txBody>
          <a:bodyPr spcFirstLastPara="1" wrap="square" lIns="91425" tIns="91425" rIns="91425" bIns="91425" anchor="b" anchorCtr="0">
            <a:no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Logging </a:t>
            </a:r>
            <a:r>
              <a:rPr lang="en-US" sz="3500" b="1" dirty="0" err="1">
                <a:solidFill>
                  <a:schemeClr val="bg1"/>
                </a:solidFill>
                <a:latin typeface="Times New Roman" panose="02020603050405020304" pitchFamily="18" charset="0"/>
                <a:cs typeface="Times New Roman" panose="02020603050405020304" pitchFamily="18" charset="0"/>
              </a:rPr>
              <a:t>vào</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trong</a:t>
            </a:r>
            <a:r>
              <a:rPr lang="en-US" sz="3500" b="1" dirty="0">
                <a:solidFill>
                  <a:schemeClr val="bg1"/>
                </a:solidFill>
                <a:latin typeface="Times New Roman" panose="02020603050405020304" pitchFamily="18" charset="0"/>
                <a:cs typeface="Times New Roman" panose="02020603050405020304" pitchFamily="18" charset="0"/>
              </a:rPr>
              <a:t> file</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0" y="1412308"/>
            <a:ext cx="4930219" cy="17778"/>
          </a:xfrm>
          <a:prstGeom prst="straightConnector1">
            <a:avLst/>
          </a:prstGeom>
          <a:noFill/>
          <a:ln w="9525" cap="flat" cmpd="sng">
            <a:solidFill>
              <a:schemeClr val="accent1"/>
            </a:solidFill>
            <a:prstDash val="solid"/>
            <a:round/>
            <a:headEnd type="none" w="med" len="med"/>
            <a:tailEnd type="none" w="med" len="med"/>
          </a:ln>
        </p:spPr>
      </p:cxnSp>
      <p:sp>
        <p:nvSpPr>
          <p:cNvPr id="9" name="Google Shape;82;p14">
            <a:extLst>
              <a:ext uri="{FF2B5EF4-FFF2-40B4-BE49-F238E27FC236}">
                <a16:creationId xmlns:a16="http://schemas.microsoft.com/office/drawing/2014/main" id="{59725A11-21A9-170E-17D1-E4AF15D71784}"/>
              </a:ext>
            </a:extLst>
          </p:cNvPr>
          <p:cNvSpPr txBox="1">
            <a:spLocks/>
          </p:cNvSpPr>
          <p:nvPr/>
        </p:nvSpPr>
        <p:spPr>
          <a:xfrm>
            <a:off x="425319" y="1900251"/>
            <a:ext cx="8528274" cy="3465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endParaRPr lang="en-US" sz="2800" b="0" i="0" dirty="0">
              <a:solidFill>
                <a:schemeClr val="bg1"/>
              </a:solidFill>
              <a:effectLst/>
              <a:latin typeface="Comfortaa" pitchFamily="2" charset="0"/>
            </a:endParaRPr>
          </a:p>
        </p:txBody>
      </p:sp>
      <p:sp>
        <p:nvSpPr>
          <p:cNvPr id="8" name="Google Shape;89;p15">
            <a:extLst>
              <a:ext uri="{FF2B5EF4-FFF2-40B4-BE49-F238E27FC236}">
                <a16:creationId xmlns:a16="http://schemas.microsoft.com/office/drawing/2014/main" id="{A822219D-7D2C-2F6F-37A7-D8C33F7DD674}"/>
              </a:ext>
            </a:extLst>
          </p:cNvPr>
          <p:cNvSpPr txBox="1">
            <a:spLocks/>
          </p:cNvSpPr>
          <p:nvPr/>
        </p:nvSpPr>
        <p:spPr>
          <a:xfrm>
            <a:off x="1060719" y="1739563"/>
            <a:ext cx="7121748"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vi-VN" sz="2400" b="0" i="0" dirty="0">
                <a:solidFill>
                  <a:schemeClr val="bg1"/>
                </a:solidFill>
                <a:effectLst/>
                <a:latin typeface="+mj-lt"/>
              </a:rPr>
              <a:t>Một tình huống rất thường thấy là ghi lại sự kiện logging vào trong file:</a:t>
            </a:r>
            <a:endParaRPr lang="en-US" sz="2400" dirty="0">
              <a:solidFill>
                <a:schemeClr val="bg1"/>
              </a:solidFill>
              <a:latin typeface="+mj-lt"/>
            </a:endParaRPr>
          </a:p>
        </p:txBody>
      </p:sp>
      <p:sp>
        <p:nvSpPr>
          <p:cNvPr id="13"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2.2</a:t>
            </a:r>
          </a:p>
        </p:txBody>
      </p:sp>
      <p:pic>
        <p:nvPicPr>
          <p:cNvPr id="14" name="Picture 13" descr="Text&#10;&#10;Description automatically generated"/>
          <p:cNvPicPr/>
          <p:nvPr/>
        </p:nvPicPr>
        <p:blipFill>
          <a:blip r:embed="rId3"/>
          <a:stretch>
            <a:fillRect/>
          </a:stretch>
        </p:blipFill>
        <p:spPr>
          <a:xfrm>
            <a:off x="1610254" y="2868940"/>
            <a:ext cx="5846347" cy="1585225"/>
          </a:xfrm>
          <a:prstGeom prst="rect">
            <a:avLst/>
          </a:prstGeom>
        </p:spPr>
      </p:pic>
    </p:spTree>
    <p:extLst>
      <p:ext uri="{BB962C8B-B14F-4D97-AF65-F5344CB8AC3E}">
        <p14:creationId xmlns:p14="http://schemas.microsoft.com/office/powerpoint/2010/main" val="12726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785154" y="177109"/>
            <a:ext cx="5449964" cy="734291"/>
          </a:xfrm>
          <a:prstGeom prst="rect">
            <a:avLst/>
          </a:prstGeom>
        </p:spPr>
        <p:txBody>
          <a:bodyPr spcFirstLastPara="1" wrap="square" lIns="91425" tIns="91425" rIns="91425" bIns="91425" anchor="b" anchorCtr="0">
            <a:no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Logging </a:t>
            </a:r>
            <a:r>
              <a:rPr lang="en-US" sz="3500" b="1" dirty="0" err="1">
                <a:solidFill>
                  <a:schemeClr val="bg1"/>
                </a:solidFill>
                <a:latin typeface="Times New Roman" panose="02020603050405020304" pitchFamily="18" charset="0"/>
                <a:cs typeface="Times New Roman" panose="02020603050405020304" pitchFamily="18" charset="0"/>
              </a:rPr>
              <a:t>vào</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trong</a:t>
            </a:r>
            <a:r>
              <a:rPr lang="en-US" sz="3500" b="1" dirty="0">
                <a:solidFill>
                  <a:schemeClr val="bg1"/>
                </a:solidFill>
                <a:latin typeface="Times New Roman" panose="02020603050405020304" pitchFamily="18" charset="0"/>
                <a:cs typeface="Times New Roman" panose="02020603050405020304" pitchFamily="18" charset="0"/>
              </a:rPr>
              <a:t> file</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1583703" y="911400"/>
            <a:ext cx="5920033" cy="26026"/>
          </a:xfrm>
          <a:prstGeom prst="straightConnector1">
            <a:avLst/>
          </a:prstGeom>
          <a:noFill/>
          <a:ln w="9525" cap="flat" cmpd="sng">
            <a:solidFill>
              <a:schemeClr val="accent1"/>
            </a:solidFill>
            <a:prstDash val="solid"/>
            <a:round/>
            <a:headEnd type="none" w="med" len="med"/>
            <a:tailEnd type="none" w="med" len="med"/>
          </a:ln>
        </p:spPr>
      </p:cxnSp>
      <p:sp>
        <p:nvSpPr>
          <p:cNvPr id="7" name="Google Shape;89;p15">
            <a:extLst>
              <a:ext uri="{FF2B5EF4-FFF2-40B4-BE49-F238E27FC236}">
                <a16:creationId xmlns:a16="http://schemas.microsoft.com/office/drawing/2014/main" id="{A822219D-7D2C-2F6F-37A7-D8C33F7DD674}"/>
              </a:ext>
            </a:extLst>
          </p:cNvPr>
          <p:cNvSpPr txBox="1">
            <a:spLocks/>
          </p:cNvSpPr>
          <p:nvPr/>
        </p:nvSpPr>
        <p:spPr>
          <a:xfrm>
            <a:off x="1423447" y="1369863"/>
            <a:ext cx="6782585"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vi-VN" sz="2400" b="0" i="0" dirty="0">
                <a:solidFill>
                  <a:schemeClr val="bg1"/>
                </a:solidFill>
                <a:effectLst/>
                <a:latin typeface="+mj-lt"/>
              </a:rPr>
              <a:t>Và khi chúng ta mở file lên, chúng ta sẽ tìm thấy dòng log:</a:t>
            </a:r>
            <a:endParaRPr lang="en-US" sz="4000" dirty="0">
              <a:solidFill>
                <a:schemeClr val="bg1"/>
              </a:solidFill>
              <a:latin typeface="+mj-lt"/>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2.2</a:t>
            </a:r>
          </a:p>
        </p:txBody>
      </p:sp>
      <p:pic>
        <p:nvPicPr>
          <p:cNvPr id="9" name="Picture 8" descr="Text&#10;&#10;Description automatically generated"/>
          <p:cNvPicPr/>
          <p:nvPr/>
        </p:nvPicPr>
        <p:blipFill>
          <a:blip r:embed="rId3"/>
          <a:stretch>
            <a:fillRect/>
          </a:stretch>
        </p:blipFill>
        <p:spPr>
          <a:xfrm>
            <a:off x="1982888" y="2507254"/>
            <a:ext cx="5380898" cy="1994044"/>
          </a:xfrm>
          <a:prstGeom prst="rect">
            <a:avLst/>
          </a:prstGeom>
        </p:spPr>
      </p:pic>
    </p:spTree>
    <p:extLst>
      <p:ext uri="{BB962C8B-B14F-4D97-AF65-F5344CB8AC3E}">
        <p14:creationId xmlns:p14="http://schemas.microsoft.com/office/powerpoint/2010/main" val="180759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875833" y="311724"/>
            <a:ext cx="5449964" cy="697583"/>
          </a:xfrm>
          <a:prstGeom prst="rect">
            <a:avLst/>
          </a:prstGeom>
        </p:spPr>
        <p:txBody>
          <a:bodyPr spcFirstLastPara="1" wrap="square" lIns="91425" tIns="91425" rIns="91425" bIns="91425" anchor="b" anchorCtr="0">
            <a:noAutofit/>
          </a:bodyPr>
          <a:lstStyle/>
          <a:p>
            <a:pPr lvl="0" algn="ctr"/>
            <a:r>
              <a:rPr lang="en-US" sz="3500" b="1" dirty="0">
                <a:solidFill>
                  <a:schemeClr val="bg1"/>
                </a:solidFill>
                <a:latin typeface="Times New Roman" panose="02020603050405020304" pitchFamily="18" charset="0"/>
                <a:cs typeface="Times New Roman" panose="02020603050405020304" pitchFamily="18" charset="0"/>
              </a:rPr>
              <a:t>Logging </a:t>
            </a:r>
            <a:r>
              <a:rPr lang="en-US" sz="3500" b="1" dirty="0" err="1">
                <a:solidFill>
                  <a:schemeClr val="bg1"/>
                </a:solidFill>
                <a:latin typeface="Times New Roman" panose="02020603050405020304" pitchFamily="18" charset="0"/>
                <a:cs typeface="Times New Roman" panose="02020603050405020304" pitchFamily="18" charset="0"/>
              </a:rPr>
              <a:t>vào</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trong</a:t>
            </a:r>
            <a:r>
              <a:rPr lang="en-US" sz="3500" b="1" dirty="0">
                <a:solidFill>
                  <a:schemeClr val="bg1"/>
                </a:solidFill>
                <a:latin typeface="Times New Roman" panose="02020603050405020304" pitchFamily="18" charset="0"/>
                <a:cs typeface="Times New Roman" panose="02020603050405020304" pitchFamily="18" charset="0"/>
              </a:rPr>
              <a:t> file</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1597843" y="991529"/>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6" name="Google Shape;89;p15">
            <a:extLst>
              <a:ext uri="{FF2B5EF4-FFF2-40B4-BE49-F238E27FC236}">
                <a16:creationId xmlns:a16="http://schemas.microsoft.com/office/drawing/2014/main" id="{A822219D-7D2C-2F6F-37A7-D8C33F7DD674}"/>
              </a:ext>
            </a:extLst>
          </p:cNvPr>
          <p:cNvSpPr txBox="1">
            <a:spLocks/>
          </p:cNvSpPr>
          <p:nvPr/>
        </p:nvSpPr>
        <p:spPr>
          <a:xfrm>
            <a:off x="1690384" y="1449245"/>
            <a:ext cx="6110297" cy="1256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0" i="0" dirty="0" err="1">
                <a:solidFill>
                  <a:schemeClr val="bg1"/>
                </a:solidFill>
                <a:effectLst/>
                <a:latin typeface="Times New Roman" panose="02020603050405020304" pitchFamily="18" charset="0"/>
                <a:cs typeface="Times New Roman" panose="02020603050405020304" pitchFamily="18" charset="0"/>
              </a:rPr>
              <a:t>Nếu</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bạn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muốn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làm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mới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mỗi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lần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chạy</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hãy</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thêm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vào</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trong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một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biến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err="1">
                <a:solidFill>
                  <a:schemeClr val="bg1"/>
                </a:solidFill>
                <a:effectLst/>
                <a:latin typeface="Times New Roman" panose="02020603050405020304" pitchFamily="18" charset="0"/>
                <a:cs typeface="Times New Roman" panose="02020603050405020304" pitchFamily="18" charset="0"/>
              </a:rPr>
              <a:t>filemode</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bằng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cách</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thay</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đổi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sau</a:t>
            </a:r>
            <a:r>
              <a:rPr lang="en-US" sz="2400" b="0" i="0" dirty="0">
                <a:solidFill>
                  <a:schemeClr val="bg1"/>
                </a:solidFill>
                <a:effectLst/>
                <a:latin typeface="Times New Roman" panose="02020603050405020304" pitchFamily="18" charset="0"/>
                <a:cs typeface="Times New Roman" panose="02020603050405020304" pitchFamily="18" charset="0"/>
              </a:rPr>
              <a:t>:</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2.2</a:t>
            </a:r>
          </a:p>
        </p:txBody>
      </p:sp>
      <p:pic>
        <p:nvPicPr>
          <p:cNvPr id="9" name="Picture 8"/>
          <p:cNvPicPr/>
          <p:nvPr/>
        </p:nvPicPr>
        <p:blipFill>
          <a:blip r:embed="rId3"/>
          <a:stretch>
            <a:fillRect/>
          </a:stretch>
        </p:blipFill>
        <p:spPr>
          <a:xfrm>
            <a:off x="1260763" y="3169957"/>
            <a:ext cx="6821772" cy="421656"/>
          </a:xfrm>
          <a:prstGeom prst="rect">
            <a:avLst/>
          </a:prstGeom>
        </p:spPr>
      </p:pic>
    </p:spTree>
    <p:extLst>
      <p:ext uri="{BB962C8B-B14F-4D97-AF65-F5344CB8AC3E}">
        <p14:creationId xmlns:p14="http://schemas.microsoft.com/office/powerpoint/2010/main" val="294949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088795" y="313980"/>
            <a:ext cx="7041823" cy="660418"/>
          </a:xfrm>
          <a:prstGeom prst="rect">
            <a:avLst/>
          </a:prstGeom>
        </p:spPr>
        <p:txBody>
          <a:bodyPr spcFirstLastPara="1" wrap="square" lIns="91425" tIns="91425" rIns="91425" bIns="91425" anchor="b" anchorCtr="0">
            <a:no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Logging </a:t>
            </a:r>
            <a:r>
              <a:rPr lang="en-US" sz="3500" b="1" dirty="0" err="1">
                <a:solidFill>
                  <a:schemeClr val="bg1"/>
                </a:solidFill>
                <a:latin typeface="Times New Roman" panose="02020603050405020304" pitchFamily="18" charset="0"/>
                <a:cs typeface="Times New Roman" panose="02020603050405020304" pitchFamily="18" charset="0"/>
              </a:rPr>
              <a:t>từ</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nhiều</a:t>
            </a:r>
            <a:r>
              <a:rPr lang="en-US" sz="3500" b="1" dirty="0">
                <a:solidFill>
                  <a:schemeClr val="bg1"/>
                </a:solidFill>
                <a:latin typeface="Times New Roman" panose="02020603050405020304" pitchFamily="18" charset="0"/>
                <a:cs typeface="Times New Roman" panose="02020603050405020304" pitchFamily="18" charset="0"/>
              </a:rPr>
              <a:t> module </a:t>
            </a:r>
            <a:r>
              <a:rPr lang="en-US" sz="3500" b="1" dirty="0" err="1">
                <a:solidFill>
                  <a:schemeClr val="bg1"/>
                </a:solidFill>
                <a:latin typeface="Times New Roman" panose="02020603050405020304" pitchFamily="18" charset="0"/>
                <a:cs typeface="Times New Roman" panose="02020603050405020304" pitchFamily="18" charset="0"/>
              </a:rPr>
              <a:t>khác</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1545996" y="974398"/>
            <a:ext cx="6100213" cy="2990"/>
          </a:xfrm>
          <a:prstGeom prst="straightConnector1">
            <a:avLst/>
          </a:prstGeom>
          <a:noFill/>
          <a:ln w="9525" cap="flat" cmpd="sng">
            <a:solidFill>
              <a:schemeClr val="accent1"/>
            </a:solidFill>
            <a:prstDash val="solid"/>
            <a:round/>
            <a:headEnd type="none" w="med" len="med"/>
            <a:tailEnd type="none" w="med" len="med"/>
          </a:ln>
        </p:spPr>
      </p:cxnSp>
      <p:sp>
        <p:nvSpPr>
          <p:cNvPr id="9" name="Google Shape;89;p15">
            <a:extLst>
              <a:ext uri="{FF2B5EF4-FFF2-40B4-BE49-F238E27FC236}">
                <a16:creationId xmlns:a16="http://schemas.microsoft.com/office/drawing/2014/main" id="{A822219D-7D2C-2F6F-37A7-D8C33F7DD674}"/>
              </a:ext>
            </a:extLst>
          </p:cNvPr>
          <p:cNvSpPr txBox="1">
            <a:spLocks/>
          </p:cNvSpPr>
          <p:nvPr/>
        </p:nvSpPr>
        <p:spPr>
          <a:xfrm>
            <a:off x="1088795" y="3747517"/>
            <a:ext cx="7513153" cy="926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vi-VN" sz="2400" b="0" i="0" dirty="0">
                <a:solidFill>
                  <a:schemeClr val="bg1"/>
                </a:solidFill>
                <a:effectLst/>
                <a:latin typeface="+mj-lt"/>
              </a:rPr>
              <a:t>Nếu chương trình của bạn bao gồm nhiều module, đây là ví dụ để có thể tổ chức logging:</a:t>
            </a:r>
            <a:r>
              <a:rPr lang="en-US" sz="2400" b="0" i="0" dirty="0">
                <a:solidFill>
                  <a:schemeClr val="bg1"/>
                </a:solidFill>
                <a:effectLst/>
                <a:latin typeface="+mj-lt"/>
              </a:rPr>
              <a:t>    -&gt;  </a:t>
            </a:r>
            <a:r>
              <a:rPr lang="en-US" sz="2000" dirty="0">
                <a:solidFill>
                  <a:schemeClr val="bg1"/>
                </a:solidFill>
                <a:latin typeface="+mj-lt"/>
              </a:rPr>
              <a:t>test</a:t>
            </a:r>
            <a:r>
              <a:rPr lang="en-US" sz="2000" b="0" i="0" dirty="0">
                <a:solidFill>
                  <a:schemeClr val="bg1"/>
                </a:solidFill>
                <a:effectLst/>
                <a:latin typeface="+mj-lt"/>
              </a:rPr>
              <a:t>.py: </a:t>
            </a:r>
            <a:endParaRPr lang="en-US" sz="7200" dirty="0">
              <a:solidFill>
                <a:schemeClr val="bg1"/>
              </a:solidFill>
              <a:latin typeface="+mj-lt"/>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2.3</a:t>
            </a:r>
          </a:p>
        </p:txBody>
      </p:sp>
      <p:pic>
        <p:nvPicPr>
          <p:cNvPr id="10" name="Picture 9"/>
          <p:cNvPicPr/>
          <p:nvPr/>
        </p:nvPicPr>
        <p:blipFill>
          <a:blip r:embed="rId3"/>
          <a:stretch>
            <a:fillRect/>
          </a:stretch>
        </p:blipFill>
        <p:spPr>
          <a:xfrm>
            <a:off x="1904215" y="1276507"/>
            <a:ext cx="5280149" cy="2324532"/>
          </a:xfrm>
          <a:prstGeom prst="rect">
            <a:avLst/>
          </a:prstGeom>
        </p:spPr>
      </p:pic>
    </p:spTree>
    <p:extLst>
      <p:ext uri="{BB962C8B-B14F-4D97-AF65-F5344CB8AC3E}">
        <p14:creationId xmlns:p14="http://schemas.microsoft.com/office/powerpoint/2010/main" val="21001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0" name="Google Shape;89;p15">
            <a:extLst>
              <a:ext uri="{FF2B5EF4-FFF2-40B4-BE49-F238E27FC236}">
                <a16:creationId xmlns:a16="http://schemas.microsoft.com/office/drawing/2014/main" id="{A822219D-7D2C-2F6F-37A7-D8C33F7DD674}"/>
              </a:ext>
            </a:extLst>
          </p:cNvPr>
          <p:cNvSpPr txBox="1">
            <a:spLocks/>
          </p:cNvSpPr>
          <p:nvPr/>
        </p:nvSpPr>
        <p:spPr>
          <a:xfrm>
            <a:off x="2101821" y="1267171"/>
            <a:ext cx="1415437" cy="547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dirty="0">
                <a:solidFill>
                  <a:schemeClr val="bg1"/>
                </a:solidFill>
                <a:latin typeface="Times New Roman" panose="02020603050405020304" pitchFamily="18" charset="0"/>
                <a:cs typeface="Times New Roman" panose="02020603050405020304" pitchFamily="18" charset="0"/>
              </a:rPr>
              <a:t>test2</a:t>
            </a:r>
            <a:r>
              <a:rPr lang="en-US" sz="2400" b="0" i="0" dirty="0">
                <a:solidFill>
                  <a:schemeClr val="bg1"/>
                </a:solidFill>
                <a:effectLst/>
                <a:latin typeface="Times New Roman" panose="02020603050405020304" pitchFamily="18" charset="0"/>
                <a:cs typeface="Times New Roman" panose="02020603050405020304" pitchFamily="18" charset="0"/>
              </a:rPr>
              <a:t>.py: </a:t>
            </a:r>
            <a:endParaRPr lang="en-US" sz="8800" dirty="0">
              <a:solidFill>
                <a:schemeClr val="bg1"/>
              </a:solidFill>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2.3</a:t>
            </a:r>
          </a:p>
        </p:txBody>
      </p:sp>
      <p:cxnSp>
        <p:nvCxnSpPr>
          <p:cNvPr id="8" name="Google Shape;298;p26"/>
          <p:cNvCxnSpPr/>
          <p:nvPr/>
        </p:nvCxnSpPr>
        <p:spPr>
          <a:xfrm>
            <a:off x="1545996" y="974398"/>
            <a:ext cx="6100213" cy="2990"/>
          </a:xfrm>
          <a:prstGeom prst="straightConnector1">
            <a:avLst/>
          </a:prstGeom>
          <a:noFill/>
          <a:ln w="9525" cap="flat" cmpd="sng">
            <a:solidFill>
              <a:schemeClr val="accent1"/>
            </a:solidFill>
            <a:prstDash val="solid"/>
            <a:round/>
            <a:headEnd type="none" w="med" len="med"/>
            <a:tailEnd type="none" w="med" len="med"/>
          </a:ln>
        </p:spPr>
      </p:cxnSp>
      <p:sp>
        <p:nvSpPr>
          <p:cNvPr id="9" name="Google Shape;296;p26"/>
          <p:cNvSpPr txBox="1">
            <a:spLocks noGrp="1"/>
          </p:cNvSpPr>
          <p:nvPr>
            <p:ph type="ctrTitle"/>
          </p:nvPr>
        </p:nvSpPr>
        <p:spPr>
          <a:xfrm>
            <a:off x="1088795" y="313980"/>
            <a:ext cx="7041823" cy="660418"/>
          </a:xfrm>
          <a:prstGeom prst="rect">
            <a:avLst/>
          </a:prstGeom>
        </p:spPr>
        <p:txBody>
          <a:bodyPr spcFirstLastPara="1" wrap="square" lIns="91425" tIns="91425" rIns="91425" bIns="91425" anchor="b" anchorCtr="0">
            <a:no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Logging </a:t>
            </a:r>
            <a:r>
              <a:rPr lang="en-US" sz="3500" b="1" dirty="0" err="1">
                <a:solidFill>
                  <a:schemeClr val="bg1"/>
                </a:solidFill>
                <a:latin typeface="Times New Roman" panose="02020603050405020304" pitchFamily="18" charset="0"/>
                <a:cs typeface="Times New Roman" panose="02020603050405020304" pitchFamily="18" charset="0"/>
              </a:rPr>
              <a:t>từ</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nhiều</a:t>
            </a:r>
            <a:r>
              <a:rPr lang="en-US" sz="3500" b="1" dirty="0">
                <a:solidFill>
                  <a:schemeClr val="bg1"/>
                </a:solidFill>
                <a:latin typeface="Times New Roman" panose="02020603050405020304" pitchFamily="18" charset="0"/>
                <a:cs typeface="Times New Roman" panose="02020603050405020304" pitchFamily="18" charset="0"/>
              </a:rPr>
              <a:t> module </a:t>
            </a:r>
            <a:r>
              <a:rPr lang="en-US" sz="3500" b="1" dirty="0" err="1">
                <a:solidFill>
                  <a:schemeClr val="bg1"/>
                </a:solidFill>
                <a:latin typeface="Times New Roman" panose="02020603050405020304" pitchFamily="18" charset="0"/>
                <a:cs typeface="Times New Roman" panose="02020603050405020304" pitchFamily="18" charset="0"/>
              </a:rPr>
              <a:t>khác</a:t>
            </a:r>
            <a:endParaRPr lang="en-US" sz="3500" dirty="0">
              <a:latin typeface="Times New Roman" panose="02020603050405020304" pitchFamily="18" charset="0"/>
              <a:cs typeface="Times New Roman" panose="02020603050405020304" pitchFamily="18" charset="0"/>
            </a:endParaRPr>
          </a:p>
        </p:txBody>
      </p:sp>
      <p:pic>
        <p:nvPicPr>
          <p:cNvPr id="12" name="Picture 11" descr="Text&#10;&#10;Description automatically generated"/>
          <p:cNvPicPr/>
          <p:nvPr/>
        </p:nvPicPr>
        <p:blipFill>
          <a:blip r:embed="rId3"/>
          <a:stretch>
            <a:fillRect/>
          </a:stretch>
        </p:blipFill>
        <p:spPr>
          <a:xfrm>
            <a:off x="2672852" y="2113538"/>
            <a:ext cx="4269989" cy="1768194"/>
          </a:xfrm>
          <a:prstGeom prst="rect">
            <a:avLst/>
          </a:prstGeom>
        </p:spPr>
      </p:pic>
    </p:spTree>
    <p:extLst>
      <p:ext uri="{BB962C8B-B14F-4D97-AF65-F5344CB8AC3E}">
        <p14:creationId xmlns:p14="http://schemas.microsoft.com/office/powerpoint/2010/main" val="99231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0" name="Google Shape;89;p15">
            <a:extLst>
              <a:ext uri="{FF2B5EF4-FFF2-40B4-BE49-F238E27FC236}">
                <a16:creationId xmlns:a16="http://schemas.microsoft.com/office/drawing/2014/main" id="{A822219D-7D2C-2F6F-37A7-D8C33F7DD674}"/>
              </a:ext>
            </a:extLst>
          </p:cNvPr>
          <p:cNvSpPr txBox="1">
            <a:spLocks/>
          </p:cNvSpPr>
          <p:nvPr/>
        </p:nvSpPr>
        <p:spPr>
          <a:xfrm>
            <a:off x="1545996" y="1456217"/>
            <a:ext cx="4593270" cy="714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0" i="0" dirty="0">
                <a:solidFill>
                  <a:schemeClr val="bg1"/>
                </a:solidFill>
                <a:effectLst/>
                <a:latin typeface="Times New Roman" panose="02020603050405020304" pitchFamily="18" charset="0"/>
                <a:cs typeface="Times New Roman" panose="02020603050405020304" pitchFamily="18" charset="0"/>
              </a:rPr>
              <a:t>Đây </a:t>
            </a:r>
            <a:r>
              <a:rPr lang="en-US" sz="2400" b="0" i="0" dirty="0" err="1">
                <a:solidFill>
                  <a:schemeClr val="bg1"/>
                </a:solidFill>
                <a:effectLst/>
                <a:latin typeface="Times New Roman" panose="02020603050405020304" pitchFamily="18" charset="0"/>
                <a:cs typeface="Times New Roman" panose="02020603050405020304" pitchFamily="18" charset="0"/>
              </a:rPr>
              <a:t>là</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kết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quả</a:t>
            </a:r>
            <a:r>
              <a:rPr lang="en-US" sz="2400" b="0" i="0" dirty="0">
                <a:solidFill>
                  <a:schemeClr val="bg1"/>
                </a:solidFill>
                <a:effectLst/>
                <a:latin typeface="Times New Roman" panose="02020603050405020304" pitchFamily="18" charset="0"/>
                <a:cs typeface="Times New Roman" panose="02020603050405020304" pitchFamily="18" charset="0"/>
              </a:rPr>
              <a:t> ở file app.log: </a:t>
            </a:r>
            <a:endParaRPr lang="en-US" sz="8800" dirty="0">
              <a:solidFill>
                <a:schemeClr val="bg1"/>
              </a:solidFill>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2.3</a:t>
            </a:r>
          </a:p>
        </p:txBody>
      </p:sp>
      <p:sp>
        <p:nvSpPr>
          <p:cNvPr id="8" name="Google Shape;296;p26"/>
          <p:cNvSpPr txBox="1">
            <a:spLocks/>
          </p:cNvSpPr>
          <p:nvPr/>
        </p:nvSpPr>
        <p:spPr>
          <a:xfrm>
            <a:off x="1088795" y="313980"/>
            <a:ext cx="7041823" cy="6604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ctr"/>
            <a:r>
              <a:rPr lang="en-US" sz="3500" b="1">
                <a:solidFill>
                  <a:schemeClr val="bg1"/>
                </a:solidFill>
                <a:latin typeface="Times New Roman" panose="02020603050405020304" pitchFamily="18" charset="0"/>
                <a:cs typeface="Times New Roman" panose="02020603050405020304" pitchFamily="18" charset="0"/>
              </a:rPr>
              <a:t>Logging từ nhiều module khác</a:t>
            </a:r>
            <a:endParaRPr lang="en-US" sz="3500" dirty="0">
              <a:latin typeface="Times New Roman" panose="02020603050405020304" pitchFamily="18" charset="0"/>
              <a:cs typeface="Times New Roman" panose="02020603050405020304" pitchFamily="18" charset="0"/>
            </a:endParaRPr>
          </a:p>
        </p:txBody>
      </p:sp>
      <p:cxnSp>
        <p:nvCxnSpPr>
          <p:cNvPr id="9" name="Google Shape;298;p26"/>
          <p:cNvCxnSpPr/>
          <p:nvPr/>
        </p:nvCxnSpPr>
        <p:spPr>
          <a:xfrm>
            <a:off x="1545996" y="974398"/>
            <a:ext cx="6100213" cy="2990"/>
          </a:xfrm>
          <a:prstGeom prst="straightConnector1">
            <a:avLst/>
          </a:prstGeom>
          <a:noFill/>
          <a:ln w="9525" cap="flat" cmpd="sng">
            <a:solidFill>
              <a:schemeClr val="accent1"/>
            </a:solidFill>
            <a:prstDash val="solid"/>
            <a:round/>
            <a:headEnd type="none" w="med" len="med"/>
            <a:tailEnd type="none" w="med" len="med"/>
          </a:ln>
        </p:spPr>
      </p:cxnSp>
      <p:pic>
        <p:nvPicPr>
          <p:cNvPr id="12" name="Picture 11"/>
          <p:cNvPicPr/>
          <p:nvPr/>
        </p:nvPicPr>
        <p:blipFill>
          <a:blip r:embed="rId3"/>
          <a:stretch>
            <a:fillRect/>
          </a:stretch>
        </p:blipFill>
        <p:spPr>
          <a:xfrm>
            <a:off x="2633259" y="2366756"/>
            <a:ext cx="4092765" cy="1616068"/>
          </a:xfrm>
          <a:prstGeom prst="rect">
            <a:avLst/>
          </a:prstGeom>
        </p:spPr>
      </p:pic>
    </p:spTree>
    <p:extLst>
      <p:ext uri="{BB962C8B-B14F-4D97-AF65-F5344CB8AC3E}">
        <p14:creationId xmlns:p14="http://schemas.microsoft.com/office/powerpoint/2010/main" val="63659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880648" y="172002"/>
            <a:ext cx="5449964" cy="660418"/>
          </a:xfrm>
          <a:prstGeom prst="rect">
            <a:avLst/>
          </a:prstGeom>
        </p:spPr>
        <p:txBody>
          <a:bodyPr spcFirstLastPara="1" wrap="square" lIns="91425" tIns="91425" rIns="91425" bIns="91425" anchor="b" anchorCtr="0">
            <a:noAutofit/>
          </a:bodyPr>
          <a:lstStyle/>
          <a:p>
            <a:r>
              <a:rPr lang="en-US" sz="3500" b="1" dirty="0" err="1">
                <a:solidFill>
                  <a:schemeClr val="bg1"/>
                </a:solidFill>
                <a:latin typeface="Times New Roman" panose="02020603050405020304" pitchFamily="18" charset="0"/>
                <a:cs typeface="Times New Roman" panose="02020603050405020304" pitchFamily="18" charset="0"/>
              </a:rPr>
              <a:t>Biến</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dữ</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liệu</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trong</a:t>
            </a:r>
            <a:r>
              <a:rPr lang="en-US" sz="3500" b="1" dirty="0">
                <a:solidFill>
                  <a:schemeClr val="bg1"/>
                </a:solidFill>
                <a:latin typeface="Times New Roman" panose="02020603050405020304" pitchFamily="18" charset="0"/>
                <a:cs typeface="Times New Roman" panose="02020603050405020304" pitchFamily="18" charset="0"/>
              </a:rPr>
              <a:t> Logging</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1569026" y="814642"/>
            <a:ext cx="6005945" cy="35556"/>
          </a:xfrm>
          <a:prstGeom prst="straightConnector1">
            <a:avLst/>
          </a:prstGeom>
          <a:noFill/>
          <a:ln w="9525" cap="flat" cmpd="sng">
            <a:solidFill>
              <a:schemeClr val="accent1"/>
            </a:solidFill>
            <a:prstDash val="solid"/>
            <a:round/>
            <a:headEnd type="none" w="med" len="med"/>
            <a:tailEnd type="none" w="med" len="med"/>
          </a:ln>
        </p:spPr>
      </p:cxnSp>
      <p:sp>
        <p:nvSpPr>
          <p:cNvPr id="8" name="Google Shape;89;p15">
            <a:extLst>
              <a:ext uri="{FF2B5EF4-FFF2-40B4-BE49-F238E27FC236}">
                <a16:creationId xmlns:a16="http://schemas.microsoft.com/office/drawing/2014/main" id="{A822219D-7D2C-2F6F-37A7-D8C33F7DD674}"/>
              </a:ext>
            </a:extLst>
          </p:cNvPr>
          <p:cNvSpPr txBox="1">
            <a:spLocks/>
          </p:cNvSpPr>
          <p:nvPr/>
        </p:nvSpPr>
        <p:spPr>
          <a:xfrm>
            <a:off x="698044" y="1063056"/>
            <a:ext cx="7724805" cy="12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vi-VN" sz="2400" b="0" i="0" dirty="0">
                <a:solidFill>
                  <a:schemeClr val="bg1"/>
                </a:solidFill>
                <a:effectLst/>
                <a:latin typeface="+mj-lt"/>
              </a:rPr>
              <a:t>Để ghi biến dữ liệu, sử dụng chuỗi định dạng cho thông báo mô tả sự kiện và ghi tiếp dữ liệu biến vào dưới dạng đối số. Ví dụ: </a:t>
            </a:r>
            <a:endParaRPr lang="en-US" sz="8800" dirty="0">
              <a:solidFill>
                <a:schemeClr val="bg1"/>
              </a:solidFill>
              <a:latin typeface="+mj-lt"/>
            </a:endParaRPr>
          </a:p>
        </p:txBody>
      </p:sp>
      <p:sp>
        <p:nvSpPr>
          <p:cNvPr id="15" name="Google Shape;89;p15">
            <a:extLst>
              <a:ext uri="{FF2B5EF4-FFF2-40B4-BE49-F238E27FC236}">
                <a16:creationId xmlns:a16="http://schemas.microsoft.com/office/drawing/2014/main" id="{32365306-6CDF-AE63-0604-353F510F0932}"/>
              </a:ext>
            </a:extLst>
          </p:cNvPr>
          <p:cNvSpPr txBox="1">
            <a:spLocks/>
          </p:cNvSpPr>
          <p:nvPr/>
        </p:nvSpPr>
        <p:spPr>
          <a:xfrm>
            <a:off x="698044" y="3503322"/>
            <a:ext cx="2118981" cy="624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0" i="0" dirty="0" err="1">
                <a:solidFill>
                  <a:schemeClr val="bg1"/>
                </a:solidFill>
                <a:effectLst/>
                <a:latin typeface="Comfortaa" pitchFamily="2" charset="0"/>
              </a:rPr>
              <a:t>Sẽ</a:t>
            </a:r>
            <a:r>
              <a:rPr lang="en-US" sz="2400" b="0" i="0" dirty="0">
                <a:solidFill>
                  <a:schemeClr val="bg1"/>
                </a:solidFill>
                <a:effectLst/>
                <a:latin typeface="Comfortaa" pitchFamily="2" charset="0"/>
              </a:rPr>
              <a:t> </a:t>
            </a:r>
            <a:r>
              <a:rPr lang="en-US" sz="2400" b="0" i="0" dirty="0" err="1">
                <a:solidFill>
                  <a:schemeClr val="bg1"/>
                </a:solidFill>
                <a:effectLst/>
                <a:latin typeface="Comfortaa" pitchFamily="2" charset="0"/>
              </a:rPr>
              <a:t>hiển</a:t>
            </a:r>
            <a:r>
              <a:rPr lang="en-US" sz="2400" b="0" i="0" dirty="0">
                <a:solidFill>
                  <a:schemeClr val="bg1"/>
                </a:solidFill>
                <a:effectLst/>
                <a:latin typeface="Comfortaa" pitchFamily="2" charset="0"/>
              </a:rPr>
              <a:t> </a:t>
            </a:r>
            <a:r>
              <a:rPr lang="en-US" sz="2400" b="0" i="0" dirty="0" err="1">
                <a:solidFill>
                  <a:schemeClr val="bg1"/>
                </a:solidFill>
                <a:effectLst/>
                <a:latin typeface="Comfortaa" pitchFamily="2" charset="0"/>
              </a:rPr>
              <a:t>thị</a:t>
            </a:r>
            <a:r>
              <a:rPr lang="en-US" sz="2400" b="0" i="0" dirty="0">
                <a:solidFill>
                  <a:schemeClr val="bg1"/>
                </a:solidFill>
                <a:effectLst/>
                <a:latin typeface="Comfortaa" pitchFamily="2" charset="0"/>
              </a:rPr>
              <a:t>: </a:t>
            </a:r>
            <a:endParaRPr lang="en-US" sz="2400" dirty="0">
              <a:solidFill>
                <a:schemeClr val="bg1"/>
              </a:solidFill>
              <a:latin typeface="Comfortaa" pitchFamily="2" charset="0"/>
            </a:endParaRPr>
          </a:p>
        </p:txBody>
      </p:sp>
      <p:sp>
        <p:nvSpPr>
          <p:cNvPr id="10"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2.4</a:t>
            </a:r>
          </a:p>
        </p:txBody>
      </p:sp>
      <p:pic>
        <p:nvPicPr>
          <p:cNvPr id="11" name="Picture 10"/>
          <p:cNvPicPr/>
          <p:nvPr/>
        </p:nvPicPr>
        <p:blipFill>
          <a:blip r:embed="rId3"/>
          <a:stretch>
            <a:fillRect/>
          </a:stretch>
        </p:blipFill>
        <p:spPr>
          <a:xfrm>
            <a:off x="1569026" y="2437817"/>
            <a:ext cx="5909861" cy="1065505"/>
          </a:xfrm>
          <a:prstGeom prst="rect">
            <a:avLst/>
          </a:prstGeom>
        </p:spPr>
      </p:pic>
      <p:pic>
        <p:nvPicPr>
          <p:cNvPr id="13" name="Picture 12"/>
          <p:cNvPicPr/>
          <p:nvPr/>
        </p:nvPicPr>
        <p:blipFill>
          <a:blip r:embed="rId4"/>
          <a:stretch>
            <a:fillRect/>
          </a:stretch>
        </p:blipFill>
        <p:spPr>
          <a:xfrm>
            <a:off x="1300899" y="4220618"/>
            <a:ext cx="6784065" cy="533079"/>
          </a:xfrm>
          <a:prstGeom prst="rect">
            <a:avLst/>
          </a:prstGeom>
        </p:spPr>
      </p:pic>
    </p:spTree>
    <p:extLst>
      <p:ext uri="{BB962C8B-B14F-4D97-AF65-F5344CB8AC3E}">
        <p14:creationId xmlns:p14="http://schemas.microsoft.com/office/powerpoint/2010/main" val="91712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76643" y="-491008"/>
            <a:ext cx="8790709" cy="1607127"/>
          </a:xfrm>
          <a:prstGeom prst="rect">
            <a:avLst/>
          </a:prstGeom>
        </p:spPr>
        <p:txBody>
          <a:bodyPr spcFirstLastPara="1" wrap="square" lIns="91425" tIns="91425" rIns="91425" bIns="91425" anchor="b" anchorCtr="0">
            <a:noAutofit/>
          </a:bodyPr>
          <a:lstStyle/>
          <a:p>
            <a:pPr algn="ctr"/>
            <a:r>
              <a:rPr lang="en-US" sz="3500" b="1" dirty="0" err="1">
                <a:solidFill>
                  <a:schemeClr val="bg1"/>
                </a:solidFill>
                <a:latin typeface="Times New Roman" panose="02020603050405020304" pitchFamily="18" charset="0"/>
                <a:cs typeface="Times New Roman" panose="02020603050405020304" pitchFamily="18" charset="0"/>
              </a:rPr>
              <a:t>Thay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đổi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định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dạng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hiển</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thông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báo</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776287" y="1116119"/>
            <a:ext cx="7637136"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89;p15">
            <a:extLst>
              <a:ext uri="{FF2B5EF4-FFF2-40B4-BE49-F238E27FC236}">
                <a16:creationId xmlns:a16="http://schemas.microsoft.com/office/drawing/2014/main" id="{A822219D-7D2C-2F6F-37A7-D8C33F7DD674}"/>
              </a:ext>
            </a:extLst>
          </p:cNvPr>
          <p:cNvSpPr txBox="1">
            <a:spLocks/>
          </p:cNvSpPr>
          <p:nvPr/>
        </p:nvSpPr>
        <p:spPr>
          <a:xfrm>
            <a:off x="1199839" y="1456386"/>
            <a:ext cx="7135840" cy="9265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0" i="0" dirty="0" err="1">
                <a:solidFill>
                  <a:schemeClr val="bg1"/>
                </a:solidFill>
                <a:effectLst/>
                <a:latin typeface="Times New Roman" panose="02020603050405020304" pitchFamily="18" charset="0"/>
                <a:cs typeface="Times New Roman" panose="02020603050405020304" pitchFamily="18" charset="0"/>
              </a:rPr>
              <a:t>Để</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thay</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đổi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định</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dạng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hiển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thị</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thông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báo</a:t>
            </a:r>
            <a:r>
              <a:rPr lang="en-US" sz="2400" b="0" i="0" dirty="0">
                <a:solidFill>
                  <a:schemeClr val="bg1"/>
                </a:solidFill>
                <a:effectLst/>
                <a:latin typeface="Times New Roman" panose="02020603050405020304" pitchFamily="18" charset="0"/>
                <a:cs typeface="Times New Roman" panose="02020603050405020304" pitchFamily="18" charset="0"/>
              </a:rPr>
              <a:t>, ta </a:t>
            </a:r>
            <a:r>
              <a:rPr lang="en-US" sz="2400" b="0" i="0" dirty="0" err="1">
                <a:solidFill>
                  <a:schemeClr val="bg1"/>
                </a:solidFill>
                <a:effectLst/>
                <a:latin typeface="Times New Roman" panose="02020603050405020304" pitchFamily="18" charset="0"/>
                <a:cs typeface="Times New Roman" panose="02020603050405020304" pitchFamily="18" charset="0"/>
              </a:rPr>
              <a:t>thay</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đổi</a:t>
            </a:r>
            <a:r>
              <a:rPr lang="en-US" sz="2400" b="0" i="0" dirty="0">
                <a:solidFill>
                  <a:schemeClr val="bg1"/>
                </a:solidFill>
                <a:effectLst/>
                <a:latin typeface="Times New Roman" panose="02020603050405020304" pitchFamily="18" charset="0"/>
                <a:cs typeface="Times New Roman" panose="02020603050405020304" pitchFamily="18" charset="0"/>
              </a:rPr>
              <a:t> ở </a:t>
            </a:r>
            <a:r>
              <a:rPr lang="en-US" sz="2400" b="0" i="1" dirty="0">
                <a:solidFill>
                  <a:schemeClr val="bg1"/>
                </a:solidFill>
                <a:effectLst/>
                <a:latin typeface="Times New Roman" panose="02020603050405020304" pitchFamily="18" charset="0"/>
                <a:cs typeface="Times New Roman" panose="02020603050405020304" pitchFamily="18" charset="0"/>
              </a:rPr>
              <a:t>‘format = ’</a:t>
            </a:r>
            <a:r>
              <a:rPr lang="en-US" sz="2400" b="0" i="0" dirty="0">
                <a:solidFill>
                  <a:schemeClr val="bg1"/>
                </a:solidFill>
                <a:effectLst/>
                <a:latin typeface="Times New Roman" panose="02020603050405020304" pitchFamily="18" charset="0"/>
                <a:cs typeface="Times New Roman" panose="02020603050405020304" pitchFamily="18" charset="0"/>
              </a:rPr>
              <a:t> :</a:t>
            </a:r>
            <a:endParaRPr lang="en-US" sz="8800" dirty="0">
              <a:solidFill>
                <a:schemeClr val="bg1"/>
              </a:solidFill>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2.5</a:t>
            </a:r>
          </a:p>
        </p:txBody>
      </p:sp>
      <p:pic>
        <p:nvPicPr>
          <p:cNvPr id="10" name="Picture 9" descr="Graphical user interface, text&#10;&#10;Description automatically generated"/>
          <p:cNvPicPr/>
          <p:nvPr/>
        </p:nvPicPr>
        <p:blipFill>
          <a:blip r:embed="rId3"/>
          <a:stretch>
            <a:fillRect/>
          </a:stretch>
        </p:blipFill>
        <p:spPr>
          <a:xfrm>
            <a:off x="854030" y="2723243"/>
            <a:ext cx="7481649" cy="1733593"/>
          </a:xfrm>
          <a:prstGeom prst="rect">
            <a:avLst/>
          </a:prstGeom>
        </p:spPr>
      </p:pic>
    </p:spTree>
    <p:extLst>
      <p:ext uri="{BB962C8B-B14F-4D97-AF65-F5344CB8AC3E}">
        <p14:creationId xmlns:p14="http://schemas.microsoft.com/office/powerpoint/2010/main" val="3372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0" name="Google Shape;106;p17"/>
          <p:cNvGrpSpPr/>
          <p:nvPr/>
        </p:nvGrpSpPr>
        <p:grpSpPr>
          <a:xfrm rot="13101842">
            <a:off x="6122057" y="1707011"/>
            <a:ext cx="1516808" cy="960909"/>
            <a:chOff x="238125" y="1918825"/>
            <a:chExt cx="1042450" cy="660400"/>
          </a:xfrm>
        </p:grpSpPr>
        <p:sp>
          <p:nvSpPr>
            <p:cNvPr id="11"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2"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grpSp>
        <p:nvGrpSpPr>
          <p:cNvPr id="14" name="Google Shape;109;p17"/>
          <p:cNvGrpSpPr/>
          <p:nvPr/>
        </p:nvGrpSpPr>
        <p:grpSpPr>
          <a:xfrm rot="4571185" flipH="1">
            <a:off x="1778111" y="1828685"/>
            <a:ext cx="1166676" cy="1032863"/>
            <a:chOff x="1113100" y="2199475"/>
            <a:chExt cx="801900" cy="709925"/>
          </a:xfrm>
        </p:grpSpPr>
        <p:sp>
          <p:nvSpPr>
            <p:cNvPr id="15"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6"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sp>
        <p:nvSpPr>
          <p:cNvPr id="17" name="Google Shape;104;p17"/>
          <p:cNvSpPr txBox="1">
            <a:spLocks noGrp="1"/>
          </p:cNvSpPr>
          <p:nvPr>
            <p:ph type="ctrTitle" idx="4294967295"/>
          </p:nvPr>
        </p:nvSpPr>
        <p:spPr>
          <a:xfrm>
            <a:off x="792832" y="1803582"/>
            <a:ext cx="7783131" cy="8752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Times New Roman" panose="02020603050405020304" pitchFamily="18" charset="0"/>
                <a:cs typeface="Times New Roman" panose="02020603050405020304" pitchFamily="18" charset="0"/>
              </a:rPr>
              <a:t>Giới thiệu chung</a:t>
            </a:r>
            <a:endParaRPr sz="6000" dirty="0">
              <a:latin typeface="Times New Roman" panose="02020603050405020304" pitchFamily="18" charset="0"/>
              <a:cs typeface="Times New Roman" panose="02020603050405020304" pitchFamily="18" charset="0"/>
            </a:endParaRPr>
          </a:p>
        </p:txBody>
      </p:sp>
      <p:sp>
        <p:nvSpPr>
          <p:cNvPr id="9" name="Google Shape;909;p35"/>
          <p:cNvSpPr txBox="1">
            <a:spLocks/>
          </p:cNvSpPr>
          <p:nvPr/>
        </p:nvSpPr>
        <p:spPr>
          <a:xfrm>
            <a:off x="8083663" y="0"/>
            <a:ext cx="984600"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b="1" dirty="0">
                <a:solidFill>
                  <a:schemeClr val="accent1">
                    <a:lumMod val="75000"/>
                  </a:schemeClr>
                </a:solidFill>
                <a:latin typeface="Arial Black" panose="020B0A04020102020204" pitchFamily="34" charset="0"/>
              </a:rPr>
              <a:t>01</a:t>
            </a:r>
          </a:p>
        </p:txBody>
      </p:sp>
    </p:spTree>
    <p:extLst>
      <p:ext uri="{BB962C8B-B14F-4D97-AF65-F5344CB8AC3E}">
        <p14:creationId xmlns:p14="http://schemas.microsoft.com/office/powerpoint/2010/main" val="101082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6" name="Google Shape;89;p15">
            <a:extLst>
              <a:ext uri="{FF2B5EF4-FFF2-40B4-BE49-F238E27FC236}">
                <a16:creationId xmlns:a16="http://schemas.microsoft.com/office/drawing/2014/main" id="{A822219D-7D2C-2F6F-37A7-D8C33F7DD674}"/>
              </a:ext>
            </a:extLst>
          </p:cNvPr>
          <p:cNvSpPr txBox="1">
            <a:spLocks/>
          </p:cNvSpPr>
          <p:nvPr/>
        </p:nvSpPr>
        <p:spPr>
          <a:xfrm>
            <a:off x="2036025" y="1536569"/>
            <a:ext cx="2418139" cy="542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2400" b="0" i="0" dirty="0" err="1">
                <a:solidFill>
                  <a:schemeClr val="bg1"/>
                </a:solidFill>
                <a:effectLst/>
                <a:latin typeface="Times New Roman" panose="02020603050405020304" pitchFamily="18" charset="0"/>
                <a:cs typeface="Times New Roman" panose="02020603050405020304" pitchFamily="18" charset="0"/>
              </a:rPr>
              <a:t>Sẽ</a:t>
            </a:r>
            <a:r>
              <a:rPr lang="en-US" sz="2400" b="0" i="0" dirty="0">
                <a:solidFill>
                  <a:schemeClr val="bg1"/>
                </a:solidFill>
                <a:effectLst/>
                <a:latin typeface="Times New Roman" panose="02020603050405020304" pitchFamily="18" charset="0"/>
                <a:cs typeface="Times New Roman" panose="02020603050405020304" pitchFamily="18" charset="0"/>
              </a:rPr>
              <a:t> in </a:t>
            </a:r>
            <a:r>
              <a:rPr lang="en-US" sz="2400" b="0" i="0" dirty="0" err="1">
                <a:solidFill>
                  <a:schemeClr val="bg1"/>
                </a:solidFill>
                <a:effectLst/>
                <a:latin typeface="Times New Roman" panose="02020603050405020304" pitchFamily="18" charset="0"/>
                <a:cs typeface="Times New Roman" panose="02020603050405020304" pitchFamily="18" charset="0"/>
              </a:rPr>
              <a:t>ra</a:t>
            </a:r>
            <a:r>
              <a:rPr lang="en-US" sz="2400" b="0" i="0" dirty="0">
                <a:solidFill>
                  <a:schemeClr val="bg1"/>
                </a:solidFill>
                <a:effectLst/>
                <a:latin typeface="Times New Roman" panose="02020603050405020304" pitchFamily="18" charset="0"/>
                <a:cs typeface="Times New Roman" panose="02020603050405020304" pitchFamily="18" charset="0"/>
              </a:rPr>
              <a:t>: </a:t>
            </a:r>
            <a:endParaRPr lang="en-US" sz="11500" dirty="0">
              <a:solidFill>
                <a:schemeClr val="bg1"/>
              </a:solidFill>
              <a:latin typeface="Times New Roman" panose="02020603050405020304" pitchFamily="18" charset="0"/>
              <a:cs typeface="Times New Roman" panose="02020603050405020304" pitchFamily="18" charset="0"/>
            </a:endParaRP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2.5</a:t>
            </a:r>
          </a:p>
        </p:txBody>
      </p:sp>
      <p:sp>
        <p:nvSpPr>
          <p:cNvPr id="9" name="Google Shape;296;p26"/>
          <p:cNvSpPr txBox="1">
            <a:spLocks noGrp="1"/>
          </p:cNvSpPr>
          <p:nvPr>
            <p:ph type="ctrTitle"/>
          </p:nvPr>
        </p:nvSpPr>
        <p:spPr>
          <a:xfrm>
            <a:off x="176643" y="-491008"/>
            <a:ext cx="8790709" cy="1607127"/>
          </a:xfrm>
          <a:prstGeom prst="rect">
            <a:avLst/>
          </a:prstGeom>
        </p:spPr>
        <p:txBody>
          <a:bodyPr spcFirstLastPara="1" wrap="square" lIns="91425" tIns="91425" rIns="91425" bIns="91425" anchor="b" anchorCtr="0">
            <a:noAutofit/>
          </a:bodyPr>
          <a:lstStyle/>
          <a:p>
            <a:pPr algn="ctr"/>
            <a:r>
              <a:rPr lang="en-US" sz="3500" b="1" dirty="0" err="1">
                <a:solidFill>
                  <a:schemeClr val="bg1"/>
                </a:solidFill>
                <a:latin typeface="Times New Roman" panose="02020603050405020304" pitchFamily="18" charset="0"/>
                <a:cs typeface="Times New Roman" panose="02020603050405020304" pitchFamily="18" charset="0"/>
              </a:rPr>
              <a:t>Thay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đổi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định</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dạng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hiển</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thông</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báo</a:t>
            </a:r>
            <a:endParaRPr lang="en-US" sz="3500" dirty="0">
              <a:latin typeface="Times New Roman" panose="02020603050405020304" pitchFamily="18" charset="0"/>
              <a:cs typeface="Times New Roman" panose="02020603050405020304" pitchFamily="18" charset="0"/>
            </a:endParaRPr>
          </a:p>
        </p:txBody>
      </p:sp>
      <p:cxnSp>
        <p:nvCxnSpPr>
          <p:cNvPr id="10" name="Google Shape;298;p26"/>
          <p:cNvCxnSpPr/>
          <p:nvPr/>
        </p:nvCxnSpPr>
        <p:spPr>
          <a:xfrm>
            <a:off x="776287" y="1116119"/>
            <a:ext cx="7637136" cy="0"/>
          </a:xfrm>
          <a:prstGeom prst="straightConnector1">
            <a:avLst/>
          </a:prstGeom>
          <a:noFill/>
          <a:ln w="9525" cap="flat" cmpd="sng">
            <a:solidFill>
              <a:schemeClr val="accent1"/>
            </a:solidFill>
            <a:prstDash val="solid"/>
            <a:round/>
            <a:headEnd type="none" w="med" len="med"/>
            <a:tailEnd type="none" w="med" len="med"/>
          </a:ln>
        </p:spPr>
      </p:cxnSp>
      <p:pic>
        <p:nvPicPr>
          <p:cNvPr id="12" name="Picture 11" descr="https://lh5.googleusercontent.com/YPkbICp-Rque9lMSuZcjg21OAu3XgIIl5QOeMHlWCkj2GtQ45Wm7aev-u6JgTe18IGhB0GK9vyOYnfRUrAt47iTTOsjr32dMEnOPv4TvjI8Tdu7MbW8FacQGqBl6-7PeMQTZtHoAAG_cms_JtlSmOg"/>
          <p:cNvPicPr/>
          <p:nvPr/>
        </p:nvPicPr>
        <p:blipFill>
          <a:blip r:embed="rId3">
            <a:extLst>
              <a:ext uri="{28A0092B-C50C-407E-A947-70E740481C1C}">
                <a14:useLocalDpi xmlns:a14="http://schemas.microsoft.com/office/drawing/2010/main" val="0"/>
              </a:ext>
            </a:extLst>
          </a:blip>
          <a:srcRect/>
          <a:stretch>
            <a:fillRect/>
          </a:stretch>
        </p:blipFill>
        <p:spPr bwMode="auto">
          <a:xfrm>
            <a:off x="2189397" y="2406057"/>
            <a:ext cx="5418033" cy="1143135"/>
          </a:xfrm>
          <a:prstGeom prst="rect">
            <a:avLst/>
          </a:prstGeom>
          <a:noFill/>
          <a:ln>
            <a:noFill/>
          </a:ln>
        </p:spPr>
      </p:pic>
    </p:spTree>
    <p:extLst>
      <p:ext uri="{BB962C8B-B14F-4D97-AF65-F5344CB8AC3E}">
        <p14:creationId xmlns:p14="http://schemas.microsoft.com/office/powerpoint/2010/main" val="179979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19522" y="523769"/>
            <a:ext cx="8790709" cy="631159"/>
          </a:xfrm>
          <a:prstGeom prst="rect">
            <a:avLst/>
          </a:prstGeom>
        </p:spPr>
        <p:txBody>
          <a:bodyPr spcFirstLastPara="1" wrap="square" lIns="91425" tIns="91425" rIns="91425" bIns="91425" anchor="b" anchorCtr="0">
            <a:noAutofit/>
          </a:bodyPr>
          <a:lstStyle/>
          <a:p>
            <a:pPr algn="ctr"/>
            <a:r>
              <a:rPr lang="en-US" sz="3500" b="1" dirty="0" err="1">
                <a:latin typeface="Times New Roman" panose="02020603050405020304" pitchFamily="18" charset="0"/>
                <a:cs typeface="Times New Roman" panose="02020603050405020304" pitchFamily="18" charset="0"/>
              </a:rPr>
              <a:t>Hiển</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thị</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thời</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gian</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của</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thông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báo</a:t>
            </a:r>
            <a:endParaRPr lang="en-US" sz="3500" dirty="0">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flipV="1">
            <a:off x="1522429" y="1154928"/>
            <a:ext cx="6259398" cy="35556"/>
          </a:xfrm>
          <a:prstGeom prst="straightConnector1">
            <a:avLst/>
          </a:prstGeom>
          <a:noFill/>
          <a:ln w="9525" cap="flat" cmpd="sng">
            <a:solidFill>
              <a:schemeClr val="accent1"/>
            </a:solidFill>
            <a:prstDash val="solid"/>
            <a:round/>
            <a:headEnd type="none" w="med" len="med"/>
            <a:tailEnd type="none" w="med" len="med"/>
          </a:ln>
        </p:spPr>
      </p:cxnSp>
      <p:sp>
        <p:nvSpPr>
          <p:cNvPr id="8" name="Google Shape;95;p16">
            <a:extLst>
              <a:ext uri="{FF2B5EF4-FFF2-40B4-BE49-F238E27FC236}">
                <a16:creationId xmlns:a16="http://schemas.microsoft.com/office/drawing/2014/main" id="{F70AA3C1-9B8B-12AF-D6E9-B0250A43DA81}"/>
              </a:ext>
            </a:extLst>
          </p:cNvPr>
          <p:cNvSpPr txBox="1">
            <a:spLocks/>
          </p:cNvSpPr>
          <p:nvPr/>
        </p:nvSpPr>
        <p:spPr>
          <a:xfrm>
            <a:off x="640019" y="1459413"/>
            <a:ext cx="8024218" cy="836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US" sz="2400" b="0" i="0" dirty="0" err="1">
                <a:solidFill>
                  <a:schemeClr val="bg1"/>
                </a:solidFill>
                <a:effectLst/>
                <a:latin typeface="Times New Roman" panose="02020603050405020304" pitchFamily="18" charset="0"/>
                <a:cs typeface="Times New Roman" panose="02020603050405020304" pitchFamily="18" charset="0"/>
              </a:rPr>
              <a:t>Để</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hiển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thị</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thời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gian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của</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thông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báo</a:t>
            </a:r>
            <a:r>
              <a:rPr lang="en-US" sz="2400" b="0" i="0" dirty="0">
                <a:solidFill>
                  <a:schemeClr val="bg1"/>
                </a:solidFill>
                <a:effectLst/>
                <a:latin typeface="Times New Roman" panose="02020603050405020304" pitchFamily="18" charset="0"/>
                <a:cs typeface="Times New Roman" panose="02020603050405020304" pitchFamily="18" charset="0"/>
              </a:rPr>
              <a:t> ta </a:t>
            </a:r>
            <a:r>
              <a:rPr lang="en-US" sz="2400" b="0" i="0" dirty="0" err="1">
                <a:solidFill>
                  <a:schemeClr val="bg1"/>
                </a:solidFill>
                <a:effectLst/>
                <a:latin typeface="Times New Roman" panose="02020603050405020304" pitchFamily="18" charset="0"/>
                <a:cs typeface="Times New Roman" panose="02020603050405020304" pitchFamily="18" charset="0"/>
              </a:rPr>
              <a:t>thêm</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a:t>
            </a:r>
            <a:r>
              <a:rPr lang="en-US" sz="2400" b="0" i="1" dirty="0" err="1">
                <a:solidFill>
                  <a:schemeClr val="bg1"/>
                </a:solidFill>
                <a:effectLst/>
                <a:latin typeface="Times New Roman" panose="02020603050405020304" pitchFamily="18" charset="0"/>
                <a:cs typeface="Times New Roman" panose="02020603050405020304" pitchFamily="18" charset="0"/>
              </a:rPr>
              <a:t>asctime</a:t>
            </a:r>
            <a:r>
              <a:rPr lang="en-US" sz="2400" b="0" i="1" dirty="0">
                <a:solidFill>
                  <a:schemeClr val="bg1"/>
                </a:solidFill>
                <a:effectLst/>
                <a:latin typeface="Times New Roman" panose="02020603050405020304" pitchFamily="18" charset="0"/>
                <a:cs typeface="Times New Roman" panose="02020603050405020304" pitchFamily="18" charset="0"/>
              </a:rPr>
              <a:t>)s </a:t>
            </a:r>
            <a:r>
              <a:rPr lang="en-US" sz="2400" b="0" i="0" dirty="0" err="1">
                <a:solidFill>
                  <a:schemeClr val="bg1"/>
                </a:solidFill>
                <a:effectLst/>
                <a:latin typeface="Times New Roman" panose="02020603050405020304" pitchFamily="18" charset="0"/>
                <a:cs typeface="Times New Roman" panose="02020603050405020304" pitchFamily="18" charset="0"/>
              </a:rPr>
              <a:t>vào</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chuỗi</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format:</a:t>
            </a:r>
            <a:r>
              <a:rPr lang="en-US" sz="2400" b="0" i="0" dirty="0">
                <a:solidFill>
                  <a:schemeClr val="bg1"/>
                </a:solidFill>
                <a:effectLst/>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Google Shape;95;p16">
            <a:extLst>
              <a:ext uri="{FF2B5EF4-FFF2-40B4-BE49-F238E27FC236}">
                <a16:creationId xmlns:a16="http://schemas.microsoft.com/office/drawing/2014/main" id="{8C1C6E94-E5E3-5986-669D-150D94A5E77E}"/>
              </a:ext>
            </a:extLst>
          </p:cNvPr>
          <p:cNvSpPr txBox="1">
            <a:spLocks/>
          </p:cNvSpPr>
          <p:nvPr/>
        </p:nvSpPr>
        <p:spPr>
          <a:xfrm>
            <a:off x="902297" y="3798406"/>
            <a:ext cx="1310820" cy="513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pPr algn="l"/>
            <a:r>
              <a:rPr lang="en-US" sz="2400" b="0" i="0" dirty="0" err="1">
                <a:solidFill>
                  <a:schemeClr val="bg1"/>
                </a:solidFill>
                <a:effectLst/>
                <a:latin typeface="Comfortaa" pitchFamily="2" charset="0"/>
              </a:rPr>
              <a:t>Đầu</a:t>
            </a:r>
            <a:r>
              <a:rPr lang="en-US" sz="2400" b="0" i="0" dirty="0">
                <a:solidFill>
                  <a:schemeClr val="bg1"/>
                </a:solidFill>
                <a:effectLst/>
                <a:latin typeface="Comfortaa" pitchFamily="2" charset="0"/>
              </a:rPr>
              <a:t> </a:t>
            </a:r>
            <a:r>
              <a:rPr lang="en-US" sz="2400" b="0" i="0" dirty="0" err="1">
                <a:solidFill>
                  <a:schemeClr val="bg1"/>
                </a:solidFill>
                <a:effectLst/>
                <a:latin typeface="Comfortaa" pitchFamily="2" charset="0"/>
              </a:rPr>
              <a:t>ra</a:t>
            </a:r>
            <a:r>
              <a:rPr lang="en-US" sz="2400" b="0" i="0" dirty="0">
                <a:solidFill>
                  <a:schemeClr val="bg1"/>
                </a:solidFill>
                <a:effectLst/>
                <a:latin typeface="Comfortaa" pitchFamily="2" charset="0"/>
              </a:rPr>
              <a:t>:</a:t>
            </a:r>
            <a:r>
              <a:rPr lang="en-US" sz="2000" b="0" i="0" dirty="0">
                <a:solidFill>
                  <a:schemeClr val="bg1"/>
                </a:solidFill>
                <a:effectLst/>
                <a:latin typeface="Comfortaa" pitchFamily="2" charset="0"/>
              </a:rPr>
              <a:t> </a:t>
            </a:r>
            <a:endParaRPr lang="en-US" sz="2800" dirty="0">
              <a:solidFill>
                <a:schemeClr val="bg1"/>
              </a:solidFill>
              <a:latin typeface="Comfortaa" pitchFamily="2" charset="0"/>
            </a:endParaRPr>
          </a:p>
        </p:txBody>
      </p:sp>
      <p:sp>
        <p:nvSpPr>
          <p:cNvPr id="12"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2.6</a:t>
            </a:r>
          </a:p>
        </p:txBody>
      </p:sp>
      <p:pic>
        <p:nvPicPr>
          <p:cNvPr id="16" name="Picture 15"/>
          <p:cNvPicPr/>
          <p:nvPr/>
        </p:nvPicPr>
        <p:blipFill>
          <a:blip r:embed="rId3"/>
          <a:stretch>
            <a:fillRect/>
          </a:stretch>
        </p:blipFill>
        <p:spPr>
          <a:xfrm>
            <a:off x="1046074" y="2395345"/>
            <a:ext cx="7106530" cy="1064291"/>
          </a:xfrm>
          <a:prstGeom prst="rect">
            <a:avLst/>
          </a:prstGeom>
        </p:spPr>
      </p:pic>
      <p:pic>
        <p:nvPicPr>
          <p:cNvPr id="17" name="Picture 16"/>
          <p:cNvPicPr/>
          <p:nvPr/>
        </p:nvPicPr>
        <p:blipFill>
          <a:blip r:embed="rId4"/>
          <a:stretch>
            <a:fillRect/>
          </a:stretch>
        </p:blipFill>
        <p:spPr>
          <a:xfrm>
            <a:off x="2213117" y="3924328"/>
            <a:ext cx="4057611" cy="340696"/>
          </a:xfrm>
          <a:prstGeom prst="rect">
            <a:avLst/>
          </a:prstGeom>
        </p:spPr>
      </p:pic>
    </p:spTree>
    <p:extLst>
      <p:ext uri="{BB962C8B-B14F-4D97-AF65-F5344CB8AC3E}">
        <p14:creationId xmlns:p14="http://schemas.microsoft.com/office/powerpoint/2010/main" val="321678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0" name="Google Shape;106;p17"/>
          <p:cNvGrpSpPr/>
          <p:nvPr/>
        </p:nvGrpSpPr>
        <p:grpSpPr>
          <a:xfrm rot="-7230029">
            <a:off x="5371759" y="1601585"/>
            <a:ext cx="1846915" cy="1185076"/>
            <a:chOff x="238125" y="1918825"/>
            <a:chExt cx="1042450" cy="660400"/>
          </a:xfrm>
        </p:grpSpPr>
        <p:sp>
          <p:nvSpPr>
            <p:cNvPr id="11"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2"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grpSp>
        <p:nvGrpSpPr>
          <p:cNvPr id="14" name="Google Shape;109;p17"/>
          <p:cNvGrpSpPr/>
          <p:nvPr/>
        </p:nvGrpSpPr>
        <p:grpSpPr>
          <a:xfrm rot="4843953" flipH="1">
            <a:off x="2318991" y="1597259"/>
            <a:ext cx="1485300" cy="1336586"/>
            <a:chOff x="1113100" y="2199475"/>
            <a:chExt cx="801900" cy="709925"/>
          </a:xfrm>
        </p:grpSpPr>
        <p:sp>
          <p:nvSpPr>
            <p:cNvPr id="15"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6"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sp>
        <p:nvSpPr>
          <p:cNvPr id="17" name="Google Shape;104;p17"/>
          <p:cNvSpPr txBox="1">
            <a:spLocks noGrp="1"/>
          </p:cNvSpPr>
          <p:nvPr>
            <p:ph type="ctrTitle" idx="4294967295"/>
          </p:nvPr>
        </p:nvSpPr>
        <p:spPr>
          <a:xfrm>
            <a:off x="744342" y="1556183"/>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Times New Roman" panose="02020603050405020304" pitchFamily="18" charset="0"/>
                <a:cs typeface="Times New Roman" panose="02020603050405020304" pitchFamily="18" charset="0"/>
              </a:rPr>
              <a:t>Logging</a:t>
            </a:r>
            <a:endParaRPr sz="6000" dirty="0">
              <a:latin typeface="Times New Roman" panose="02020603050405020304" pitchFamily="18" charset="0"/>
              <a:cs typeface="Times New Roman" panose="02020603050405020304" pitchFamily="18" charset="0"/>
            </a:endParaRPr>
          </a:p>
        </p:txBody>
      </p:sp>
      <p:sp>
        <p:nvSpPr>
          <p:cNvPr id="18" name="Google Shape;105;p17"/>
          <p:cNvSpPr txBox="1">
            <a:spLocks noGrp="1"/>
          </p:cNvSpPr>
          <p:nvPr>
            <p:ph type="subTitle" idx="4294967295"/>
          </p:nvPr>
        </p:nvSpPr>
        <p:spPr>
          <a:xfrm>
            <a:off x="2116409" y="2600075"/>
            <a:ext cx="5136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800" dirty="0">
                <a:latin typeface="Times New Roman" panose="02020603050405020304" pitchFamily="18" charset="0"/>
                <a:cs typeface="Times New Roman" panose="02020603050405020304" pitchFamily="18" charset="0"/>
              </a:rPr>
              <a:t>Kiến thức năng cao</a:t>
            </a:r>
            <a:endParaRPr sz="2800" dirty="0">
              <a:latin typeface="Times New Roman" panose="02020603050405020304" pitchFamily="18" charset="0"/>
              <a:cs typeface="Times New Roman" panose="02020603050405020304" pitchFamily="18" charset="0"/>
            </a:endParaRPr>
          </a:p>
        </p:txBody>
      </p:sp>
      <p:sp>
        <p:nvSpPr>
          <p:cNvPr id="13"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4000" b="1" dirty="0">
                <a:solidFill>
                  <a:schemeClr val="accent1">
                    <a:lumMod val="75000"/>
                  </a:schemeClr>
                </a:solidFill>
                <a:latin typeface="Arial Black" panose="020B0A04020102020204" pitchFamily="34" charset="0"/>
              </a:rPr>
              <a:t>02</a:t>
            </a:r>
          </a:p>
        </p:txBody>
      </p:sp>
    </p:spTree>
    <p:extLst>
      <p:ext uri="{BB962C8B-B14F-4D97-AF65-F5344CB8AC3E}">
        <p14:creationId xmlns:p14="http://schemas.microsoft.com/office/powerpoint/2010/main" val="91441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ipe(down)">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503817" y="-501741"/>
            <a:ext cx="5449964" cy="1607127"/>
          </a:xfrm>
          <a:prstGeom prst="rect">
            <a:avLst/>
          </a:prstGeom>
        </p:spPr>
        <p:txBody>
          <a:bodyPr spcFirstLastPara="1" wrap="square" lIns="91425" tIns="91425" rIns="91425" bIns="91425" anchor="b" anchorCtr="0">
            <a:noAutofit/>
          </a:bodyPr>
          <a:lstStyle/>
          <a:p>
            <a:r>
              <a:rPr lang="vi-VN" sz="3500" dirty="0">
                <a:solidFill>
                  <a:schemeClr val="bg1"/>
                </a:solidFill>
                <a:latin typeface="+mj-lt"/>
              </a:rPr>
              <a:t>Tạo trình ghi nhật ký</a:t>
            </a:r>
            <a:endParaRPr lang="en-US" sz="3500" dirty="0">
              <a:solidFill>
                <a:schemeClr val="bg1"/>
              </a:solidFill>
              <a:latin typeface="+mj-lt"/>
            </a:endParaRPr>
          </a:p>
        </p:txBody>
      </p:sp>
      <p:cxnSp>
        <p:nvCxnSpPr>
          <p:cNvPr id="298" name="Google Shape;298;p26"/>
          <p:cNvCxnSpPr/>
          <p:nvPr/>
        </p:nvCxnSpPr>
        <p:spPr>
          <a:xfrm flipV="1">
            <a:off x="2351988" y="1105386"/>
            <a:ext cx="4265628" cy="17778"/>
          </a:xfrm>
          <a:prstGeom prst="straightConnector1">
            <a:avLst/>
          </a:prstGeom>
          <a:noFill/>
          <a:ln w="9525" cap="flat" cmpd="sng">
            <a:solidFill>
              <a:schemeClr val="accent1"/>
            </a:solidFill>
            <a:prstDash val="solid"/>
            <a:round/>
            <a:headEnd type="none" w="med" len="med"/>
            <a:tailEnd type="none" w="med" len="med"/>
          </a:ln>
        </p:spPr>
      </p:cxnSp>
      <p:sp>
        <p:nvSpPr>
          <p:cNvPr id="10" name="Google Shape;132;p19"/>
          <p:cNvSpPr txBox="1">
            <a:spLocks/>
          </p:cNvSpPr>
          <p:nvPr/>
        </p:nvSpPr>
        <p:spPr>
          <a:xfrm>
            <a:off x="346503" y="1598291"/>
            <a:ext cx="2631900" cy="273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spcBef>
                <a:spcPts val="600"/>
              </a:spcBef>
            </a:pPr>
            <a:r>
              <a:rPr lang="vi-VN" sz="2000" dirty="0">
                <a:solidFill>
                  <a:schemeClr val="bg1"/>
                </a:solidFill>
                <a:latin typeface="+mj-lt"/>
                <a:ea typeface="Adobe Myungjo Std M" panose="02020600000000000000" pitchFamily="18" charset="-128"/>
                <a:cs typeface="Comfortaa" panose="020B0604020202020204" charset="0"/>
              </a:rPr>
              <a:t>Chúng ta sẽ chủ yếu xử lý với đối tượng của lớp Logger, được khởi tạo bằng cách sử dụng hàm </a:t>
            </a:r>
            <a:r>
              <a:rPr lang="vi-VN" sz="2000" i="1" dirty="0">
                <a:solidFill>
                  <a:schemeClr val="bg1"/>
                </a:solidFill>
                <a:latin typeface="+mj-lt"/>
                <a:ea typeface="Adobe Myungjo Std M" panose="02020600000000000000" pitchFamily="18" charset="-128"/>
                <a:cs typeface="Comfortaa" panose="020B0604020202020204" charset="0"/>
              </a:rPr>
              <a:t>logging.getLogger(name).</a:t>
            </a:r>
            <a:endParaRPr lang="vi-VN" sz="1600" dirty="0">
              <a:solidFill>
                <a:schemeClr val="bg1"/>
              </a:solidFill>
              <a:latin typeface="+mj-lt"/>
              <a:ea typeface="Adobe Myungjo Std M" panose="02020600000000000000" pitchFamily="18" charset="-128"/>
              <a:cs typeface="Comfortaa" panose="020B0604020202020204" charset="0"/>
            </a:endParaRPr>
          </a:p>
        </p:txBody>
      </p:sp>
      <p:sp>
        <p:nvSpPr>
          <p:cNvPr id="14" name="Google Shape;132;p19">
            <a:extLst>
              <a:ext uri="{FF2B5EF4-FFF2-40B4-BE49-F238E27FC236}">
                <a16:creationId xmlns:a16="http://schemas.microsoft.com/office/drawing/2014/main" id="{8B46FE9F-8B5B-78C5-EA84-9CC9E601F145}"/>
              </a:ext>
            </a:extLst>
          </p:cNvPr>
          <p:cNvSpPr txBox="1">
            <a:spLocks/>
          </p:cNvSpPr>
          <p:nvPr/>
        </p:nvSpPr>
        <p:spPr>
          <a:xfrm>
            <a:off x="3552083" y="3533671"/>
            <a:ext cx="1472404" cy="595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1pPr>
            <a:lvl2pPr marL="914400" marR="0" lvl="1"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2pPr>
            <a:lvl3pPr marL="1371600" marR="0" lvl="2"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3pPr>
            <a:lvl4pPr marL="1828800" marR="0" lvl="3"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4pPr>
            <a:lvl5pPr marL="2286000" marR="0" lvl="4"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5pPr>
            <a:lvl6pPr marL="2743200" marR="0" lvl="5"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6pPr>
            <a:lvl7pPr marL="3200400" marR="0" lvl="6"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7pPr>
            <a:lvl8pPr marL="3657600" marR="0" lvl="7"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8pPr>
            <a:lvl9pPr marL="4114800" marR="0" lvl="8" indent="-317500" algn="l" rtl="0">
              <a:lnSpc>
                <a:spcPct val="100000"/>
              </a:lnSpc>
              <a:spcBef>
                <a:spcPts val="0"/>
              </a:spcBef>
              <a:spcAft>
                <a:spcPts val="0"/>
              </a:spcAft>
              <a:buClr>
                <a:schemeClr val="lt1"/>
              </a:buClr>
              <a:buSzPts val="1400"/>
              <a:buFont typeface="Sniglet"/>
              <a:buChar char="■"/>
              <a:defRPr sz="1400" b="0" i="0" u="none" strike="noStrike" cap="none">
                <a:solidFill>
                  <a:schemeClr val="lt1"/>
                </a:solidFill>
                <a:latin typeface="Sniglet"/>
                <a:ea typeface="Sniglet"/>
                <a:cs typeface="Sniglet"/>
                <a:sym typeface="Sniglet"/>
              </a:defRPr>
            </a:lvl9pPr>
          </a:lstStyle>
          <a:p>
            <a:pPr marL="0" indent="0">
              <a:buFont typeface="Sniglet"/>
              <a:buNone/>
            </a:pPr>
            <a:r>
              <a:rPr lang="en-US" sz="2400" b="0" i="0" dirty="0">
                <a:solidFill>
                  <a:schemeClr val="bg1"/>
                </a:solidFill>
                <a:effectLst/>
                <a:latin typeface="Times New Roman" panose="02020603050405020304" pitchFamily="18" charset="0"/>
                <a:cs typeface="Times New Roman" panose="02020603050405020304" pitchFamily="18" charset="0"/>
              </a:rPr>
              <a:t>Output</a:t>
            </a:r>
            <a:endParaRPr lang="vi-VN" dirty="0">
              <a:solidFill>
                <a:schemeClr val="bg1"/>
              </a:solidFill>
              <a:latin typeface="Times New Roman" panose="02020603050405020304" pitchFamily="18" charset="0"/>
              <a:cs typeface="Times New Roman" panose="02020603050405020304" pitchFamily="18" charset="0"/>
            </a:endParaRP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rPr>
              <a:t>2.7</a:t>
            </a:r>
          </a:p>
        </p:txBody>
      </p:sp>
      <p:pic>
        <p:nvPicPr>
          <p:cNvPr id="12" name="Picture 11" descr="Text&#10;&#10;Description automatically generated"/>
          <p:cNvPicPr/>
          <p:nvPr/>
        </p:nvPicPr>
        <p:blipFill>
          <a:blip r:embed="rId3"/>
          <a:stretch>
            <a:fillRect/>
          </a:stretch>
        </p:blipFill>
        <p:spPr>
          <a:xfrm>
            <a:off x="3552083" y="1872138"/>
            <a:ext cx="4438846" cy="1441384"/>
          </a:xfrm>
          <a:prstGeom prst="rect">
            <a:avLst/>
          </a:prstGeom>
        </p:spPr>
      </p:pic>
      <p:pic>
        <p:nvPicPr>
          <p:cNvPr id="13" name="Picture 12"/>
          <p:cNvPicPr/>
          <p:nvPr/>
        </p:nvPicPr>
        <p:blipFill>
          <a:blip r:embed="rId4"/>
          <a:stretch>
            <a:fillRect/>
          </a:stretch>
        </p:blipFill>
        <p:spPr>
          <a:xfrm>
            <a:off x="5084691" y="3661672"/>
            <a:ext cx="1872289" cy="524377"/>
          </a:xfrm>
          <a:prstGeom prst="rect">
            <a:avLst/>
          </a:prstGeom>
        </p:spPr>
      </p:pic>
    </p:spTree>
    <p:extLst>
      <p:ext uri="{BB962C8B-B14F-4D97-AF65-F5344CB8AC3E}">
        <p14:creationId xmlns:p14="http://schemas.microsoft.com/office/powerpoint/2010/main" val="109443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4"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730818" y="212103"/>
            <a:ext cx="6664036" cy="793668"/>
          </a:xfrm>
          <a:prstGeom prst="rect">
            <a:avLst/>
          </a:prstGeom>
        </p:spPr>
        <p:txBody>
          <a:bodyPr spcFirstLastPara="1" wrap="square" lIns="91425" tIns="91425" rIns="91425" bIns="91425" anchor="b" anchorCtr="0">
            <a:noAutofit/>
          </a:bodyPr>
          <a:lstStyle/>
          <a:p>
            <a:r>
              <a:rPr lang="vi-VN" sz="3500" b="1" dirty="0">
                <a:solidFill>
                  <a:schemeClr val="bg1"/>
                </a:solidFill>
                <a:latin typeface="+mj-lt"/>
              </a:rPr>
              <a:t>Tải và lưu cấu hình logging</a:t>
            </a:r>
            <a:endParaRPr lang="en-US" sz="3500" dirty="0">
              <a:solidFill>
                <a:schemeClr val="bg1"/>
              </a:solidFill>
              <a:latin typeface="+mj-lt"/>
            </a:endParaRPr>
          </a:p>
        </p:txBody>
      </p:sp>
      <p:cxnSp>
        <p:nvCxnSpPr>
          <p:cNvPr id="298" name="Google Shape;298;p26"/>
          <p:cNvCxnSpPr/>
          <p:nvPr/>
        </p:nvCxnSpPr>
        <p:spPr>
          <a:xfrm>
            <a:off x="1696825" y="1005771"/>
            <a:ext cx="5528820"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132;p19"/>
          <p:cNvSpPr txBox="1">
            <a:spLocks/>
          </p:cNvSpPr>
          <p:nvPr/>
        </p:nvSpPr>
        <p:spPr>
          <a:xfrm>
            <a:off x="266469" y="1336912"/>
            <a:ext cx="2778389" cy="273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spcBef>
                <a:spcPts val="600"/>
              </a:spcBef>
            </a:pPr>
            <a:r>
              <a:rPr lang="vi-VN" sz="2000" dirty="0">
                <a:solidFill>
                  <a:schemeClr val="bg1"/>
                </a:solidFill>
                <a:latin typeface="+mj-lt"/>
                <a:cs typeface="Comfortaa" panose="020B0604020202020204" charset="0"/>
              </a:rPr>
              <a:t>Ta có thể cấu hình logging như trên với module và hàm hoặc tạo một file config. </a:t>
            </a:r>
          </a:p>
          <a:p>
            <a:pPr marL="0" indent="0">
              <a:spcBef>
                <a:spcPts val="600"/>
              </a:spcBef>
            </a:pPr>
            <a:r>
              <a:rPr lang="vi-VN" sz="2000" dirty="0">
                <a:solidFill>
                  <a:schemeClr val="bg1"/>
                </a:solidFill>
                <a:latin typeface="+mj-lt"/>
                <a:cs typeface="Comfortaa" panose="020B0604020202020204" charset="0"/>
              </a:rPr>
              <a:t>Nó sẽ hữu ích trong trường hợp ta muốn thay đổi cấu hình trong một ứng dụng đang chạy </a:t>
            </a:r>
            <a:br>
              <a:rPr lang="vi-VN" sz="2000" dirty="0">
                <a:solidFill>
                  <a:schemeClr val="bg1"/>
                </a:solidFill>
                <a:latin typeface="+mj-lt"/>
                <a:cs typeface="Comfortaa" panose="020B0604020202020204" charset="0"/>
              </a:rPr>
            </a:br>
            <a:endParaRPr lang="vi-VN" sz="2000" dirty="0">
              <a:solidFill>
                <a:schemeClr val="bg1"/>
              </a:solidFill>
              <a:latin typeface="+mj-lt"/>
              <a:cs typeface="Comfortaa" panose="020B0604020202020204" charset="0"/>
            </a:endParaRP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2.8</a:t>
            </a:r>
          </a:p>
        </p:txBody>
      </p:sp>
      <p:pic>
        <p:nvPicPr>
          <p:cNvPr id="9" name="Picture 8"/>
          <p:cNvPicPr/>
          <p:nvPr/>
        </p:nvPicPr>
        <p:blipFill>
          <a:blip r:embed="rId3"/>
          <a:stretch>
            <a:fillRect/>
          </a:stretch>
        </p:blipFill>
        <p:spPr>
          <a:xfrm>
            <a:off x="3505292" y="1294491"/>
            <a:ext cx="4983545" cy="3315335"/>
          </a:xfrm>
          <a:prstGeom prst="rect">
            <a:avLst/>
          </a:prstGeom>
        </p:spPr>
      </p:pic>
    </p:spTree>
    <p:extLst>
      <p:ext uri="{BB962C8B-B14F-4D97-AF65-F5344CB8AC3E}">
        <p14:creationId xmlns:p14="http://schemas.microsoft.com/office/powerpoint/2010/main" val="52236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7" name="Google Shape;132;p19"/>
          <p:cNvSpPr txBox="1">
            <a:spLocks/>
          </p:cNvSpPr>
          <p:nvPr/>
        </p:nvSpPr>
        <p:spPr>
          <a:xfrm>
            <a:off x="383092" y="1428204"/>
            <a:ext cx="2148005" cy="273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spcBef>
                <a:spcPts val="600"/>
              </a:spcBef>
            </a:pPr>
            <a:r>
              <a:rPr lang="en-US" sz="2000" dirty="0">
                <a:solidFill>
                  <a:schemeClr val="bg1"/>
                </a:solidFill>
                <a:latin typeface="Times New Roman" panose="02020603050405020304" pitchFamily="18" charset="0"/>
                <a:cs typeface="Times New Roman" panose="02020603050405020304" pitchFamily="18" charset="0"/>
              </a:rPr>
              <a:t>Ở file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2 logger, 1 handler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1 formatter.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file.conf</a:t>
            </a:r>
            <a:r>
              <a:rPr lang="en-US" sz="2000" dirty="0">
                <a:solidFill>
                  <a:schemeClr val="bg1"/>
                </a:solidFill>
                <a:latin typeface="Times New Roman" panose="02020603050405020304" pitchFamily="18" charset="0"/>
                <a:cs typeface="Times New Roman" panose="02020603050405020304" pitchFamily="18" charset="0"/>
              </a:rPr>
              <a:t>, ta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hàm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fileConfig</a:t>
            </a:r>
            <a:r>
              <a:rPr lang="en-US" sz="2000" dirty="0">
                <a:solidFill>
                  <a:schemeClr val="bg1"/>
                </a:solidFill>
                <a:latin typeface="Times New Roman" panose="02020603050405020304" pitchFamily="18" charset="0"/>
                <a:cs typeface="Times New Roman" panose="02020603050405020304" pitchFamily="18" charset="0"/>
              </a:rPr>
              <a:t>() </a:t>
            </a:r>
          </a:p>
        </p:txBody>
      </p:sp>
      <p:sp>
        <p:nvSpPr>
          <p:cNvPr id="10"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2.8</a:t>
            </a:r>
          </a:p>
        </p:txBody>
      </p:sp>
      <p:cxnSp>
        <p:nvCxnSpPr>
          <p:cNvPr id="12" name="Google Shape;298;p26"/>
          <p:cNvCxnSpPr/>
          <p:nvPr/>
        </p:nvCxnSpPr>
        <p:spPr>
          <a:xfrm>
            <a:off x="1696825" y="1005771"/>
            <a:ext cx="5528820" cy="0"/>
          </a:xfrm>
          <a:prstGeom prst="straightConnector1">
            <a:avLst/>
          </a:prstGeom>
          <a:noFill/>
          <a:ln w="9525" cap="flat" cmpd="sng">
            <a:solidFill>
              <a:schemeClr val="accent1"/>
            </a:solidFill>
            <a:prstDash val="solid"/>
            <a:round/>
            <a:headEnd type="none" w="med" len="med"/>
            <a:tailEnd type="none" w="med" len="med"/>
          </a:ln>
        </p:spPr>
      </p:cxnSp>
      <p:sp>
        <p:nvSpPr>
          <p:cNvPr id="13" name="Google Shape;296;p26"/>
          <p:cNvSpPr txBox="1">
            <a:spLocks noGrp="1"/>
          </p:cNvSpPr>
          <p:nvPr>
            <p:ph type="ctrTitle"/>
          </p:nvPr>
        </p:nvSpPr>
        <p:spPr>
          <a:xfrm>
            <a:off x="1730818" y="-601356"/>
            <a:ext cx="6664036" cy="1607127"/>
          </a:xfrm>
          <a:prstGeom prst="rect">
            <a:avLst/>
          </a:prstGeom>
        </p:spPr>
        <p:txBody>
          <a:bodyPr spcFirstLastPara="1" wrap="square" lIns="91425" tIns="91425" rIns="91425" bIns="91425" anchor="b" anchorCtr="0">
            <a:noAutofit/>
          </a:bodyPr>
          <a:lstStyle/>
          <a:p>
            <a:r>
              <a:rPr lang="vi-VN" sz="3500" b="1" dirty="0">
                <a:solidFill>
                  <a:schemeClr val="bg1"/>
                </a:solidFill>
                <a:latin typeface="+mj-lt"/>
              </a:rPr>
              <a:t>Tải và lưu cấu hình logging</a:t>
            </a:r>
            <a:endParaRPr lang="en-US" sz="3500" dirty="0">
              <a:solidFill>
                <a:schemeClr val="bg1"/>
              </a:solidFill>
              <a:latin typeface="+mj-lt"/>
            </a:endParaRPr>
          </a:p>
        </p:txBody>
      </p:sp>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3044547" y="1567032"/>
            <a:ext cx="5350307" cy="2231970"/>
          </a:xfrm>
          <a:prstGeom prst="rect">
            <a:avLst/>
          </a:prstGeom>
        </p:spPr>
      </p:pic>
    </p:spTree>
    <p:extLst>
      <p:ext uri="{BB962C8B-B14F-4D97-AF65-F5344CB8AC3E}">
        <p14:creationId xmlns:p14="http://schemas.microsoft.com/office/powerpoint/2010/main" val="343687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7" name="Google Shape;143;p20"/>
          <p:cNvSpPr txBox="1">
            <a:spLocks/>
          </p:cNvSpPr>
          <p:nvPr/>
        </p:nvSpPr>
        <p:spPr>
          <a:xfrm>
            <a:off x="1363180" y="1232300"/>
            <a:ext cx="6855531" cy="2296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pPr marL="0" indent="0">
              <a:spcBef>
                <a:spcPts val="600"/>
              </a:spcBef>
            </a:pPr>
            <a:r>
              <a:rPr lang="vi-VN" sz="2400" dirty="0">
                <a:solidFill>
                  <a:schemeClr val="bg1"/>
                </a:solidFill>
                <a:latin typeface="Comfortaa" panose="020B0604020202020204" charset="0"/>
                <a:cs typeface="Comfortaa" panose="020B0604020202020204" charset="0"/>
              </a:rPr>
              <a:t>Như vậy module logging rất linh hoạt. Nó được tạo ra rất thiết thực và phù hợp với nhiều trường hợp. Chún ta có thể thêm logging cơ bản vào những dự án nhỏ cũng hoặc có thể đi xa hơn như tạo các logger, handler class, và nhiều hơn nếu đang thực hiện trong những dự án lớn</a:t>
            </a:r>
            <a:r>
              <a:rPr lang="en-US" sz="2400" dirty="0">
                <a:solidFill>
                  <a:schemeClr val="bg1"/>
                </a:solidFill>
                <a:latin typeface="Franklin Gothic Book" panose="020B0503020102020204" pitchFamily="34" charset="0"/>
                <a:cs typeface="Comfortaa" panose="020B0604020202020204" charset="0"/>
              </a:rPr>
              <a:t>.</a:t>
            </a:r>
            <a:r>
              <a:rPr lang="vi-VN" sz="2400" dirty="0">
                <a:solidFill>
                  <a:schemeClr val="bg1"/>
                </a:solidFill>
                <a:latin typeface="Comfortaa" panose="020B0604020202020204" charset="0"/>
                <a:cs typeface="Comfortaa" panose="020B0604020202020204" charset="0"/>
              </a:rPr>
              <a:t> </a:t>
            </a:r>
            <a:endParaRPr lang="vi-VN" sz="2800" dirty="0">
              <a:solidFill>
                <a:schemeClr val="bg1"/>
              </a:solidFill>
              <a:latin typeface="Comfortaa" panose="020B0604020202020204" charset="0"/>
              <a:cs typeface="Comfortaa" panose="020B0604020202020204" charset="0"/>
            </a:endParaRPr>
          </a:p>
        </p:txBody>
      </p:sp>
      <p:sp>
        <p:nvSpPr>
          <p:cNvPr id="8" name="Google Shape;147;p20"/>
          <p:cNvSpPr/>
          <p:nvPr/>
        </p:nvSpPr>
        <p:spPr>
          <a:xfrm>
            <a:off x="791440" y="969138"/>
            <a:ext cx="7647372" cy="3127965"/>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omfortaa" pitchFamily="2" charset="0"/>
            </a:endParaRPr>
          </a:p>
        </p:txBody>
      </p:sp>
    </p:spTree>
    <p:extLst>
      <p:ext uri="{BB962C8B-B14F-4D97-AF65-F5344CB8AC3E}">
        <p14:creationId xmlns:p14="http://schemas.microsoft.com/office/powerpoint/2010/main" val="13498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0" name="Google Shape;106;p17"/>
          <p:cNvGrpSpPr/>
          <p:nvPr/>
        </p:nvGrpSpPr>
        <p:grpSpPr>
          <a:xfrm rot="-7230029">
            <a:off x="6092993" y="1678376"/>
            <a:ext cx="1516808" cy="960909"/>
            <a:chOff x="238125" y="1918825"/>
            <a:chExt cx="1042450" cy="660400"/>
          </a:xfrm>
        </p:grpSpPr>
        <p:sp>
          <p:nvSpPr>
            <p:cNvPr id="11"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2"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grpSp>
        <p:nvGrpSpPr>
          <p:cNvPr id="14" name="Google Shape;109;p17"/>
          <p:cNvGrpSpPr/>
          <p:nvPr/>
        </p:nvGrpSpPr>
        <p:grpSpPr>
          <a:xfrm rot="4843953" flipH="1">
            <a:off x="1941726" y="1746452"/>
            <a:ext cx="1166676" cy="1032863"/>
            <a:chOff x="1113100" y="2199475"/>
            <a:chExt cx="801900" cy="709925"/>
          </a:xfrm>
        </p:grpSpPr>
        <p:sp>
          <p:nvSpPr>
            <p:cNvPr id="15"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sp>
          <p:nvSpPr>
            <p:cNvPr id="16"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pitchFamily="2" charset="0"/>
              </a:endParaRPr>
            </a:p>
          </p:txBody>
        </p:sp>
      </p:grpSp>
      <p:sp>
        <p:nvSpPr>
          <p:cNvPr id="17" name="Google Shape;104;p17"/>
          <p:cNvSpPr txBox="1">
            <a:spLocks noGrp="1"/>
          </p:cNvSpPr>
          <p:nvPr>
            <p:ph type="ctrTitle" idx="4294967295"/>
          </p:nvPr>
        </p:nvSpPr>
        <p:spPr>
          <a:xfrm>
            <a:off x="834397" y="1832675"/>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latin typeface="Comfortaa" pitchFamily="2" charset="0"/>
              </a:rPr>
              <a:t>Thực Nghiệm</a:t>
            </a:r>
            <a:endParaRPr sz="6000" dirty="0">
              <a:latin typeface="Comfortaa" pitchFamily="2" charset="0"/>
            </a:endParaRPr>
          </a:p>
        </p:txBody>
      </p:sp>
      <p:sp>
        <p:nvSpPr>
          <p:cNvPr id="9" name="Google Shape;909;p35"/>
          <p:cNvSpPr txBox="1">
            <a:spLocks/>
          </p:cNvSpPr>
          <p:nvPr/>
        </p:nvSpPr>
        <p:spPr>
          <a:xfrm>
            <a:off x="117941" y="72019"/>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4000" b="1" dirty="0">
                <a:solidFill>
                  <a:schemeClr val="accent1">
                    <a:lumMod val="75000"/>
                  </a:schemeClr>
                </a:solidFill>
                <a:latin typeface="Arial Black" panose="020B0A04020102020204" pitchFamily="34" charset="0"/>
              </a:rPr>
              <a:t>03</a:t>
            </a:r>
          </a:p>
        </p:txBody>
      </p:sp>
    </p:spTree>
    <p:extLst>
      <p:ext uri="{BB962C8B-B14F-4D97-AF65-F5344CB8AC3E}">
        <p14:creationId xmlns:p14="http://schemas.microsoft.com/office/powerpoint/2010/main" val="17796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405594" y="87735"/>
            <a:ext cx="2459396" cy="749966"/>
          </a:xfrm>
          <a:prstGeom prst="rect">
            <a:avLst/>
          </a:prstGeom>
        </p:spPr>
        <p:txBody>
          <a:bodyPr spcFirstLastPara="1" wrap="square" lIns="91425" tIns="91425" rIns="91425" bIns="91425" anchor="b" anchorCtr="0">
            <a:noAutofit/>
          </a:bodyPr>
          <a:lstStyle/>
          <a:p>
            <a:r>
              <a:rPr lang="en-US" sz="3500" b="1" dirty="0" err="1">
                <a:solidFill>
                  <a:schemeClr val="bg1"/>
                </a:solidFill>
                <a:latin typeface="Times New Roman" panose="02020603050405020304" pitchFamily="18" charset="0"/>
                <a:cs typeface="Times New Roman" panose="02020603050405020304" pitchFamily="18" charset="0"/>
              </a:rPr>
              <a:t>Giới</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thiệu</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1260763" y="857431"/>
            <a:ext cx="2321423" cy="4699"/>
          </a:xfrm>
          <a:prstGeom prst="straightConnector1">
            <a:avLst/>
          </a:prstGeom>
          <a:noFill/>
          <a:ln w="9525" cap="flat" cmpd="sng">
            <a:solidFill>
              <a:schemeClr val="accent1"/>
            </a:solidFill>
            <a:prstDash val="solid"/>
            <a:round/>
            <a:headEnd type="none" w="med" len="med"/>
            <a:tailEnd type="none" w="med" len="med"/>
          </a:ln>
        </p:spPr>
      </p:cxnSp>
      <p:sp>
        <p:nvSpPr>
          <p:cNvPr id="12" name="TextBox 11">
            <a:extLst>
              <a:ext uri="{FF2B5EF4-FFF2-40B4-BE49-F238E27FC236}">
                <a16:creationId xmlns:a16="http://schemas.microsoft.com/office/drawing/2014/main" id="{6389817A-8C2D-4EB4-B776-58870829DEA6}"/>
              </a:ext>
            </a:extLst>
          </p:cNvPr>
          <p:cNvSpPr txBox="1"/>
          <p:nvPr/>
        </p:nvSpPr>
        <p:spPr>
          <a:xfrm>
            <a:off x="322324" y="1033900"/>
            <a:ext cx="3349902" cy="2031325"/>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Yêu</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cầu</a:t>
            </a:r>
            <a:r>
              <a:rPr lang="en-US" sz="1800" b="1" dirty="0">
                <a:solidFill>
                  <a:schemeClr val="bg1"/>
                </a:solidFill>
                <a:latin typeface="Times New Roman" panose="02020603050405020304" pitchFamily="18" charset="0"/>
                <a:cs typeface="Times New Roman" panose="02020603050405020304" pitchFamily="18" charset="0"/>
              </a:rPr>
              <a:t>:</a:t>
            </a:r>
          </a:p>
          <a:p>
            <a:r>
              <a:rPr lang="en-US" sz="1800" dirty="0">
                <a:solidFill>
                  <a:schemeClr val="bg1"/>
                </a:solidFill>
                <a:latin typeface="Times New Roman" panose="02020603050405020304" pitchFamily="18" charset="0"/>
                <a:cs typeface="Times New Roman" panose="02020603050405020304" pitchFamily="18" charset="0"/>
              </a:rPr>
              <a:t>- Ubuntu 64-bit</a:t>
            </a:r>
          </a:p>
          <a:p>
            <a:r>
              <a:rPr lang="en-US" sz="1800" dirty="0">
                <a:solidFill>
                  <a:schemeClr val="bg1"/>
                </a:solidFill>
                <a:latin typeface="Times New Roman" panose="02020603050405020304" pitchFamily="18" charset="0"/>
                <a:cs typeface="Times New Roman" panose="02020603050405020304" pitchFamily="18" charset="0"/>
              </a:rPr>
              <a:t>- Kali Linux 64-bit</a:t>
            </a:r>
          </a:p>
          <a:p>
            <a:pPr lvl="0"/>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Nanopot</a:t>
            </a:r>
            <a:endParaRPr lang="en-US" sz="1800" dirty="0">
              <a:solidFill>
                <a:schemeClr val="bg1"/>
              </a:solidFill>
              <a:latin typeface="Times New Roman" panose="02020603050405020304" pitchFamily="18" charset="0"/>
              <a:cs typeface="Times New Roman" panose="02020603050405020304" pitchFamily="18" charset="0"/>
            </a:endParaRPr>
          </a:p>
          <a:p>
            <a:r>
              <a:rPr lang="en-US"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Hai máy Ubuntu và Kali Linux phải đc kết nối mạng với nhau.</a:t>
            </a:r>
            <a:endParaRPr lang="en-US"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15" name="Picture 4" descr="Top.Kullawattana: How to Install Linux Server (Ubuntu 16.04 amd 64)">
            <a:extLst>
              <a:ext uri="{FF2B5EF4-FFF2-40B4-BE49-F238E27FC236}">
                <a16:creationId xmlns:a16="http://schemas.microsoft.com/office/drawing/2014/main" id="{E3F7FE4D-079E-4788-81D6-D2D834005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505" y="536694"/>
            <a:ext cx="2142565" cy="16069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DC9B1458-800C-44B4-9D5D-1E0DD0FB6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5732" y="530795"/>
            <a:ext cx="1990764" cy="11695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3A9280E-DF49-44F0-9BDF-A32545D5B3D4}"/>
              </a:ext>
            </a:extLst>
          </p:cNvPr>
          <p:cNvSpPr txBox="1"/>
          <p:nvPr/>
        </p:nvSpPr>
        <p:spPr>
          <a:xfrm>
            <a:off x="318504" y="2969744"/>
            <a:ext cx="3546486" cy="1658018"/>
          </a:xfrm>
          <a:prstGeom prst="rect">
            <a:avLst/>
          </a:prstGeom>
          <a:noFill/>
        </p:spPr>
        <p:txBody>
          <a:bodyPr wrap="square">
            <a:spAutoFit/>
          </a:bodyPr>
          <a:lstStyle/>
          <a:p>
            <a:pPr marL="0" marR="0" indent="457200">
              <a:lnSpc>
                <a:spcPct val="115000"/>
              </a:lnSpc>
              <a:spcBef>
                <a:spcPts val="200"/>
              </a:spcBef>
              <a:spcAft>
                <a:spcPts val="0"/>
              </a:spcAft>
            </a:pPr>
            <a:r>
              <a:rPr lang="en-US"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0">
              <a:lnSpc>
                <a:spcPct val="115000"/>
              </a:lnSpc>
              <a:spcBef>
                <a:spcPts val="0"/>
              </a:spcBef>
              <a:spcAft>
                <a:spcPts val="1000"/>
              </a:spcAft>
            </a:pPr>
            <a:r>
              <a:rPr lang="vi-V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Máy Ubuntu đã khởi động </a:t>
            </a:r>
            <a:r>
              <a:rPr lang="en-US"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module</a:t>
            </a:r>
            <a:r>
              <a:rPr lang="vi-V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và ghi log thành công về các </a:t>
            </a:r>
            <a:r>
              <a:rPr lang="en-US" sz="18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gói</a:t>
            </a:r>
            <a:r>
              <a:rPr lang="en-US"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tin</a:t>
            </a:r>
            <a:r>
              <a:rPr lang="vi-V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được </a:t>
            </a:r>
            <a:r>
              <a:rPr lang="en-US" sz="18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truyền</a:t>
            </a:r>
            <a:r>
              <a:rPr lang="vi-V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từ máy Kali Linux </a:t>
            </a:r>
            <a:r>
              <a:rPr lang="en-US" sz="18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thông</a:t>
            </a:r>
            <a:r>
              <a:rPr lang="en-US"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qua </a:t>
            </a:r>
            <a:r>
              <a:rPr lang="en-US" sz="18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các</a:t>
            </a:r>
            <a:r>
              <a:rPr lang="en-US" sz="18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port</a:t>
            </a:r>
            <a:endParaRPr lang="en-US"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0"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3.1</a:t>
            </a:r>
          </a:p>
        </p:txBody>
      </p:sp>
      <p:pic>
        <p:nvPicPr>
          <p:cNvPr id="13" name="Picture 12"/>
          <p:cNvPicPr/>
          <p:nvPr/>
        </p:nvPicPr>
        <p:blipFill>
          <a:blip r:embed="rId5"/>
          <a:stretch>
            <a:fillRect/>
          </a:stretch>
        </p:blipFill>
        <p:spPr>
          <a:xfrm>
            <a:off x="4972350" y="2383415"/>
            <a:ext cx="3534018" cy="2244347"/>
          </a:xfrm>
          <a:prstGeom prst="rect">
            <a:avLst/>
          </a:prstGeom>
        </p:spPr>
      </p:pic>
    </p:spTree>
    <p:extLst>
      <p:ext uri="{BB962C8B-B14F-4D97-AF65-F5344CB8AC3E}">
        <p14:creationId xmlns:p14="http://schemas.microsoft.com/office/powerpoint/2010/main" val="389933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410307" y="154467"/>
            <a:ext cx="2530097" cy="694584"/>
          </a:xfrm>
          <a:prstGeom prst="rect">
            <a:avLst/>
          </a:prstGeom>
        </p:spPr>
        <p:txBody>
          <a:bodyPr spcFirstLastPara="1" wrap="square" lIns="91425" tIns="91425" rIns="91425" bIns="91425" anchor="b" anchorCtr="0">
            <a:noAutofit/>
          </a:bodyPr>
          <a:lstStyle/>
          <a:p>
            <a:r>
              <a:rPr lang="en-US" sz="3500" b="1" dirty="0" err="1">
                <a:solidFill>
                  <a:schemeClr val="bg1"/>
                </a:solidFill>
                <a:latin typeface="Times New Roman" panose="02020603050405020304" pitchFamily="18" charset="0"/>
                <a:cs typeface="Times New Roman" panose="02020603050405020304" pitchFamily="18" charset="0"/>
              </a:rPr>
              <a:t>Xây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Dựng</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298" name="Google Shape;298;p26"/>
          <p:cNvCxnSpPr/>
          <p:nvPr/>
        </p:nvCxnSpPr>
        <p:spPr>
          <a:xfrm>
            <a:off x="1088796" y="849051"/>
            <a:ext cx="2752627" cy="0"/>
          </a:xfrm>
          <a:prstGeom prst="straightConnector1">
            <a:avLst/>
          </a:prstGeom>
          <a:noFill/>
          <a:ln w="9525" cap="flat" cmpd="sng">
            <a:solidFill>
              <a:schemeClr val="accent1"/>
            </a:solidFill>
            <a:prstDash val="solid"/>
            <a:round/>
            <a:headEnd type="none" w="med" len="med"/>
            <a:tailEnd type="none" w="med" len="med"/>
          </a:ln>
        </p:spPr>
      </p:cxnSp>
      <p:sp>
        <p:nvSpPr>
          <p:cNvPr id="15" name="TextBox 14">
            <a:extLst>
              <a:ext uri="{FF2B5EF4-FFF2-40B4-BE49-F238E27FC236}">
                <a16:creationId xmlns:a16="http://schemas.microsoft.com/office/drawing/2014/main" id="{C1CF673C-F04C-4076-95E4-D6D58BDCAB25}"/>
              </a:ext>
            </a:extLst>
          </p:cNvPr>
          <p:cNvSpPr txBox="1"/>
          <p:nvPr/>
        </p:nvSpPr>
        <p:spPr>
          <a:xfrm>
            <a:off x="687684" y="2136836"/>
            <a:ext cx="1211817" cy="1077218"/>
          </a:xfrm>
          <a:prstGeom prst="rect">
            <a:avLst/>
          </a:prstGeom>
          <a:noFill/>
        </p:spPr>
        <p:txBody>
          <a:bodyPr wrap="square" rtlCol="0">
            <a:spAutoFit/>
          </a:bodyPr>
          <a:lstStyle/>
          <a:p>
            <a:r>
              <a:rPr lang="en-US" sz="3200" dirty="0" err="1">
                <a:solidFill>
                  <a:schemeClr val="bg1"/>
                </a:solidFill>
                <a:latin typeface="Times New Roman" panose="02020603050405020304" pitchFamily="18" charset="0"/>
                <a:cs typeface="Times New Roman" panose="02020603050405020304" pitchFamily="18" charset="0"/>
              </a:rPr>
              <a:t>Tạo</a:t>
            </a:r>
            <a:r>
              <a:rPr lang="en-US" sz="3200" dirty="0">
                <a:solidFill>
                  <a:schemeClr val="bg1"/>
                </a:solidFill>
                <a:latin typeface="Times New Roman" panose="02020603050405020304" pitchFamily="18" charset="0"/>
                <a:cs typeface="Times New Roman" panose="02020603050405020304" pitchFamily="18" charset="0"/>
              </a:rPr>
              <a:t> _</a:t>
            </a:r>
            <a:r>
              <a:rPr lang="en-US" sz="3200" dirty="0" err="1">
                <a:solidFill>
                  <a:schemeClr val="bg1"/>
                </a:solidFill>
                <a:latin typeface="Times New Roman" panose="02020603050405020304" pitchFamily="18" charset="0"/>
                <a:cs typeface="Times New Roman" panose="02020603050405020304" pitchFamily="18" charset="0"/>
              </a:rPr>
              <a:t>init</a:t>
            </a:r>
            <a:r>
              <a:rPr lang="en-US" sz="3200" dirty="0">
                <a:solidFill>
                  <a:schemeClr val="bg1"/>
                </a:solidFill>
                <a:latin typeface="Times New Roman" panose="02020603050405020304" pitchFamily="18" charset="0"/>
                <a:cs typeface="Times New Roman" panose="02020603050405020304" pitchFamily="18" charset="0"/>
              </a:rPr>
              <a:t>_</a:t>
            </a: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3.1</a:t>
            </a:r>
          </a:p>
        </p:txBody>
      </p:sp>
      <p:pic>
        <p:nvPicPr>
          <p:cNvPr id="10" name="Picture 9" descr="Text&#10;&#10;Description automatically generated"/>
          <p:cNvPicPr/>
          <p:nvPr/>
        </p:nvPicPr>
        <p:blipFill>
          <a:blip r:embed="rId3"/>
          <a:stretch>
            <a:fillRect/>
          </a:stretch>
        </p:blipFill>
        <p:spPr>
          <a:xfrm>
            <a:off x="2293619" y="1348740"/>
            <a:ext cx="5549481" cy="3048864"/>
          </a:xfrm>
          <a:prstGeom prst="rect">
            <a:avLst/>
          </a:prstGeom>
        </p:spPr>
      </p:pic>
    </p:spTree>
    <p:extLst>
      <p:ext uri="{BB962C8B-B14F-4D97-AF65-F5344CB8AC3E}">
        <p14:creationId xmlns:p14="http://schemas.microsoft.com/office/powerpoint/2010/main" val="199801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1"/>
            <a:ext cx="8520600" cy="606600"/>
          </a:xfrm>
          <a:prstGeom prst="rect">
            <a:avLst/>
          </a:prstGeom>
        </p:spPr>
        <p:txBody>
          <a:bodyPr spcFirstLastPara="1" wrap="square" lIns="91425" tIns="91425" rIns="91425" bIns="91425" anchor="b" anchorCtr="0">
            <a:noAutofit/>
          </a:bodyPr>
          <a:lstStyle/>
          <a:p>
            <a:pPr lvl="0"/>
            <a:r>
              <a:rPr lang="en-US" sz="3500" dirty="0" err="1">
                <a:solidFill>
                  <a:schemeClr val="bg1"/>
                </a:solidFill>
                <a:latin typeface="Times New Roman" panose="02020603050405020304" pitchFamily="18" charset="0"/>
                <a:cs typeface="Times New Roman" panose="02020603050405020304" pitchFamily="18" charset="0"/>
              </a:rPr>
              <a:t>Giới</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thiệu</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về</a:t>
            </a:r>
            <a:r>
              <a:rPr lang="en-US" sz="3500" dirty="0">
                <a:solidFill>
                  <a:schemeClr val="bg1"/>
                </a:solidFill>
                <a:latin typeface="Times New Roman" panose="02020603050405020304" pitchFamily="18" charset="0"/>
                <a:cs typeface="Times New Roman" panose="02020603050405020304" pitchFamily="18" charset="0"/>
              </a:rPr>
              <a:t> logging</a:t>
            </a:r>
            <a:endParaRPr sz="3500" dirty="0">
              <a:latin typeface="Times New Roman" panose="02020603050405020304" pitchFamily="18" charset="0"/>
              <a:cs typeface="Times New Roman" panose="02020603050405020304" pitchFamily="18" charset="0"/>
            </a:endParaRPr>
          </a:p>
        </p:txBody>
      </p:sp>
      <p:cxnSp>
        <p:nvCxnSpPr>
          <p:cNvPr id="257" name="Google Shape;257;p23"/>
          <p:cNvCxnSpPr/>
          <p:nvPr/>
        </p:nvCxnSpPr>
        <p:spPr>
          <a:xfrm flipV="1">
            <a:off x="1743959" y="1251151"/>
            <a:ext cx="5585381" cy="2"/>
          </a:xfrm>
          <a:prstGeom prst="straightConnector1">
            <a:avLst/>
          </a:prstGeom>
          <a:noFill/>
          <a:ln w="9525" cap="flat" cmpd="sng">
            <a:solidFill>
              <a:srgbClr val="48FFD5"/>
            </a:solidFill>
            <a:prstDash val="solid"/>
            <a:round/>
            <a:headEnd type="none" w="med" len="med"/>
            <a:tailEnd type="none" w="med" len="med"/>
          </a:ln>
        </p:spPr>
      </p:cxnSp>
      <p:sp>
        <p:nvSpPr>
          <p:cNvPr id="40" name="TextBox 39">
            <a:extLst>
              <a:ext uri="{FF2B5EF4-FFF2-40B4-BE49-F238E27FC236}">
                <a16:creationId xmlns:a16="http://schemas.microsoft.com/office/drawing/2014/main" id="{E4402C35-7A40-4D29-ABE3-843C450526FF}"/>
              </a:ext>
            </a:extLst>
          </p:cNvPr>
          <p:cNvSpPr txBox="1"/>
          <p:nvPr/>
        </p:nvSpPr>
        <p:spPr>
          <a:xfrm>
            <a:off x="1000125" y="1623196"/>
            <a:ext cx="7415212" cy="3016210"/>
          </a:xfrm>
          <a:prstGeom prst="rect">
            <a:avLst/>
          </a:prstGeom>
          <a:noFill/>
        </p:spPr>
        <p:txBody>
          <a:bodyPr wrap="square" rtlCol="0">
            <a:spAutoFit/>
          </a:bodyPr>
          <a:lstStyle/>
          <a:p>
            <a:pPr lvl="0">
              <a:spcBef>
                <a:spcPts val="600"/>
              </a:spcBef>
            </a:pPr>
            <a:r>
              <a:rPr lang="vi-VN" sz="2000" dirty="0">
                <a:solidFill>
                  <a:schemeClr val="bg1"/>
                </a:solidFill>
                <a:latin typeface="+mj-lt"/>
              </a:rPr>
              <a:t>Logging là một yêu cầu không thể thiếu của mọi chương trình phần mềm khi sử dụng trong môi trường production.</a:t>
            </a:r>
          </a:p>
          <a:p>
            <a:pPr lvl="0">
              <a:spcBef>
                <a:spcPts val="600"/>
              </a:spcBef>
            </a:pPr>
            <a:r>
              <a:rPr lang="vi-VN" sz="2000" dirty="0">
                <a:solidFill>
                  <a:schemeClr val="bg1"/>
                </a:solidFill>
                <a:latin typeface="+mj-lt"/>
              </a:rPr>
              <a:t> Với logging, có nghĩa là theo dõi những sự kiện xảy ra khi phần mềm chạy. </a:t>
            </a:r>
          </a:p>
          <a:p>
            <a:pPr lvl="0">
              <a:spcBef>
                <a:spcPts val="600"/>
              </a:spcBef>
            </a:pPr>
            <a:r>
              <a:rPr lang="vi-VN" sz="2000" dirty="0">
                <a:solidFill>
                  <a:schemeClr val="bg1"/>
                </a:solidFill>
                <a:latin typeface="+mj-lt"/>
              </a:rPr>
              <a:t>Những lập trình viên thêm lời gọi logging vào code để hiển thị những sự kiện đã xảy ra, có thể theo dõi logging để giám sát hoạt động của phần mềm theo thờii gian thực (real-time) .Những sự kiện được mô tả bởi thông điệp có thể bao gồm dữ liệu (dữ liệu khác nhau cho mỗi lần xảy ra khác nhau).</a:t>
            </a:r>
            <a:endParaRPr lang="vi-VN" sz="2000" dirty="0">
              <a:solidFill>
                <a:schemeClr val="bg1"/>
              </a:solidFill>
              <a:latin typeface="+mj-lt"/>
              <a:ea typeface="Sniglet"/>
              <a:cs typeface="Sniglet"/>
              <a:sym typeface="Sniglet"/>
            </a:endParaRPr>
          </a:p>
        </p:txBody>
      </p:sp>
      <p:sp>
        <p:nvSpPr>
          <p:cNvPr id="9"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1.1</a:t>
            </a:r>
          </a:p>
        </p:txBody>
      </p:sp>
    </p:spTree>
    <p:extLst>
      <p:ext uri="{BB962C8B-B14F-4D97-AF65-F5344CB8AC3E}">
        <p14:creationId xmlns:p14="http://schemas.microsoft.com/office/powerpoint/2010/main" val="279106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5" name="TextBox 14">
            <a:extLst>
              <a:ext uri="{FF2B5EF4-FFF2-40B4-BE49-F238E27FC236}">
                <a16:creationId xmlns:a16="http://schemas.microsoft.com/office/drawing/2014/main" id="{8CD09568-1C12-4E79-8AF2-B89740CD8097}"/>
              </a:ext>
            </a:extLst>
          </p:cNvPr>
          <p:cNvSpPr txBox="1"/>
          <p:nvPr/>
        </p:nvSpPr>
        <p:spPr>
          <a:xfrm>
            <a:off x="1034561" y="1230858"/>
            <a:ext cx="5154135" cy="461665"/>
          </a:xfrm>
          <a:prstGeom prst="rect">
            <a:avLst/>
          </a:prstGeom>
          <a:noFill/>
        </p:spPr>
        <p:txBody>
          <a:bodyPr wrap="square">
            <a:spAutoFit/>
          </a:bodyPr>
          <a:lstStyle/>
          <a:p>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Sử</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dụng</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socket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để</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tạo</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nối</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handler: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3.2</a:t>
            </a:r>
          </a:p>
        </p:txBody>
      </p:sp>
      <p:sp>
        <p:nvSpPr>
          <p:cNvPr id="8" name="Google Shape;296;p26"/>
          <p:cNvSpPr txBox="1">
            <a:spLocks noGrp="1"/>
          </p:cNvSpPr>
          <p:nvPr>
            <p:ph type="ctrTitle"/>
          </p:nvPr>
        </p:nvSpPr>
        <p:spPr>
          <a:xfrm>
            <a:off x="1410307" y="154467"/>
            <a:ext cx="2530097" cy="694584"/>
          </a:xfrm>
          <a:prstGeom prst="rect">
            <a:avLst/>
          </a:prstGeom>
        </p:spPr>
        <p:txBody>
          <a:bodyPr spcFirstLastPara="1" wrap="square" lIns="91425" tIns="91425" rIns="91425" bIns="91425" anchor="b" anchorCtr="0">
            <a:noAutofit/>
          </a:bodyPr>
          <a:lstStyle/>
          <a:p>
            <a:r>
              <a:rPr lang="en-US" sz="3500" b="1" dirty="0" err="1">
                <a:solidFill>
                  <a:schemeClr val="bg1"/>
                </a:solidFill>
                <a:latin typeface="Times New Roman" panose="02020603050405020304" pitchFamily="18" charset="0"/>
                <a:cs typeface="Times New Roman" panose="02020603050405020304" pitchFamily="18" charset="0"/>
              </a:rPr>
              <a:t>Xây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Dựng</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9" name="Google Shape;298;p26"/>
          <p:cNvCxnSpPr/>
          <p:nvPr/>
        </p:nvCxnSpPr>
        <p:spPr>
          <a:xfrm>
            <a:off x="1112363" y="849051"/>
            <a:ext cx="2729060" cy="0"/>
          </a:xfrm>
          <a:prstGeom prst="straightConnector1">
            <a:avLst/>
          </a:prstGeom>
          <a:noFill/>
          <a:ln w="9525" cap="flat" cmpd="sng">
            <a:solidFill>
              <a:schemeClr val="accent1"/>
            </a:solidFill>
            <a:prstDash val="solid"/>
            <a:round/>
            <a:headEnd type="none" w="med" len="med"/>
            <a:tailEnd type="none" w="med" len="med"/>
          </a:ln>
        </p:spPr>
      </p:cxnSp>
      <p:pic>
        <p:nvPicPr>
          <p:cNvPr id="11" name="Picture 10" descr="A screenshot of a computer&#10;&#10;Description automatically generated with medium confidence"/>
          <p:cNvPicPr/>
          <p:nvPr/>
        </p:nvPicPr>
        <p:blipFill>
          <a:blip r:embed="rId3"/>
          <a:stretch>
            <a:fillRect/>
          </a:stretch>
        </p:blipFill>
        <p:spPr>
          <a:xfrm>
            <a:off x="1112363" y="1795531"/>
            <a:ext cx="6863774" cy="2432390"/>
          </a:xfrm>
          <a:prstGeom prst="rect">
            <a:avLst/>
          </a:prstGeom>
        </p:spPr>
      </p:pic>
    </p:spTree>
    <p:extLst>
      <p:ext uri="{BB962C8B-B14F-4D97-AF65-F5344CB8AC3E}">
        <p14:creationId xmlns:p14="http://schemas.microsoft.com/office/powerpoint/2010/main" val="31840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9" name="TextBox 8">
            <a:extLst>
              <a:ext uri="{FF2B5EF4-FFF2-40B4-BE49-F238E27FC236}">
                <a16:creationId xmlns:a16="http://schemas.microsoft.com/office/drawing/2014/main" id="{E74E7591-71D1-42C1-BFF2-1C47060E85CB}"/>
              </a:ext>
            </a:extLst>
          </p:cNvPr>
          <p:cNvSpPr txBox="1"/>
          <p:nvPr/>
        </p:nvSpPr>
        <p:spPr>
          <a:xfrm>
            <a:off x="1048512" y="1188604"/>
            <a:ext cx="6737744" cy="830997"/>
          </a:xfrm>
          <a:prstGeom prst="rect">
            <a:avLst/>
          </a:prstGeom>
          <a:noFill/>
        </p:spPr>
        <p:txBody>
          <a:bodyPr wrap="square">
            <a:spAutoFit/>
          </a:bodyPr>
          <a:lstStyle/>
          <a:p>
            <a:r>
              <a:rPr lang="vi-VN" sz="2400" dirty="0">
                <a:solidFill>
                  <a:schemeClr val="bg1"/>
                </a:solidFill>
                <a:effectLst/>
                <a:latin typeface="+mj-lt"/>
                <a:ea typeface="Arial" panose="020B0604020202020204" pitchFamily="34" charset="0"/>
                <a:cs typeface="Arial" panose="020B0604020202020204" pitchFamily="34" charset="0"/>
              </a:rPr>
              <a:t>- Tạo listener mới để có thể nghe được các gói tin từ máy khác: </a:t>
            </a:r>
            <a:endParaRPr lang="en-US" sz="2400" dirty="0">
              <a:solidFill>
                <a:schemeClr val="bg1"/>
              </a:solidFill>
              <a:latin typeface="+mj-lt"/>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3.2</a:t>
            </a:r>
          </a:p>
        </p:txBody>
      </p:sp>
      <p:cxnSp>
        <p:nvCxnSpPr>
          <p:cNvPr id="7" name="Google Shape;298;p26"/>
          <p:cNvCxnSpPr/>
          <p:nvPr/>
        </p:nvCxnSpPr>
        <p:spPr>
          <a:xfrm>
            <a:off x="1048512" y="849051"/>
            <a:ext cx="2792911" cy="0"/>
          </a:xfrm>
          <a:prstGeom prst="straightConnector1">
            <a:avLst/>
          </a:prstGeom>
          <a:noFill/>
          <a:ln w="9525" cap="flat" cmpd="sng">
            <a:solidFill>
              <a:schemeClr val="accent1"/>
            </a:solidFill>
            <a:prstDash val="solid"/>
            <a:round/>
            <a:headEnd type="none" w="med" len="med"/>
            <a:tailEnd type="none" w="med" len="med"/>
          </a:ln>
        </p:spPr>
      </p:cxnSp>
      <p:sp>
        <p:nvSpPr>
          <p:cNvPr id="11" name="Google Shape;296;p26"/>
          <p:cNvSpPr txBox="1">
            <a:spLocks noGrp="1"/>
          </p:cNvSpPr>
          <p:nvPr>
            <p:ph type="ctrTitle"/>
          </p:nvPr>
        </p:nvSpPr>
        <p:spPr>
          <a:xfrm>
            <a:off x="1410307" y="154467"/>
            <a:ext cx="2530097" cy="694584"/>
          </a:xfrm>
          <a:prstGeom prst="rect">
            <a:avLst/>
          </a:prstGeom>
        </p:spPr>
        <p:txBody>
          <a:bodyPr spcFirstLastPara="1" wrap="square" lIns="91425" tIns="91425" rIns="91425" bIns="91425" anchor="b" anchorCtr="0">
            <a:noAutofit/>
          </a:bodyPr>
          <a:lstStyle/>
          <a:p>
            <a:r>
              <a:rPr lang="en-US" sz="3500" b="1" dirty="0" err="1">
                <a:solidFill>
                  <a:schemeClr val="bg1"/>
                </a:solidFill>
                <a:latin typeface="Times New Roman" panose="02020603050405020304" pitchFamily="18" charset="0"/>
                <a:cs typeface="Times New Roman" panose="02020603050405020304" pitchFamily="18" charset="0"/>
              </a:rPr>
              <a:t>Xây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Dựng</a:t>
            </a:r>
            <a:endParaRPr lang="en-US" sz="3500" dirty="0">
              <a:solidFill>
                <a:schemeClr val="bg1"/>
              </a:solidFill>
              <a:latin typeface="Times New Roman" panose="02020603050405020304" pitchFamily="18" charset="0"/>
              <a:cs typeface="Times New Roman" panose="02020603050405020304" pitchFamily="18" charset="0"/>
            </a:endParaRPr>
          </a:p>
        </p:txBody>
      </p:sp>
      <p:pic>
        <p:nvPicPr>
          <p:cNvPr id="12" name="Picture 11" descr="A screenshot of a computer&#10;&#10;Description automatically generated with medium confidence"/>
          <p:cNvPicPr/>
          <p:nvPr/>
        </p:nvPicPr>
        <p:blipFill>
          <a:blip r:embed="rId3"/>
          <a:stretch>
            <a:fillRect/>
          </a:stretch>
        </p:blipFill>
        <p:spPr>
          <a:xfrm>
            <a:off x="1052093" y="2019601"/>
            <a:ext cx="6793492" cy="2561826"/>
          </a:xfrm>
          <a:prstGeom prst="rect">
            <a:avLst/>
          </a:prstGeom>
        </p:spPr>
      </p:pic>
    </p:spTree>
    <p:extLst>
      <p:ext uri="{BB962C8B-B14F-4D97-AF65-F5344CB8AC3E}">
        <p14:creationId xmlns:p14="http://schemas.microsoft.com/office/powerpoint/2010/main" val="86294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8" name="TextBox 7">
            <a:extLst>
              <a:ext uri="{FF2B5EF4-FFF2-40B4-BE49-F238E27FC236}">
                <a16:creationId xmlns:a16="http://schemas.microsoft.com/office/drawing/2014/main" id="{0B7A1012-52EE-4A27-A913-402E57200A96}"/>
              </a:ext>
            </a:extLst>
          </p:cNvPr>
          <p:cNvSpPr txBox="1"/>
          <p:nvPr/>
        </p:nvSpPr>
        <p:spPr>
          <a:xfrm>
            <a:off x="977508" y="1543635"/>
            <a:ext cx="4748784" cy="461665"/>
          </a:xfrm>
          <a:prstGeom prst="rect">
            <a:avLst/>
          </a:prstGeom>
          <a:noFill/>
        </p:spPr>
        <p:txBody>
          <a:bodyPr wrap="square">
            <a:spAutoFit/>
          </a:bodyPr>
          <a:lstStyle/>
          <a:p>
            <a:r>
              <a:rPr lang="vi-VN"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Bắt đầu c</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ho listener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hoạt</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động</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3.2</a:t>
            </a:r>
          </a:p>
        </p:txBody>
      </p:sp>
      <p:sp>
        <p:nvSpPr>
          <p:cNvPr id="7" name="Google Shape;296;p26"/>
          <p:cNvSpPr txBox="1">
            <a:spLocks/>
          </p:cNvSpPr>
          <p:nvPr/>
        </p:nvSpPr>
        <p:spPr>
          <a:xfrm>
            <a:off x="1410307" y="154467"/>
            <a:ext cx="2530097" cy="694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3500" b="1" dirty="0" err="1">
                <a:solidFill>
                  <a:schemeClr val="bg1"/>
                </a:solidFill>
                <a:latin typeface="Times New Roman" panose="02020603050405020304" pitchFamily="18" charset="0"/>
                <a:cs typeface="Times New Roman" panose="02020603050405020304" pitchFamily="18" charset="0"/>
              </a:rPr>
              <a:t>Xây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Dựng</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10" name="Google Shape;298;p26"/>
          <p:cNvCxnSpPr/>
          <p:nvPr/>
        </p:nvCxnSpPr>
        <p:spPr>
          <a:xfrm>
            <a:off x="1048512" y="849051"/>
            <a:ext cx="2792911" cy="0"/>
          </a:xfrm>
          <a:prstGeom prst="straightConnector1">
            <a:avLst/>
          </a:prstGeom>
          <a:noFill/>
          <a:ln w="9525" cap="flat" cmpd="sng">
            <a:solidFill>
              <a:schemeClr val="accent1"/>
            </a:solidFill>
            <a:prstDash val="solid"/>
            <a:round/>
            <a:headEnd type="none" w="med" len="med"/>
            <a:tailEnd type="none" w="med" len="med"/>
          </a:ln>
        </p:spPr>
      </p:cxnSp>
      <p:pic>
        <p:nvPicPr>
          <p:cNvPr id="11" name="Picture 10" descr="Text&#10;&#10;Description automatically generated"/>
          <p:cNvPicPr/>
          <p:nvPr/>
        </p:nvPicPr>
        <p:blipFill>
          <a:blip r:embed="rId3"/>
          <a:stretch>
            <a:fillRect/>
          </a:stretch>
        </p:blipFill>
        <p:spPr>
          <a:xfrm>
            <a:off x="1048512" y="2238218"/>
            <a:ext cx="6817059" cy="1597952"/>
          </a:xfrm>
          <a:prstGeom prst="rect">
            <a:avLst/>
          </a:prstGeom>
        </p:spPr>
      </p:pic>
    </p:spTree>
    <p:extLst>
      <p:ext uri="{BB962C8B-B14F-4D97-AF65-F5344CB8AC3E}">
        <p14:creationId xmlns:p14="http://schemas.microsoft.com/office/powerpoint/2010/main" val="39215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8" name="TextBox 7">
            <a:extLst>
              <a:ext uri="{FF2B5EF4-FFF2-40B4-BE49-F238E27FC236}">
                <a16:creationId xmlns:a16="http://schemas.microsoft.com/office/drawing/2014/main" id="{A74CA2BE-F8AD-476E-8309-E531880F6BFC}"/>
              </a:ext>
            </a:extLst>
          </p:cNvPr>
          <p:cNvSpPr txBox="1"/>
          <p:nvPr/>
        </p:nvSpPr>
        <p:spPr>
          <a:xfrm>
            <a:off x="1535745" y="1152571"/>
            <a:ext cx="2730183" cy="480901"/>
          </a:xfrm>
          <a:prstGeom prst="rect">
            <a:avLst/>
          </a:prstGeom>
          <a:noFill/>
        </p:spPr>
        <p:txBody>
          <a:bodyPr wrap="square">
            <a:spAutoFit/>
          </a:bodyPr>
          <a:lstStyle/>
          <a:p>
            <a:pPr marL="0" marR="0">
              <a:lnSpc>
                <a:spcPct val="115000"/>
              </a:lnSpc>
              <a:spcBef>
                <a:spcPts val="0"/>
              </a:spcBef>
              <a:spcAft>
                <a:spcPts val="1000"/>
              </a:spcAft>
            </a:pP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Config</a:t>
            </a:r>
            <a:r>
              <a:rPr lang="en-US" sz="24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file log:</a:t>
            </a: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3.2</a:t>
            </a:r>
          </a:p>
        </p:txBody>
      </p:sp>
      <p:cxnSp>
        <p:nvCxnSpPr>
          <p:cNvPr id="7" name="Google Shape;298;p26"/>
          <p:cNvCxnSpPr/>
          <p:nvPr/>
        </p:nvCxnSpPr>
        <p:spPr>
          <a:xfrm>
            <a:off x="1125679" y="849051"/>
            <a:ext cx="2715744" cy="0"/>
          </a:xfrm>
          <a:prstGeom prst="straightConnector1">
            <a:avLst/>
          </a:prstGeom>
          <a:noFill/>
          <a:ln w="9525" cap="flat" cmpd="sng">
            <a:solidFill>
              <a:schemeClr val="accent1"/>
            </a:solidFill>
            <a:prstDash val="solid"/>
            <a:round/>
            <a:headEnd type="none" w="med" len="med"/>
            <a:tailEnd type="none" w="med" len="med"/>
          </a:ln>
        </p:spPr>
      </p:cxnSp>
      <p:sp>
        <p:nvSpPr>
          <p:cNvPr id="10" name="Google Shape;296;p26"/>
          <p:cNvSpPr txBox="1">
            <a:spLocks/>
          </p:cNvSpPr>
          <p:nvPr/>
        </p:nvSpPr>
        <p:spPr>
          <a:xfrm>
            <a:off x="1410307" y="154467"/>
            <a:ext cx="2530097" cy="694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3500" b="1" dirty="0" err="1">
                <a:solidFill>
                  <a:schemeClr val="bg1"/>
                </a:solidFill>
                <a:latin typeface="Times New Roman" panose="02020603050405020304" pitchFamily="18" charset="0"/>
                <a:cs typeface="Times New Roman" panose="02020603050405020304" pitchFamily="18" charset="0"/>
              </a:rPr>
              <a:t>Xây</a:t>
            </a:r>
            <a:r>
              <a:rPr lang="en-US" sz="3500" b="1" dirty="0">
                <a:solidFill>
                  <a:schemeClr val="bg1"/>
                </a:solidFill>
                <a:latin typeface="Times New Roman" panose="02020603050405020304" pitchFamily="18" charset="0"/>
                <a:cs typeface="Times New Roman" panose="02020603050405020304" pitchFamily="18" charset="0"/>
              </a:rPr>
              <a:t> </a:t>
            </a:r>
            <a:r>
              <a:rPr lang="en-US" sz="3500" b="1" dirty="0" err="1">
                <a:solidFill>
                  <a:schemeClr val="bg1"/>
                </a:solidFill>
                <a:latin typeface="Times New Roman" panose="02020603050405020304" pitchFamily="18" charset="0"/>
                <a:cs typeface="Times New Roman" panose="02020603050405020304" pitchFamily="18" charset="0"/>
              </a:rPr>
              <a:t>Dựng</a:t>
            </a:r>
            <a:endParaRPr lang="en-US" sz="3500" dirty="0">
              <a:solidFill>
                <a:schemeClr val="bg1"/>
              </a:solidFill>
              <a:latin typeface="Times New Roman" panose="02020603050405020304" pitchFamily="18" charset="0"/>
              <a:cs typeface="Times New Roman" panose="02020603050405020304" pitchFamily="18" charset="0"/>
            </a:endParaRPr>
          </a:p>
        </p:txBody>
      </p:sp>
      <p:pic>
        <p:nvPicPr>
          <p:cNvPr id="12" name="Picture 11" descr="A screenshot of a computer&#10;&#10;Description automatically generated with medium confidence"/>
          <p:cNvPicPr/>
          <p:nvPr/>
        </p:nvPicPr>
        <p:blipFill>
          <a:blip r:embed="rId3"/>
          <a:stretch>
            <a:fillRect/>
          </a:stretch>
        </p:blipFill>
        <p:spPr>
          <a:xfrm>
            <a:off x="1612611" y="1830960"/>
            <a:ext cx="5909978" cy="2561930"/>
          </a:xfrm>
          <a:prstGeom prst="rect">
            <a:avLst/>
          </a:prstGeom>
        </p:spPr>
      </p:pic>
    </p:spTree>
    <p:extLst>
      <p:ext uri="{BB962C8B-B14F-4D97-AF65-F5344CB8AC3E}">
        <p14:creationId xmlns:p14="http://schemas.microsoft.com/office/powerpoint/2010/main" val="132607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1" name="TextBox 10">
            <a:extLst>
              <a:ext uri="{FF2B5EF4-FFF2-40B4-BE49-F238E27FC236}">
                <a16:creationId xmlns:a16="http://schemas.microsoft.com/office/drawing/2014/main" id="{EAA08C0E-AB05-4DB0-B0DA-9FE23EAD7B67}"/>
              </a:ext>
            </a:extLst>
          </p:cNvPr>
          <p:cNvSpPr txBox="1"/>
          <p:nvPr/>
        </p:nvSpPr>
        <p:spPr>
          <a:xfrm>
            <a:off x="1125679" y="1096247"/>
            <a:ext cx="6786929" cy="356380"/>
          </a:xfrm>
          <a:prstGeom prst="rect">
            <a:avLst/>
          </a:prstGeom>
          <a:noFill/>
        </p:spPr>
        <p:txBody>
          <a:bodyPr wrap="square">
            <a:spAutoFit/>
          </a:bodyPr>
          <a:lstStyle/>
          <a:p>
            <a:pPr marL="342900" marR="0" lvl="0" indent="-342900">
              <a:lnSpc>
                <a:spcPct val="115000"/>
              </a:lnSpc>
              <a:spcBef>
                <a:spcPts val="0"/>
              </a:spcBef>
              <a:spcAft>
                <a:spcPts val="1000"/>
              </a:spcAft>
              <a:buFont typeface="Wingdings" panose="05000000000000000000" pitchFamily="2" charset="2"/>
              <a:buChar char=""/>
            </a:pPr>
            <a:r>
              <a:rPr lang="en-US" sz="1600" dirty="0" err="1">
                <a:solidFill>
                  <a:schemeClr val="bg1"/>
                </a:solidFill>
                <a:effectLst/>
                <a:latin typeface="Comfortaa" pitchFamily="2" charset="0"/>
                <a:ea typeface="Arial" panose="020B0604020202020204" pitchFamily="34" charset="0"/>
                <a:cs typeface="Arial" panose="020B0604020202020204" pitchFamily="34" charset="0"/>
              </a:rPr>
              <a:t>Tạo</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hàm</a:t>
            </a:r>
            <a:r>
              <a:rPr lang="en-US" sz="1600" dirty="0">
                <a:solidFill>
                  <a:schemeClr val="bg1"/>
                </a:solidFill>
                <a:effectLst/>
                <a:latin typeface="Comfortaa" pitchFamily="2" charset="0"/>
                <a:ea typeface="Arial" panose="020B0604020202020204" pitchFamily="34" charset="0"/>
                <a:cs typeface="Arial" panose="020B0604020202020204" pitchFamily="34" charset="0"/>
              </a:rPr>
              <a:t> _main_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đồng</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thời</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kiểm</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tra</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đối</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số</a:t>
            </a:r>
            <a:r>
              <a:rPr lang="en-US" sz="1600" dirty="0">
                <a:solidFill>
                  <a:schemeClr val="bg1"/>
                </a:solidFill>
                <a:effectLst/>
                <a:latin typeface="Comfortaa" pitchFamily="2" charset="0"/>
                <a:ea typeface="Arial" panose="020B0604020202020204" pitchFamily="34" charset="0"/>
                <a:cs typeface="Arial" panose="020B0604020202020204" pitchFamily="34" charset="0"/>
              </a:rPr>
              <a:t>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và</a:t>
            </a:r>
            <a:r>
              <a:rPr lang="en-US" sz="1600" dirty="0">
                <a:solidFill>
                  <a:schemeClr val="bg1"/>
                </a:solidFill>
                <a:effectLst/>
                <a:latin typeface="Comfortaa" pitchFamily="2" charset="0"/>
                <a:ea typeface="Arial" panose="020B0604020202020204" pitchFamily="34" charset="0"/>
                <a:cs typeface="Arial" panose="020B0604020202020204" pitchFamily="34" charset="0"/>
              </a:rPr>
              <a:t> load </a:t>
            </a:r>
            <a:r>
              <a:rPr lang="en-US" sz="1600" dirty="0" err="1">
                <a:solidFill>
                  <a:schemeClr val="bg1"/>
                </a:solidFill>
                <a:effectLst/>
                <a:latin typeface="Comfortaa" pitchFamily="2" charset="0"/>
                <a:ea typeface="Arial" panose="020B0604020202020204" pitchFamily="34" charset="0"/>
                <a:cs typeface="Arial" panose="020B0604020202020204" pitchFamily="34" charset="0"/>
              </a:rPr>
              <a:t>config</a:t>
            </a:r>
            <a:r>
              <a:rPr lang="en-US" sz="1600" dirty="0">
                <a:solidFill>
                  <a:schemeClr val="bg1"/>
                </a:solidFill>
                <a:effectLst/>
                <a:latin typeface="Comfortaa" pitchFamily="2" charset="0"/>
                <a:ea typeface="Arial" panose="020B0604020202020204" pitchFamily="34" charset="0"/>
                <a:cs typeface="Arial" panose="020B0604020202020204" pitchFamily="34" charset="0"/>
              </a:rPr>
              <a:t>:</a:t>
            </a:r>
          </a:p>
        </p:txBody>
      </p:sp>
      <p:sp>
        <p:nvSpPr>
          <p:cNvPr id="6"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3.2</a:t>
            </a:r>
          </a:p>
        </p:txBody>
      </p:sp>
      <p:sp>
        <p:nvSpPr>
          <p:cNvPr id="8" name="Google Shape;296;p26"/>
          <p:cNvSpPr txBox="1">
            <a:spLocks/>
          </p:cNvSpPr>
          <p:nvPr/>
        </p:nvSpPr>
        <p:spPr>
          <a:xfrm>
            <a:off x="1410307" y="154467"/>
            <a:ext cx="2530097" cy="694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3500" b="1">
                <a:solidFill>
                  <a:schemeClr val="bg1"/>
                </a:solidFill>
                <a:latin typeface="Times New Roman" panose="02020603050405020304" pitchFamily="18" charset="0"/>
                <a:cs typeface="Times New Roman" panose="02020603050405020304" pitchFamily="18" charset="0"/>
              </a:rPr>
              <a:t>Xây Dựng</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9" name="Google Shape;298;p26"/>
          <p:cNvCxnSpPr/>
          <p:nvPr/>
        </p:nvCxnSpPr>
        <p:spPr>
          <a:xfrm>
            <a:off x="1125679" y="849051"/>
            <a:ext cx="2715744" cy="0"/>
          </a:xfrm>
          <a:prstGeom prst="straightConnector1">
            <a:avLst/>
          </a:prstGeom>
          <a:noFill/>
          <a:ln w="9525" cap="flat" cmpd="sng">
            <a:solidFill>
              <a:schemeClr val="accent1"/>
            </a:solidFill>
            <a:prstDash val="solid"/>
            <a:round/>
            <a:headEnd type="none" w="med" len="med"/>
            <a:tailEnd type="none" w="med" len="med"/>
          </a:ln>
        </p:spPr>
      </p:cxnSp>
      <p:pic>
        <p:nvPicPr>
          <p:cNvPr id="12" name="Picture 11" descr="Text&#10;&#10;Description automatically generated"/>
          <p:cNvPicPr/>
          <p:nvPr/>
        </p:nvPicPr>
        <p:blipFill>
          <a:blip r:embed="rId3"/>
          <a:stretch>
            <a:fillRect/>
          </a:stretch>
        </p:blipFill>
        <p:spPr>
          <a:xfrm>
            <a:off x="1533466" y="1699822"/>
            <a:ext cx="5277400" cy="2853650"/>
          </a:xfrm>
          <a:prstGeom prst="rect">
            <a:avLst/>
          </a:prstGeom>
        </p:spPr>
      </p:pic>
    </p:spTree>
    <p:extLst>
      <p:ext uri="{BB962C8B-B14F-4D97-AF65-F5344CB8AC3E}">
        <p14:creationId xmlns:p14="http://schemas.microsoft.com/office/powerpoint/2010/main" val="33248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10" name="TextBox 9">
            <a:extLst>
              <a:ext uri="{FF2B5EF4-FFF2-40B4-BE49-F238E27FC236}">
                <a16:creationId xmlns:a16="http://schemas.microsoft.com/office/drawing/2014/main" id="{A4388101-1B1D-4574-807B-86CF420056DD}"/>
              </a:ext>
            </a:extLst>
          </p:cNvPr>
          <p:cNvSpPr txBox="1"/>
          <p:nvPr/>
        </p:nvSpPr>
        <p:spPr>
          <a:xfrm>
            <a:off x="844423" y="1024432"/>
            <a:ext cx="4572000" cy="400110"/>
          </a:xfrm>
          <a:prstGeom prst="rect">
            <a:avLst/>
          </a:prstGeom>
          <a:noFill/>
        </p:spPr>
        <p:txBody>
          <a:bodyPr wrap="square">
            <a:spAutoFit/>
          </a:bodyPr>
          <a:lstStyle/>
          <a:p>
            <a:r>
              <a:rPr lang="en-US" sz="20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Tạo</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các</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port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có</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sẵn</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để</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quảng</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bá</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67C760F-98A7-44F2-80DA-AC7CAD639358}"/>
              </a:ext>
            </a:extLst>
          </p:cNvPr>
          <p:cNvSpPr txBox="1"/>
          <p:nvPr/>
        </p:nvSpPr>
        <p:spPr>
          <a:xfrm>
            <a:off x="1050401" y="2240296"/>
            <a:ext cx="2296115" cy="446276"/>
          </a:xfrm>
          <a:prstGeom prst="rect">
            <a:avLst/>
          </a:prstGeom>
          <a:noFill/>
        </p:spPr>
        <p:txBody>
          <a:bodyPr wrap="square">
            <a:spAutoFit/>
          </a:bodyPr>
          <a:lstStyle/>
          <a:p>
            <a:pPr marL="0" marR="0">
              <a:lnSpc>
                <a:spcPct val="115000"/>
              </a:lnSpc>
              <a:spcBef>
                <a:spcPts val="0"/>
              </a:spcBef>
              <a:spcAft>
                <a:spcPts val="1000"/>
              </a:spcAft>
            </a:pP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Kiểm</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tra</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ngoại</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lệ</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15" name="TextBox 14">
            <a:extLst>
              <a:ext uri="{FF2B5EF4-FFF2-40B4-BE49-F238E27FC236}">
                <a16:creationId xmlns:a16="http://schemas.microsoft.com/office/drawing/2014/main" id="{6DD0FEC0-7127-47CD-98D7-B5E563685D6A}"/>
              </a:ext>
            </a:extLst>
          </p:cNvPr>
          <p:cNvSpPr txBox="1"/>
          <p:nvPr/>
        </p:nvSpPr>
        <p:spPr>
          <a:xfrm>
            <a:off x="583774" y="3899350"/>
            <a:ext cx="3054223" cy="417871"/>
          </a:xfrm>
          <a:prstGeom prst="rect">
            <a:avLst/>
          </a:prstGeom>
          <a:noFill/>
        </p:spPr>
        <p:txBody>
          <a:bodyPr wrap="square">
            <a:spAutoFit/>
          </a:bodyPr>
          <a:lstStyle/>
          <a:p>
            <a:pPr marL="342900" marR="0" lvl="0" indent="-342900">
              <a:lnSpc>
                <a:spcPct val="115000"/>
              </a:lnSpc>
              <a:spcBef>
                <a:spcPts val="0"/>
              </a:spcBef>
              <a:spcAft>
                <a:spcPts val="1000"/>
              </a:spcAft>
              <a:buFont typeface="Times New Roman" panose="02020603050405020304" pitchFamily="18" charset="0"/>
              <a:buChar char="-"/>
            </a:pP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Chạy</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chương</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000" dirty="0" err="1">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trình</a:t>
            </a: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p>
        </p:txBody>
      </p:sp>
      <p:sp>
        <p:nvSpPr>
          <p:cNvPr id="13"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3.2</a:t>
            </a:r>
          </a:p>
        </p:txBody>
      </p:sp>
      <p:sp>
        <p:nvSpPr>
          <p:cNvPr id="17" name="Google Shape;296;p26"/>
          <p:cNvSpPr txBox="1">
            <a:spLocks/>
          </p:cNvSpPr>
          <p:nvPr/>
        </p:nvSpPr>
        <p:spPr>
          <a:xfrm>
            <a:off x="1410307" y="154467"/>
            <a:ext cx="2530097" cy="6945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3500" b="1">
                <a:solidFill>
                  <a:schemeClr val="bg1"/>
                </a:solidFill>
                <a:latin typeface="Times New Roman" panose="02020603050405020304" pitchFamily="18" charset="0"/>
                <a:cs typeface="Times New Roman" panose="02020603050405020304" pitchFamily="18" charset="0"/>
              </a:rPr>
              <a:t>Xây Dựng</a:t>
            </a:r>
            <a:endParaRPr lang="en-US" sz="3500" dirty="0">
              <a:solidFill>
                <a:schemeClr val="bg1"/>
              </a:solidFill>
              <a:latin typeface="Times New Roman" panose="02020603050405020304" pitchFamily="18" charset="0"/>
              <a:cs typeface="Times New Roman" panose="02020603050405020304" pitchFamily="18" charset="0"/>
            </a:endParaRPr>
          </a:p>
        </p:txBody>
      </p:sp>
      <p:cxnSp>
        <p:nvCxnSpPr>
          <p:cNvPr id="18" name="Google Shape;298;p26"/>
          <p:cNvCxnSpPr/>
          <p:nvPr/>
        </p:nvCxnSpPr>
        <p:spPr>
          <a:xfrm>
            <a:off x="1125679" y="849051"/>
            <a:ext cx="2715744" cy="0"/>
          </a:xfrm>
          <a:prstGeom prst="straightConnector1">
            <a:avLst/>
          </a:prstGeom>
          <a:noFill/>
          <a:ln w="9525" cap="flat" cmpd="sng">
            <a:solidFill>
              <a:schemeClr val="accent1"/>
            </a:solidFill>
            <a:prstDash val="solid"/>
            <a:round/>
            <a:headEnd type="none" w="med" len="med"/>
            <a:tailEnd type="none" w="med" len="med"/>
          </a:ln>
        </p:spPr>
      </p:cxnSp>
      <p:pic>
        <p:nvPicPr>
          <p:cNvPr id="19" name="Picture 18"/>
          <p:cNvPicPr/>
          <p:nvPr/>
        </p:nvPicPr>
        <p:blipFill>
          <a:blip r:embed="rId3"/>
          <a:stretch>
            <a:fillRect/>
          </a:stretch>
        </p:blipFill>
        <p:spPr>
          <a:xfrm>
            <a:off x="1540024" y="1390383"/>
            <a:ext cx="6232375" cy="628682"/>
          </a:xfrm>
          <a:prstGeom prst="rect">
            <a:avLst/>
          </a:prstGeom>
        </p:spPr>
      </p:pic>
      <p:pic>
        <p:nvPicPr>
          <p:cNvPr id="20" name="Picture 19" descr="Text&#10;&#10;Description automatically generated"/>
          <p:cNvPicPr/>
          <p:nvPr/>
        </p:nvPicPr>
        <p:blipFill>
          <a:blip r:embed="rId4"/>
          <a:stretch>
            <a:fillRect/>
          </a:stretch>
        </p:blipFill>
        <p:spPr>
          <a:xfrm>
            <a:off x="3346516" y="2240296"/>
            <a:ext cx="3776770" cy="1597963"/>
          </a:xfrm>
          <a:prstGeom prst="rect">
            <a:avLst/>
          </a:prstGeom>
        </p:spPr>
      </p:pic>
      <p:pic>
        <p:nvPicPr>
          <p:cNvPr id="21" name="Picture 20" descr="Text&#10;&#10;Description automatically generated"/>
          <p:cNvPicPr/>
          <p:nvPr/>
        </p:nvPicPr>
        <p:blipFill>
          <a:blip r:embed="rId5"/>
          <a:stretch>
            <a:fillRect/>
          </a:stretch>
        </p:blipFill>
        <p:spPr>
          <a:xfrm>
            <a:off x="3148749" y="3980655"/>
            <a:ext cx="4172303" cy="795314"/>
          </a:xfrm>
          <a:prstGeom prst="rect">
            <a:avLst/>
          </a:prstGeom>
        </p:spPr>
      </p:pic>
    </p:spTree>
    <p:extLst>
      <p:ext uri="{BB962C8B-B14F-4D97-AF65-F5344CB8AC3E}">
        <p14:creationId xmlns:p14="http://schemas.microsoft.com/office/powerpoint/2010/main" val="219423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9" name="Google Shape;89;p15">
            <a:extLst>
              <a:ext uri="{FF2B5EF4-FFF2-40B4-BE49-F238E27FC236}">
                <a16:creationId xmlns:a16="http://schemas.microsoft.com/office/drawing/2014/main" id="{E275C997-DEBB-2907-8810-E3FA1C0B230E}"/>
              </a:ext>
            </a:extLst>
          </p:cNvPr>
          <p:cNvSpPr txBox="1">
            <a:spLocks/>
          </p:cNvSpPr>
          <p:nvPr/>
        </p:nvSpPr>
        <p:spPr>
          <a:xfrm>
            <a:off x="3503446" y="39205"/>
            <a:ext cx="2110632" cy="8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1pPr>
            <a:lvl2pPr marL="914400" marR="0" lvl="1"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2pPr>
            <a:lvl3pPr marL="1371600" marR="0" lvl="2"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3pPr>
            <a:lvl4pPr marL="1828800" marR="0" lvl="3"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4pPr>
            <a:lvl5pPr marL="2286000" marR="0" lvl="4"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5pPr>
            <a:lvl6pPr marL="2743200" marR="0" lvl="5"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6pPr>
            <a:lvl7pPr marL="3200400" marR="0" lvl="6"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7pPr>
            <a:lvl8pPr marL="3657600" marR="0" lvl="7"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8pPr>
            <a:lvl9pPr marL="4114800" marR="0" lvl="8" indent="-419100" algn="ctr" rtl="0">
              <a:lnSpc>
                <a:spcPct val="100000"/>
              </a:lnSpc>
              <a:spcBef>
                <a:spcPts val="0"/>
              </a:spcBef>
              <a:spcAft>
                <a:spcPts val="0"/>
              </a:spcAft>
              <a:buClr>
                <a:schemeClr val="lt1"/>
              </a:buClr>
              <a:buSzPts val="3000"/>
              <a:buFont typeface="Sniglet"/>
              <a:buChar char="■"/>
              <a:defRPr sz="3000" b="0" i="0" u="none" strike="noStrike" cap="none">
                <a:solidFill>
                  <a:schemeClr val="lt1"/>
                </a:solidFill>
                <a:latin typeface="Sniglet"/>
                <a:ea typeface="Sniglet"/>
                <a:cs typeface="Sniglet"/>
                <a:sym typeface="Sniglet"/>
              </a:defRPr>
            </a:lvl9pPr>
          </a:lstStyle>
          <a:p>
            <a:pPr marL="0" indent="0" algn="l">
              <a:buFont typeface="Sniglet"/>
              <a:buNone/>
            </a:pPr>
            <a:r>
              <a:rPr lang="en-US" sz="3500" b="1" i="0" dirty="0" err="1">
                <a:solidFill>
                  <a:schemeClr val="bg1"/>
                </a:solidFill>
                <a:effectLst/>
                <a:latin typeface="Times New Roman" panose="02020603050405020304" pitchFamily="18" charset="0"/>
                <a:cs typeface="Times New Roman" panose="02020603050405020304" pitchFamily="18" charset="0"/>
              </a:rPr>
              <a:t>Kết</a:t>
            </a:r>
            <a:r>
              <a:rPr lang="en-US" sz="3500" b="1" i="0" dirty="0">
                <a:solidFill>
                  <a:schemeClr val="bg1"/>
                </a:solidFill>
                <a:effectLst/>
                <a:latin typeface="Times New Roman" panose="02020603050405020304" pitchFamily="18" charset="0"/>
                <a:cs typeface="Times New Roman" panose="02020603050405020304" pitchFamily="18" charset="0"/>
              </a:rPr>
              <a:t> </a:t>
            </a:r>
            <a:r>
              <a:rPr lang="en-US" sz="3500" b="1" i="0" dirty="0" err="1">
                <a:solidFill>
                  <a:schemeClr val="bg1"/>
                </a:solidFill>
                <a:effectLst/>
                <a:latin typeface="Times New Roman" panose="02020603050405020304" pitchFamily="18" charset="0"/>
                <a:cs typeface="Times New Roman" panose="02020603050405020304" pitchFamily="18" charset="0"/>
              </a:rPr>
              <a:t>luận</a:t>
            </a:r>
            <a:endParaRPr lang="en-US" sz="35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C11BB9-0104-455B-8CBD-DA685346EAB9}"/>
              </a:ext>
            </a:extLst>
          </p:cNvPr>
          <p:cNvSpPr txBox="1"/>
          <p:nvPr/>
        </p:nvSpPr>
        <p:spPr>
          <a:xfrm>
            <a:off x="695312" y="967513"/>
            <a:ext cx="7881070" cy="3955250"/>
          </a:xfrm>
          <a:prstGeom prst="rect">
            <a:avLst/>
          </a:prstGeom>
          <a:noFill/>
        </p:spPr>
        <p:txBody>
          <a:bodyPr wrap="square">
            <a:spAutoFit/>
          </a:bodyPr>
          <a:lstStyle/>
          <a:p>
            <a:pPr marL="0" marR="0">
              <a:lnSpc>
                <a:spcPct val="115000"/>
              </a:lnSpc>
              <a:spcBef>
                <a:spcPts val="0"/>
              </a:spcBef>
              <a:spcAft>
                <a:spcPts val="1000"/>
              </a:spcAft>
            </a:pPr>
            <a:r>
              <a:rPr lang="vi-VN" sz="1800" dirty="0">
                <a:solidFill>
                  <a:schemeClr val="bg1"/>
                </a:solidFill>
                <a:effectLst/>
                <a:latin typeface="+mj-lt"/>
                <a:ea typeface="Arial" panose="020B0604020202020204" pitchFamily="34" charset="0"/>
                <a:cs typeface="Times New Roman" panose="02020603050405020304" pitchFamily="18" charset="0"/>
              </a:rPr>
              <a:t>Logging là rất quan trọng nếu như chúng ta muốn chẩn đoán sự cố hoặc hiểu điều gì đang xảy ra với hệ thống dữ liệu của mình. Trong báo cáo này, chúng tôi  hy vọng có thể thuyết phục bạn rằng việc sử dụng thư viện Logging của Python tốt hơn là chỉ đặt các câu lệnh ‘print’ ở mọi nơi trong code của bạn.</a:t>
            </a:r>
            <a:endParaRPr lang="en-US" sz="1800" dirty="0">
              <a:solidFill>
                <a:schemeClr val="bg1"/>
              </a:solidFill>
              <a:effectLst/>
              <a:latin typeface="+mj-lt"/>
              <a:ea typeface="Arial" panose="020B0604020202020204" pitchFamily="34" charset="0"/>
              <a:cs typeface="Arial" panose="020B0604020202020204" pitchFamily="34" charset="0"/>
            </a:endParaRPr>
          </a:p>
          <a:p>
            <a:pPr marL="0" marR="0">
              <a:lnSpc>
                <a:spcPct val="115000"/>
              </a:lnSpc>
              <a:spcBef>
                <a:spcPts val="0"/>
              </a:spcBef>
              <a:spcAft>
                <a:spcPts val="1000"/>
              </a:spcAft>
            </a:pPr>
            <a:r>
              <a:rPr lang="vi-VN" sz="1800" dirty="0">
                <a:solidFill>
                  <a:schemeClr val="bg1"/>
                </a:solidFill>
                <a:effectLst/>
                <a:latin typeface="+mj-lt"/>
                <a:ea typeface="Arial" panose="020B0604020202020204" pitchFamily="34" charset="0"/>
                <a:cs typeface="Times New Roman" panose="02020603050405020304" pitchFamily="18" charset="0"/>
              </a:rPr>
              <a:t>Thư viện ghi nhật ký Python cho phép bạn:</a:t>
            </a:r>
            <a:endParaRPr lang="en-US" sz="1800" dirty="0">
              <a:solidFill>
                <a:schemeClr val="bg1"/>
              </a:solidFill>
              <a:effectLst/>
              <a:latin typeface="+mj-lt"/>
              <a:ea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Calibri" panose="020F0502020204030204" pitchFamily="34" charset="0"/>
              <a:buChar char="-"/>
            </a:pPr>
            <a:r>
              <a:rPr lang="vi-VN" sz="1800" dirty="0">
                <a:solidFill>
                  <a:schemeClr val="bg1"/>
                </a:solidFill>
                <a:effectLst/>
                <a:latin typeface="+mj-lt"/>
                <a:ea typeface="Arial" panose="020B0604020202020204" pitchFamily="34" charset="0"/>
                <a:cs typeface="Times New Roman" panose="02020603050405020304" pitchFamily="18" charset="0"/>
              </a:rPr>
              <a:t>Kiểm soát những gì được phát ra.</a:t>
            </a:r>
            <a:endParaRPr lang="en-US" sz="1800" dirty="0">
              <a:solidFill>
                <a:schemeClr val="bg1"/>
              </a:solidFill>
              <a:effectLst/>
              <a:latin typeface="+mj-lt"/>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vi-VN" sz="1800" dirty="0">
                <a:solidFill>
                  <a:schemeClr val="bg1"/>
                </a:solidFill>
                <a:effectLst/>
                <a:latin typeface="+mj-lt"/>
                <a:ea typeface="Arial" panose="020B0604020202020204" pitchFamily="34" charset="0"/>
                <a:cs typeface="Times New Roman" panose="02020603050405020304" pitchFamily="18" charset="0"/>
              </a:rPr>
              <a:t>Xác định loại thông tin bạn muốn đưa vào nhật ký của mình.</a:t>
            </a:r>
            <a:endParaRPr lang="en-US" sz="1800" dirty="0">
              <a:solidFill>
                <a:schemeClr val="bg1"/>
              </a:solidFill>
              <a:effectLst/>
              <a:latin typeface="+mj-lt"/>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vi-VN" sz="1800" dirty="0">
                <a:solidFill>
                  <a:schemeClr val="bg1"/>
                </a:solidFill>
                <a:effectLst/>
                <a:latin typeface="+mj-lt"/>
                <a:ea typeface="Arial" panose="020B0604020202020204" pitchFamily="34" charset="0"/>
                <a:cs typeface="Times New Roman" panose="02020603050405020304" pitchFamily="18" charset="0"/>
              </a:rPr>
              <a:t>Cấu hình giao diện của file log khi nó được tạo ra.</a:t>
            </a:r>
            <a:endParaRPr lang="en-US" sz="1800" dirty="0">
              <a:solidFill>
                <a:schemeClr val="bg1"/>
              </a:solidFill>
              <a:effectLst/>
              <a:latin typeface="+mj-lt"/>
              <a:ea typeface="Arial" panose="020B0604020202020204" pitchFamily="34" charset="0"/>
              <a:cs typeface="Times New Roman" panose="02020603050405020304" pitchFamily="18" charset="0"/>
            </a:endParaRPr>
          </a:p>
          <a:p>
            <a:pPr marL="342900" marR="0" lvl="0" indent="-342900">
              <a:lnSpc>
                <a:spcPct val="115000"/>
              </a:lnSpc>
              <a:spcBef>
                <a:spcPts val="0"/>
              </a:spcBef>
              <a:spcAft>
                <a:spcPts val="1000"/>
              </a:spcAft>
              <a:buFont typeface="Calibri" panose="020F0502020204030204" pitchFamily="34" charset="0"/>
              <a:buChar char="-"/>
            </a:pPr>
            <a:r>
              <a:rPr lang="vi-VN" sz="1800" dirty="0">
                <a:solidFill>
                  <a:schemeClr val="bg1"/>
                </a:solidFill>
                <a:effectLst/>
                <a:latin typeface="+mj-lt"/>
                <a:ea typeface="Arial" panose="020B0604020202020204" pitchFamily="34" charset="0"/>
                <a:cs typeface="Times New Roman" panose="02020603050405020304" pitchFamily="18" charset="0"/>
              </a:rPr>
              <a:t>Quan trọng nhất, đặt điểm đến cho bản log của bạn.</a:t>
            </a:r>
            <a:endParaRPr lang="en-US" sz="1800" dirty="0">
              <a:solidFill>
                <a:schemeClr val="bg1"/>
              </a:solidFill>
              <a:effectLst/>
              <a:latin typeface="+mj-lt"/>
              <a:ea typeface="Arial" panose="020B0604020202020204" pitchFamily="34" charset="0"/>
              <a:cs typeface="Times New Roman" panose="02020603050405020304" pitchFamily="18" charset="0"/>
            </a:endParaRPr>
          </a:p>
          <a:p>
            <a:pPr marL="0" marR="0">
              <a:lnSpc>
                <a:spcPct val="115000"/>
              </a:lnSpc>
              <a:spcBef>
                <a:spcPts val="0"/>
              </a:spcBef>
              <a:spcAft>
                <a:spcPts val="1000"/>
              </a:spcAft>
            </a:pPr>
            <a:r>
              <a:rPr lang="vi-VN" sz="1800" dirty="0">
                <a:solidFill>
                  <a:schemeClr val="bg1"/>
                </a:solidFill>
                <a:effectLst/>
                <a:latin typeface="+mj-lt"/>
                <a:ea typeface="Arial" panose="020B0604020202020204" pitchFamily="34" charset="0"/>
                <a:cs typeface="Times New Roman" panose="02020603050405020304" pitchFamily="18" charset="0"/>
              </a:rPr>
              <a:t>Thư viện Logging Python có các tài liệu tuyệt vời giúp bạn hiểu những kiến thức cơ bản và cung cấp các ví dụ về mã cho những thứ tầm thường và không tầm thường. </a:t>
            </a:r>
            <a:endParaRPr lang="en-US" sz="1800" dirty="0">
              <a:solidFill>
                <a:schemeClr val="bg1"/>
              </a:solidFill>
              <a:effectLst/>
              <a:latin typeface="+mj-lt"/>
              <a:ea typeface="Arial" panose="020B0604020202020204" pitchFamily="34" charset="0"/>
              <a:cs typeface="Arial" panose="020B0604020202020204" pitchFamily="34" charset="0"/>
            </a:endParaRPr>
          </a:p>
        </p:txBody>
      </p:sp>
      <p:cxnSp>
        <p:nvCxnSpPr>
          <p:cNvPr id="4" name="Google Shape;298;p26"/>
          <p:cNvCxnSpPr/>
          <p:nvPr/>
        </p:nvCxnSpPr>
        <p:spPr>
          <a:xfrm flipV="1">
            <a:off x="3444673" y="787139"/>
            <a:ext cx="1895612" cy="10065"/>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1514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wipe(down)">
                                      <p:cBhvr>
                                        <p:cTn id="21" dur="500"/>
                                        <p:tgtEl>
                                          <p:spTgt spid="12">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wipe(down)">
                                      <p:cBhvr>
                                        <p:cTn id="24" dur="500"/>
                                        <p:tgtEl>
                                          <p:spTgt spid="12">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down)">
                                      <p:cBhvr>
                                        <p:cTn id="27" dur="500"/>
                                        <p:tgtEl>
                                          <p:spTgt spid="12">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2">
                                            <p:txEl>
                                              <p:pRg st="4" end="4"/>
                                            </p:txEl>
                                          </p:spTgt>
                                        </p:tgtEl>
                                        <p:attrNameLst>
                                          <p:attrName>style.visibility</p:attrName>
                                        </p:attrNameLst>
                                      </p:cBhvr>
                                      <p:to>
                                        <p:strVal val="visible"/>
                                      </p:to>
                                    </p:set>
                                    <p:animEffect transition="in" filter="wipe(down)">
                                      <p:cBhvr>
                                        <p:cTn id="30" dur="500"/>
                                        <p:tgtEl>
                                          <p:spTgt spid="12">
                                            <p:txEl>
                                              <p:pRg st="4" end="4"/>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animEffect transition="in" filter="wipe(down)">
                                      <p:cBhvr>
                                        <p:cTn id="33" dur="500"/>
                                        <p:tgtEl>
                                          <p:spTgt spid="1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6" end="6"/>
                                            </p:txEl>
                                          </p:spTgt>
                                        </p:tgtEl>
                                        <p:attrNameLst>
                                          <p:attrName>style.visibility</p:attrName>
                                        </p:attrNameLst>
                                      </p:cBhvr>
                                      <p:to>
                                        <p:strVal val="visible"/>
                                      </p:to>
                                    </p:set>
                                    <p:anim calcmode="lin" valueType="num">
                                      <p:cBhvr additive="base">
                                        <p:cTn id="38"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3" name="TextBox 2">
            <a:extLst>
              <a:ext uri="{FF2B5EF4-FFF2-40B4-BE49-F238E27FC236}">
                <a16:creationId xmlns:a16="http://schemas.microsoft.com/office/drawing/2014/main" id="{0CEEB966-3331-17A6-AC2E-07EA00B47417}"/>
              </a:ext>
            </a:extLst>
          </p:cNvPr>
          <p:cNvSpPr txBox="1"/>
          <p:nvPr/>
        </p:nvSpPr>
        <p:spPr>
          <a:xfrm>
            <a:off x="1490992" y="1455459"/>
            <a:ext cx="6092873" cy="1631216"/>
          </a:xfrm>
          <a:prstGeom prst="rect">
            <a:avLst/>
          </a:prstGeom>
          <a:noFill/>
        </p:spPr>
        <p:txBody>
          <a:bodyPr wrap="square" rtlCol="0">
            <a:spAutoFit/>
          </a:bodyPr>
          <a:lstStyle/>
          <a:p>
            <a:pPr algn="ctr"/>
            <a:r>
              <a:rPr lang="vi-VN" sz="5000" dirty="0">
                <a:solidFill>
                  <a:schemeClr val="bg1"/>
                </a:solidFill>
                <a:latin typeface="+mj-lt"/>
                <a:cs typeface="Sniglet" panose="020B0604020202020204" charset="0"/>
              </a:rPr>
              <a:t>Cảm ơn thầy và các bạn đã lắng nghe</a:t>
            </a:r>
          </a:p>
        </p:txBody>
      </p:sp>
      <p:sp>
        <p:nvSpPr>
          <p:cNvPr id="2" name="Rectangle 1"/>
          <p:cNvSpPr/>
          <p:nvPr/>
        </p:nvSpPr>
        <p:spPr>
          <a:xfrm>
            <a:off x="3183877" y="3233280"/>
            <a:ext cx="2934119" cy="553998"/>
          </a:xfrm>
          <a:prstGeom prst="rect">
            <a:avLst/>
          </a:prstGeom>
        </p:spPr>
        <p:txBody>
          <a:bodyPr wrap="square">
            <a:spAutoFit/>
          </a:bodyPr>
          <a:lstStyle/>
          <a:p>
            <a:r>
              <a:rPr lang="en-US" sz="3000" dirty="0">
                <a:solidFill>
                  <a:srgbClr val="FFFFFF"/>
                </a:solidFill>
                <a:latin typeface="Sniglet" panose="020B0604020202020204" charset="0"/>
              </a:rPr>
              <a:t>Any questions?</a:t>
            </a:r>
            <a:endParaRPr lang="en-US" sz="3000" dirty="0"/>
          </a:p>
        </p:txBody>
      </p:sp>
    </p:spTree>
    <p:extLst>
      <p:ext uri="{BB962C8B-B14F-4D97-AF65-F5344CB8AC3E}">
        <p14:creationId xmlns:p14="http://schemas.microsoft.com/office/powerpoint/2010/main" val="27304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0" y="441081"/>
            <a:ext cx="5550693" cy="1001220"/>
          </a:xfrm>
          <a:prstGeom prst="rect">
            <a:avLst/>
          </a:prstGeom>
        </p:spPr>
        <p:txBody>
          <a:bodyPr spcFirstLastPara="1" wrap="square" lIns="91425" tIns="91425" rIns="91425" bIns="91425" anchor="b" anchorCtr="0">
            <a:noAutofit/>
          </a:bodyPr>
          <a:lstStyle/>
          <a:p>
            <a:pPr lvl="0" algn="ctr"/>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module </a:t>
            </a:r>
            <a:r>
              <a:rPr lang="en-US" sz="3500" dirty="0" err="1">
                <a:latin typeface="Times New Roman" panose="02020603050405020304" pitchFamily="18" charset="0"/>
                <a:cs typeface="Times New Roman" panose="02020603050405020304" pitchFamily="18" charset="0"/>
              </a:rPr>
              <a:t>trong</a:t>
            </a:r>
            <a:r>
              <a:rPr lang="en-US" sz="3500" dirty="0">
                <a:latin typeface="Times New Roman" panose="02020603050405020304" pitchFamily="18" charset="0"/>
                <a:cs typeface="Times New Roman" panose="02020603050405020304" pitchFamily="18" charset="0"/>
              </a:rPr>
              <a:t> logging</a:t>
            </a:r>
          </a:p>
        </p:txBody>
      </p:sp>
      <p:sp>
        <p:nvSpPr>
          <p:cNvPr id="6" name="Rectangle 5"/>
          <p:cNvSpPr/>
          <p:nvPr/>
        </p:nvSpPr>
        <p:spPr>
          <a:xfrm>
            <a:off x="1026611" y="1768327"/>
            <a:ext cx="6972299" cy="2554545"/>
          </a:xfrm>
          <a:prstGeom prst="rect">
            <a:avLst/>
          </a:prstGeom>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1.2.1) </a:t>
            </a:r>
            <a:r>
              <a:rPr lang="en-US" sz="2000" dirty="0" err="1">
                <a:solidFill>
                  <a:schemeClr val="bg1"/>
                </a:solidFill>
                <a:latin typeface="Times New Roman" panose="02020603050405020304" pitchFamily="18" charset="0"/>
                <a:cs typeface="Times New Roman" panose="02020603050405020304" pitchFamily="18" charset="0"/>
              </a:rPr>
              <a:t>Khái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niệm</a:t>
            </a:r>
            <a:r>
              <a:rPr lang="en-US" sz="2000" dirty="0">
                <a:solidFill>
                  <a:schemeClr val="bg1"/>
                </a:solidFill>
                <a:latin typeface="Times New Roman" panose="02020603050405020304" pitchFamily="18" charset="0"/>
                <a:cs typeface="Times New Roman" panose="02020603050405020304" pitchFamily="18" charset="0"/>
              </a:rPr>
              <a: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_ </a:t>
            </a:r>
            <a:r>
              <a:rPr lang="vi-VN" sz="2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Module này xác định chức năng và lớp thực hiện một hệ thống ghi lại sự kiện logging cho ứng dụng và thư viện. Lợi ích của việc có API Logging được cung cấp thử viện module tiêu chuẩn là tất các module Python có thể tham gia được vào việc ghi logging, vì vậy ứng dụng log có thể bao gồm các thông báo riêng được tích hợp với các thông báo từ các module từ bên thứ ba </a:t>
            </a:r>
            <a:endParaRPr lang="en-US" sz="20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cxnSp>
        <p:nvCxnSpPr>
          <p:cNvPr id="7" name="Google Shape;298;p26"/>
          <p:cNvCxnSpPr/>
          <p:nvPr/>
        </p:nvCxnSpPr>
        <p:spPr>
          <a:xfrm flipV="1">
            <a:off x="0" y="1442301"/>
            <a:ext cx="5604235" cy="11266"/>
          </a:xfrm>
          <a:prstGeom prst="straightConnector1">
            <a:avLst/>
          </a:prstGeom>
          <a:noFill/>
          <a:ln w="9525" cap="flat" cmpd="sng">
            <a:solidFill>
              <a:schemeClr val="accent1"/>
            </a:solidFill>
            <a:prstDash val="solid"/>
            <a:round/>
            <a:headEnd type="none" w="med" len="med"/>
            <a:tailEnd type="none" w="med" len="med"/>
          </a:ln>
        </p:spPr>
      </p:cxnSp>
      <p:sp>
        <p:nvSpPr>
          <p:cNvPr id="10"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cxnSp>
        <p:nvCxnSpPr>
          <p:cNvPr id="298" name="Google Shape;298;p26"/>
          <p:cNvCxnSpPr/>
          <p:nvPr/>
        </p:nvCxnSpPr>
        <p:spPr>
          <a:xfrm flipV="1">
            <a:off x="0" y="1445719"/>
            <a:ext cx="6359236" cy="7847"/>
          </a:xfrm>
          <a:prstGeom prst="straightConnector1">
            <a:avLst/>
          </a:prstGeom>
          <a:noFill/>
          <a:ln w="9525" cap="flat" cmpd="sng">
            <a:solidFill>
              <a:schemeClr val="accent1"/>
            </a:solidFill>
            <a:prstDash val="solid"/>
            <a:round/>
            <a:headEnd type="none" w="med" len="med"/>
            <a:tailEnd type="none" w="med" len="med"/>
          </a:ln>
        </p:spPr>
      </p:cxnSp>
      <p:sp>
        <p:nvSpPr>
          <p:cNvPr id="5" name="Google Shape;82;p14">
            <a:extLst>
              <a:ext uri="{FF2B5EF4-FFF2-40B4-BE49-F238E27FC236}">
                <a16:creationId xmlns:a16="http://schemas.microsoft.com/office/drawing/2014/main" id="{3BF8448D-119B-4C47-1A02-A6ECE5A7F194}"/>
              </a:ext>
            </a:extLst>
          </p:cNvPr>
          <p:cNvSpPr txBox="1">
            <a:spLocks/>
          </p:cNvSpPr>
          <p:nvPr/>
        </p:nvSpPr>
        <p:spPr>
          <a:xfrm>
            <a:off x="1260763" y="1875211"/>
            <a:ext cx="6657109" cy="2759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b="1" i="0" dirty="0">
                <a:solidFill>
                  <a:schemeClr val="bg1"/>
                </a:solidFill>
                <a:effectLst/>
                <a:latin typeface="Times New Roman" panose="02020603050405020304" pitchFamily="18" charset="0"/>
                <a:cs typeface="Times New Roman" panose="02020603050405020304" pitchFamily="18" charset="0"/>
              </a:rPr>
              <a:t>1.2.2)  </a:t>
            </a:r>
            <a:r>
              <a:rPr lang="vi-VN" b="1" i="0" dirty="0">
                <a:solidFill>
                  <a:schemeClr val="bg1"/>
                </a:solidFill>
                <a:effectLst/>
                <a:latin typeface="Times New Roman" panose="02020603050405020304" pitchFamily="18" charset="0"/>
                <a:cs typeface="Times New Roman" panose="02020603050405020304" pitchFamily="18" charset="0"/>
              </a:rPr>
              <a:t>Đối tượng logger</a:t>
            </a:r>
            <a:endParaRPr lang="en-US" b="1"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b="1" i="0" dirty="0">
                <a:solidFill>
                  <a:schemeClr val="bg1"/>
                </a:solidFill>
                <a:effectLst/>
                <a:latin typeface="Times New Roman" panose="02020603050405020304" pitchFamily="18" charset="0"/>
                <a:cs typeface="Times New Roman" panose="02020603050405020304" pitchFamily="18" charset="0"/>
              </a:rPr>
              <a:t> </a:t>
            </a: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Bộ ghi logger không bao giờ dược khởi tạo trực tiếp</a:t>
            </a:r>
            <a:endParaRPr lang="en-US"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 mà luôn thông qua các hàm cấp module</a:t>
            </a:r>
            <a:endParaRPr lang="en-US"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logging.getLogger(_name_). </a:t>
            </a:r>
            <a:endParaRPr lang="en-US"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Gọi đến getLogger() nhiều lần có cùng tên sẽ luôn</a:t>
            </a:r>
            <a:endParaRPr lang="en-US"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tha</a:t>
            </a:r>
            <a:r>
              <a:rPr lang="en-US" b="0" i="0" dirty="0">
                <a:solidFill>
                  <a:schemeClr val="bg1"/>
                </a:solidFill>
                <a:effectLst/>
                <a:latin typeface="Times New Roman" panose="02020603050405020304" pitchFamily="18" charset="0"/>
                <a:cs typeface="Times New Roman" panose="02020603050405020304" pitchFamily="18" charset="0"/>
              </a:rPr>
              <a:t>m</a:t>
            </a:r>
            <a:r>
              <a:rPr lang="vi-VN" b="0" i="0" dirty="0">
                <a:solidFill>
                  <a:schemeClr val="bg1"/>
                </a:solidFill>
                <a:effectLst/>
                <a:latin typeface="Times New Roman" panose="02020603050405020304" pitchFamily="18" charset="0"/>
                <a:cs typeface="Times New Roman" panose="02020603050405020304" pitchFamily="18" charset="0"/>
              </a:rPr>
              <a:t> chiếu đến cùng một đối tượng logger và</a:t>
            </a:r>
            <a:r>
              <a:rPr lang="en-US" b="0" i="0" dirty="0">
                <a:solidFill>
                  <a:schemeClr val="bg1"/>
                </a:solidFill>
                <a:effectLst/>
                <a:latin typeface="Times New Roman" panose="02020603050405020304" pitchFamily="18" charset="0"/>
                <a:cs typeface="Times New Roman" panose="02020603050405020304" pitchFamily="18" charset="0"/>
              </a:rPr>
              <a:t> </a:t>
            </a:r>
            <a:r>
              <a:rPr lang="vi-VN" b="0" i="0" dirty="0">
                <a:solidFill>
                  <a:schemeClr val="bg1"/>
                </a:solidFill>
                <a:effectLst/>
                <a:latin typeface="Times New Roman" panose="02020603050405020304" pitchFamily="18" charset="0"/>
                <a:cs typeface="Times New Roman" panose="02020603050405020304" pitchFamily="18" charset="0"/>
              </a:rPr>
              <a:t>_name_</a:t>
            </a:r>
            <a:endParaRPr lang="en-US" dirty="0">
              <a:solidFill>
                <a:schemeClr val="bg1"/>
              </a:solidFill>
              <a:latin typeface="Times New Roman" panose="02020603050405020304" pitchFamily="18" charset="0"/>
              <a:cs typeface="Times New Roman" panose="02020603050405020304" pitchFamily="18" charset="0"/>
            </a:endParaRP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có khả năng là 1 giá trị phân cấp được tách bằng</a:t>
            </a:r>
            <a:endParaRPr lang="en-US"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b="0" i="0" dirty="0">
                <a:solidFill>
                  <a:schemeClr val="bg1"/>
                </a:solidFill>
                <a:effectLst/>
                <a:latin typeface="Times New Roman" panose="02020603050405020304" pitchFamily="18" charset="0"/>
                <a:cs typeface="Times New Roman" panose="02020603050405020304" pitchFamily="18" charset="0"/>
              </a:rPr>
              <a:t>dấu châm như foo.bar.baz </a:t>
            </a:r>
          </a:p>
        </p:txBody>
      </p:sp>
      <p:sp>
        <p:nvSpPr>
          <p:cNvPr id="8" name="Google Shape;296;p26"/>
          <p:cNvSpPr txBox="1">
            <a:spLocks/>
          </p:cNvSpPr>
          <p:nvPr/>
        </p:nvSpPr>
        <p:spPr>
          <a:xfrm>
            <a:off x="0" y="441081"/>
            <a:ext cx="5550693" cy="1001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ctr"/>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module </a:t>
            </a:r>
            <a:r>
              <a:rPr lang="en-US" sz="3500" dirty="0" err="1">
                <a:latin typeface="Times New Roman" panose="02020603050405020304" pitchFamily="18" charset="0"/>
                <a:cs typeface="Times New Roman" panose="02020603050405020304" pitchFamily="18" charset="0"/>
              </a:rPr>
              <a:t>trong</a:t>
            </a:r>
            <a:r>
              <a:rPr lang="en-US" sz="3500" dirty="0">
                <a:latin typeface="Times New Roman" panose="02020603050405020304" pitchFamily="18" charset="0"/>
                <a:cs typeface="Times New Roman" panose="02020603050405020304" pitchFamily="18" charset="0"/>
              </a:rPr>
              <a:t> logging</a:t>
            </a:r>
          </a:p>
        </p:txBody>
      </p:sp>
      <p:sp>
        <p:nvSpPr>
          <p:cNvPr id="9"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extLst>
      <p:ext uri="{BB962C8B-B14F-4D97-AF65-F5344CB8AC3E}">
        <p14:creationId xmlns:p14="http://schemas.microsoft.com/office/powerpoint/2010/main" val="261720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7" name="Google Shape;82;p14">
            <a:extLst>
              <a:ext uri="{FF2B5EF4-FFF2-40B4-BE49-F238E27FC236}">
                <a16:creationId xmlns:a16="http://schemas.microsoft.com/office/drawing/2014/main" id="{A32AEA5E-2DA2-5D53-DEAE-D4726CEEECD4}"/>
              </a:ext>
            </a:extLst>
          </p:cNvPr>
          <p:cNvSpPr txBox="1">
            <a:spLocks/>
          </p:cNvSpPr>
          <p:nvPr/>
        </p:nvSpPr>
        <p:spPr>
          <a:xfrm>
            <a:off x="2300176" y="1465521"/>
            <a:ext cx="5215914" cy="3465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0" i="0" dirty="0" err="1">
                <a:solidFill>
                  <a:schemeClr val="bg1"/>
                </a:solidFill>
                <a:effectLst/>
                <a:latin typeface="Times New Roman" panose="02020603050405020304" pitchFamily="18" charset="0"/>
                <a:cs typeface="Times New Roman" panose="02020603050405020304" pitchFamily="18" charset="0"/>
              </a:rPr>
              <a:t>Một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số</a:t>
            </a:r>
            <a:r>
              <a:rPr lang="en-US" sz="2400" b="0" i="0" dirty="0">
                <a:solidFill>
                  <a:schemeClr val="bg1"/>
                </a:solidFill>
                <a:effectLst/>
                <a:latin typeface="Times New Roman" panose="02020603050405020304" pitchFamily="18" charset="0"/>
                <a:cs typeface="Times New Roman" panose="02020603050405020304" pitchFamily="18" charset="0"/>
              </a:rPr>
              <a:t> Class </a:t>
            </a:r>
            <a:r>
              <a:rPr lang="en-US" sz="2400" b="0" i="0" dirty="0" err="1">
                <a:solidFill>
                  <a:schemeClr val="bg1"/>
                </a:solidFill>
                <a:effectLst/>
                <a:latin typeface="Times New Roman" panose="02020603050405020304" pitchFamily="18" charset="0"/>
                <a:cs typeface="Times New Roman" panose="02020603050405020304" pitchFamily="18" charset="0"/>
              </a:rPr>
              <a:t>của</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logging.Logger</a:t>
            </a:r>
            <a:r>
              <a:rPr lang="en-US" sz="2400" b="0" i="0" dirty="0">
                <a:solidFill>
                  <a:schemeClr val="bg1"/>
                </a:solidFill>
                <a:effectLst/>
                <a:latin typeface="Times New Roman" panose="02020603050405020304" pitchFamily="18" charset="0"/>
                <a:cs typeface="Times New Roman" panose="02020603050405020304" pitchFamily="18" charset="0"/>
              </a:rPr>
              <a:t>: </a:t>
            </a:r>
          </a:p>
          <a:p>
            <a:pPr algn="l" rtl="0" fontAlgn="base"/>
            <a:r>
              <a:rPr lang="en-US" b="0" i="1" dirty="0">
                <a:solidFill>
                  <a:schemeClr val="bg1"/>
                </a:solidFill>
                <a:effectLst/>
                <a:latin typeface="Times New Roman" panose="02020603050405020304" pitchFamily="18" charset="0"/>
                <a:cs typeface="Times New Roman" panose="02020603050405020304" pitchFamily="18" charset="0"/>
              </a:rPr>
              <a:t>Propagate</a:t>
            </a:r>
            <a:endParaRPr lang="en-US" sz="2400" dirty="0">
              <a:solidFill>
                <a:schemeClr val="bg1"/>
              </a:solidFill>
              <a:latin typeface="Times New Roman" panose="02020603050405020304" pitchFamily="18" charset="0"/>
              <a:cs typeface="Times New Roman" panose="02020603050405020304" pitchFamily="18" charset="0"/>
            </a:endParaRPr>
          </a:p>
          <a:p>
            <a:pPr algn="l" rtl="0" fontAlgn="base"/>
            <a:r>
              <a:rPr lang="en-US" b="0" i="1" dirty="0" err="1">
                <a:solidFill>
                  <a:schemeClr val="bg1"/>
                </a:solidFill>
                <a:effectLst/>
                <a:latin typeface="Times New Roman" panose="02020603050405020304" pitchFamily="18" charset="0"/>
                <a:cs typeface="Times New Roman" panose="02020603050405020304" pitchFamily="18" charset="0"/>
              </a:rPr>
              <a:t>setLevel</a:t>
            </a:r>
            <a:endParaRPr lang="en-US" sz="2400" b="0" i="1"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b="0" i="1" dirty="0">
                <a:solidFill>
                  <a:schemeClr val="bg1"/>
                </a:solidFill>
                <a:effectLst/>
                <a:latin typeface="Times New Roman" panose="02020603050405020304" pitchFamily="18" charset="0"/>
                <a:cs typeface="Times New Roman" panose="02020603050405020304" pitchFamily="18" charset="0"/>
              </a:rPr>
              <a:t>debug</a:t>
            </a:r>
            <a:r>
              <a:rPr lang="en-US" sz="2400" b="0" i="0"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msg</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*args</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**kwargs</a:t>
            </a:r>
            <a:r>
              <a:rPr lang="en-US" sz="2400" b="0" i="0" dirty="0">
                <a:solidFill>
                  <a:schemeClr val="bg1"/>
                </a:solidFill>
                <a:effectLst/>
                <a:latin typeface="Times New Roman" panose="02020603050405020304" pitchFamily="18" charset="0"/>
                <a:cs typeface="Times New Roman" panose="02020603050405020304" pitchFamily="18" charset="0"/>
              </a:rPr>
              <a:t>)</a:t>
            </a:r>
            <a:endParaRPr lang="en-US" sz="2400" i="1" dirty="0">
              <a:solidFill>
                <a:schemeClr val="bg1"/>
              </a:solidFill>
              <a:latin typeface="Times New Roman" panose="02020603050405020304" pitchFamily="18" charset="0"/>
              <a:cs typeface="Times New Roman" panose="02020603050405020304" pitchFamily="18" charset="0"/>
            </a:endParaRPr>
          </a:p>
          <a:p>
            <a:pPr algn="l" rtl="0" fontAlgn="base"/>
            <a:r>
              <a:rPr lang="en-US" sz="2400" b="0" i="1" dirty="0" err="1">
                <a:solidFill>
                  <a:schemeClr val="bg1"/>
                </a:solidFill>
                <a:effectLst/>
                <a:latin typeface="Times New Roman" panose="02020603050405020304" pitchFamily="18" charset="0"/>
                <a:cs typeface="Times New Roman" panose="02020603050405020304" pitchFamily="18" charset="0"/>
              </a:rPr>
              <a:t>infor</a:t>
            </a:r>
            <a:r>
              <a:rPr lang="en-US" sz="2400" b="0" i="0"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msg</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*args</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**kwargs</a:t>
            </a:r>
            <a:r>
              <a:rPr lang="en-US" sz="2400" b="0" i="0" dirty="0">
                <a:solidFill>
                  <a:schemeClr val="bg1"/>
                </a:solidFill>
                <a:effectLst/>
                <a:latin typeface="Times New Roman" panose="02020603050405020304" pitchFamily="18" charset="0"/>
                <a:cs typeface="Times New Roman" panose="02020603050405020304" pitchFamily="18" charset="0"/>
              </a:rPr>
              <a:t>)</a:t>
            </a:r>
            <a:endParaRPr lang="en-US" sz="2400" b="0" i="1"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b="0" i="1" dirty="0">
                <a:solidFill>
                  <a:schemeClr val="bg1"/>
                </a:solidFill>
                <a:effectLst/>
                <a:latin typeface="Times New Roman" panose="02020603050405020304" pitchFamily="18" charset="0"/>
                <a:cs typeface="Times New Roman" panose="02020603050405020304" pitchFamily="18" charset="0"/>
              </a:rPr>
              <a:t>warning</a:t>
            </a:r>
            <a:r>
              <a:rPr lang="en-US" sz="2400" b="0" i="0"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msg</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*args</a:t>
            </a:r>
            <a:r>
              <a:rPr lang="vi-VN"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kwargs</a:t>
            </a:r>
            <a:r>
              <a:rPr lang="en-US" sz="2400" b="0" i="0" dirty="0">
                <a:solidFill>
                  <a:schemeClr val="bg1"/>
                </a:solidFill>
                <a:effectLst/>
                <a:latin typeface="Times New Roman" panose="02020603050405020304" pitchFamily="18" charset="0"/>
                <a:cs typeface="Times New Roman" panose="02020603050405020304" pitchFamily="18" charset="0"/>
              </a:rPr>
              <a:t>)</a:t>
            </a:r>
          </a:p>
          <a:p>
            <a:pPr algn="l" rtl="0" fontAlgn="base"/>
            <a:r>
              <a:rPr lang="en-US" sz="2400" b="0" i="1" dirty="0">
                <a:solidFill>
                  <a:schemeClr val="bg1"/>
                </a:solidFill>
                <a:effectLst/>
                <a:latin typeface="Times New Roman" panose="02020603050405020304" pitchFamily="18" charset="0"/>
                <a:cs typeface="Times New Roman" panose="02020603050405020304" pitchFamily="18" charset="0"/>
              </a:rPr>
              <a:t>error</a:t>
            </a:r>
            <a:r>
              <a:rPr lang="en-US" sz="2400" b="0" i="0"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msg</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*args</a:t>
            </a:r>
            <a:r>
              <a:rPr lang="vi-VN"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kwargs</a:t>
            </a:r>
            <a:r>
              <a:rPr lang="en-US" sz="2400" b="0" i="0" dirty="0">
                <a:solidFill>
                  <a:schemeClr val="bg1"/>
                </a:solidFill>
                <a:effectLst/>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a:p>
            <a:pPr algn="l" rtl="0" fontAlgn="base"/>
            <a:r>
              <a:rPr lang="en-US" sz="2400" b="0" i="1" dirty="0">
                <a:solidFill>
                  <a:schemeClr val="bg1"/>
                </a:solidFill>
                <a:effectLst/>
                <a:latin typeface="Times New Roman" panose="02020603050405020304" pitchFamily="18" charset="0"/>
                <a:cs typeface="Times New Roman" panose="02020603050405020304" pitchFamily="18" charset="0"/>
              </a:rPr>
              <a:t>critical</a:t>
            </a:r>
            <a:r>
              <a:rPr lang="en-US" sz="2400" b="0" i="0"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msg</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*args</a:t>
            </a:r>
            <a:r>
              <a:rPr lang="vi-VN"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kwargs</a:t>
            </a:r>
            <a:r>
              <a:rPr lang="en-US" sz="2400" b="0" i="0" dirty="0">
                <a:solidFill>
                  <a:schemeClr val="bg1"/>
                </a:solidFill>
                <a:effectLst/>
                <a:latin typeface="Times New Roman" panose="02020603050405020304" pitchFamily="18" charset="0"/>
                <a:cs typeface="Times New Roman" panose="02020603050405020304" pitchFamily="18" charset="0"/>
              </a:rPr>
              <a:t>)</a:t>
            </a:r>
          </a:p>
          <a:p>
            <a:pPr algn="l" rtl="0" fontAlgn="base"/>
            <a:r>
              <a:rPr lang="en-US" sz="2400" b="0" i="1" dirty="0">
                <a:solidFill>
                  <a:schemeClr val="bg1"/>
                </a:solidFill>
                <a:effectLst/>
                <a:latin typeface="Times New Roman" panose="02020603050405020304" pitchFamily="18" charset="0"/>
                <a:cs typeface="Times New Roman" panose="02020603050405020304" pitchFamily="18" charset="0"/>
              </a:rPr>
              <a:t>Exception</a:t>
            </a:r>
            <a:r>
              <a:rPr lang="en-US" sz="2400" b="0" i="0"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msg</a:t>
            </a:r>
            <a:r>
              <a:rPr lang="vi-VN" sz="2400" b="0" i="0" dirty="0">
                <a:solidFill>
                  <a:schemeClr val="bg1"/>
                </a:solidFill>
                <a:effectLst/>
                <a:latin typeface="Times New Roman" panose="02020603050405020304" pitchFamily="18" charset="0"/>
                <a:cs typeface="Times New Roman" panose="02020603050405020304" pitchFamily="18" charset="0"/>
              </a:rPr>
              <a:t>, </a:t>
            </a:r>
            <a:r>
              <a:rPr lang="vi-VN" sz="2400" b="0" i="1" dirty="0">
                <a:solidFill>
                  <a:schemeClr val="bg1"/>
                </a:solidFill>
                <a:effectLst/>
                <a:latin typeface="Times New Roman" panose="02020603050405020304" pitchFamily="18" charset="0"/>
                <a:cs typeface="Times New Roman" panose="02020603050405020304" pitchFamily="18" charset="0"/>
              </a:rPr>
              <a:t>*args</a:t>
            </a:r>
            <a:r>
              <a:rPr lang="vi-VN" sz="2400" b="0" i="0" dirty="0">
                <a:solidFill>
                  <a:schemeClr val="bg1"/>
                </a:solidFill>
                <a:effectLst/>
                <a:latin typeface="Times New Roman" panose="02020603050405020304" pitchFamily="18" charset="0"/>
                <a:cs typeface="Times New Roman" panose="02020603050405020304" pitchFamily="18" charset="0"/>
              </a:rPr>
              <a:t>, </a:t>
            </a:r>
            <a:r>
              <a:rPr lang="en-US" sz="2400" b="0" i="1" dirty="0">
                <a:solidFill>
                  <a:schemeClr val="bg1"/>
                </a:solidFill>
                <a:effectLst/>
                <a:latin typeface="Times New Roman" panose="02020603050405020304" pitchFamily="18" charset="0"/>
                <a:cs typeface="Times New Roman" panose="02020603050405020304" pitchFamily="18" charset="0"/>
              </a:rPr>
              <a:t>*</a:t>
            </a:r>
            <a:r>
              <a:rPr lang="vi-VN" sz="2400" b="0" i="1" dirty="0">
                <a:solidFill>
                  <a:schemeClr val="bg1"/>
                </a:solidFill>
                <a:effectLst/>
                <a:latin typeface="Times New Roman" panose="02020603050405020304" pitchFamily="18" charset="0"/>
                <a:cs typeface="Times New Roman" panose="02020603050405020304" pitchFamily="18" charset="0"/>
              </a:rPr>
              <a:t>kwargs</a:t>
            </a:r>
            <a:r>
              <a:rPr lang="en-US" sz="2400" b="0" i="0" dirty="0">
                <a:solidFill>
                  <a:schemeClr val="bg1"/>
                </a:solidFill>
                <a:effectLst/>
                <a:latin typeface="Times New Roman" panose="02020603050405020304" pitchFamily="18" charset="0"/>
                <a:cs typeface="Times New Roman" panose="02020603050405020304" pitchFamily="18" charset="0"/>
              </a:rPr>
              <a:t>)</a:t>
            </a:r>
          </a:p>
        </p:txBody>
      </p:sp>
      <p:sp>
        <p:nvSpPr>
          <p:cNvPr id="8"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cxnSp>
        <p:nvCxnSpPr>
          <p:cNvPr id="9" name="Google Shape;298;p26"/>
          <p:cNvCxnSpPr/>
          <p:nvPr/>
        </p:nvCxnSpPr>
        <p:spPr>
          <a:xfrm>
            <a:off x="0" y="1281179"/>
            <a:ext cx="5659582" cy="0"/>
          </a:xfrm>
          <a:prstGeom prst="straightConnector1">
            <a:avLst/>
          </a:prstGeom>
          <a:noFill/>
          <a:ln w="9525" cap="flat" cmpd="sng">
            <a:solidFill>
              <a:schemeClr val="accent1"/>
            </a:solidFill>
            <a:prstDash val="solid"/>
            <a:round/>
            <a:headEnd type="none" w="med" len="med"/>
            <a:tailEnd type="none" w="med" len="med"/>
          </a:ln>
        </p:spPr>
      </p:cxnSp>
      <p:sp>
        <p:nvSpPr>
          <p:cNvPr id="10" name="Google Shape;296;p26"/>
          <p:cNvSpPr txBox="1">
            <a:spLocks noGrp="1"/>
          </p:cNvSpPr>
          <p:nvPr>
            <p:ph type="ctrTitle"/>
          </p:nvPr>
        </p:nvSpPr>
        <p:spPr>
          <a:xfrm>
            <a:off x="0" y="674579"/>
            <a:ext cx="5865601" cy="606600"/>
          </a:xfrm>
          <a:prstGeom prst="rect">
            <a:avLst/>
          </a:prstGeom>
        </p:spPr>
        <p:txBody>
          <a:bodyPr spcFirstLastPara="1" wrap="square" lIns="91425" tIns="91425" rIns="91425" bIns="91425" anchor="b" anchorCtr="0">
            <a:noAutofit/>
          </a:bodyPr>
          <a:lstStyle/>
          <a:p>
            <a:pPr lvl="0" algn="ct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logging</a:t>
            </a:r>
          </a:p>
        </p:txBody>
      </p:sp>
    </p:spTree>
    <p:extLst>
      <p:ext uri="{BB962C8B-B14F-4D97-AF65-F5344CB8AC3E}">
        <p14:creationId xmlns:p14="http://schemas.microsoft.com/office/powerpoint/2010/main" val="17648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0" y="674579"/>
            <a:ext cx="5865601" cy="606600"/>
          </a:xfrm>
          <a:prstGeom prst="rect">
            <a:avLst/>
          </a:prstGeom>
        </p:spPr>
        <p:txBody>
          <a:bodyPr spcFirstLastPara="1" wrap="square" lIns="91425" tIns="91425" rIns="91425" bIns="91425" anchor="b" anchorCtr="0">
            <a:noAutofit/>
          </a:bodyPr>
          <a:lstStyle/>
          <a:p>
            <a:pPr lvl="0" algn="ct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logging</a:t>
            </a:r>
          </a:p>
        </p:txBody>
      </p:sp>
      <p:cxnSp>
        <p:nvCxnSpPr>
          <p:cNvPr id="298" name="Google Shape;298;p26"/>
          <p:cNvCxnSpPr/>
          <p:nvPr/>
        </p:nvCxnSpPr>
        <p:spPr>
          <a:xfrm>
            <a:off x="0" y="1281179"/>
            <a:ext cx="5659582"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82;p14">
            <a:extLst>
              <a:ext uri="{FF2B5EF4-FFF2-40B4-BE49-F238E27FC236}">
                <a16:creationId xmlns:a16="http://schemas.microsoft.com/office/drawing/2014/main" id="{3DB38D9B-6128-9B10-1AD1-DC12AE16064A}"/>
              </a:ext>
            </a:extLst>
          </p:cNvPr>
          <p:cNvSpPr txBox="1">
            <a:spLocks/>
          </p:cNvSpPr>
          <p:nvPr/>
        </p:nvSpPr>
        <p:spPr>
          <a:xfrm>
            <a:off x="994527" y="1423649"/>
            <a:ext cx="7037109" cy="3465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1" i="0" dirty="0">
                <a:solidFill>
                  <a:schemeClr val="bg1"/>
                </a:solidFill>
                <a:effectLst/>
                <a:latin typeface="Times New Roman" panose="02020603050405020304" pitchFamily="18" charset="0"/>
                <a:cs typeface="Times New Roman" panose="02020603050405020304" pitchFamily="18" charset="0"/>
              </a:rPr>
              <a:t>1.2.3) </a:t>
            </a:r>
            <a:r>
              <a:rPr lang="vi-VN" sz="2400" b="1" i="0" dirty="0">
                <a:solidFill>
                  <a:schemeClr val="bg1"/>
                </a:solidFill>
                <a:effectLst/>
                <a:latin typeface="Times New Roman" panose="02020603050405020304" pitchFamily="18" charset="0"/>
                <a:cs typeface="Times New Roman" panose="02020603050405020304" pitchFamily="18" charset="0"/>
              </a:rPr>
              <a:t>Đối tượng Handler </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rtl="0" fontAlgn="base"/>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b="0"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Handler có các thuộc tính và phương thức sau. Lưu ý rằng Handler không bao giờ được khởi tạo trực tiếp; lớp này hoạt động như một cơ sở cho các lớp con . Tuy nhiên, phương thức __init __ () trong các lớp con cần phải gọi </a:t>
            </a:r>
            <a:endParaRPr lang="en-US" sz="2400" b="0"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en-US" sz="2400" dirty="0">
                <a:solidFill>
                  <a:schemeClr val="bg1"/>
                </a:solidFill>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Trình xử lý .__ init __ ().</a:t>
            </a:r>
            <a:endParaRPr lang="en-US" sz="2400" b="0" i="0" dirty="0">
              <a:solidFill>
                <a:schemeClr val="bg1"/>
              </a:solidFill>
              <a:effectLst/>
              <a:latin typeface="Times New Roman" panose="02020603050405020304" pitchFamily="18" charset="0"/>
              <a:cs typeface="Times New Roman" panose="02020603050405020304" pitchFamily="18" charset="0"/>
            </a:endParaRPr>
          </a:p>
        </p:txBody>
      </p:sp>
      <p:sp>
        <p:nvSpPr>
          <p:cNvPr id="7"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extLst>
      <p:ext uri="{BB962C8B-B14F-4D97-AF65-F5344CB8AC3E}">
        <p14:creationId xmlns:p14="http://schemas.microsoft.com/office/powerpoint/2010/main" val="122615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444132" y="356005"/>
            <a:ext cx="6101127" cy="606600"/>
          </a:xfrm>
          <a:prstGeom prst="rect">
            <a:avLst/>
          </a:prstGeom>
        </p:spPr>
        <p:txBody>
          <a:bodyPr spcFirstLastPara="1" wrap="square" lIns="91425" tIns="91425" rIns="91425" bIns="91425" anchor="b" anchorCtr="0">
            <a:noAutofit/>
          </a:bodyPr>
          <a:lstStyle/>
          <a:p>
            <a:pPr lvl="0" algn="ctr"/>
            <a:r>
              <a:rPr lang="en-US" sz="3500" dirty="0" err="1">
                <a:latin typeface="Times New Roman" panose="02020603050405020304" pitchFamily="18" charset="0"/>
                <a:cs typeface="Times New Roman" panose="02020603050405020304" pitchFamily="18" charset="0"/>
              </a:rPr>
              <a:t>Các</a:t>
            </a:r>
            <a:r>
              <a:rPr lang="en-US" sz="3500" dirty="0">
                <a:latin typeface="Times New Roman" panose="02020603050405020304" pitchFamily="18" charset="0"/>
                <a:cs typeface="Times New Roman" panose="02020603050405020304" pitchFamily="18" charset="0"/>
              </a:rPr>
              <a:t> module </a:t>
            </a:r>
            <a:r>
              <a:rPr lang="en-US" sz="3500" dirty="0" err="1">
                <a:latin typeface="Times New Roman" panose="02020603050405020304" pitchFamily="18" charset="0"/>
                <a:cs typeface="Times New Roman" panose="02020603050405020304" pitchFamily="18" charset="0"/>
              </a:rPr>
              <a:t>trong</a:t>
            </a:r>
            <a:r>
              <a:rPr lang="en-US" sz="3500" dirty="0">
                <a:latin typeface="Times New Roman" panose="02020603050405020304" pitchFamily="18" charset="0"/>
                <a:cs typeface="Times New Roman" panose="02020603050405020304" pitchFamily="18" charset="0"/>
              </a:rPr>
              <a:t> logging</a:t>
            </a:r>
          </a:p>
        </p:txBody>
      </p:sp>
      <p:cxnSp>
        <p:nvCxnSpPr>
          <p:cNvPr id="298" name="Google Shape;298;p26"/>
          <p:cNvCxnSpPr>
            <a:cxnSpLocks/>
          </p:cNvCxnSpPr>
          <p:nvPr/>
        </p:nvCxnSpPr>
        <p:spPr>
          <a:xfrm>
            <a:off x="1627909" y="962605"/>
            <a:ext cx="5742709"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82;p14">
            <a:extLst>
              <a:ext uri="{FF2B5EF4-FFF2-40B4-BE49-F238E27FC236}">
                <a16:creationId xmlns:a16="http://schemas.microsoft.com/office/drawing/2014/main" id="{59725A11-21A9-170E-17D1-E4AF15D71784}"/>
              </a:ext>
            </a:extLst>
          </p:cNvPr>
          <p:cNvSpPr txBox="1">
            <a:spLocks/>
          </p:cNvSpPr>
          <p:nvPr/>
        </p:nvSpPr>
        <p:spPr>
          <a:xfrm>
            <a:off x="395689" y="1056297"/>
            <a:ext cx="8070273" cy="3779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000"/>
              <a:buFont typeface="Sniglet"/>
              <a:buNone/>
              <a:defRPr sz="2000" b="0" i="0" u="none" strike="noStrike" cap="none">
                <a:solidFill>
                  <a:schemeClr val="lt1"/>
                </a:solidFill>
                <a:latin typeface="Sniglet"/>
                <a:ea typeface="Sniglet"/>
                <a:cs typeface="Sniglet"/>
                <a:sym typeface="Sniglet"/>
              </a:defRPr>
            </a:lvl1pPr>
            <a:lvl2pPr marL="914400" marR="0" lvl="1"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2pPr>
            <a:lvl3pPr marL="1371600" marR="0" lvl="2"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3pPr>
            <a:lvl4pPr marL="1828800" marR="0" lvl="3"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4pPr>
            <a:lvl5pPr marL="2286000" marR="0" lvl="4"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5pPr>
            <a:lvl6pPr marL="2743200" marR="0" lvl="5"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6pPr>
            <a:lvl7pPr marL="3200400" marR="0" lvl="6"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7pPr>
            <a:lvl8pPr marL="3657600" marR="0" lvl="7"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8pPr>
            <a:lvl9pPr marL="4114800" marR="0" lvl="8" indent="-355600" algn="ctr" rtl="0">
              <a:lnSpc>
                <a:spcPct val="100000"/>
              </a:lnSpc>
              <a:spcBef>
                <a:spcPts val="0"/>
              </a:spcBef>
              <a:spcAft>
                <a:spcPts val="0"/>
              </a:spcAft>
              <a:buClr>
                <a:schemeClr val="lt1"/>
              </a:buClr>
              <a:buSzPts val="3000"/>
              <a:buFont typeface="Sniglet"/>
              <a:buNone/>
              <a:defRPr sz="3000" b="0" i="0" u="none" strike="noStrike" cap="none">
                <a:solidFill>
                  <a:schemeClr val="lt1"/>
                </a:solidFill>
                <a:latin typeface="Sniglet"/>
                <a:ea typeface="Sniglet"/>
                <a:cs typeface="Sniglet"/>
                <a:sym typeface="Sniglet"/>
              </a:defRPr>
            </a:lvl9pPr>
          </a:lstStyle>
          <a:p>
            <a:pPr algn="l" rtl="0" fontAlgn="base"/>
            <a:r>
              <a:rPr lang="en-US" sz="2400" b="1" i="0" dirty="0">
                <a:solidFill>
                  <a:schemeClr val="bg1"/>
                </a:solidFill>
                <a:effectLst/>
                <a:latin typeface="Times New Roman" panose="02020603050405020304" pitchFamily="18" charset="0"/>
                <a:cs typeface="Times New Roman" panose="02020603050405020304" pitchFamily="18" charset="0"/>
              </a:rPr>
              <a:t>1.2.4) </a:t>
            </a:r>
            <a:r>
              <a:rPr lang="vi-VN" sz="2400" b="1" i="0" dirty="0">
                <a:solidFill>
                  <a:schemeClr val="bg1"/>
                </a:solidFill>
                <a:effectLst/>
                <a:latin typeface="Times New Roman" panose="02020603050405020304" pitchFamily="18" charset="0"/>
                <a:cs typeface="Times New Roman" panose="02020603050405020304" pitchFamily="18" charset="0"/>
              </a:rPr>
              <a:t>Đối tượng Formatter</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rtl="0" fontAlgn="base"/>
            <a:r>
              <a:rPr lang="vi-VN" sz="2400" b="1" i="0" dirty="0">
                <a:solidFill>
                  <a:schemeClr val="bg1"/>
                </a:solidFill>
                <a:effectLst/>
                <a:latin typeface="Times New Roman" panose="02020603050405020304" pitchFamily="18" charset="0"/>
                <a:cs typeface="Times New Roman" panose="02020603050405020304" pitchFamily="18" charset="0"/>
              </a:rPr>
              <a:t> </a:t>
            </a:r>
          </a:p>
          <a:p>
            <a:pPr algn="just" rtl="0" fontAlgn="base"/>
            <a:r>
              <a:rPr lang="en-US" sz="2400" b="0"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Formatter có các thuộc tính và phương thức sau. Nó chịu trách nhiệm chuyển đổi LogRecord thành (thường) là một chuỗi ký tự có thể được giải thích bởi con người hoặc hệ thống bên ngoài. Formatter cơ sở cho phép chỉ định một chuỗi định dạng. Nếu không có giá trị nào được cung cấp, giá trị mặc định của '% (message) s' sẽ được sử dụng, giá trị này chỉ bao gồm tin nhắn trong cuộc gọi ghi nhật ký.</a:t>
            </a:r>
          </a:p>
        </p:txBody>
      </p:sp>
      <p:sp>
        <p:nvSpPr>
          <p:cNvPr id="7" name="Google Shape;909;p35"/>
          <p:cNvSpPr txBox="1">
            <a:spLocks/>
          </p:cNvSpPr>
          <p:nvPr/>
        </p:nvSpPr>
        <p:spPr>
          <a:xfrm>
            <a:off x="15524" y="81307"/>
            <a:ext cx="1245239" cy="685800"/>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 sz="3500" b="1" dirty="0">
                <a:solidFill>
                  <a:schemeClr val="accent1">
                    <a:lumMod val="75000"/>
                  </a:schemeClr>
                </a:solidFill>
                <a:latin typeface="Arial Black" panose="020B0A04020102020204" pitchFamily="34" charset="0"/>
              </a:rPr>
              <a:t>1.2</a:t>
            </a:r>
          </a:p>
        </p:txBody>
      </p:sp>
    </p:spTree>
    <p:extLst>
      <p:ext uri="{BB962C8B-B14F-4D97-AF65-F5344CB8AC3E}">
        <p14:creationId xmlns:p14="http://schemas.microsoft.com/office/powerpoint/2010/main" val="287601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1757</Words>
  <Application>Microsoft Office PowerPoint</Application>
  <PresentationFormat>On-screen Show (16:9)</PresentationFormat>
  <Paragraphs>197</Paragraphs>
  <Slides>47</Slides>
  <Notes>47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vt:lpstr>
      <vt:lpstr>Roboto Black</vt:lpstr>
      <vt:lpstr>Bree Serif</vt:lpstr>
      <vt:lpstr>Roboto Light</vt:lpstr>
      <vt:lpstr>Franklin Gothic Book</vt:lpstr>
      <vt:lpstr>Walter Turncoat</vt:lpstr>
      <vt:lpstr>Calibri</vt:lpstr>
      <vt:lpstr>Wingdings</vt:lpstr>
      <vt:lpstr>Sniglet</vt:lpstr>
      <vt:lpstr>Roboto Mono Thin</vt:lpstr>
      <vt:lpstr>Arial Black</vt:lpstr>
      <vt:lpstr>Times New Roman</vt:lpstr>
      <vt:lpstr>Comfortaa</vt:lpstr>
      <vt:lpstr>WEB PROPOSAL</vt:lpstr>
      <vt:lpstr> Kỹ Thuật Lập Trình</vt:lpstr>
      <vt:lpstr>Mục lục</vt:lpstr>
      <vt:lpstr>Giới thiệu chung</vt:lpstr>
      <vt:lpstr>Giới thiệu về logging</vt:lpstr>
      <vt:lpstr>Các module trong logging</vt:lpstr>
      <vt:lpstr>PowerPoint Presentation</vt:lpstr>
      <vt:lpstr>Các module trong logging</vt:lpstr>
      <vt:lpstr>Các module trong logging</vt:lpstr>
      <vt:lpstr>Các module trong logging</vt:lpstr>
      <vt:lpstr>Các module trong logging</vt:lpstr>
      <vt:lpstr>Các module trong logging</vt:lpstr>
      <vt:lpstr>Các module trong logging</vt:lpstr>
      <vt:lpstr>Module logging.config</vt:lpstr>
      <vt:lpstr>Module logging.config</vt:lpstr>
      <vt:lpstr>Module logging.handlers</vt:lpstr>
      <vt:lpstr>Module logging.handlers</vt:lpstr>
      <vt:lpstr>Module logging.handlers</vt:lpstr>
      <vt:lpstr>Module logging.handlers</vt:lpstr>
      <vt:lpstr> Logging trong Python </vt:lpstr>
      <vt:lpstr>Các cấp độ của python logging</vt:lpstr>
      <vt:lpstr>Logging vào trong file</vt:lpstr>
      <vt:lpstr>Logging vào trong file</vt:lpstr>
      <vt:lpstr>Logging vào trong file</vt:lpstr>
      <vt:lpstr>Logging vào trong file</vt:lpstr>
      <vt:lpstr>Logging từ nhiều module khác</vt:lpstr>
      <vt:lpstr>Logging từ nhiều module khác</vt:lpstr>
      <vt:lpstr>PowerPoint Presentation</vt:lpstr>
      <vt:lpstr>Biến dữ liệu trong Logging</vt:lpstr>
      <vt:lpstr>Thay đổi định dạng hiển thi thông báo</vt:lpstr>
      <vt:lpstr>Thay đổi định dạng hiển thi thông báo</vt:lpstr>
      <vt:lpstr>Hiển thị thời gian của thông báo</vt:lpstr>
      <vt:lpstr>Logging</vt:lpstr>
      <vt:lpstr>Tạo trình ghi nhật ký</vt:lpstr>
      <vt:lpstr>Tải và lưu cấu hình logging</vt:lpstr>
      <vt:lpstr>Tải và lưu cấu hình logging</vt:lpstr>
      <vt:lpstr>PowerPoint Presentation</vt:lpstr>
      <vt:lpstr>Thực Nghiệm</vt:lpstr>
      <vt:lpstr>Giới thiệu</vt:lpstr>
      <vt:lpstr>Xây Dựng</vt:lpstr>
      <vt:lpstr>Xây Dựng</vt:lpstr>
      <vt:lpstr>Xây Dựng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TRIỂN KHAI GIAO THỨC PAP,CHAP</dc:title>
  <dc:creator>DELL</dc:creator>
  <cp:lastModifiedBy>tùng hoàng</cp:lastModifiedBy>
  <cp:revision>68</cp:revision>
  <dcterms:modified xsi:type="dcterms:W3CDTF">2023-03-15T11:44:48Z</dcterms:modified>
</cp:coreProperties>
</file>