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15"/>
  </p:notesMasterIdLst>
  <p:handoutMasterIdLst>
    <p:handoutMasterId r:id="rId16"/>
  </p:handoutMasterIdLst>
  <p:sldIdLst>
    <p:sldId id="285" r:id="rId2"/>
    <p:sldId id="819" r:id="rId3"/>
    <p:sldId id="844" r:id="rId4"/>
    <p:sldId id="817" r:id="rId5"/>
    <p:sldId id="852" r:id="rId6"/>
    <p:sldId id="850" r:id="rId7"/>
    <p:sldId id="845" r:id="rId8"/>
    <p:sldId id="853" r:id="rId9"/>
    <p:sldId id="854" r:id="rId10"/>
    <p:sldId id="855" r:id="rId11"/>
    <p:sldId id="856" r:id="rId12"/>
    <p:sldId id="818" r:id="rId13"/>
    <p:sldId id="83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4776CE2D-B610-41EF-B842-2D8FBE392C03}">
          <p14:sldIdLst>
            <p14:sldId id="285"/>
            <p14:sldId id="819"/>
            <p14:sldId id="844"/>
            <p14:sldId id="817"/>
            <p14:sldId id="852"/>
            <p14:sldId id="850"/>
            <p14:sldId id="845"/>
            <p14:sldId id="853"/>
            <p14:sldId id="854"/>
            <p14:sldId id="855"/>
            <p14:sldId id="856"/>
            <p14:sldId id="818"/>
            <p14:sldId id="83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21923"/>
    <a:srgbClr val="252A6E"/>
    <a:srgbClr val="1C6AA5"/>
    <a:srgbClr val="1D7CB7"/>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132" autoAdjust="0"/>
    <p:restoredTop sz="84366" autoAdjust="0"/>
  </p:normalViewPr>
  <p:slideViewPr>
    <p:cSldViewPr snapToGrid="0">
      <p:cViewPr varScale="1">
        <p:scale>
          <a:sx n="68" d="100"/>
          <a:sy n="68" d="100"/>
        </p:scale>
        <p:origin x="936" y="67"/>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6" d="100"/>
          <a:sy n="56" d="100"/>
        </p:scale>
        <p:origin x="2856"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62AD27-2D1B-4E80-AC17-BB118167EAD8}" type="datetime1">
              <a:rPr lang="en-US" smtClean="0"/>
              <a:t>4/4/2024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0224A7A-7652-491F-82BA-EE059685ECFE}" type="slidenum">
              <a:rPr lang="en-US" smtClean="0"/>
              <a:t>‹#›</a:t>
            </a:fld>
            <a:endParaRPr lang="en-US"/>
          </a:p>
        </p:txBody>
      </p:sp>
    </p:spTree>
    <p:extLst>
      <p:ext uri="{BB962C8B-B14F-4D97-AF65-F5344CB8AC3E}">
        <p14:creationId xmlns:p14="http://schemas.microsoft.com/office/powerpoint/2010/main" val="329634680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5F4E3B-E803-4280-998B-A751D3D1324F}" type="datetime1">
              <a:rPr lang="en-US" smtClean="0"/>
              <a:t>4/4/2024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5CDBDC-FFE8-4E73-BA9B-8FEEBAC6404C}" type="slidenum">
              <a:rPr lang="en-US" smtClean="0"/>
              <a:t>‹#›</a:t>
            </a:fld>
            <a:endParaRPr lang="en-US" dirty="0"/>
          </a:p>
        </p:txBody>
      </p:sp>
    </p:spTree>
    <p:extLst>
      <p:ext uri="{BB962C8B-B14F-4D97-AF65-F5344CB8AC3E}">
        <p14:creationId xmlns:p14="http://schemas.microsoft.com/office/powerpoint/2010/main" val="4004398138"/>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514020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gn="just">
              <a:buFont typeface="Wingdings" panose="05000000000000000000" pitchFamily="2" charset="2"/>
              <a:buChar char="§"/>
            </a:pPr>
            <a:r>
              <a:rPr lang="vi-VN" sz="1200" dirty="0">
                <a:latin typeface="Times New Roman" panose="02020603050405020304" pitchFamily="18" charset="0"/>
                <a:cs typeface="Times New Roman" panose="02020603050405020304" pitchFamily="18" charset="0"/>
              </a:rPr>
              <a:t>1. Mã độc lây lan qua e-mail làm tổn hại đến máy trạm nội bộ.</a:t>
            </a:r>
            <a:endParaRPr lang="en-US" sz="1200" dirty="0">
              <a:latin typeface="Times New Roman" panose="02020603050405020304" pitchFamily="18" charset="0"/>
              <a:cs typeface="Times New Roman" panose="02020603050405020304" pitchFamily="18" charset="0"/>
            </a:endParaRPr>
          </a:p>
          <a:p>
            <a:pPr marL="342900" lvl="0" indent="-342900" algn="just">
              <a:buFont typeface="Wingdings" panose="05000000000000000000" pitchFamily="2" charset="2"/>
              <a:buChar char="§"/>
            </a:pPr>
            <a:r>
              <a:rPr lang="vi-VN" sz="1200" dirty="0">
                <a:latin typeface="Times New Roman" panose="02020603050405020304" pitchFamily="18" charset="0"/>
                <a:cs typeface="Times New Roman" panose="02020603050405020304" pitchFamily="18" charset="0"/>
              </a:rPr>
              <a:t>2. Kẻ tấn công (người có thể hoặc không thể là người đã gửi mã độc) sử dụng máy trạm bị nhiễm để xâm phạm các máy trạm và máy chủ bổ sung.</a:t>
            </a:r>
            <a:endParaRPr lang="en-US" sz="1200" dirty="0">
              <a:latin typeface="Times New Roman" panose="02020603050405020304" pitchFamily="18" charset="0"/>
              <a:cs typeface="Times New Roman" panose="02020603050405020304" pitchFamily="18" charset="0"/>
            </a:endParaRPr>
          </a:p>
          <a:p>
            <a:pPr marL="342900" lvl="0" indent="-342900" algn="just">
              <a:buFont typeface="Wingdings" panose="05000000000000000000" pitchFamily="2" charset="2"/>
              <a:buChar char="§"/>
            </a:pPr>
            <a:r>
              <a:rPr lang="vi-VN" sz="1200" dirty="0">
                <a:latin typeface="Times New Roman" panose="02020603050405020304" pitchFamily="18" charset="0"/>
                <a:cs typeface="Times New Roman" panose="02020603050405020304" pitchFamily="18" charset="0"/>
              </a:rPr>
              <a:t>3. Kẻ tấn công (người có thể có hoặc không tham gia vào Bước 1 hoặc 2) sử dụng một trong các máy chủ bị xâm nhập để khởi động một cuộc tấn công DDoS chống lại một tổ chức khác.</a:t>
            </a:r>
            <a:endParaRPr lang="en-US" sz="12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130443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Slide 1">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cstate="print">
            <a:extLst>
              <a:ext uri="{28A0092B-C50C-407E-A947-70E740481C1C}">
                <a14:useLocalDpi xmlns:a14="http://schemas.microsoft.com/office/drawing/2010/main" val="0"/>
              </a:ext>
            </a:extLst>
          </a:blip>
          <a:srcRect b="15749"/>
          <a:stretch/>
        </p:blipFill>
        <p:spPr>
          <a:xfrm>
            <a:off x="4419600" y="940460"/>
            <a:ext cx="7772400" cy="5917540"/>
          </a:xfrm>
          <a:prstGeom prst="rect">
            <a:avLst/>
          </a:prstGeom>
        </p:spPr>
      </p:pic>
      <p:grpSp>
        <p:nvGrpSpPr>
          <p:cNvPr id="7" name="Group 6"/>
          <p:cNvGrpSpPr/>
          <p:nvPr userDrawn="1"/>
        </p:nvGrpSpPr>
        <p:grpSpPr>
          <a:xfrm>
            <a:off x="8265775" y="93908"/>
            <a:ext cx="3883832" cy="965199"/>
            <a:chOff x="8308168" y="0"/>
            <a:chExt cx="3883832" cy="965199"/>
          </a:xfrm>
        </p:grpSpPr>
        <p:pic>
          <p:nvPicPr>
            <p:cNvPr id="8" name="Picture 7"/>
            <p:cNvPicPr>
              <a:picLocks noChangeAspect="1"/>
            </p:cNvPicPr>
            <p:nvPr userDrawn="1"/>
          </p:nvPicPr>
          <p:blipFill>
            <a:blip r:embed="rId3"/>
            <a:stretch>
              <a:fillRect/>
            </a:stretch>
          </p:blipFill>
          <p:spPr>
            <a:xfrm>
              <a:off x="11185328" y="0"/>
              <a:ext cx="1006672" cy="965199"/>
            </a:xfrm>
            <a:prstGeom prst="rect">
              <a:avLst/>
            </a:prstGeom>
          </p:spPr>
        </p:pic>
        <p:pic>
          <p:nvPicPr>
            <p:cNvPr id="9" name="Picture 8"/>
            <p:cNvPicPr>
              <a:picLocks noChangeAspect="1"/>
            </p:cNvPicPr>
            <p:nvPr userDrawn="1"/>
          </p:nvPicPr>
          <p:blipFill>
            <a:blip r:embed="rId4"/>
            <a:stretch>
              <a:fillRect/>
            </a:stretch>
          </p:blipFill>
          <p:spPr>
            <a:xfrm>
              <a:off x="8308168" y="265786"/>
              <a:ext cx="2877160" cy="433625"/>
            </a:xfrm>
            <a:prstGeom prst="rect">
              <a:avLst/>
            </a:prstGeom>
          </p:spPr>
        </p:pic>
      </p:grpSp>
      <p:sp>
        <p:nvSpPr>
          <p:cNvPr id="11" name="TextBox 10"/>
          <p:cNvSpPr txBox="1"/>
          <p:nvPr userDrawn="1"/>
        </p:nvSpPr>
        <p:spPr>
          <a:xfrm>
            <a:off x="0" y="6530109"/>
            <a:ext cx="12192000" cy="307777"/>
          </a:xfrm>
          <a:prstGeom prst="rect">
            <a:avLst/>
          </a:prstGeom>
          <a:noFill/>
        </p:spPr>
        <p:txBody>
          <a:bodyPr wrap="square" rtlCol="0">
            <a:spAutoFit/>
          </a:bodyPr>
          <a:lstStyle/>
          <a:p>
            <a:r>
              <a:rPr lang="vi-VN" sz="1400" b="0" i="1" dirty="0">
                <a:solidFill>
                  <a:srgbClr val="C00000"/>
                </a:solidFill>
                <a:latin typeface="Calibri" panose="020F0502020204030204" pitchFamily="34" charset="0"/>
                <a:cs typeface="Calibri" panose="020F0502020204030204" pitchFamily="34" charset="0"/>
              </a:rPr>
              <a:t>Giám sát và ứng phó sự cố mạng</a:t>
            </a:r>
            <a:endParaRPr lang="en-US" sz="1400" b="0" i="1" dirty="0">
              <a:solidFill>
                <a:srgbClr val="C00000"/>
              </a:solidFill>
              <a:latin typeface="Calibri" panose="020F0502020204030204" pitchFamily="34" charset="0"/>
              <a:cs typeface="Calibri" panose="020F0502020204030204" pitchFamily="34" charset="0"/>
            </a:endParaRPr>
          </a:p>
        </p:txBody>
      </p:sp>
      <p:sp>
        <p:nvSpPr>
          <p:cNvPr id="12" name="TextBox 11"/>
          <p:cNvSpPr txBox="1"/>
          <p:nvPr userDrawn="1"/>
        </p:nvSpPr>
        <p:spPr>
          <a:xfrm>
            <a:off x="4782064" y="6530109"/>
            <a:ext cx="7367543" cy="307777"/>
          </a:xfrm>
          <a:prstGeom prst="rect">
            <a:avLst/>
          </a:prstGeom>
          <a:noFill/>
        </p:spPr>
        <p:txBody>
          <a:bodyPr wrap="square" rtlCol="0">
            <a:spAutoFit/>
          </a:bodyPr>
          <a:lstStyle>
            <a:defPPr>
              <a:defRPr lang="zh-CN"/>
            </a:defPPr>
            <a:lvl1pPr>
              <a:defRPr sz="1400" b="0" i="1">
                <a:solidFill>
                  <a:srgbClr val="C00000"/>
                </a:solidFill>
                <a:latin typeface="Calibri" panose="020F0502020204030204" pitchFamily="34" charset="0"/>
                <a:cs typeface="Calibri" panose="020F0502020204030204" pitchFamily="34" charset="0"/>
              </a:defRPr>
            </a:lvl1pPr>
          </a:lstStyle>
          <a:p>
            <a:pPr lvl="0" algn="r"/>
            <a:fld id="{F7CE68C9-1898-4F91-91CD-5C5ED7667076}" type="datetime3">
              <a:rPr lang="en-US" smtClean="0">
                <a:solidFill>
                  <a:schemeClr val="bg1"/>
                </a:solidFill>
              </a:rPr>
              <a:pPr lvl="0" algn="r"/>
              <a:t>4 April 2024</a:t>
            </a:fld>
            <a:r>
              <a:rPr lang="en-US" dirty="0">
                <a:solidFill>
                  <a:schemeClr val="bg1"/>
                </a:solidFill>
              </a:rPr>
              <a:t> | Page </a:t>
            </a:r>
            <a:fld id="{ABE13A69-7510-48BA-B518-3F4112F4C1A0}" type="slidenum">
              <a:rPr lang="en-US" smtClean="0">
                <a:solidFill>
                  <a:schemeClr val="bg1"/>
                </a:solidFill>
              </a:rPr>
              <a:pPr lvl="0" algn="r"/>
              <a:t>‹#›</a:t>
            </a:fld>
            <a:endParaRPr lang="en-US" dirty="0">
              <a:solidFill>
                <a:schemeClr val="bg1"/>
              </a:solidFill>
            </a:endParaRPr>
          </a:p>
        </p:txBody>
      </p:sp>
    </p:spTree>
    <p:extLst>
      <p:ext uri="{BB962C8B-B14F-4D97-AF65-F5344CB8AC3E}">
        <p14:creationId xmlns:p14="http://schemas.microsoft.com/office/powerpoint/2010/main" val="36658486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lide 2">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0" y="188415"/>
            <a:ext cx="4463844" cy="6669586"/>
          </a:xfrm>
          <a:prstGeom prst="rect">
            <a:avLst/>
          </a:prstGeom>
        </p:spPr>
      </p:pic>
      <p:grpSp>
        <p:nvGrpSpPr>
          <p:cNvPr id="4" name="Group 3"/>
          <p:cNvGrpSpPr/>
          <p:nvPr userDrawn="1"/>
        </p:nvGrpSpPr>
        <p:grpSpPr>
          <a:xfrm>
            <a:off x="8265776" y="42392"/>
            <a:ext cx="3883832" cy="965199"/>
            <a:chOff x="8308168" y="0"/>
            <a:chExt cx="3883832" cy="965199"/>
          </a:xfrm>
        </p:grpSpPr>
        <p:pic>
          <p:nvPicPr>
            <p:cNvPr id="5" name="Picture 4"/>
            <p:cNvPicPr>
              <a:picLocks noChangeAspect="1"/>
            </p:cNvPicPr>
            <p:nvPr userDrawn="1"/>
          </p:nvPicPr>
          <p:blipFill>
            <a:blip r:embed="rId3"/>
            <a:stretch>
              <a:fillRect/>
            </a:stretch>
          </p:blipFill>
          <p:spPr>
            <a:xfrm>
              <a:off x="11185328" y="0"/>
              <a:ext cx="1006672" cy="965199"/>
            </a:xfrm>
            <a:prstGeom prst="rect">
              <a:avLst/>
            </a:prstGeom>
          </p:spPr>
        </p:pic>
        <p:pic>
          <p:nvPicPr>
            <p:cNvPr id="6" name="Picture 5"/>
            <p:cNvPicPr>
              <a:picLocks noChangeAspect="1"/>
            </p:cNvPicPr>
            <p:nvPr userDrawn="1"/>
          </p:nvPicPr>
          <p:blipFill>
            <a:blip r:embed="rId4"/>
            <a:stretch>
              <a:fillRect/>
            </a:stretch>
          </p:blipFill>
          <p:spPr>
            <a:xfrm>
              <a:off x="8308168" y="265786"/>
              <a:ext cx="2877160" cy="433625"/>
            </a:xfrm>
            <a:prstGeom prst="rect">
              <a:avLst/>
            </a:prstGeom>
          </p:spPr>
        </p:pic>
      </p:grpSp>
      <p:sp>
        <p:nvSpPr>
          <p:cNvPr id="8" name="TextBox 7"/>
          <p:cNvSpPr txBox="1"/>
          <p:nvPr userDrawn="1"/>
        </p:nvSpPr>
        <p:spPr>
          <a:xfrm>
            <a:off x="0" y="6530109"/>
            <a:ext cx="12192000" cy="307777"/>
          </a:xfrm>
          <a:prstGeom prst="rect">
            <a:avLst/>
          </a:prstGeom>
          <a:noFill/>
        </p:spPr>
        <p:txBody>
          <a:bodyPr wrap="square" rtlCol="0">
            <a:spAutoFit/>
          </a:bodyPr>
          <a:lstStyle/>
          <a:p>
            <a:pPr algn="r"/>
            <a:r>
              <a:rPr lang="vi-VN" sz="1400" b="0" i="1" dirty="0">
                <a:solidFill>
                  <a:srgbClr val="C00000"/>
                </a:solidFill>
                <a:latin typeface="Calibri" panose="020F0502020204030204" pitchFamily="34" charset="0"/>
                <a:cs typeface="Calibri" panose="020F0502020204030204" pitchFamily="34" charset="0"/>
              </a:rPr>
              <a:t>Giám sát và ứng phó sự cố mạng</a:t>
            </a:r>
            <a:r>
              <a:rPr lang="en-US" sz="1400" b="0" i="1" baseline="0" dirty="0">
                <a:solidFill>
                  <a:srgbClr val="C00000"/>
                </a:solidFill>
                <a:latin typeface="Calibri" panose="020F0502020204030204" pitchFamily="34" charset="0"/>
                <a:cs typeface="Calibri" panose="020F0502020204030204" pitchFamily="34" charset="0"/>
              </a:rPr>
              <a:t>– Khoa An </a:t>
            </a:r>
            <a:r>
              <a:rPr lang="en-US" sz="1400" b="0" i="1" baseline="0" dirty="0" err="1">
                <a:solidFill>
                  <a:srgbClr val="C00000"/>
                </a:solidFill>
                <a:latin typeface="Calibri" panose="020F0502020204030204" pitchFamily="34" charset="0"/>
                <a:cs typeface="Calibri" panose="020F0502020204030204" pitchFamily="34" charset="0"/>
              </a:rPr>
              <a:t>Toàn</a:t>
            </a:r>
            <a:r>
              <a:rPr lang="en-US" sz="1400" b="0" i="1" baseline="0" dirty="0">
                <a:solidFill>
                  <a:srgbClr val="C00000"/>
                </a:solidFill>
                <a:latin typeface="Calibri" panose="020F0502020204030204" pitchFamily="34" charset="0"/>
                <a:cs typeface="Calibri" panose="020F0502020204030204" pitchFamily="34" charset="0"/>
              </a:rPr>
              <a:t> Thông Tin</a:t>
            </a:r>
            <a:endParaRPr lang="en-US" sz="1400" b="0" i="1" dirty="0">
              <a:solidFill>
                <a:srgbClr val="C00000"/>
              </a:solidFill>
              <a:latin typeface="Calibri" panose="020F0502020204030204" pitchFamily="34" charset="0"/>
              <a:cs typeface="Calibri" panose="020F0502020204030204" pitchFamily="34" charset="0"/>
            </a:endParaRPr>
          </a:p>
        </p:txBody>
      </p:sp>
      <p:sp>
        <p:nvSpPr>
          <p:cNvPr id="9" name="TextBox 8"/>
          <p:cNvSpPr txBox="1"/>
          <p:nvPr userDrawn="1"/>
        </p:nvSpPr>
        <p:spPr>
          <a:xfrm>
            <a:off x="0" y="6530109"/>
            <a:ext cx="7451124" cy="307777"/>
          </a:xfrm>
          <a:prstGeom prst="rect">
            <a:avLst/>
          </a:prstGeom>
          <a:noFill/>
        </p:spPr>
        <p:txBody>
          <a:bodyPr wrap="square" rtlCol="0">
            <a:spAutoFit/>
          </a:bodyPr>
          <a:lstStyle>
            <a:defPPr>
              <a:defRPr lang="zh-CN"/>
            </a:defPPr>
            <a:lvl1pPr>
              <a:defRPr sz="1400" b="0" i="1">
                <a:solidFill>
                  <a:srgbClr val="C00000"/>
                </a:solidFill>
                <a:latin typeface="Calibri" panose="020F0502020204030204" pitchFamily="34" charset="0"/>
                <a:cs typeface="Calibri" panose="020F0502020204030204" pitchFamily="34" charset="0"/>
              </a:defRPr>
            </a:lvl1pPr>
          </a:lstStyle>
          <a:p>
            <a:pPr lvl="0" algn="l"/>
            <a:fld id="{F7CE68C9-1898-4F91-91CD-5C5ED7667076}" type="datetime3">
              <a:rPr lang="en-US" smtClean="0">
                <a:solidFill>
                  <a:schemeClr val="bg1"/>
                </a:solidFill>
              </a:rPr>
              <a:pPr lvl="0" algn="l"/>
              <a:t>4 April 2024</a:t>
            </a:fld>
            <a:r>
              <a:rPr lang="en-US" dirty="0">
                <a:solidFill>
                  <a:schemeClr val="bg1"/>
                </a:solidFill>
              </a:rPr>
              <a:t> | Page </a:t>
            </a:r>
            <a:fld id="{ABE13A69-7510-48BA-B518-3F4112F4C1A0}" type="slidenum">
              <a:rPr lang="en-US" smtClean="0">
                <a:solidFill>
                  <a:schemeClr val="bg1"/>
                </a:solidFill>
              </a:rPr>
              <a:pPr lvl="0" algn="l"/>
              <a:t>‹#›</a:t>
            </a:fld>
            <a:endParaRPr lang="en-US" dirty="0">
              <a:solidFill>
                <a:schemeClr val="bg1"/>
              </a:solidFill>
            </a:endParaRPr>
          </a:p>
        </p:txBody>
      </p:sp>
    </p:spTree>
    <p:extLst>
      <p:ext uri="{BB962C8B-B14F-4D97-AF65-F5344CB8AC3E}">
        <p14:creationId xmlns:p14="http://schemas.microsoft.com/office/powerpoint/2010/main" val="3293050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lide 3">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96000" y="757925"/>
            <a:ext cx="6096000" cy="5550800"/>
          </a:xfrm>
          <a:prstGeom prst="rect">
            <a:avLst/>
          </a:prstGeom>
        </p:spPr>
      </p:pic>
      <p:grpSp>
        <p:nvGrpSpPr>
          <p:cNvPr id="4" name="Group 3"/>
          <p:cNvGrpSpPr/>
          <p:nvPr userDrawn="1"/>
        </p:nvGrpSpPr>
        <p:grpSpPr>
          <a:xfrm>
            <a:off x="8265776" y="42392"/>
            <a:ext cx="3883832" cy="965199"/>
            <a:chOff x="8308168" y="0"/>
            <a:chExt cx="3883832" cy="965199"/>
          </a:xfrm>
        </p:grpSpPr>
        <p:pic>
          <p:nvPicPr>
            <p:cNvPr id="5" name="Picture 4"/>
            <p:cNvPicPr>
              <a:picLocks noChangeAspect="1"/>
            </p:cNvPicPr>
            <p:nvPr userDrawn="1"/>
          </p:nvPicPr>
          <p:blipFill>
            <a:blip r:embed="rId3"/>
            <a:stretch>
              <a:fillRect/>
            </a:stretch>
          </p:blipFill>
          <p:spPr>
            <a:xfrm>
              <a:off x="11185328" y="0"/>
              <a:ext cx="1006672" cy="965199"/>
            </a:xfrm>
            <a:prstGeom prst="rect">
              <a:avLst/>
            </a:prstGeom>
          </p:spPr>
        </p:pic>
        <p:pic>
          <p:nvPicPr>
            <p:cNvPr id="6" name="Picture 5"/>
            <p:cNvPicPr>
              <a:picLocks noChangeAspect="1"/>
            </p:cNvPicPr>
            <p:nvPr userDrawn="1"/>
          </p:nvPicPr>
          <p:blipFill>
            <a:blip r:embed="rId4"/>
            <a:stretch>
              <a:fillRect/>
            </a:stretch>
          </p:blipFill>
          <p:spPr>
            <a:xfrm>
              <a:off x="8308168" y="265786"/>
              <a:ext cx="2877160" cy="433625"/>
            </a:xfrm>
            <a:prstGeom prst="rect">
              <a:avLst/>
            </a:prstGeom>
          </p:spPr>
        </p:pic>
      </p:grpSp>
      <p:sp>
        <p:nvSpPr>
          <p:cNvPr id="7" name="TextBox 6"/>
          <p:cNvSpPr txBox="1"/>
          <p:nvPr userDrawn="1"/>
        </p:nvSpPr>
        <p:spPr>
          <a:xfrm>
            <a:off x="0" y="6530109"/>
            <a:ext cx="12192000" cy="307777"/>
          </a:xfrm>
          <a:prstGeom prst="rect">
            <a:avLst/>
          </a:prstGeom>
          <a:noFill/>
        </p:spPr>
        <p:txBody>
          <a:bodyPr wrap="square" rtlCol="0">
            <a:spAutoFit/>
          </a:bodyPr>
          <a:lstStyle/>
          <a:p>
            <a:r>
              <a:rPr lang="vi-VN" sz="1400" b="0" i="1" dirty="0">
                <a:solidFill>
                  <a:srgbClr val="C00000"/>
                </a:solidFill>
                <a:latin typeface="Calibri" panose="020F0502020204030204" pitchFamily="34" charset="0"/>
                <a:cs typeface="Calibri" panose="020F0502020204030204" pitchFamily="34" charset="0"/>
              </a:rPr>
              <a:t>Giám sát và ứng phó sự cố mạng </a:t>
            </a:r>
            <a:r>
              <a:rPr lang="en-US" sz="1400" b="0" i="1" baseline="0" dirty="0">
                <a:solidFill>
                  <a:srgbClr val="C00000"/>
                </a:solidFill>
                <a:latin typeface="Calibri" panose="020F0502020204030204" pitchFamily="34" charset="0"/>
                <a:cs typeface="Calibri" panose="020F0502020204030204" pitchFamily="34" charset="0"/>
              </a:rPr>
              <a:t>– Khoa An </a:t>
            </a:r>
            <a:r>
              <a:rPr lang="en-US" sz="1400" b="0" i="1" baseline="0" dirty="0" err="1">
                <a:solidFill>
                  <a:srgbClr val="C00000"/>
                </a:solidFill>
                <a:latin typeface="Calibri" panose="020F0502020204030204" pitchFamily="34" charset="0"/>
                <a:cs typeface="Calibri" panose="020F0502020204030204" pitchFamily="34" charset="0"/>
              </a:rPr>
              <a:t>Toàn</a:t>
            </a:r>
            <a:r>
              <a:rPr lang="en-US" sz="1400" b="0" i="1" baseline="0" dirty="0">
                <a:solidFill>
                  <a:srgbClr val="C00000"/>
                </a:solidFill>
                <a:latin typeface="Calibri" panose="020F0502020204030204" pitchFamily="34" charset="0"/>
                <a:cs typeface="Calibri" panose="020F0502020204030204" pitchFamily="34" charset="0"/>
              </a:rPr>
              <a:t> Thông Tin</a:t>
            </a:r>
            <a:endParaRPr lang="en-US" sz="1400" b="0" i="1" dirty="0">
              <a:solidFill>
                <a:srgbClr val="C00000"/>
              </a:solidFill>
              <a:latin typeface="Calibri" panose="020F0502020204030204" pitchFamily="34" charset="0"/>
              <a:cs typeface="Calibri" panose="020F0502020204030204" pitchFamily="34" charset="0"/>
            </a:endParaRPr>
          </a:p>
        </p:txBody>
      </p:sp>
      <p:sp>
        <p:nvSpPr>
          <p:cNvPr id="8" name="TextBox 7"/>
          <p:cNvSpPr txBox="1"/>
          <p:nvPr userDrawn="1"/>
        </p:nvSpPr>
        <p:spPr>
          <a:xfrm>
            <a:off x="4831492" y="6530109"/>
            <a:ext cx="7318116" cy="307777"/>
          </a:xfrm>
          <a:prstGeom prst="rect">
            <a:avLst/>
          </a:prstGeom>
          <a:noFill/>
        </p:spPr>
        <p:txBody>
          <a:bodyPr wrap="square" rtlCol="0">
            <a:spAutoFit/>
          </a:bodyPr>
          <a:lstStyle>
            <a:defPPr>
              <a:defRPr lang="zh-CN"/>
            </a:defPPr>
            <a:lvl1pPr>
              <a:defRPr sz="1400" b="0" i="1">
                <a:solidFill>
                  <a:srgbClr val="C00000"/>
                </a:solidFill>
                <a:latin typeface="Calibri" panose="020F0502020204030204" pitchFamily="34" charset="0"/>
                <a:cs typeface="Calibri" panose="020F0502020204030204" pitchFamily="34" charset="0"/>
              </a:defRPr>
            </a:lvl1pPr>
          </a:lstStyle>
          <a:p>
            <a:pPr lvl="0" algn="r"/>
            <a:fld id="{F7CE68C9-1898-4F91-91CD-5C5ED7667076}" type="datetime3">
              <a:rPr lang="en-US" smtClean="0"/>
              <a:pPr lvl="0" algn="r"/>
              <a:t>4 April 2024</a:t>
            </a:fld>
            <a:r>
              <a:rPr lang="en-US"/>
              <a:t> | Page </a:t>
            </a:r>
            <a:fld id="{ABE13A69-7510-48BA-B518-3F4112F4C1A0}" type="slidenum">
              <a:rPr lang="en-US" smtClean="0"/>
              <a:pPr lvl="0" algn="r"/>
              <a:t>‹#›</a:t>
            </a:fld>
            <a:endParaRPr lang="en-US"/>
          </a:p>
        </p:txBody>
      </p:sp>
    </p:spTree>
    <p:extLst>
      <p:ext uri="{BB962C8B-B14F-4D97-AF65-F5344CB8AC3E}">
        <p14:creationId xmlns:p14="http://schemas.microsoft.com/office/powerpoint/2010/main" val="24685941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lide 4">
    <p:spTree>
      <p:nvGrpSpPr>
        <p:cNvPr id="1" name=""/>
        <p:cNvGrpSpPr/>
        <p:nvPr/>
      </p:nvGrpSpPr>
      <p:grpSpPr>
        <a:xfrm>
          <a:off x="0" y="0"/>
          <a:ext cx="0" cy="0"/>
          <a:chOff x="0" y="0"/>
          <a:chExt cx="0" cy="0"/>
        </a:xfrm>
      </p:grpSpPr>
      <p:sp>
        <p:nvSpPr>
          <p:cNvPr id="5" name="Google Shape;93;p11"/>
          <p:cNvSpPr txBox="1">
            <a:spLocks noGrp="1"/>
          </p:cNvSpPr>
          <p:nvPr>
            <p:ph type="body" idx="1" hasCustomPrompt="1"/>
          </p:nvPr>
        </p:nvSpPr>
        <p:spPr>
          <a:xfrm>
            <a:off x="960582" y="1086667"/>
            <a:ext cx="11074400" cy="5351078"/>
          </a:xfrm>
          <a:prstGeom prst="rect">
            <a:avLst/>
          </a:prstGeom>
        </p:spPr>
        <p:txBody>
          <a:bodyPr spcFirstLastPara="1" wrap="square" lIns="91425" tIns="91425" rIns="91425" bIns="91425" anchor="t" anchorCtr="0"/>
          <a:lstStyle>
            <a:lvl1pPr marL="609585" lvl="0" indent="-457189" rtl="0">
              <a:lnSpc>
                <a:spcPct val="150000"/>
              </a:lnSpc>
              <a:spcBef>
                <a:spcPts val="0"/>
              </a:spcBef>
              <a:spcAft>
                <a:spcPts val="0"/>
              </a:spcAft>
              <a:buSzPts val="1800"/>
              <a:buFont typeface="Wingdings" panose="05000000000000000000" pitchFamily="2" charset="2"/>
              <a:buChar char="v"/>
              <a:defRPr sz="3200"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sym typeface="Muli"/>
              </a:defRPr>
            </a:lvl1pPr>
            <a:lvl2pPr marL="1219170" lvl="1" indent="-423323" rtl="0">
              <a:lnSpc>
                <a:spcPct val="150000"/>
              </a:lnSpc>
              <a:spcBef>
                <a:spcPts val="600"/>
              </a:spcBef>
              <a:spcAft>
                <a:spcPts val="0"/>
              </a:spcAft>
              <a:buSzPts val="1400"/>
              <a:buFont typeface="Wingdings" panose="05000000000000000000" pitchFamily="2" charset="2"/>
              <a:buChar char="q"/>
              <a:defRPr sz="2800"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sym typeface="Muli"/>
              </a:defRPr>
            </a:lvl2pPr>
            <a:lvl3pPr marL="1828754" lvl="2" indent="-423323" rtl="0">
              <a:lnSpc>
                <a:spcPct val="150000"/>
              </a:lnSpc>
              <a:spcBef>
                <a:spcPts val="600"/>
              </a:spcBef>
              <a:spcAft>
                <a:spcPts val="0"/>
              </a:spcAft>
              <a:buSzPts val="1400"/>
              <a:buFont typeface="Muli"/>
              <a:buChar char="■"/>
              <a:defRPr sz="2400"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sym typeface="Muli"/>
              </a:defRPr>
            </a:lvl3pPr>
            <a:lvl4pPr marL="2438339" lvl="3" indent="-423323" rtl="0">
              <a:spcBef>
                <a:spcPts val="2133"/>
              </a:spcBef>
              <a:spcAft>
                <a:spcPts val="0"/>
              </a:spcAft>
              <a:buSzPts val="1400"/>
              <a:buFont typeface="Muli"/>
              <a:buChar char="●"/>
              <a:defRPr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sym typeface="Muli"/>
              </a:defRPr>
            </a:lvl4pPr>
            <a:lvl5pPr marL="3047924" lvl="4" indent="-423323" rtl="0">
              <a:spcBef>
                <a:spcPts val="2133"/>
              </a:spcBef>
              <a:spcAft>
                <a:spcPts val="0"/>
              </a:spcAft>
              <a:buSzPts val="1400"/>
              <a:buFont typeface="Muli"/>
              <a:buChar char="○"/>
              <a:defRPr>
                <a:latin typeface="Muli"/>
                <a:ea typeface="Muli"/>
                <a:cs typeface="Muli"/>
                <a:sym typeface="Muli"/>
              </a:defRPr>
            </a:lvl5pPr>
            <a:lvl6pPr marL="3657509" lvl="5" indent="-423323" rtl="0">
              <a:spcBef>
                <a:spcPts val="2133"/>
              </a:spcBef>
              <a:spcAft>
                <a:spcPts val="0"/>
              </a:spcAft>
              <a:buSzPts val="1400"/>
              <a:buFont typeface="Muli"/>
              <a:buChar char="■"/>
              <a:defRPr>
                <a:latin typeface="Muli"/>
                <a:ea typeface="Muli"/>
                <a:cs typeface="Muli"/>
                <a:sym typeface="Muli"/>
              </a:defRPr>
            </a:lvl6pPr>
            <a:lvl7pPr marL="4267093" lvl="6" indent="-423323" rtl="0">
              <a:spcBef>
                <a:spcPts val="2133"/>
              </a:spcBef>
              <a:spcAft>
                <a:spcPts val="0"/>
              </a:spcAft>
              <a:buSzPts val="1400"/>
              <a:buFont typeface="Muli"/>
              <a:buChar char="●"/>
              <a:defRPr>
                <a:latin typeface="Muli"/>
                <a:ea typeface="Muli"/>
                <a:cs typeface="Muli"/>
                <a:sym typeface="Muli"/>
              </a:defRPr>
            </a:lvl7pPr>
            <a:lvl8pPr marL="4876678" lvl="7" indent="-423323" rtl="0">
              <a:spcBef>
                <a:spcPts val="2133"/>
              </a:spcBef>
              <a:spcAft>
                <a:spcPts val="0"/>
              </a:spcAft>
              <a:buSzPts val="1400"/>
              <a:buFont typeface="Muli"/>
              <a:buChar char="○"/>
              <a:defRPr>
                <a:latin typeface="Muli"/>
                <a:ea typeface="Muli"/>
                <a:cs typeface="Muli"/>
                <a:sym typeface="Muli"/>
              </a:defRPr>
            </a:lvl8pPr>
            <a:lvl9pPr marL="5486263" lvl="8" indent="-423323" rtl="0">
              <a:spcBef>
                <a:spcPts val="2133"/>
              </a:spcBef>
              <a:spcAft>
                <a:spcPts val="2133"/>
              </a:spcAft>
              <a:buSzPts val="1400"/>
              <a:buFont typeface="Muli"/>
              <a:buChar char="■"/>
              <a:defRPr>
                <a:latin typeface="Muli"/>
                <a:ea typeface="Muli"/>
                <a:cs typeface="Muli"/>
                <a:sym typeface="Muli"/>
              </a:defRPr>
            </a:lvl9pPr>
          </a:lstStyle>
          <a:p>
            <a:r>
              <a:rPr lang="en-US"/>
              <a:t>Click to add content</a:t>
            </a:r>
          </a:p>
          <a:p>
            <a:pPr lvl="1"/>
            <a:r>
              <a:rPr lang="en-US"/>
              <a:t>Click to add content</a:t>
            </a:r>
          </a:p>
          <a:p>
            <a:pPr lvl="2"/>
            <a:r>
              <a:rPr lang="en-US"/>
              <a:t>Click to add content</a:t>
            </a:r>
          </a:p>
          <a:p>
            <a:pPr lvl="3"/>
            <a:r>
              <a:rPr lang="en-US"/>
              <a:t>Click to add content</a:t>
            </a:r>
            <a:endParaRPr/>
          </a:p>
        </p:txBody>
      </p:sp>
      <p:sp>
        <p:nvSpPr>
          <p:cNvPr id="2" name="Title 1">
            <a:extLst>
              <a:ext uri="{FF2B5EF4-FFF2-40B4-BE49-F238E27FC236}">
                <a16:creationId xmlns:a16="http://schemas.microsoft.com/office/drawing/2014/main" id="{AEA247FD-DD9F-29C1-A8BC-6A5F4BA6712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vi-VN"/>
          </a:p>
        </p:txBody>
      </p:sp>
    </p:spTree>
    <p:extLst>
      <p:ext uri="{BB962C8B-B14F-4D97-AF65-F5344CB8AC3E}">
        <p14:creationId xmlns:p14="http://schemas.microsoft.com/office/powerpoint/2010/main" val="16028223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Slide 5">
    <p:spTree>
      <p:nvGrpSpPr>
        <p:cNvPr id="1" name=""/>
        <p:cNvGrpSpPr/>
        <p:nvPr/>
      </p:nvGrpSpPr>
      <p:grpSpPr>
        <a:xfrm>
          <a:off x="0" y="0"/>
          <a:ext cx="0" cy="0"/>
          <a:chOff x="0" y="0"/>
          <a:chExt cx="0" cy="0"/>
        </a:xfrm>
      </p:grpSpPr>
      <p:sp>
        <p:nvSpPr>
          <p:cNvPr id="7" name="图片占位符 6"/>
          <p:cNvSpPr>
            <a:spLocks noGrp="1"/>
          </p:cNvSpPr>
          <p:nvPr>
            <p:ph type="pic" sz="quarter" idx="11"/>
          </p:nvPr>
        </p:nvSpPr>
        <p:spPr>
          <a:xfrm>
            <a:off x="1600201" y="2085976"/>
            <a:ext cx="3971925" cy="2162175"/>
          </a:xfrm>
          <a:custGeom>
            <a:avLst/>
            <a:gdLst>
              <a:gd name="connsiteX0" fmla="*/ 0 w 3971925"/>
              <a:gd name="connsiteY0" fmla="*/ 0 h 2162175"/>
              <a:gd name="connsiteX1" fmla="*/ 3971925 w 3971925"/>
              <a:gd name="connsiteY1" fmla="*/ 0 h 2162175"/>
              <a:gd name="connsiteX2" fmla="*/ 3971925 w 3971925"/>
              <a:gd name="connsiteY2" fmla="*/ 2162175 h 2162175"/>
              <a:gd name="connsiteX3" fmla="*/ 0 w 3971925"/>
              <a:gd name="connsiteY3" fmla="*/ 2162175 h 2162175"/>
            </a:gdLst>
            <a:ahLst/>
            <a:cxnLst>
              <a:cxn ang="0">
                <a:pos x="connsiteX0" y="connsiteY0"/>
              </a:cxn>
              <a:cxn ang="0">
                <a:pos x="connsiteX1" y="connsiteY1"/>
              </a:cxn>
              <a:cxn ang="0">
                <a:pos x="connsiteX2" y="connsiteY2"/>
              </a:cxn>
              <a:cxn ang="0">
                <a:pos x="connsiteX3" y="connsiteY3"/>
              </a:cxn>
            </a:cxnLst>
            <a:rect l="l" t="t" r="r" b="b"/>
            <a:pathLst>
              <a:path w="3971925" h="2162175">
                <a:moveTo>
                  <a:pt x="0" y="0"/>
                </a:moveTo>
                <a:lnTo>
                  <a:pt x="3971925" y="0"/>
                </a:lnTo>
                <a:lnTo>
                  <a:pt x="3971925" y="2162175"/>
                </a:lnTo>
                <a:lnTo>
                  <a:pt x="0" y="2162175"/>
                </a:lnTo>
                <a:close/>
              </a:path>
            </a:pathLst>
          </a:custGeom>
        </p:spPr>
        <p:txBody>
          <a:bodyPr wrap="square">
            <a:noAutofit/>
          </a:bodyPr>
          <a:lstStyle/>
          <a:p>
            <a:endParaRPr lang="zh-CN" altLang="en-US"/>
          </a:p>
        </p:txBody>
      </p:sp>
      <p:sp>
        <p:nvSpPr>
          <p:cNvPr id="3" name="灯片编号占位符 2"/>
          <p:cNvSpPr>
            <a:spLocks noGrp="1"/>
          </p:cNvSpPr>
          <p:nvPr>
            <p:ph type="sldNum" sz="quarter" idx="10"/>
          </p:nvPr>
        </p:nvSpPr>
        <p:spPr/>
        <p:txBody>
          <a:bodyPr/>
          <a:lstStyle/>
          <a:p>
            <a:endParaRPr lang="zh-CN" altLang="en-US"/>
          </a:p>
        </p:txBody>
      </p:sp>
      <p:sp>
        <p:nvSpPr>
          <p:cNvPr id="6" name="Google Shape;92;p11"/>
          <p:cNvSpPr txBox="1">
            <a:spLocks noGrp="1"/>
          </p:cNvSpPr>
          <p:nvPr>
            <p:ph type="title"/>
          </p:nvPr>
        </p:nvSpPr>
        <p:spPr>
          <a:xfrm>
            <a:off x="1108364" y="175484"/>
            <a:ext cx="11016586" cy="711205"/>
          </a:xfrm>
          <a:prstGeom prst="rect">
            <a:avLst/>
          </a:prstGeom>
        </p:spPr>
        <p:txBody>
          <a:bodyPr spcFirstLastPara="1" wrap="square" lIns="91425" tIns="91425" rIns="91425" bIns="91425" anchor="ctr" anchorCtr="0"/>
          <a:lstStyle>
            <a:lvl1pPr lvl="0" rtl="0">
              <a:spcBef>
                <a:spcPts val="0"/>
              </a:spcBef>
              <a:spcAft>
                <a:spcPts val="0"/>
              </a:spcAft>
              <a:buClr>
                <a:srgbClr val="4E6F9B"/>
              </a:buClr>
              <a:buSzPts val="2800"/>
              <a:buFont typeface="Muli"/>
              <a:buNone/>
              <a:defRPr sz="4400" b="1">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sym typeface="Muli"/>
              </a:defRPr>
            </a:lvl1pPr>
            <a:lvl2pPr lvl="1" rtl="0">
              <a:spcBef>
                <a:spcPts val="0"/>
              </a:spcBef>
              <a:spcAft>
                <a:spcPts val="0"/>
              </a:spcAft>
              <a:buClr>
                <a:srgbClr val="4E6F9B"/>
              </a:buClr>
              <a:buSzPts val="2800"/>
              <a:buFont typeface="Muli"/>
              <a:buNone/>
              <a:defRPr>
                <a:solidFill>
                  <a:srgbClr val="4E6F9B"/>
                </a:solidFill>
                <a:latin typeface="Muli"/>
                <a:ea typeface="Muli"/>
                <a:cs typeface="Muli"/>
                <a:sym typeface="Muli"/>
              </a:defRPr>
            </a:lvl2pPr>
            <a:lvl3pPr lvl="2" rtl="0">
              <a:spcBef>
                <a:spcPts val="0"/>
              </a:spcBef>
              <a:spcAft>
                <a:spcPts val="0"/>
              </a:spcAft>
              <a:buClr>
                <a:srgbClr val="4E6F9B"/>
              </a:buClr>
              <a:buSzPts val="2800"/>
              <a:buFont typeface="Muli"/>
              <a:buNone/>
              <a:defRPr>
                <a:solidFill>
                  <a:srgbClr val="4E6F9B"/>
                </a:solidFill>
                <a:latin typeface="Muli"/>
                <a:ea typeface="Muli"/>
                <a:cs typeface="Muli"/>
                <a:sym typeface="Muli"/>
              </a:defRPr>
            </a:lvl3pPr>
            <a:lvl4pPr lvl="3" rtl="0">
              <a:spcBef>
                <a:spcPts val="0"/>
              </a:spcBef>
              <a:spcAft>
                <a:spcPts val="0"/>
              </a:spcAft>
              <a:buClr>
                <a:srgbClr val="4E6F9B"/>
              </a:buClr>
              <a:buSzPts val="2800"/>
              <a:buFont typeface="Muli"/>
              <a:buNone/>
              <a:defRPr>
                <a:solidFill>
                  <a:srgbClr val="4E6F9B"/>
                </a:solidFill>
                <a:latin typeface="Muli"/>
                <a:ea typeface="Muli"/>
                <a:cs typeface="Muli"/>
                <a:sym typeface="Muli"/>
              </a:defRPr>
            </a:lvl4pPr>
            <a:lvl5pPr lvl="4" rtl="0">
              <a:spcBef>
                <a:spcPts val="0"/>
              </a:spcBef>
              <a:spcAft>
                <a:spcPts val="0"/>
              </a:spcAft>
              <a:buClr>
                <a:srgbClr val="4E6F9B"/>
              </a:buClr>
              <a:buSzPts val="2800"/>
              <a:buFont typeface="Muli"/>
              <a:buNone/>
              <a:defRPr>
                <a:solidFill>
                  <a:srgbClr val="4E6F9B"/>
                </a:solidFill>
                <a:latin typeface="Muli"/>
                <a:ea typeface="Muli"/>
                <a:cs typeface="Muli"/>
                <a:sym typeface="Muli"/>
              </a:defRPr>
            </a:lvl5pPr>
            <a:lvl6pPr lvl="5" rtl="0">
              <a:spcBef>
                <a:spcPts val="0"/>
              </a:spcBef>
              <a:spcAft>
                <a:spcPts val="0"/>
              </a:spcAft>
              <a:buClr>
                <a:srgbClr val="4E6F9B"/>
              </a:buClr>
              <a:buSzPts val="2800"/>
              <a:buFont typeface="Muli"/>
              <a:buNone/>
              <a:defRPr>
                <a:solidFill>
                  <a:srgbClr val="4E6F9B"/>
                </a:solidFill>
                <a:latin typeface="Muli"/>
                <a:ea typeface="Muli"/>
                <a:cs typeface="Muli"/>
                <a:sym typeface="Muli"/>
              </a:defRPr>
            </a:lvl6pPr>
            <a:lvl7pPr lvl="6" rtl="0">
              <a:spcBef>
                <a:spcPts val="0"/>
              </a:spcBef>
              <a:spcAft>
                <a:spcPts val="0"/>
              </a:spcAft>
              <a:buClr>
                <a:srgbClr val="4E6F9B"/>
              </a:buClr>
              <a:buSzPts val="2800"/>
              <a:buFont typeface="Muli"/>
              <a:buNone/>
              <a:defRPr>
                <a:solidFill>
                  <a:srgbClr val="4E6F9B"/>
                </a:solidFill>
                <a:latin typeface="Muli"/>
                <a:ea typeface="Muli"/>
                <a:cs typeface="Muli"/>
                <a:sym typeface="Muli"/>
              </a:defRPr>
            </a:lvl7pPr>
            <a:lvl8pPr lvl="7" rtl="0">
              <a:spcBef>
                <a:spcPts val="0"/>
              </a:spcBef>
              <a:spcAft>
                <a:spcPts val="0"/>
              </a:spcAft>
              <a:buClr>
                <a:srgbClr val="4E6F9B"/>
              </a:buClr>
              <a:buSzPts val="2800"/>
              <a:buFont typeface="Muli"/>
              <a:buNone/>
              <a:defRPr>
                <a:solidFill>
                  <a:srgbClr val="4E6F9B"/>
                </a:solidFill>
                <a:latin typeface="Muli"/>
                <a:ea typeface="Muli"/>
                <a:cs typeface="Muli"/>
                <a:sym typeface="Muli"/>
              </a:defRPr>
            </a:lvl8pPr>
            <a:lvl9pPr lvl="8" rtl="0">
              <a:spcBef>
                <a:spcPts val="0"/>
              </a:spcBef>
              <a:spcAft>
                <a:spcPts val="0"/>
              </a:spcAft>
              <a:buClr>
                <a:srgbClr val="4E6F9B"/>
              </a:buClr>
              <a:buSzPts val="2800"/>
              <a:buFont typeface="Muli"/>
              <a:buNone/>
              <a:defRPr>
                <a:solidFill>
                  <a:srgbClr val="4E6F9B"/>
                </a:solidFill>
                <a:latin typeface="Muli"/>
                <a:ea typeface="Muli"/>
                <a:cs typeface="Muli"/>
                <a:sym typeface="Muli"/>
              </a:defRPr>
            </a:lvl9pPr>
          </a:lstStyle>
          <a:p>
            <a:endParaRPr/>
          </a:p>
        </p:txBody>
      </p:sp>
    </p:spTree>
    <p:extLst>
      <p:ext uri="{BB962C8B-B14F-4D97-AF65-F5344CB8AC3E}">
        <p14:creationId xmlns:p14="http://schemas.microsoft.com/office/powerpoint/2010/main" val="7005803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lide 6">
    <p:spTree>
      <p:nvGrpSpPr>
        <p:cNvPr id="1" name=""/>
        <p:cNvGrpSpPr/>
        <p:nvPr/>
      </p:nvGrpSpPr>
      <p:grpSpPr>
        <a:xfrm>
          <a:off x="0" y="0"/>
          <a:ext cx="0" cy="0"/>
          <a:chOff x="0" y="0"/>
          <a:chExt cx="0" cy="0"/>
        </a:xfrm>
      </p:grpSpPr>
      <p:sp>
        <p:nvSpPr>
          <p:cNvPr id="13" name="图片占位符 12"/>
          <p:cNvSpPr>
            <a:spLocks noGrp="1"/>
          </p:cNvSpPr>
          <p:nvPr>
            <p:ph type="pic" sz="quarter" idx="11"/>
          </p:nvPr>
        </p:nvSpPr>
        <p:spPr>
          <a:xfrm>
            <a:off x="6305550" y="1936268"/>
            <a:ext cx="2294499" cy="1622543"/>
          </a:xfrm>
          <a:custGeom>
            <a:avLst/>
            <a:gdLst>
              <a:gd name="connsiteX0" fmla="*/ 0 w 2294499"/>
              <a:gd name="connsiteY0" fmla="*/ 0 h 1622543"/>
              <a:gd name="connsiteX1" fmla="*/ 2294499 w 2294499"/>
              <a:gd name="connsiteY1" fmla="*/ 0 h 1622543"/>
              <a:gd name="connsiteX2" fmla="*/ 2294499 w 2294499"/>
              <a:gd name="connsiteY2" fmla="*/ 1622543 h 1622543"/>
              <a:gd name="connsiteX3" fmla="*/ 0 w 2294499"/>
              <a:gd name="connsiteY3" fmla="*/ 1622543 h 1622543"/>
            </a:gdLst>
            <a:ahLst/>
            <a:cxnLst>
              <a:cxn ang="0">
                <a:pos x="connsiteX0" y="connsiteY0"/>
              </a:cxn>
              <a:cxn ang="0">
                <a:pos x="connsiteX1" y="connsiteY1"/>
              </a:cxn>
              <a:cxn ang="0">
                <a:pos x="connsiteX2" y="connsiteY2"/>
              </a:cxn>
              <a:cxn ang="0">
                <a:pos x="connsiteX3" y="connsiteY3"/>
              </a:cxn>
            </a:cxnLst>
            <a:rect l="l" t="t" r="r" b="b"/>
            <a:pathLst>
              <a:path w="2294499" h="1622543">
                <a:moveTo>
                  <a:pt x="0" y="0"/>
                </a:moveTo>
                <a:lnTo>
                  <a:pt x="2294499" y="0"/>
                </a:lnTo>
                <a:lnTo>
                  <a:pt x="2294499" y="1622543"/>
                </a:lnTo>
                <a:lnTo>
                  <a:pt x="0" y="1622543"/>
                </a:lnTo>
                <a:close/>
              </a:path>
            </a:pathLst>
          </a:custGeom>
        </p:spPr>
        <p:txBody>
          <a:bodyPr wrap="square">
            <a:noAutofit/>
          </a:bodyPr>
          <a:lstStyle/>
          <a:p>
            <a:endParaRPr lang="zh-CN" altLang="en-US"/>
          </a:p>
        </p:txBody>
      </p:sp>
      <p:sp>
        <p:nvSpPr>
          <p:cNvPr id="14" name="图片占位符 13"/>
          <p:cNvSpPr>
            <a:spLocks noGrp="1"/>
          </p:cNvSpPr>
          <p:nvPr>
            <p:ph type="pic" sz="quarter" idx="12"/>
          </p:nvPr>
        </p:nvSpPr>
        <p:spPr>
          <a:xfrm>
            <a:off x="8802126" y="1936268"/>
            <a:ext cx="2294499" cy="1622543"/>
          </a:xfrm>
          <a:custGeom>
            <a:avLst/>
            <a:gdLst>
              <a:gd name="connsiteX0" fmla="*/ 0 w 2294499"/>
              <a:gd name="connsiteY0" fmla="*/ 0 h 1622543"/>
              <a:gd name="connsiteX1" fmla="*/ 2294499 w 2294499"/>
              <a:gd name="connsiteY1" fmla="*/ 0 h 1622543"/>
              <a:gd name="connsiteX2" fmla="*/ 2294499 w 2294499"/>
              <a:gd name="connsiteY2" fmla="*/ 1622543 h 1622543"/>
              <a:gd name="connsiteX3" fmla="*/ 0 w 2294499"/>
              <a:gd name="connsiteY3" fmla="*/ 1622543 h 1622543"/>
            </a:gdLst>
            <a:ahLst/>
            <a:cxnLst>
              <a:cxn ang="0">
                <a:pos x="connsiteX0" y="connsiteY0"/>
              </a:cxn>
              <a:cxn ang="0">
                <a:pos x="connsiteX1" y="connsiteY1"/>
              </a:cxn>
              <a:cxn ang="0">
                <a:pos x="connsiteX2" y="connsiteY2"/>
              </a:cxn>
              <a:cxn ang="0">
                <a:pos x="connsiteX3" y="connsiteY3"/>
              </a:cxn>
            </a:cxnLst>
            <a:rect l="l" t="t" r="r" b="b"/>
            <a:pathLst>
              <a:path w="2294499" h="1622543">
                <a:moveTo>
                  <a:pt x="0" y="0"/>
                </a:moveTo>
                <a:lnTo>
                  <a:pt x="2294499" y="0"/>
                </a:lnTo>
                <a:lnTo>
                  <a:pt x="2294499" y="1622543"/>
                </a:lnTo>
                <a:lnTo>
                  <a:pt x="0" y="1622543"/>
                </a:lnTo>
                <a:close/>
              </a:path>
            </a:pathLst>
          </a:custGeom>
        </p:spPr>
        <p:txBody>
          <a:bodyPr wrap="square">
            <a:noAutofit/>
          </a:bodyPr>
          <a:lstStyle/>
          <a:p>
            <a:endParaRPr lang="zh-CN" altLang="en-US"/>
          </a:p>
        </p:txBody>
      </p:sp>
      <p:sp>
        <p:nvSpPr>
          <p:cNvPr id="16" name="图片占位符 15"/>
          <p:cNvSpPr>
            <a:spLocks noGrp="1"/>
          </p:cNvSpPr>
          <p:nvPr>
            <p:ph type="pic" sz="quarter" idx="13"/>
          </p:nvPr>
        </p:nvSpPr>
        <p:spPr>
          <a:xfrm>
            <a:off x="8802126" y="3797182"/>
            <a:ext cx="2294499" cy="1622543"/>
          </a:xfrm>
          <a:custGeom>
            <a:avLst/>
            <a:gdLst>
              <a:gd name="connsiteX0" fmla="*/ 0 w 2294499"/>
              <a:gd name="connsiteY0" fmla="*/ 0 h 1622543"/>
              <a:gd name="connsiteX1" fmla="*/ 2294499 w 2294499"/>
              <a:gd name="connsiteY1" fmla="*/ 0 h 1622543"/>
              <a:gd name="connsiteX2" fmla="*/ 2294499 w 2294499"/>
              <a:gd name="connsiteY2" fmla="*/ 1622543 h 1622543"/>
              <a:gd name="connsiteX3" fmla="*/ 0 w 2294499"/>
              <a:gd name="connsiteY3" fmla="*/ 1622543 h 1622543"/>
            </a:gdLst>
            <a:ahLst/>
            <a:cxnLst>
              <a:cxn ang="0">
                <a:pos x="connsiteX0" y="connsiteY0"/>
              </a:cxn>
              <a:cxn ang="0">
                <a:pos x="connsiteX1" y="connsiteY1"/>
              </a:cxn>
              <a:cxn ang="0">
                <a:pos x="connsiteX2" y="connsiteY2"/>
              </a:cxn>
              <a:cxn ang="0">
                <a:pos x="connsiteX3" y="connsiteY3"/>
              </a:cxn>
            </a:cxnLst>
            <a:rect l="l" t="t" r="r" b="b"/>
            <a:pathLst>
              <a:path w="2294499" h="1622543">
                <a:moveTo>
                  <a:pt x="0" y="0"/>
                </a:moveTo>
                <a:lnTo>
                  <a:pt x="2294499" y="0"/>
                </a:lnTo>
                <a:lnTo>
                  <a:pt x="2294499" y="1622543"/>
                </a:lnTo>
                <a:lnTo>
                  <a:pt x="0" y="1622543"/>
                </a:lnTo>
                <a:close/>
              </a:path>
            </a:pathLst>
          </a:custGeom>
        </p:spPr>
        <p:txBody>
          <a:bodyPr wrap="square">
            <a:noAutofit/>
          </a:bodyPr>
          <a:lstStyle/>
          <a:p>
            <a:endParaRPr lang="zh-CN" altLang="en-US"/>
          </a:p>
        </p:txBody>
      </p:sp>
      <p:sp>
        <p:nvSpPr>
          <p:cNvPr id="15" name="图片占位符 14"/>
          <p:cNvSpPr>
            <a:spLocks noGrp="1"/>
          </p:cNvSpPr>
          <p:nvPr>
            <p:ph type="pic" sz="quarter" idx="14"/>
          </p:nvPr>
        </p:nvSpPr>
        <p:spPr>
          <a:xfrm>
            <a:off x="6305550" y="3797182"/>
            <a:ext cx="2294499" cy="1622543"/>
          </a:xfrm>
          <a:custGeom>
            <a:avLst/>
            <a:gdLst>
              <a:gd name="connsiteX0" fmla="*/ 0 w 2294499"/>
              <a:gd name="connsiteY0" fmla="*/ 0 h 1622543"/>
              <a:gd name="connsiteX1" fmla="*/ 2294499 w 2294499"/>
              <a:gd name="connsiteY1" fmla="*/ 0 h 1622543"/>
              <a:gd name="connsiteX2" fmla="*/ 2294499 w 2294499"/>
              <a:gd name="connsiteY2" fmla="*/ 1622543 h 1622543"/>
              <a:gd name="connsiteX3" fmla="*/ 0 w 2294499"/>
              <a:gd name="connsiteY3" fmla="*/ 1622543 h 1622543"/>
            </a:gdLst>
            <a:ahLst/>
            <a:cxnLst>
              <a:cxn ang="0">
                <a:pos x="connsiteX0" y="connsiteY0"/>
              </a:cxn>
              <a:cxn ang="0">
                <a:pos x="connsiteX1" y="connsiteY1"/>
              </a:cxn>
              <a:cxn ang="0">
                <a:pos x="connsiteX2" y="connsiteY2"/>
              </a:cxn>
              <a:cxn ang="0">
                <a:pos x="connsiteX3" y="connsiteY3"/>
              </a:cxn>
            </a:cxnLst>
            <a:rect l="l" t="t" r="r" b="b"/>
            <a:pathLst>
              <a:path w="2294499" h="1622543">
                <a:moveTo>
                  <a:pt x="0" y="0"/>
                </a:moveTo>
                <a:lnTo>
                  <a:pt x="2294499" y="0"/>
                </a:lnTo>
                <a:lnTo>
                  <a:pt x="2294499" y="1622543"/>
                </a:lnTo>
                <a:lnTo>
                  <a:pt x="0" y="1622543"/>
                </a:lnTo>
                <a:close/>
              </a:path>
            </a:pathLst>
          </a:custGeom>
        </p:spPr>
        <p:txBody>
          <a:bodyPr wrap="square">
            <a:noAutofit/>
          </a:bodyPr>
          <a:lstStyle/>
          <a:p>
            <a:endParaRPr lang="zh-CN" altLang="en-US"/>
          </a:p>
        </p:txBody>
      </p:sp>
      <p:sp>
        <p:nvSpPr>
          <p:cNvPr id="3" name="灯片编号占位符 2"/>
          <p:cNvSpPr>
            <a:spLocks noGrp="1"/>
          </p:cNvSpPr>
          <p:nvPr>
            <p:ph type="sldNum" sz="quarter" idx="10"/>
          </p:nvPr>
        </p:nvSpPr>
        <p:spPr/>
        <p:txBody>
          <a:bodyPr/>
          <a:lstStyle/>
          <a:p>
            <a:fld id="{1F57BEC6-7C2B-4B03-B4DD-37A8D3CA46A8}" type="slidenum">
              <a:rPr lang="zh-CN" altLang="en-US" smtClean="0"/>
              <a:pPr/>
              <a:t>‹#›</a:t>
            </a:fld>
            <a:endParaRPr lang="zh-CN" altLang="en-US"/>
          </a:p>
        </p:txBody>
      </p:sp>
      <p:sp>
        <p:nvSpPr>
          <p:cNvPr id="9" name="Google Shape;92;p11"/>
          <p:cNvSpPr txBox="1">
            <a:spLocks noGrp="1"/>
          </p:cNvSpPr>
          <p:nvPr>
            <p:ph type="title"/>
          </p:nvPr>
        </p:nvSpPr>
        <p:spPr>
          <a:xfrm>
            <a:off x="1108364" y="175484"/>
            <a:ext cx="11016586" cy="711205"/>
          </a:xfrm>
          <a:prstGeom prst="rect">
            <a:avLst/>
          </a:prstGeom>
        </p:spPr>
        <p:txBody>
          <a:bodyPr spcFirstLastPara="1" wrap="square" lIns="91425" tIns="91425" rIns="91425" bIns="91425" anchor="ctr" anchorCtr="0"/>
          <a:lstStyle>
            <a:lvl1pPr lvl="0" rtl="0">
              <a:spcBef>
                <a:spcPts val="0"/>
              </a:spcBef>
              <a:spcAft>
                <a:spcPts val="0"/>
              </a:spcAft>
              <a:buClr>
                <a:srgbClr val="4E6F9B"/>
              </a:buClr>
              <a:buSzPts val="2800"/>
              <a:buFont typeface="Muli"/>
              <a:buNone/>
              <a:defRPr sz="4400" b="1">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sym typeface="Muli"/>
              </a:defRPr>
            </a:lvl1pPr>
            <a:lvl2pPr lvl="1" rtl="0">
              <a:spcBef>
                <a:spcPts val="0"/>
              </a:spcBef>
              <a:spcAft>
                <a:spcPts val="0"/>
              </a:spcAft>
              <a:buClr>
                <a:srgbClr val="4E6F9B"/>
              </a:buClr>
              <a:buSzPts val="2800"/>
              <a:buFont typeface="Muli"/>
              <a:buNone/>
              <a:defRPr>
                <a:solidFill>
                  <a:srgbClr val="4E6F9B"/>
                </a:solidFill>
                <a:latin typeface="Muli"/>
                <a:ea typeface="Muli"/>
                <a:cs typeface="Muli"/>
                <a:sym typeface="Muli"/>
              </a:defRPr>
            </a:lvl2pPr>
            <a:lvl3pPr lvl="2" rtl="0">
              <a:spcBef>
                <a:spcPts val="0"/>
              </a:spcBef>
              <a:spcAft>
                <a:spcPts val="0"/>
              </a:spcAft>
              <a:buClr>
                <a:srgbClr val="4E6F9B"/>
              </a:buClr>
              <a:buSzPts val="2800"/>
              <a:buFont typeface="Muli"/>
              <a:buNone/>
              <a:defRPr>
                <a:solidFill>
                  <a:srgbClr val="4E6F9B"/>
                </a:solidFill>
                <a:latin typeface="Muli"/>
                <a:ea typeface="Muli"/>
                <a:cs typeface="Muli"/>
                <a:sym typeface="Muli"/>
              </a:defRPr>
            </a:lvl3pPr>
            <a:lvl4pPr lvl="3" rtl="0">
              <a:spcBef>
                <a:spcPts val="0"/>
              </a:spcBef>
              <a:spcAft>
                <a:spcPts val="0"/>
              </a:spcAft>
              <a:buClr>
                <a:srgbClr val="4E6F9B"/>
              </a:buClr>
              <a:buSzPts val="2800"/>
              <a:buFont typeface="Muli"/>
              <a:buNone/>
              <a:defRPr>
                <a:solidFill>
                  <a:srgbClr val="4E6F9B"/>
                </a:solidFill>
                <a:latin typeface="Muli"/>
                <a:ea typeface="Muli"/>
                <a:cs typeface="Muli"/>
                <a:sym typeface="Muli"/>
              </a:defRPr>
            </a:lvl4pPr>
            <a:lvl5pPr lvl="4" rtl="0">
              <a:spcBef>
                <a:spcPts val="0"/>
              </a:spcBef>
              <a:spcAft>
                <a:spcPts val="0"/>
              </a:spcAft>
              <a:buClr>
                <a:srgbClr val="4E6F9B"/>
              </a:buClr>
              <a:buSzPts val="2800"/>
              <a:buFont typeface="Muli"/>
              <a:buNone/>
              <a:defRPr>
                <a:solidFill>
                  <a:srgbClr val="4E6F9B"/>
                </a:solidFill>
                <a:latin typeface="Muli"/>
                <a:ea typeface="Muli"/>
                <a:cs typeface="Muli"/>
                <a:sym typeface="Muli"/>
              </a:defRPr>
            </a:lvl5pPr>
            <a:lvl6pPr lvl="5" rtl="0">
              <a:spcBef>
                <a:spcPts val="0"/>
              </a:spcBef>
              <a:spcAft>
                <a:spcPts val="0"/>
              </a:spcAft>
              <a:buClr>
                <a:srgbClr val="4E6F9B"/>
              </a:buClr>
              <a:buSzPts val="2800"/>
              <a:buFont typeface="Muli"/>
              <a:buNone/>
              <a:defRPr>
                <a:solidFill>
                  <a:srgbClr val="4E6F9B"/>
                </a:solidFill>
                <a:latin typeface="Muli"/>
                <a:ea typeface="Muli"/>
                <a:cs typeface="Muli"/>
                <a:sym typeface="Muli"/>
              </a:defRPr>
            </a:lvl6pPr>
            <a:lvl7pPr lvl="6" rtl="0">
              <a:spcBef>
                <a:spcPts val="0"/>
              </a:spcBef>
              <a:spcAft>
                <a:spcPts val="0"/>
              </a:spcAft>
              <a:buClr>
                <a:srgbClr val="4E6F9B"/>
              </a:buClr>
              <a:buSzPts val="2800"/>
              <a:buFont typeface="Muli"/>
              <a:buNone/>
              <a:defRPr>
                <a:solidFill>
                  <a:srgbClr val="4E6F9B"/>
                </a:solidFill>
                <a:latin typeface="Muli"/>
                <a:ea typeface="Muli"/>
                <a:cs typeface="Muli"/>
                <a:sym typeface="Muli"/>
              </a:defRPr>
            </a:lvl7pPr>
            <a:lvl8pPr lvl="7" rtl="0">
              <a:spcBef>
                <a:spcPts val="0"/>
              </a:spcBef>
              <a:spcAft>
                <a:spcPts val="0"/>
              </a:spcAft>
              <a:buClr>
                <a:srgbClr val="4E6F9B"/>
              </a:buClr>
              <a:buSzPts val="2800"/>
              <a:buFont typeface="Muli"/>
              <a:buNone/>
              <a:defRPr>
                <a:solidFill>
                  <a:srgbClr val="4E6F9B"/>
                </a:solidFill>
                <a:latin typeface="Muli"/>
                <a:ea typeface="Muli"/>
                <a:cs typeface="Muli"/>
                <a:sym typeface="Muli"/>
              </a:defRPr>
            </a:lvl8pPr>
            <a:lvl9pPr lvl="8" rtl="0">
              <a:spcBef>
                <a:spcPts val="0"/>
              </a:spcBef>
              <a:spcAft>
                <a:spcPts val="0"/>
              </a:spcAft>
              <a:buClr>
                <a:srgbClr val="4E6F9B"/>
              </a:buClr>
              <a:buSzPts val="2800"/>
              <a:buFont typeface="Muli"/>
              <a:buNone/>
              <a:defRPr>
                <a:solidFill>
                  <a:srgbClr val="4E6F9B"/>
                </a:solidFill>
                <a:latin typeface="Muli"/>
                <a:ea typeface="Muli"/>
                <a:cs typeface="Muli"/>
                <a:sym typeface="Muli"/>
              </a:defRPr>
            </a:lvl9pPr>
          </a:lstStyle>
          <a:p>
            <a:endParaRPr/>
          </a:p>
        </p:txBody>
      </p:sp>
    </p:spTree>
    <p:extLst>
      <p:ext uri="{BB962C8B-B14F-4D97-AF65-F5344CB8AC3E}">
        <p14:creationId xmlns:p14="http://schemas.microsoft.com/office/powerpoint/2010/main" val="38873612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Slide 8">
    <p:spTree>
      <p:nvGrpSpPr>
        <p:cNvPr id="1" name=""/>
        <p:cNvGrpSpPr/>
        <p:nvPr/>
      </p:nvGrpSpPr>
      <p:grpSpPr>
        <a:xfrm>
          <a:off x="0" y="0"/>
          <a:ext cx="0" cy="0"/>
          <a:chOff x="0" y="0"/>
          <a:chExt cx="0" cy="0"/>
        </a:xfrm>
      </p:grpSpPr>
      <p:sp>
        <p:nvSpPr>
          <p:cNvPr id="5" name="图片占位符 4"/>
          <p:cNvSpPr>
            <a:spLocks noGrp="1"/>
          </p:cNvSpPr>
          <p:nvPr>
            <p:ph type="pic" sz="quarter" idx="10"/>
          </p:nvPr>
        </p:nvSpPr>
        <p:spPr>
          <a:xfrm>
            <a:off x="1698623" y="2746373"/>
            <a:ext cx="2187580" cy="2187580"/>
          </a:xfrm>
          <a:custGeom>
            <a:avLst/>
            <a:gdLst>
              <a:gd name="connsiteX0" fmla="*/ 1093790 w 2187580"/>
              <a:gd name="connsiteY0" fmla="*/ 0 h 2187580"/>
              <a:gd name="connsiteX1" fmla="*/ 2187580 w 2187580"/>
              <a:gd name="connsiteY1" fmla="*/ 1093790 h 2187580"/>
              <a:gd name="connsiteX2" fmla="*/ 1093790 w 2187580"/>
              <a:gd name="connsiteY2" fmla="*/ 2187580 h 2187580"/>
              <a:gd name="connsiteX3" fmla="*/ 0 w 2187580"/>
              <a:gd name="connsiteY3" fmla="*/ 1093790 h 2187580"/>
              <a:gd name="connsiteX4" fmla="*/ 1093790 w 2187580"/>
              <a:gd name="connsiteY4" fmla="*/ 0 h 2187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87580" h="2187580">
                <a:moveTo>
                  <a:pt x="1093790" y="0"/>
                </a:moveTo>
                <a:cubicBezTo>
                  <a:pt x="1697874" y="0"/>
                  <a:pt x="2187580" y="489706"/>
                  <a:pt x="2187580" y="1093790"/>
                </a:cubicBezTo>
                <a:cubicBezTo>
                  <a:pt x="2187580" y="1697874"/>
                  <a:pt x="1697874" y="2187580"/>
                  <a:pt x="1093790" y="2187580"/>
                </a:cubicBezTo>
                <a:cubicBezTo>
                  <a:pt x="489706" y="2187580"/>
                  <a:pt x="0" y="1697874"/>
                  <a:pt x="0" y="1093790"/>
                </a:cubicBezTo>
                <a:cubicBezTo>
                  <a:pt x="0" y="489706"/>
                  <a:pt x="489706" y="0"/>
                  <a:pt x="1093790" y="0"/>
                </a:cubicBezTo>
                <a:close/>
              </a:path>
            </a:pathLst>
          </a:custGeom>
        </p:spPr>
        <p:txBody>
          <a:bodyPr wrap="square">
            <a:noAutofit/>
          </a:bodyPr>
          <a:lstStyle/>
          <a:p>
            <a:endParaRPr lang="zh-CN" altLang="en-US"/>
          </a:p>
        </p:txBody>
      </p:sp>
      <p:sp>
        <p:nvSpPr>
          <p:cNvPr id="3" name="Google Shape;92;p11"/>
          <p:cNvSpPr txBox="1">
            <a:spLocks noGrp="1"/>
          </p:cNvSpPr>
          <p:nvPr>
            <p:ph type="title"/>
          </p:nvPr>
        </p:nvSpPr>
        <p:spPr>
          <a:xfrm>
            <a:off x="1108364" y="175484"/>
            <a:ext cx="11016586" cy="711205"/>
          </a:xfrm>
          <a:prstGeom prst="rect">
            <a:avLst/>
          </a:prstGeom>
        </p:spPr>
        <p:txBody>
          <a:bodyPr spcFirstLastPara="1" wrap="square" lIns="91425" tIns="91425" rIns="91425" bIns="91425" anchor="ctr" anchorCtr="0"/>
          <a:lstStyle>
            <a:lvl1pPr lvl="0" rtl="0">
              <a:spcBef>
                <a:spcPts val="0"/>
              </a:spcBef>
              <a:spcAft>
                <a:spcPts val="0"/>
              </a:spcAft>
              <a:buClr>
                <a:srgbClr val="4E6F9B"/>
              </a:buClr>
              <a:buSzPts val="2800"/>
              <a:buFont typeface="Muli"/>
              <a:buNone/>
              <a:defRPr sz="4400" b="1">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sym typeface="Muli"/>
              </a:defRPr>
            </a:lvl1pPr>
            <a:lvl2pPr lvl="1" rtl="0">
              <a:spcBef>
                <a:spcPts val="0"/>
              </a:spcBef>
              <a:spcAft>
                <a:spcPts val="0"/>
              </a:spcAft>
              <a:buClr>
                <a:srgbClr val="4E6F9B"/>
              </a:buClr>
              <a:buSzPts val="2800"/>
              <a:buFont typeface="Muli"/>
              <a:buNone/>
              <a:defRPr>
                <a:solidFill>
                  <a:srgbClr val="4E6F9B"/>
                </a:solidFill>
                <a:latin typeface="Muli"/>
                <a:ea typeface="Muli"/>
                <a:cs typeface="Muli"/>
                <a:sym typeface="Muli"/>
              </a:defRPr>
            </a:lvl2pPr>
            <a:lvl3pPr lvl="2" rtl="0">
              <a:spcBef>
                <a:spcPts val="0"/>
              </a:spcBef>
              <a:spcAft>
                <a:spcPts val="0"/>
              </a:spcAft>
              <a:buClr>
                <a:srgbClr val="4E6F9B"/>
              </a:buClr>
              <a:buSzPts val="2800"/>
              <a:buFont typeface="Muli"/>
              <a:buNone/>
              <a:defRPr>
                <a:solidFill>
                  <a:srgbClr val="4E6F9B"/>
                </a:solidFill>
                <a:latin typeface="Muli"/>
                <a:ea typeface="Muli"/>
                <a:cs typeface="Muli"/>
                <a:sym typeface="Muli"/>
              </a:defRPr>
            </a:lvl3pPr>
            <a:lvl4pPr lvl="3" rtl="0">
              <a:spcBef>
                <a:spcPts val="0"/>
              </a:spcBef>
              <a:spcAft>
                <a:spcPts val="0"/>
              </a:spcAft>
              <a:buClr>
                <a:srgbClr val="4E6F9B"/>
              </a:buClr>
              <a:buSzPts val="2800"/>
              <a:buFont typeface="Muli"/>
              <a:buNone/>
              <a:defRPr>
                <a:solidFill>
                  <a:srgbClr val="4E6F9B"/>
                </a:solidFill>
                <a:latin typeface="Muli"/>
                <a:ea typeface="Muli"/>
                <a:cs typeface="Muli"/>
                <a:sym typeface="Muli"/>
              </a:defRPr>
            </a:lvl4pPr>
            <a:lvl5pPr lvl="4" rtl="0">
              <a:spcBef>
                <a:spcPts val="0"/>
              </a:spcBef>
              <a:spcAft>
                <a:spcPts val="0"/>
              </a:spcAft>
              <a:buClr>
                <a:srgbClr val="4E6F9B"/>
              </a:buClr>
              <a:buSzPts val="2800"/>
              <a:buFont typeface="Muli"/>
              <a:buNone/>
              <a:defRPr>
                <a:solidFill>
                  <a:srgbClr val="4E6F9B"/>
                </a:solidFill>
                <a:latin typeface="Muli"/>
                <a:ea typeface="Muli"/>
                <a:cs typeface="Muli"/>
                <a:sym typeface="Muli"/>
              </a:defRPr>
            </a:lvl5pPr>
            <a:lvl6pPr lvl="5" rtl="0">
              <a:spcBef>
                <a:spcPts val="0"/>
              </a:spcBef>
              <a:spcAft>
                <a:spcPts val="0"/>
              </a:spcAft>
              <a:buClr>
                <a:srgbClr val="4E6F9B"/>
              </a:buClr>
              <a:buSzPts val="2800"/>
              <a:buFont typeface="Muli"/>
              <a:buNone/>
              <a:defRPr>
                <a:solidFill>
                  <a:srgbClr val="4E6F9B"/>
                </a:solidFill>
                <a:latin typeface="Muli"/>
                <a:ea typeface="Muli"/>
                <a:cs typeface="Muli"/>
                <a:sym typeface="Muli"/>
              </a:defRPr>
            </a:lvl6pPr>
            <a:lvl7pPr lvl="6" rtl="0">
              <a:spcBef>
                <a:spcPts val="0"/>
              </a:spcBef>
              <a:spcAft>
                <a:spcPts val="0"/>
              </a:spcAft>
              <a:buClr>
                <a:srgbClr val="4E6F9B"/>
              </a:buClr>
              <a:buSzPts val="2800"/>
              <a:buFont typeface="Muli"/>
              <a:buNone/>
              <a:defRPr>
                <a:solidFill>
                  <a:srgbClr val="4E6F9B"/>
                </a:solidFill>
                <a:latin typeface="Muli"/>
                <a:ea typeface="Muli"/>
                <a:cs typeface="Muli"/>
                <a:sym typeface="Muli"/>
              </a:defRPr>
            </a:lvl7pPr>
            <a:lvl8pPr lvl="7" rtl="0">
              <a:spcBef>
                <a:spcPts val="0"/>
              </a:spcBef>
              <a:spcAft>
                <a:spcPts val="0"/>
              </a:spcAft>
              <a:buClr>
                <a:srgbClr val="4E6F9B"/>
              </a:buClr>
              <a:buSzPts val="2800"/>
              <a:buFont typeface="Muli"/>
              <a:buNone/>
              <a:defRPr>
                <a:solidFill>
                  <a:srgbClr val="4E6F9B"/>
                </a:solidFill>
                <a:latin typeface="Muli"/>
                <a:ea typeface="Muli"/>
                <a:cs typeface="Muli"/>
                <a:sym typeface="Muli"/>
              </a:defRPr>
            </a:lvl8pPr>
            <a:lvl9pPr lvl="8" rtl="0">
              <a:spcBef>
                <a:spcPts val="0"/>
              </a:spcBef>
              <a:spcAft>
                <a:spcPts val="0"/>
              </a:spcAft>
              <a:buClr>
                <a:srgbClr val="4E6F9B"/>
              </a:buClr>
              <a:buSzPts val="2800"/>
              <a:buFont typeface="Muli"/>
              <a:buNone/>
              <a:defRPr>
                <a:solidFill>
                  <a:srgbClr val="4E6F9B"/>
                </a:solidFill>
                <a:latin typeface="Muli"/>
                <a:ea typeface="Muli"/>
                <a:cs typeface="Muli"/>
                <a:sym typeface="Muli"/>
              </a:defRPr>
            </a:lvl9pPr>
          </a:lstStyle>
          <a:p>
            <a:endParaRPr/>
          </a:p>
        </p:txBody>
      </p:sp>
    </p:spTree>
    <p:extLst>
      <p:ext uri="{BB962C8B-B14F-4D97-AF65-F5344CB8AC3E}">
        <p14:creationId xmlns:p14="http://schemas.microsoft.com/office/powerpoint/2010/main" val="33072870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TextBox 7"/>
          <p:cNvSpPr txBox="1"/>
          <p:nvPr userDrawn="1"/>
        </p:nvSpPr>
        <p:spPr>
          <a:xfrm>
            <a:off x="0" y="6530109"/>
            <a:ext cx="12192000" cy="307777"/>
          </a:xfrm>
          <a:prstGeom prst="rect">
            <a:avLst/>
          </a:prstGeom>
          <a:noFill/>
        </p:spPr>
        <p:txBody>
          <a:bodyPr wrap="square" rtlCol="0">
            <a:spAutoFit/>
          </a:bodyPr>
          <a:lstStyle/>
          <a:p>
            <a:r>
              <a:rPr lang="vi-VN" sz="1400" b="0" i="1" dirty="0">
                <a:solidFill>
                  <a:srgbClr val="C00000"/>
                </a:solidFill>
                <a:latin typeface="Calibri" panose="020F0502020204030204" pitchFamily="34" charset="0"/>
                <a:cs typeface="Calibri" panose="020F0502020204030204" pitchFamily="34" charset="0"/>
              </a:rPr>
              <a:t>Giám sát và ứng phó sự cố mạng</a:t>
            </a:r>
            <a:endParaRPr lang="en-US" sz="1400" b="0" i="1" dirty="0">
              <a:solidFill>
                <a:srgbClr val="C00000"/>
              </a:solidFill>
              <a:latin typeface="Calibri" panose="020F0502020204030204" pitchFamily="34" charset="0"/>
              <a:cs typeface="Calibri" panose="020F0502020204030204" pitchFamily="34" charset="0"/>
            </a:endParaRPr>
          </a:p>
        </p:txBody>
      </p:sp>
      <p:sp>
        <p:nvSpPr>
          <p:cNvPr id="9" name="TextBox 8"/>
          <p:cNvSpPr txBox="1"/>
          <p:nvPr userDrawn="1"/>
        </p:nvSpPr>
        <p:spPr>
          <a:xfrm>
            <a:off x="4782064" y="6530109"/>
            <a:ext cx="7367543" cy="307777"/>
          </a:xfrm>
          <a:prstGeom prst="rect">
            <a:avLst/>
          </a:prstGeom>
          <a:noFill/>
        </p:spPr>
        <p:txBody>
          <a:bodyPr wrap="square" rtlCol="0">
            <a:spAutoFit/>
          </a:bodyPr>
          <a:lstStyle>
            <a:defPPr>
              <a:defRPr lang="zh-CN"/>
            </a:defPPr>
            <a:lvl1pPr>
              <a:defRPr sz="1400" b="0" i="1">
                <a:solidFill>
                  <a:srgbClr val="C00000"/>
                </a:solidFill>
                <a:latin typeface="Calibri" panose="020F0502020204030204" pitchFamily="34" charset="0"/>
                <a:cs typeface="Calibri" panose="020F0502020204030204" pitchFamily="34" charset="0"/>
              </a:defRPr>
            </a:lvl1pPr>
          </a:lstStyle>
          <a:p>
            <a:pPr lvl="0" algn="r"/>
            <a:fld id="{F7CE68C9-1898-4F91-91CD-5C5ED7667076}" type="datetime3">
              <a:rPr lang="en-US" smtClean="0"/>
              <a:pPr lvl="0" algn="r"/>
              <a:t>4 April 2024</a:t>
            </a:fld>
            <a:r>
              <a:rPr lang="en-US"/>
              <a:t> | Page </a:t>
            </a:r>
            <a:fld id="{ABE13A69-7510-48BA-B518-3F4112F4C1A0}" type="slidenum">
              <a:rPr lang="en-US" smtClean="0"/>
              <a:pPr lvl="0" algn="r"/>
              <a:t>‹#›</a:t>
            </a:fld>
            <a:endParaRPr lang="en-US"/>
          </a:p>
        </p:txBody>
      </p:sp>
      <p:sp>
        <p:nvSpPr>
          <p:cNvPr id="10" name="Rectangle 2"/>
          <p:cNvSpPr/>
          <p:nvPr userDrawn="1"/>
        </p:nvSpPr>
        <p:spPr>
          <a:xfrm>
            <a:off x="692727" y="907631"/>
            <a:ext cx="11499273" cy="45719"/>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Calibri" panose="020F0502020204030204" pitchFamily="34" charset="0"/>
            </a:endParaRPr>
          </a:p>
        </p:txBody>
      </p:sp>
      <p:pic>
        <p:nvPicPr>
          <p:cNvPr id="5" name="Picture 4"/>
          <p:cNvPicPr>
            <a:picLocks noChangeAspect="1"/>
          </p:cNvPicPr>
          <p:nvPr userDrawn="1"/>
        </p:nvPicPr>
        <p:blipFill>
          <a:blip r:embed="rId9"/>
          <a:stretch>
            <a:fillRect/>
          </a:stretch>
        </p:blipFill>
        <p:spPr>
          <a:xfrm>
            <a:off x="101600" y="64655"/>
            <a:ext cx="1006672" cy="965199"/>
          </a:xfrm>
          <a:prstGeom prst="rect">
            <a:avLst/>
          </a:prstGeom>
        </p:spPr>
      </p:pic>
    </p:spTree>
    <p:extLst>
      <p:ext uri="{BB962C8B-B14F-4D97-AF65-F5344CB8AC3E}">
        <p14:creationId xmlns:p14="http://schemas.microsoft.com/office/powerpoint/2010/main" val="3148583911"/>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Lst>
  <mc:AlternateContent xmlns:mc="http://schemas.openxmlformats.org/markup-compatibility/2006" xmlns:p14="http://schemas.microsoft.com/office/powerpoint/2010/main">
    <mc:Choice Requires="p14">
      <p:transition p14:dur="10"/>
    </mc:Choice>
    <mc:Fallback xmlns="">
      <p:transition/>
    </mc:Fallback>
  </mc:AlternateConten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a:extLst>
              <a:ext uri="{FF2B5EF4-FFF2-40B4-BE49-F238E27FC236}">
                <a16:creationId xmlns:a16="http://schemas.microsoft.com/office/drawing/2014/main" id="{7EEC25A3-D26D-47B0-A3B3-1900F291B157}"/>
              </a:ext>
            </a:extLst>
          </p:cNvPr>
          <p:cNvSpPr txBox="1">
            <a:spLocks/>
          </p:cNvSpPr>
          <p:nvPr/>
        </p:nvSpPr>
        <p:spPr>
          <a:xfrm>
            <a:off x="624692" y="3110754"/>
            <a:ext cx="5168537" cy="34498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52396"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vi-VN" sz="2000" b="0" i="1" u="none" strike="noStrike" kern="1200" cap="none" spc="0" normalizeH="0" baseline="0" noProof="0" dirty="0">
                <a:ln>
                  <a:noFill/>
                </a:ln>
                <a:solidFill>
                  <a:srgbClr val="C21923"/>
                </a:solidFill>
                <a:effectLst/>
                <a:uLnTx/>
                <a:uFillTx/>
                <a:latin typeface="Times New Roman" panose="02020603050405020304" pitchFamily="18" charset="0"/>
                <a:cs typeface="Times New Roman" panose="02020603050405020304" pitchFamily="18" charset="0"/>
              </a:rPr>
              <a:t>Sinh viên thực hiện: </a:t>
            </a:r>
            <a:r>
              <a:rPr kumimoji="0" lang="vi-VN" sz="2000" b="1" u="none" strike="noStrike" kern="1200" cap="none" spc="0" normalizeH="0" baseline="0" noProof="0" dirty="0">
                <a:ln>
                  <a:noFill/>
                </a:ln>
                <a:solidFill>
                  <a:srgbClr val="C21923"/>
                </a:solidFill>
                <a:effectLst/>
                <a:uLnTx/>
                <a:uFillTx/>
                <a:latin typeface="Times New Roman" panose="02020603050405020304" pitchFamily="18" charset="0"/>
                <a:cs typeface="Times New Roman" panose="02020603050405020304" pitchFamily="18" charset="0"/>
              </a:rPr>
              <a:t>Nhóm </a:t>
            </a:r>
            <a:r>
              <a:rPr kumimoji="0" lang="en-US" sz="2000" b="1" u="none" strike="noStrike" kern="1200" cap="none" spc="0" normalizeH="0" baseline="0" noProof="0" dirty="0">
                <a:ln>
                  <a:noFill/>
                </a:ln>
                <a:solidFill>
                  <a:srgbClr val="C21923"/>
                </a:solidFill>
                <a:effectLst/>
                <a:uLnTx/>
                <a:uFillTx/>
                <a:latin typeface="Times New Roman" panose="02020603050405020304" pitchFamily="18" charset="0"/>
                <a:cs typeface="Times New Roman" panose="02020603050405020304" pitchFamily="18" charset="0"/>
              </a:rPr>
              <a:t>4</a:t>
            </a:r>
            <a:r>
              <a:rPr kumimoji="0" lang="vi-VN" sz="2000" b="1" u="none" strike="noStrike" kern="1200" cap="none" spc="0" normalizeH="0" baseline="0" noProof="0" dirty="0">
                <a:ln>
                  <a:noFill/>
                </a:ln>
                <a:solidFill>
                  <a:srgbClr val="C21923"/>
                </a:solidFill>
                <a:effectLst/>
                <a:uLnTx/>
                <a:uFillTx/>
                <a:latin typeface="Times New Roman" panose="02020603050405020304" pitchFamily="18" charset="0"/>
                <a:cs typeface="Times New Roman" panose="02020603050405020304" pitchFamily="18" charset="0"/>
              </a:rPr>
              <a:t> </a:t>
            </a:r>
            <a:endParaRPr lang="vi-VN" sz="2000" b="1" dirty="0">
              <a:solidFill>
                <a:srgbClr val="C21923"/>
              </a:solidFill>
              <a:latin typeface="Times New Roman" panose="02020603050405020304" pitchFamily="18" charset="0"/>
              <a:cs typeface="Times New Roman" panose="02020603050405020304" pitchFamily="18" charset="0"/>
            </a:endParaRPr>
          </a:p>
          <a:p>
            <a:pPr marL="152396"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vi-VN" sz="2000" dirty="0">
                <a:solidFill>
                  <a:srgbClr val="C21923"/>
                </a:solidFill>
                <a:latin typeface="Times New Roman" panose="02020603050405020304" pitchFamily="18" charset="0"/>
                <a:cs typeface="Times New Roman" panose="02020603050405020304" pitchFamily="18" charset="0"/>
              </a:rPr>
              <a:t>AT170</a:t>
            </a:r>
            <a:r>
              <a:rPr lang="en-US" sz="2000" dirty="0">
                <a:solidFill>
                  <a:srgbClr val="C21923"/>
                </a:solidFill>
                <a:latin typeface="Times New Roman" panose="02020603050405020304" pitchFamily="18" charset="0"/>
                <a:cs typeface="Times New Roman" panose="02020603050405020304" pitchFamily="18" charset="0"/>
              </a:rPr>
              <a:t>609	</a:t>
            </a:r>
            <a:r>
              <a:rPr lang="vi-VN" sz="2000" b="0" i="0" u="none" strike="noStrike" dirty="0">
                <a:solidFill>
                  <a:srgbClr val="C21923"/>
                </a:solidFill>
                <a:effectLst/>
                <a:latin typeface="Times New Roman" panose="02020603050405020304" pitchFamily="18" charset="0"/>
              </a:rPr>
              <a:t>Vũ </a:t>
            </a:r>
            <a:r>
              <a:rPr lang="en-US" sz="2000" b="0" i="0" u="none" strike="noStrike" dirty="0">
                <a:solidFill>
                  <a:srgbClr val="C21923"/>
                </a:solidFill>
                <a:effectLst/>
                <a:latin typeface="Times New Roman" panose="02020603050405020304" pitchFamily="18" charset="0"/>
              </a:rPr>
              <a:t>Tiến Đạt</a:t>
            </a:r>
            <a:endParaRPr lang="en-US" sz="2000" dirty="0">
              <a:solidFill>
                <a:srgbClr val="C21923"/>
              </a:solidFill>
              <a:latin typeface="Times New Roman" panose="02020603050405020304" pitchFamily="18" charset="0"/>
              <a:cs typeface="Times New Roman" panose="02020603050405020304" pitchFamily="18" charset="0"/>
            </a:endParaRPr>
          </a:p>
          <a:p>
            <a:pPr marL="0" indent="0" algn="l" rtl="0" fontAlgn="b">
              <a:buNone/>
            </a:pPr>
            <a:r>
              <a:rPr lang="vi-VN" sz="2000" dirty="0">
                <a:solidFill>
                  <a:srgbClr val="C21923"/>
                </a:solidFill>
                <a:latin typeface="Times New Roman" panose="02020603050405020304" pitchFamily="18" charset="0"/>
                <a:cs typeface="Times New Roman" panose="02020603050405020304" pitchFamily="18" charset="0"/>
              </a:rPr>
              <a:t>  AT170</a:t>
            </a:r>
            <a:r>
              <a:rPr lang="en-US" sz="2000" dirty="0">
                <a:solidFill>
                  <a:srgbClr val="C21923"/>
                </a:solidFill>
                <a:latin typeface="Times New Roman" panose="02020603050405020304" pitchFamily="18" charset="0"/>
                <a:cs typeface="Times New Roman" panose="02020603050405020304" pitchFamily="18" charset="0"/>
              </a:rPr>
              <a:t>328	</a:t>
            </a:r>
            <a:r>
              <a:rPr lang="en-US" sz="2000" b="0" i="0" u="none" strike="noStrike" dirty="0" err="1">
                <a:solidFill>
                  <a:srgbClr val="C21923"/>
                </a:solidFill>
                <a:effectLst/>
                <a:latin typeface="Times New Roman" panose="02020603050405020304" pitchFamily="18" charset="0"/>
              </a:rPr>
              <a:t>Phạm</a:t>
            </a:r>
            <a:r>
              <a:rPr lang="en-US" sz="2000" b="0" i="0" u="none" strike="noStrike" dirty="0">
                <a:solidFill>
                  <a:srgbClr val="C21923"/>
                </a:solidFill>
                <a:effectLst/>
                <a:latin typeface="Times New Roman" panose="02020603050405020304" pitchFamily="18" charset="0"/>
              </a:rPr>
              <a:t> Tiến Khánh</a:t>
            </a:r>
          </a:p>
          <a:p>
            <a:pPr marL="152396" indent="0">
              <a:buNone/>
              <a:defRPr/>
            </a:pPr>
            <a:r>
              <a:rPr lang="vi-VN" sz="2000" dirty="0">
                <a:solidFill>
                  <a:srgbClr val="C21923"/>
                </a:solidFill>
                <a:latin typeface="Times New Roman" panose="02020603050405020304" pitchFamily="18" charset="0"/>
                <a:cs typeface="Times New Roman" panose="02020603050405020304" pitchFamily="18" charset="0"/>
              </a:rPr>
              <a:t>AT170</a:t>
            </a:r>
            <a:r>
              <a:rPr lang="en-US" sz="2000" dirty="0">
                <a:solidFill>
                  <a:srgbClr val="C21923"/>
                </a:solidFill>
                <a:latin typeface="Times New Roman" panose="02020603050405020304" pitchFamily="18" charset="0"/>
                <a:cs typeface="Times New Roman" panose="02020603050405020304" pitchFamily="18" charset="0"/>
              </a:rPr>
              <a:t>126</a:t>
            </a:r>
            <a:r>
              <a:rPr kumimoji="0" lang="vi-VN" sz="2000" b="0" i="0" u="none" strike="noStrike" kern="1200" cap="none" spc="0" normalizeH="0" baseline="0" noProof="0" dirty="0">
                <a:ln>
                  <a:noFill/>
                </a:ln>
                <a:solidFill>
                  <a:srgbClr val="C21923"/>
                </a:solidFill>
                <a:effectLst/>
                <a:uLnTx/>
                <a:uFillTx/>
                <a:latin typeface="Times New Roman" panose="02020603050405020304" pitchFamily="18" charset="0"/>
                <a:cs typeface="Times New Roman" panose="02020603050405020304" pitchFamily="18" charset="0"/>
              </a:rPr>
              <a:t>	</a:t>
            </a:r>
            <a:r>
              <a:rPr lang="en-US" sz="2000" b="0" i="0" u="none" strike="noStrike" dirty="0" err="1">
                <a:solidFill>
                  <a:srgbClr val="C21923"/>
                </a:solidFill>
                <a:effectLst/>
                <a:latin typeface="Times New Roman" panose="02020603050405020304" pitchFamily="18" charset="0"/>
              </a:rPr>
              <a:t>Mạc</a:t>
            </a:r>
            <a:r>
              <a:rPr lang="en-US" sz="2000" b="0" i="0" u="none" strike="noStrike" dirty="0">
                <a:solidFill>
                  <a:srgbClr val="C21923"/>
                </a:solidFill>
                <a:effectLst/>
                <a:latin typeface="Times New Roman" panose="02020603050405020304" pitchFamily="18" charset="0"/>
              </a:rPr>
              <a:t> </a:t>
            </a:r>
            <a:r>
              <a:rPr lang="en-US" sz="2000" b="0" i="0" u="none" strike="noStrike" dirty="0" err="1">
                <a:solidFill>
                  <a:srgbClr val="C21923"/>
                </a:solidFill>
                <a:effectLst/>
                <a:latin typeface="Times New Roman" panose="02020603050405020304" pitchFamily="18" charset="0"/>
              </a:rPr>
              <a:t>Bảo</a:t>
            </a:r>
            <a:r>
              <a:rPr lang="en-US" sz="2000" b="0" i="0" u="none" strike="noStrike" dirty="0">
                <a:solidFill>
                  <a:srgbClr val="C21923"/>
                </a:solidFill>
                <a:effectLst/>
                <a:latin typeface="Times New Roman" panose="02020603050405020304" pitchFamily="18" charset="0"/>
              </a:rPr>
              <a:t> Khanh</a:t>
            </a:r>
            <a:endParaRPr lang="vi-VN" sz="2000" b="0" i="0" u="none" strike="noStrike" dirty="0">
              <a:solidFill>
                <a:srgbClr val="C21923"/>
              </a:solidFill>
              <a:effectLst/>
              <a:latin typeface="Times New Roman" panose="02020603050405020304" pitchFamily="18" charset="0"/>
            </a:endParaRPr>
          </a:p>
          <a:p>
            <a:pPr marL="152396" indent="0">
              <a:buNone/>
              <a:defRPr/>
            </a:pPr>
            <a:r>
              <a:rPr lang="vi-VN" sz="2000" dirty="0">
                <a:solidFill>
                  <a:srgbClr val="C21923"/>
                </a:solidFill>
                <a:latin typeface="Times New Roman" panose="02020603050405020304" pitchFamily="18" charset="0"/>
                <a:cs typeface="Times New Roman" panose="02020603050405020304" pitchFamily="18" charset="0"/>
              </a:rPr>
              <a:t>AT170</a:t>
            </a:r>
            <a:r>
              <a:rPr lang="en-US" sz="2000" dirty="0">
                <a:solidFill>
                  <a:srgbClr val="C21923"/>
                </a:solidFill>
                <a:latin typeface="Times New Roman" panose="02020603050405020304" pitchFamily="18" charset="0"/>
                <a:cs typeface="Times New Roman" panose="02020603050405020304" pitchFamily="18" charset="0"/>
              </a:rPr>
              <a:t>326</a:t>
            </a:r>
            <a:r>
              <a:rPr kumimoji="0" lang="vi-VN" sz="2000" b="0" i="0" u="none" strike="noStrike" kern="1200" cap="none" spc="0" normalizeH="0" baseline="0" noProof="0" dirty="0">
                <a:ln>
                  <a:noFill/>
                </a:ln>
                <a:solidFill>
                  <a:srgbClr val="C21923"/>
                </a:solidFill>
                <a:effectLst/>
                <a:uLnTx/>
                <a:uFillTx/>
                <a:latin typeface="Times New Roman" panose="02020603050405020304" pitchFamily="18" charset="0"/>
                <a:cs typeface="Times New Roman" panose="02020603050405020304" pitchFamily="18" charset="0"/>
              </a:rPr>
              <a:t>	</a:t>
            </a:r>
            <a:r>
              <a:rPr lang="en-US" sz="2000" b="0" i="0" u="none" strike="noStrike" dirty="0" err="1">
                <a:solidFill>
                  <a:srgbClr val="C21923"/>
                </a:solidFill>
                <a:effectLst/>
                <a:latin typeface="Times New Roman" panose="02020603050405020304" pitchFamily="18" charset="0"/>
              </a:rPr>
              <a:t>Trần</a:t>
            </a:r>
            <a:r>
              <a:rPr lang="en-US" sz="2000" b="0" i="0" u="none" strike="noStrike" dirty="0">
                <a:solidFill>
                  <a:srgbClr val="C21923"/>
                </a:solidFill>
                <a:effectLst/>
                <a:latin typeface="Times New Roman" panose="02020603050405020304" pitchFamily="18" charset="0"/>
              </a:rPr>
              <a:t> </a:t>
            </a:r>
            <a:r>
              <a:rPr lang="en-US" sz="2000" b="0" i="0" u="none" strike="noStrike" dirty="0" err="1">
                <a:solidFill>
                  <a:srgbClr val="C21923"/>
                </a:solidFill>
                <a:effectLst/>
                <a:latin typeface="Times New Roman" panose="02020603050405020304" pitchFamily="18" charset="0"/>
              </a:rPr>
              <a:t>Tuấn</a:t>
            </a:r>
            <a:r>
              <a:rPr lang="en-US" sz="2000" b="0" i="0" u="none" strike="noStrike" dirty="0">
                <a:solidFill>
                  <a:srgbClr val="C21923"/>
                </a:solidFill>
                <a:effectLst/>
                <a:latin typeface="Times New Roman" panose="02020603050405020304" pitchFamily="18" charset="0"/>
              </a:rPr>
              <a:t> Huy</a:t>
            </a:r>
          </a:p>
          <a:p>
            <a:pPr marL="152396" indent="0">
              <a:buNone/>
              <a:defRPr/>
            </a:pPr>
            <a:r>
              <a:rPr lang="vi-VN" sz="2000" dirty="0">
                <a:solidFill>
                  <a:srgbClr val="C21923"/>
                </a:solidFill>
                <a:latin typeface="Times New Roman" panose="02020603050405020304" pitchFamily="18" charset="0"/>
                <a:cs typeface="Times New Roman" panose="02020603050405020304" pitchFamily="18" charset="0"/>
              </a:rPr>
              <a:t>AT1706</a:t>
            </a:r>
            <a:r>
              <a:rPr lang="en-US" sz="2000" dirty="0">
                <a:solidFill>
                  <a:srgbClr val="C21923"/>
                </a:solidFill>
                <a:latin typeface="Times New Roman" panose="02020603050405020304" pitchFamily="18" charset="0"/>
                <a:cs typeface="Times New Roman" panose="02020603050405020304" pitchFamily="18" charset="0"/>
              </a:rPr>
              <a:t>35</a:t>
            </a:r>
            <a:r>
              <a:rPr kumimoji="0" lang="vi-VN" sz="2000" b="0" i="0" u="none" strike="noStrike" kern="1200" cap="none" spc="0" normalizeH="0" baseline="0" noProof="0" dirty="0">
                <a:ln>
                  <a:noFill/>
                </a:ln>
                <a:solidFill>
                  <a:srgbClr val="C21923"/>
                </a:solidFill>
                <a:effectLst/>
                <a:uLnTx/>
                <a:uFillTx/>
                <a:latin typeface="Times New Roman" panose="02020603050405020304" pitchFamily="18" charset="0"/>
                <a:cs typeface="Times New Roman" panose="02020603050405020304" pitchFamily="18" charset="0"/>
              </a:rPr>
              <a:t>	</a:t>
            </a:r>
            <a:r>
              <a:rPr lang="en-US" sz="2000" b="0" i="0" u="none" strike="noStrike" dirty="0">
                <a:solidFill>
                  <a:srgbClr val="C21923"/>
                </a:solidFill>
                <a:effectLst/>
                <a:latin typeface="Times New Roman" panose="02020603050405020304" pitchFamily="18" charset="0"/>
              </a:rPr>
              <a:t>Vũ Giang Nam</a:t>
            </a:r>
          </a:p>
          <a:p>
            <a:pPr marL="152396"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vi-VN" sz="2000" b="0" i="0" u="none" strike="noStrike" kern="1200" cap="none" spc="0" normalizeH="0" baseline="0" noProof="0" dirty="0">
              <a:ln>
                <a:noFill/>
              </a:ln>
              <a:solidFill>
                <a:srgbClr val="C21923"/>
              </a:solidFill>
              <a:effectLst/>
              <a:uLnTx/>
              <a:uFillTx/>
              <a:latin typeface="Times New Roman" panose="02020603050405020304" pitchFamily="18" charset="0"/>
              <a:cs typeface="Times New Roman" panose="02020603050405020304" pitchFamily="18" charset="0"/>
            </a:endParaRPr>
          </a:p>
          <a:p>
            <a:pPr marL="152396"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000" b="0" i="0" u="none" strike="noStrike" kern="1200" cap="none" spc="0" normalizeH="0" baseline="0" noProof="0" dirty="0">
              <a:ln>
                <a:noFill/>
              </a:ln>
              <a:solidFill>
                <a:srgbClr val="C21923"/>
              </a:solidFill>
              <a:effectLst/>
              <a:uLnTx/>
              <a:uFillTx/>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1BE0AC83-ECBD-1F88-199C-7B5856694205}"/>
              </a:ext>
            </a:extLst>
          </p:cNvPr>
          <p:cNvSpPr txBox="1"/>
          <p:nvPr/>
        </p:nvSpPr>
        <p:spPr>
          <a:xfrm>
            <a:off x="5638800" y="2991970"/>
            <a:ext cx="914400" cy="369332"/>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057EA56-593B-8BB3-D87D-19068B2CFD66}"/>
              </a:ext>
            </a:extLst>
          </p:cNvPr>
          <p:cNvSpPr txBox="1"/>
          <p:nvPr/>
        </p:nvSpPr>
        <p:spPr>
          <a:xfrm>
            <a:off x="552974" y="942451"/>
            <a:ext cx="7339499" cy="1200329"/>
          </a:xfrm>
          <a:prstGeom prst="rect">
            <a:avLst/>
          </a:prstGeom>
          <a:noFill/>
        </p:spPr>
        <p:txBody>
          <a:bodyPr wrap="square" rtlCol="0">
            <a:spAutoFit/>
          </a:bodyPr>
          <a:lstStyle/>
          <a:p>
            <a:pPr algn="ctr"/>
            <a:r>
              <a:rPr lang="vi-VN" sz="3600" b="1" dirty="0">
                <a:solidFill>
                  <a:srgbClr val="252A6E"/>
                </a:solidFill>
                <a:latin typeface="Times New Roman" panose="02020603050405020304" pitchFamily="18" charset="0"/>
                <a:cs typeface="Times New Roman" panose="02020603050405020304" pitchFamily="18" charset="0"/>
              </a:rPr>
              <a:t>XỬ LÍ SỰ CỐ </a:t>
            </a:r>
            <a:r>
              <a:rPr lang="en-US" sz="3600" b="1" dirty="0">
                <a:solidFill>
                  <a:srgbClr val="252A6E"/>
                </a:solidFill>
                <a:latin typeface="Times New Roman" panose="02020603050405020304" pitchFamily="18" charset="0"/>
                <a:cs typeface="Times New Roman" panose="02020603050405020304" pitchFamily="18" charset="0"/>
              </a:rPr>
              <a:t>ĐA THÀNH TỐ</a:t>
            </a:r>
            <a:endParaRPr lang="vi-VN" sz="3600" b="1" dirty="0">
              <a:solidFill>
                <a:srgbClr val="252A6E"/>
              </a:solidFill>
              <a:latin typeface="Times New Roman" panose="02020603050405020304" pitchFamily="18" charset="0"/>
              <a:cs typeface="Times New Roman" panose="02020603050405020304" pitchFamily="18" charset="0"/>
            </a:endParaRPr>
          </a:p>
          <a:p>
            <a:pPr algn="ctr"/>
            <a:r>
              <a:rPr lang="vi-VN" sz="3600" b="1" dirty="0">
                <a:solidFill>
                  <a:srgbClr val="252A6E"/>
                </a:solidFill>
                <a:latin typeface="Times New Roman" panose="02020603050405020304" pitchFamily="18" charset="0"/>
                <a:cs typeface="Times New Roman" panose="02020603050405020304" pitchFamily="18" charset="0"/>
              </a:rPr>
              <a:t>(Multiple Component Incident)</a:t>
            </a:r>
            <a:endParaRPr lang="en-US" sz="3600" b="1" dirty="0">
              <a:solidFill>
                <a:srgbClr val="252A6E"/>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13636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2B1FD2B-DA93-A4E2-F83B-26A5FFCFB99A}"/>
              </a:ext>
            </a:extLst>
          </p:cNvPr>
          <p:cNvSpPr>
            <a:spLocks noGrp="1"/>
          </p:cNvSpPr>
          <p:nvPr>
            <p:ph type="title"/>
          </p:nvPr>
        </p:nvSpPr>
        <p:spPr>
          <a:xfrm>
            <a:off x="1108363" y="175484"/>
            <a:ext cx="11203709" cy="711205"/>
          </a:xfrm>
        </p:spPr>
        <p:txBody>
          <a:bodyPr/>
          <a:lstStyle/>
          <a:p>
            <a:r>
              <a:rPr lang="en-US" sz="4000" dirty="0">
                <a:solidFill>
                  <a:srgbClr val="002060"/>
                </a:solidFill>
                <a:latin typeface="Times New Roman" panose="02020603050405020304" pitchFamily="18" charset="0"/>
                <a:cs typeface="Times New Roman" panose="02020603050405020304" pitchFamily="18" charset="0"/>
              </a:rPr>
              <a:t>Multiple Component Incident Handling Checklist</a:t>
            </a:r>
            <a:endParaRPr lang="vi-VN" sz="4000" dirty="0">
              <a:solidFill>
                <a:srgbClr val="002060"/>
              </a:solidFill>
              <a:latin typeface="Times New Roman" panose="02020603050405020304" pitchFamily="18"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8222C7E8-34A5-2032-D3A3-D01A38F8A363}"/>
              </a:ext>
            </a:extLst>
          </p:cNvPr>
          <p:cNvGraphicFramePr>
            <a:graphicFrameLocks noGrp="1"/>
          </p:cNvGraphicFramePr>
          <p:nvPr>
            <p:extLst>
              <p:ext uri="{D42A27DB-BD31-4B8C-83A1-F6EECF244321}">
                <p14:modId xmlns:p14="http://schemas.microsoft.com/office/powerpoint/2010/main" val="3273062476"/>
              </p:ext>
            </p:extLst>
          </p:nvPr>
        </p:nvGraphicFramePr>
        <p:xfrm>
          <a:off x="1727200" y="1457960"/>
          <a:ext cx="8737600" cy="4343400"/>
        </p:xfrm>
        <a:graphic>
          <a:graphicData uri="http://schemas.openxmlformats.org/drawingml/2006/table">
            <a:tbl>
              <a:tblPr firstRow="1" bandRow="1">
                <a:tableStyleId>{5C22544A-7EE6-4342-B048-85BDC9FD1C3A}</a:tableStyleId>
              </a:tblPr>
              <a:tblGrid>
                <a:gridCol w="764540">
                  <a:extLst>
                    <a:ext uri="{9D8B030D-6E8A-4147-A177-3AD203B41FA5}">
                      <a16:colId xmlns:a16="http://schemas.microsoft.com/office/drawing/2014/main" val="2804653999"/>
                    </a:ext>
                  </a:extLst>
                </a:gridCol>
                <a:gridCol w="7973060">
                  <a:extLst>
                    <a:ext uri="{9D8B030D-6E8A-4147-A177-3AD203B41FA5}">
                      <a16:colId xmlns:a16="http://schemas.microsoft.com/office/drawing/2014/main" val="1602247106"/>
                    </a:ext>
                  </a:extLst>
                </a:gridCol>
              </a:tblGrid>
              <a:tr h="0">
                <a:tc>
                  <a:txBody>
                    <a:bodyPr/>
                    <a:lstStyle/>
                    <a:p>
                      <a:pPr algn="ctr"/>
                      <a:r>
                        <a:rPr lang="en-US" dirty="0"/>
                        <a:t>STT</a:t>
                      </a:r>
                    </a:p>
                  </a:txBody>
                  <a:tcPr/>
                </a:tc>
                <a:tc>
                  <a:txBody>
                    <a:bodyPr/>
                    <a:lstStyle/>
                    <a:p>
                      <a:pPr algn="ctr"/>
                      <a:r>
                        <a:rPr lang="en-US" dirty="0" err="1"/>
                        <a:t>Hành</a:t>
                      </a:r>
                      <a:r>
                        <a:rPr lang="en-US" dirty="0"/>
                        <a:t> </a:t>
                      </a:r>
                      <a:r>
                        <a:rPr lang="en-US" dirty="0" err="1"/>
                        <a:t>động</a:t>
                      </a:r>
                      <a:endParaRPr lang="en-US" dirty="0"/>
                    </a:p>
                  </a:txBody>
                  <a:tcPr/>
                </a:tc>
                <a:extLst>
                  <a:ext uri="{0D108BD9-81ED-4DB2-BD59-A6C34878D82A}">
                    <a16:rowId xmlns:a16="http://schemas.microsoft.com/office/drawing/2014/main" val="1744868942"/>
                  </a:ext>
                </a:extLst>
              </a:tr>
              <a:tr h="370840">
                <a:tc>
                  <a:txBody>
                    <a:bodyPr/>
                    <a:lstStyle/>
                    <a:p>
                      <a:pPr algn="ctr"/>
                      <a:endParaRPr lang="en-US"/>
                    </a:p>
                  </a:txBody>
                  <a:tcPr/>
                </a:tc>
                <a:tc>
                  <a:txBody>
                    <a:bodyPr/>
                    <a:lstStyle/>
                    <a:p>
                      <a:pPr algn="ctr"/>
                      <a:r>
                        <a:rPr lang="en-US" dirty="0" err="1"/>
                        <a:t>Phát</a:t>
                      </a:r>
                      <a:r>
                        <a:rPr lang="en-US" dirty="0"/>
                        <a:t> </a:t>
                      </a:r>
                      <a:r>
                        <a:rPr lang="en-US" dirty="0" err="1"/>
                        <a:t>hiện</a:t>
                      </a:r>
                      <a:r>
                        <a:rPr lang="en-US" dirty="0"/>
                        <a:t> </a:t>
                      </a:r>
                      <a:r>
                        <a:rPr lang="en-US" dirty="0" err="1"/>
                        <a:t>và</a:t>
                      </a:r>
                      <a:r>
                        <a:rPr lang="en-US" dirty="0"/>
                        <a:t> </a:t>
                      </a:r>
                      <a:r>
                        <a:rPr lang="en-US" dirty="0" err="1"/>
                        <a:t>phân</a:t>
                      </a:r>
                      <a:r>
                        <a:rPr lang="en-US" dirty="0"/>
                        <a:t> </a:t>
                      </a:r>
                      <a:r>
                        <a:rPr lang="en-US" dirty="0" err="1"/>
                        <a:t>tích</a:t>
                      </a:r>
                      <a:endParaRPr lang="en-US" dirty="0"/>
                    </a:p>
                  </a:txBody>
                  <a:tcPr/>
                </a:tc>
                <a:extLst>
                  <a:ext uri="{0D108BD9-81ED-4DB2-BD59-A6C34878D82A}">
                    <a16:rowId xmlns:a16="http://schemas.microsoft.com/office/drawing/2014/main" val="2308181418"/>
                  </a:ext>
                </a:extLst>
              </a:tr>
              <a:tr h="370840">
                <a:tc>
                  <a:txBody>
                    <a:bodyPr/>
                    <a:lstStyle/>
                    <a:p>
                      <a:pPr algn="ctr"/>
                      <a:r>
                        <a:rPr lang="en-US" dirty="0"/>
                        <a:t>1</a:t>
                      </a:r>
                    </a:p>
                  </a:txBody>
                  <a:tcPr/>
                </a:tc>
                <a:tc>
                  <a:txBody>
                    <a:bodyPr/>
                    <a:lstStyle/>
                    <a:p>
                      <a:pPr algn="ctr"/>
                      <a:r>
                        <a:rPr lang="vi-VN" dirty="0"/>
                        <a:t>Ưu tiên xử lý sự cố dựa trên tác động kinh doanh của nó</a:t>
                      </a:r>
                      <a:endParaRPr lang="en-US" dirty="0"/>
                    </a:p>
                  </a:txBody>
                  <a:tcPr/>
                </a:tc>
                <a:extLst>
                  <a:ext uri="{0D108BD9-81ED-4DB2-BD59-A6C34878D82A}">
                    <a16:rowId xmlns:a16="http://schemas.microsoft.com/office/drawing/2014/main" val="3552297020"/>
                  </a:ext>
                </a:extLst>
              </a:tr>
              <a:tr h="370840">
                <a:tc>
                  <a:txBody>
                    <a:bodyPr/>
                    <a:lstStyle/>
                    <a:p>
                      <a:pPr algn="ctr"/>
                      <a:r>
                        <a:rPr lang="en-US" dirty="0"/>
                        <a:t>1.1</a:t>
                      </a:r>
                    </a:p>
                  </a:txBody>
                  <a:tcPr/>
                </a:tc>
                <a:tc>
                  <a:txBody>
                    <a:bodyPr/>
                    <a:lstStyle/>
                    <a:p>
                      <a:pPr algn="ctr"/>
                      <a:r>
                        <a:rPr lang="vi-VN" dirty="0"/>
                        <a:t>Làm theo hướng dẫn cho từng danh mục sự cố hiện hành</a:t>
                      </a:r>
                      <a:endParaRPr lang="en-US" dirty="0"/>
                    </a:p>
                  </a:txBody>
                  <a:tcPr/>
                </a:tc>
                <a:extLst>
                  <a:ext uri="{0D108BD9-81ED-4DB2-BD59-A6C34878D82A}">
                    <a16:rowId xmlns:a16="http://schemas.microsoft.com/office/drawing/2014/main" val="2134327043"/>
                  </a:ext>
                </a:extLst>
              </a:tr>
              <a:tr h="370840">
                <a:tc>
                  <a:txBody>
                    <a:bodyPr/>
                    <a:lstStyle/>
                    <a:p>
                      <a:pPr algn="ctr"/>
                      <a:r>
                        <a:rPr lang="en-US" dirty="0"/>
                        <a:t>1.2</a:t>
                      </a:r>
                    </a:p>
                  </a:txBody>
                  <a:tcPr/>
                </a:tc>
                <a:tc>
                  <a:txBody>
                    <a:bodyPr/>
                    <a:lstStyle/>
                    <a:p>
                      <a:pPr algn="ctr"/>
                      <a:r>
                        <a:rPr lang="vi-VN" dirty="0"/>
                        <a:t>Xác định hướng hành động thích hợp cho từng thành phần sự cố</a:t>
                      </a:r>
                      <a:endParaRPr lang="en-US" dirty="0"/>
                    </a:p>
                  </a:txBody>
                  <a:tcPr/>
                </a:tc>
                <a:extLst>
                  <a:ext uri="{0D108BD9-81ED-4DB2-BD59-A6C34878D82A}">
                    <a16:rowId xmlns:a16="http://schemas.microsoft.com/office/drawing/2014/main" val="11767875"/>
                  </a:ext>
                </a:extLst>
              </a:tr>
              <a:tr h="370840">
                <a:tc>
                  <a:txBody>
                    <a:bodyPr/>
                    <a:lstStyle/>
                    <a:p>
                      <a:pPr algn="ctr"/>
                      <a:r>
                        <a:rPr lang="en-US" dirty="0"/>
                        <a:t>2</a:t>
                      </a:r>
                    </a:p>
                  </a:txBody>
                  <a:tcPr/>
                </a:tc>
                <a:tc>
                  <a:txBody>
                    <a:bodyPr/>
                    <a:lstStyle/>
                    <a:p>
                      <a:pPr algn="ctr"/>
                      <a:r>
                        <a:rPr lang="en-US" dirty="0" err="1"/>
                        <a:t>Báo</a:t>
                      </a:r>
                      <a:r>
                        <a:rPr lang="en-US" dirty="0"/>
                        <a:t> </a:t>
                      </a:r>
                      <a:r>
                        <a:rPr lang="en-US" dirty="0" err="1"/>
                        <a:t>cáo</a:t>
                      </a:r>
                      <a:r>
                        <a:rPr lang="en-US" dirty="0"/>
                        <a:t> </a:t>
                      </a:r>
                      <a:r>
                        <a:rPr lang="en-US" dirty="0" err="1"/>
                        <a:t>sự</a:t>
                      </a:r>
                      <a:r>
                        <a:rPr lang="en-US" dirty="0"/>
                        <a:t> </a:t>
                      </a:r>
                      <a:r>
                        <a:rPr lang="en-US" dirty="0" err="1"/>
                        <a:t>việc</a:t>
                      </a:r>
                      <a:r>
                        <a:rPr lang="en-US" dirty="0"/>
                        <a:t> </a:t>
                      </a:r>
                      <a:r>
                        <a:rPr lang="en-US" dirty="0" err="1"/>
                        <a:t>cho</a:t>
                      </a:r>
                      <a:r>
                        <a:rPr lang="en-US" dirty="0"/>
                        <a:t> </a:t>
                      </a:r>
                      <a:r>
                        <a:rPr lang="en-US" dirty="0" err="1"/>
                        <a:t>nhân</a:t>
                      </a:r>
                      <a:r>
                        <a:rPr lang="en-US" dirty="0"/>
                        <a:t> </a:t>
                      </a:r>
                      <a:r>
                        <a:rPr lang="en-US" dirty="0" err="1"/>
                        <a:t>viên</a:t>
                      </a:r>
                      <a:r>
                        <a:rPr lang="en-US" dirty="0"/>
                        <a:t> </a:t>
                      </a:r>
                      <a:r>
                        <a:rPr lang="en-US" dirty="0" err="1"/>
                        <a:t>nội</a:t>
                      </a:r>
                      <a:r>
                        <a:rPr lang="en-US" dirty="0"/>
                        <a:t> </a:t>
                      </a:r>
                      <a:r>
                        <a:rPr lang="en-US" dirty="0" err="1"/>
                        <a:t>bộ</a:t>
                      </a:r>
                      <a:r>
                        <a:rPr lang="en-US" dirty="0"/>
                        <a:t> </a:t>
                      </a:r>
                      <a:r>
                        <a:rPr lang="en-US" dirty="0" err="1"/>
                        <a:t>thích</a:t>
                      </a:r>
                      <a:r>
                        <a:rPr lang="en-US" dirty="0"/>
                        <a:t> </a:t>
                      </a:r>
                      <a:r>
                        <a:rPr lang="en-US" dirty="0" err="1"/>
                        <a:t>hợp</a:t>
                      </a:r>
                      <a:r>
                        <a:rPr lang="en-US" dirty="0"/>
                        <a:t> </a:t>
                      </a:r>
                      <a:r>
                        <a:rPr lang="en-US" dirty="0" err="1"/>
                        <a:t>và</a:t>
                      </a:r>
                      <a:r>
                        <a:rPr lang="en-US" dirty="0"/>
                        <a:t> </a:t>
                      </a:r>
                      <a:r>
                        <a:rPr lang="en-US" dirty="0" err="1"/>
                        <a:t>các</a:t>
                      </a:r>
                      <a:r>
                        <a:rPr lang="en-US" dirty="0"/>
                        <a:t> </a:t>
                      </a:r>
                      <a:r>
                        <a:rPr lang="en-US" dirty="0" err="1"/>
                        <a:t>tổ</a:t>
                      </a:r>
                      <a:r>
                        <a:rPr lang="en-US" dirty="0"/>
                        <a:t> </a:t>
                      </a:r>
                      <a:r>
                        <a:rPr lang="en-US" dirty="0" err="1"/>
                        <a:t>chức</a:t>
                      </a:r>
                      <a:r>
                        <a:rPr lang="en-US" dirty="0"/>
                        <a:t> </a:t>
                      </a:r>
                      <a:r>
                        <a:rPr lang="en-US" dirty="0" err="1"/>
                        <a:t>bên</a:t>
                      </a:r>
                      <a:r>
                        <a:rPr lang="en-US" dirty="0"/>
                        <a:t> </a:t>
                      </a:r>
                      <a:r>
                        <a:rPr lang="en-US" dirty="0" err="1"/>
                        <a:t>ngoài</a:t>
                      </a:r>
                      <a:endParaRPr lang="en-US" dirty="0"/>
                    </a:p>
                  </a:txBody>
                  <a:tcPr/>
                </a:tc>
                <a:extLst>
                  <a:ext uri="{0D108BD9-81ED-4DB2-BD59-A6C34878D82A}">
                    <a16:rowId xmlns:a16="http://schemas.microsoft.com/office/drawing/2014/main" val="2121403147"/>
                  </a:ext>
                </a:extLst>
              </a:tr>
              <a:tr h="370840">
                <a:tc>
                  <a:txBody>
                    <a:bodyPr/>
                    <a:lstStyle/>
                    <a:p>
                      <a:pPr algn="ctr"/>
                      <a:endParaRPr lang="en-US"/>
                    </a:p>
                  </a:txBody>
                  <a:tcPr/>
                </a:tc>
                <a:tc>
                  <a:txBody>
                    <a:bodyPr/>
                    <a:lstStyle/>
                    <a:p>
                      <a:pPr algn="ctr"/>
                      <a:r>
                        <a:rPr lang="en-US" dirty="0" err="1"/>
                        <a:t>Ngăn</a:t>
                      </a:r>
                      <a:r>
                        <a:rPr lang="en-US" dirty="0"/>
                        <a:t> </a:t>
                      </a:r>
                      <a:r>
                        <a:rPr lang="en-US" dirty="0" err="1"/>
                        <a:t>chặn</a:t>
                      </a:r>
                      <a:r>
                        <a:rPr lang="en-US" dirty="0"/>
                        <a:t>, </a:t>
                      </a:r>
                      <a:r>
                        <a:rPr lang="en-US" dirty="0" err="1"/>
                        <a:t>phục</a:t>
                      </a:r>
                      <a:r>
                        <a:rPr lang="en-US" dirty="0"/>
                        <a:t> </a:t>
                      </a:r>
                      <a:r>
                        <a:rPr lang="en-US" dirty="0" err="1"/>
                        <a:t>hồi</a:t>
                      </a:r>
                      <a:endParaRPr lang="en-US" dirty="0"/>
                    </a:p>
                  </a:txBody>
                  <a:tcPr/>
                </a:tc>
                <a:extLst>
                  <a:ext uri="{0D108BD9-81ED-4DB2-BD59-A6C34878D82A}">
                    <a16:rowId xmlns:a16="http://schemas.microsoft.com/office/drawing/2014/main" val="3537792907"/>
                  </a:ext>
                </a:extLst>
              </a:tr>
              <a:tr h="370840">
                <a:tc>
                  <a:txBody>
                    <a:bodyPr/>
                    <a:lstStyle/>
                    <a:p>
                      <a:pPr algn="ctr"/>
                      <a:r>
                        <a:rPr lang="en-US" dirty="0"/>
                        <a:t>3</a:t>
                      </a:r>
                    </a:p>
                  </a:txBody>
                  <a:tcPr/>
                </a:tc>
                <a:tc>
                  <a:txBody>
                    <a:bodyPr/>
                    <a:lstStyle/>
                    <a:p>
                      <a:pPr algn="ctr"/>
                      <a:r>
                        <a:rPr lang="vi-VN" dirty="0"/>
                        <a:t>Thực hiện theo các bước Ngăn chặn</a:t>
                      </a:r>
                      <a:r>
                        <a:rPr lang="en-US" dirty="0"/>
                        <a:t> </a:t>
                      </a:r>
                      <a:r>
                        <a:rPr lang="vi-VN" dirty="0"/>
                        <a:t>và Phục hồi cho từng thành phần, dựa trên kết quả của Bước 1</a:t>
                      </a:r>
                      <a:endParaRPr lang="en-US" dirty="0"/>
                    </a:p>
                  </a:txBody>
                  <a:tcPr/>
                </a:tc>
                <a:extLst>
                  <a:ext uri="{0D108BD9-81ED-4DB2-BD59-A6C34878D82A}">
                    <a16:rowId xmlns:a16="http://schemas.microsoft.com/office/drawing/2014/main" val="2816730222"/>
                  </a:ext>
                </a:extLst>
              </a:tr>
              <a:tr h="370840">
                <a:tc>
                  <a:txBody>
                    <a:bodyPr/>
                    <a:lstStyle/>
                    <a:p>
                      <a:pPr algn="ctr"/>
                      <a:endParaRPr lang="en-US"/>
                    </a:p>
                  </a:txBody>
                  <a:tcPr/>
                </a:tc>
                <a:tc>
                  <a:txBody>
                    <a:bodyPr/>
                    <a:lstStyle/>
                    <a:p>
                      <a:pPr algn="ctr"/>
                      <a:r>
                        <a:rPr lang="en-US" dirty="0"/>
                        <a:t>Sau </a:t>
                      </a:r>
                      <a:r>
                        <a:rPr lang="en-US" dirty="0" err="1"/>
                        <a:t>sự</a:t>
                      </a:r>
                      <a:r>
                        <a:rPr lang="en-US" dirty="0"/>
                        <a:t> </a:t>
                      </a:r>
                      <a:r>
                        <a:rPr lang="en-US" dirty="0" err="1"/>
                        <a:t>cố</a:t>
                      </a:r>
                      <a:endParaRPr lang="en-US" dirty="0"/>
                    </a:p>
                  </a:txBody>
                  <a:tcPr/>
                </a:tc>
                <a:extLst>
                  <a:ext uri="{0D108BD9-81ED-4DB2-BD59-A6C34878D82A}">
                    <a16:rowId xmlns:a16="http://schemas.microsoft.com/office/drawing/2014/main" val="2084909969"/>
                  </a:ext>
                </a:extLst>
              </a:tr>
              <a:tr h="370840">
                <a:tc>
                  <a:txBody>
                    <a:bodyPr/>
                    <a:lstStyle/>
                    <a:p>
                      <a:pPr algn="ctr"/>
                      <a:r>
                        <a:rPr lang="en-US" dirty="0"/>
                        <a:t>4</a:t>
                      </a:r>
                    </a:p>
                  </a:txBody>
                  <a:tcPr/>
                </a:tc>
                <a:tc>
                  <a:txBody>
                    <a:bodyPr/>
                    <a:lstStyle/>
                    <a:p>
                      <a:pPr algn="ctr"/>
                      <a:r>
                        <a:rPr lang="en-US" dirty="0" err="1"/>
                        <a:t>Tạo</a:t>
                      </a:r>
                      <a:r>
                        <a:rPr lang="en-US" dirty="0"/>
                        <a:t> </a:t>
                      </a:r>
                      <a:r>
                        <a:rPr lang="en-US" dirty="0" err="1"/>
                        <a:t>báo</a:t>
                      </a:r>
                      <a:r>
                        <a:rPr lang="en-US" dirty="0"/>
                        <a:t> </a:t>
                      </a:r>
                      <a:r>
                        <a:rPr lang="en-US" dirty="0" err="1"/>
                        <a:t>cáo</a:t>
                      </a:r>
                      <a:endParaRPr lang="en-US" dirty="0"/>
                    </a:p>
                  </a:txBody>
                  <a:tcPr/>
                </a:tc>
                <a:extLst>
                  <a:ext uri="{0D108BD9-81ED-4DB2-BD59-A6C34878D82A}">
                    <a16:rowId xmlns:a16="http://schemas.microsoft.com/office/drawing/2014/main" val="362856284"/>
                  </a:ext>
                </a:extLst>
              </a:tr>
              <a:tr h="370840">
                <a:tc>
                  <a:txBody>
                    <a:bodyPr/>
                    <a:lstStyle/>
                    <a:p>
                      <a:pPr algn="ctr"/>
                      <a:r>
                        <a:rPr lang="en-US" dirty="0"/>
                        <a:t>5</a:t>
                      </a:r>
                    </a:p>
                  </a:txBody>
                  <a:tcPr/>
                </a:tc>
                <a:tc>
                  <a:txBody>
                    <a:bodyPr/>
                    <a:lstStyle/>
                    <a:p>
                      <a:pPr algn="ctr"/>
                      <a:r>
                        <a:rPr lang="en-US" dirty="0" err="1"/>
                        <a:t>Tổ</a:t>
                      </a:r>
                      <a:r>
                        <a:rPr lang="en-US" dirty="0"/>
                        <a:t> </a:t>
                      </a:r>
                      <a:r>
                        <a:rPr lang="en-US" dirty="0" err="1"/>
                        <a:t>chức</a:t>
                      </a:r>
                      <a:r>
                        <a:rPr lang="en-US" dirty="0"/>
                        <a:t> </a:t>
                      </a:r>
                      <a:r>
                        <a:rPr lang="en-US" dirty="0" err="1"/>
                        <a:t>một</a:t>
                      </a:r>
                      <a:r>
                        <a:rPr lang="en-US" dirty="0"/>
                        <a:t> </a:t>
                      </a:r>
                      <a:r>
                        <a:rPr lang="en-US" dirty="0" err="1"/>
                        <a:t>cuộc</a:t>
                      </a:r>
                      <a:r>
                        <a:rPr lang="en-US" dirty="0"/>
                        <a:t> </a:t>
                      </a:r>
                      <a:r>
                        <a:rPr lang="en-US" dirty="0" err="1"/>
                        <a:t>họp</a:t>
                      </a:r>
                      <a:r>
                        <a:rPr lang="en-US" dirty="0"/>
                        <a:t> </a:t>
                      </a:r>
                      <a:r>
                        <a:rPr lang="en-US" dirty="0" err="1"/>
                        <a:t>bài</a:t>
                      </a:r>
                      <a:r>
                        <a:rPr lang="en-US" dirty="0"/>
                        <a:t> </a:t>
                      </a:r>
                      <a:r>
                        <a:rPr lang="en-US" dirty="0" err="1"/>
                        <a:t>học</a:t>
                      </a:r>
                      <a:r>
                        <a:rPr lang="en-US" dirty="0"/>
                        <a:t> </a:t>
                      </a:r>
                      <a:r>
                        <a:rPr lang="en-US" dirty="0" err="1"/>
                        <a:t>kinh</a:t>
                      </a:r>
                      <a:r>
                        <a:rPr lang="en-US" dirty="0"/>
                        <a:t> </a:t>
                      </a:r>
                      <a:r>
                        <a:rPr lang="en-US" dirty="0" err="1"/>
                        <a:t>nghiệm</a:t>
                      </a:r>
                      <a:endParaRPr lang="en-US" dirty="0"/>
                    </a:p>
                  </a:txBody>
                  <a:tcPr/>
                </a:tc>
                <a:extLst>
                  <a:ext uri="{0D108BD9-81ED-4DB2-BD59-A6C34878D82A}">
                    <a16:rowId xmlns:a16="http://schemas.microsoft.com/office/drawing/2014/main" val="2007405562"/>
                  </a:ext>
                </a:extLst>
              </a:tr>
            </a:tbl>
          </a:graphicData>
        </a:graphic>
      </p:graphicFrame>
    </p:spTree>
    <p:extLst>
      <p:ext uri="{BB962C8B-B14F-4D97-AF65-F5344CB8AC3E}">
        <p14:creationId xmlns:p14="http://schemas.microsoft.com/office/powerpoint/2010/main" val="1859273900"/>
      </p:ext>
    </p:extLst>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2B1FD2B-DA93-A4E2-F83B-26A5FFCFB99A}"/>
              </a:ext>
            </a:extLst>
          </p:cNvPr>
          <p:cNvSpPr>
            <a:spLocks noGrp="1"/>
          </p:cNvSpPr>
          <p:nvPr>
            <p:ph type="title"/>
          </p:nvPr>
        </p:nvSpPr>
        <p:spPr>
          <a:xfrm>
            <a:off x="1108363" y="175484"/>
            <a:ext cx="11203709" cy="711205"/>
          </a:xfrm>
        </p:spPr>
        <p:txBody>
          <a:bodyPr/>
          <a:lstStyle/>
          <a:p>
            <a:r>
              <a:rPr lang="en-US" sz="4000" dirty="0">
                <a:solidFill>
                  <a:srgbClr val="002060"/>
                </a:solidFill>
                <a:latin typeface="Times New Roman" panose="02020603050405020304" pitchFamily="18" charset="0"/>
                <a:cs typeface="Times New Roman" panose="02020603050405020304" pitchFamily="18" charset="0"/>
              </a:rPr>
              <a:t>KHUYẾN NGHỊ</a:t>
            </a:r>
            <a:endParaRPr lang="vi-VN" sz="4000" dirty="0">
              <a:solidFill>
                <a:srgbClr val="002060"/>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91DE71D7-D3FD-F818-F996-789989EB85DD}"/>
              </a:ext>
            </a:extLst>
          </p:cNvPr>
          <p:cNvSpPr txBox="1"/>
          <p:nvPr/>
        </p:nvSpPr>
        <p:spPr>
          <a:xfrm>
            <a:off x="936977" y="1859340"/>
            <a:ext cx="10487377" cy="156966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342900" lvl="0" indent="-342900" algn="just">
              <a:buFont typeface="Wingdings" panose="05000000000000000000" pitchFamily="2" charset="2"/>
              <a:buChar char="§"/>
            </a:pPr>
            <a:r>
              <a:rPr lang="vi-VN" sz="2400" b="1" dirty="0">
                <a:latin typeface="Times New Roman" panose="02020603050405020304" pitchFamily="18" charset="0"/>
                <a:cs typeface="Times New Roman" panose="02020603050405020304" pitchFamily="18" charset="0"/>
              </a:rPr>
              <a:t>Sử dụng phần mềm ghi nhật ký tập trung và tương quan sự kiện</a:t>
            </a:r>
            <a:endParaRPr lang="en-US" sz="2400" b="1" dirty="0">
              <a:latin typeface="Times New Roman" panose="02020603050405020304" pitchFamily="18" charset="0"/>
              <a:cs typeface="Times New Roman" panose="02020603050405020304" pitchFamily="18" charset="0"/>
            </a:endParaRPr>
          </a:p>
          <a:p>
            <a:pPr marL="342900" lvl="0" indent="-342900" algn="just">
              <a:buFont typeface="Wingdings" panose="05000000000000000000" pitchFamily="2" charset="2"/>
              <a:buChar char="§"/>
            </a:pPr>
            <a:r>
              <a:rPr lang="en-US" sz="2400" b="1" dirty="0" err="1">
                <a:latin typeface="Times New Roman" panose="02020603050405020304" pitchFamily="18" charset="0"/>
                <a:cs typeface="Times New Roman" panose="02020603050405020304" pitchFamily="18" charset="0"/>
              </a:rPr>
              <a:t>Tìm</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hiểu</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sự</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cố</a:t>
            </a:r>
            <a:r>
              <a:rPr lang="en-US" sz="2400" b="1" dirty="0">
                <a:latin typeface="Times New Roman" panose="02020603050405020304" pitchFamily="18" charset="0"/>
                <a:cs typeface="Times New Roman" panose="02020603050405020304" pitchFamily="18" charset="0"/>
              </a:rPr>
              <a:t> ban </a:t>
            </a:r>
            <a:r>
              <a:rPr lang="en-US" sz="2400" b="1" dirty="0" err="1">
                <a:latin typeface="Times New Roman" panose="02020603050405020304" pitchFamily="18" charset="0"/>
                <a:cs typeface="Times New Roman" panose="02020603050405020304" pitchFamily="18" charset="0"/>
              </a:rPr>
              <a:t>đầu</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và</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sau</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đó</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tìm</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kiếm</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các</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dấu</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hiệu</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của</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các</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thành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phần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sự</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cố</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khác</a:t>
            </a:r>
            <a:endParaRPr lang="en-US" sz="2400" b="1" dirty="0">
              <a:latin typeface="Times New Roman" panose="02020603050405020304" pitchFamily="18" charset="0"/>
              <a:cs typeface="Times New Roman" panose="02020603050405020304" pitchFamily="18" charset="0"/>
            </a:endParaRPr>
          </a:p>
          <a:p>
            <a:pPr marL="342900" lvl="0" indent="-342900" algn="just">
              <a:buFont typeface="Wingdings" panose="05000000000000000000" pitchFamily="2" charset="2"/>
              <a:buChar char="§"/>
            </a:pPr>
            <a:r>
              <a:rPr lang="vi-VN" sz="2400" b="1" dirty="0">
                <a:latin typeface="Times New Roman" panose="02020603050405020304" pitchFamily="18" charset="0"/>
                <a:cs typeface="Times New Roman" panose="02020603050405020304" pitchFamily="18" charset="0"/>
              </a:rPr>
              <a:t>Ưu tiên riêng cho việc xử lý từng thành phần sự cố.</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946626"/>
      </p:ext>
    </p:extLst>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87825" y="2968711"/>
            <a:ext cx="9103660" cy="701731"/>
          </a:xfrm>
          <a:prstGeom prst="rect">
            <a:avLst/>
          </a:prstGeom>
          <a:noFill/>
        </p:spPr>
        <p:txBody>
          <a:bodyPr wrap="square" rtlCol="0">
            <a:spAutoFit/>
          </a:bodyPr>
          <a:lstStyle/>
          <a:p>
            <a:pPr algn="just">
              <a:lnSpc>
                <a:spcPct val="90000"/>
              </a:lnSpc>
              <a:buClr>
                <a:srgbClr val="4E6F9B"/>
              </a:buClr>
              <a:buSzPts val="2800"/>
            </a:pPr>
            <a:r>
              <a:rPr lang="vi-VN" sz="4400" b="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sym typeface="Muli"/>
              </a:rPr>
              <a:t>3. TRIỂN KHAI THỰC NGHIỆM</a:t>
            </a:r>
          </a:p>
        </p:txBody>
      </p:sp>
    </p:spTree>
    <p:extLst>
      <p:ext uri="{BB962C8B-B14F-4D97-AF65-F5344CB8AC3E}">
        <p14:creationId xmlns:p14="http://schemas.microsoft.com/office/powerpoint/2010/main" val="3975419209"/>
      </p:ext>
    </p:extLst>
  </p:cSld>
  <p:clrMapOvr>
    <a:masterClrMapping/>
  </p:clrMapOvr>
  <p:transition>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54480" y="2233749"/>
            <a:ext cx="3918857" cy="2123658"/>
          </a:xfrm>
          <a:prstGeom prst="rect">
            <a:avLst/>
          </a:prstGeom>
          <a:noFill/>
        </p:spPr>
        <p:txBody>
          <a:bodyPr wrap="square" rtlCol="0">
            <a:spAutoFit/>
          </a:bodyPr>
          <a:lstStyle/>
          <a:p>
            <a:pPr algn="ctr"/>
            <a:r>
              <a:rPr lang="vi-VN" sz="4400" b="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THANK YOU FOR LISTENING!!!</a:t>
            </a:r>
            <a:endParaRPr lang="en-US" sz="4400" b="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34817097"/>
      </p:ext>
    </p:extLst>
  </p:cSld>
  <p:clrMapOvr>
    <a:masterClrMapping/>
  </p:clrMapOvr>
  <p:transition>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02189" y="2599052"/>
            <a:ext cx="3704860" cy="923330"/>
          </a:xfrm>
          <a:prstGeom prst="rect">
            <a:avLst/>
          </a:prstGeom>
          <a:noFill/>
        </p:spPr>
        <p:txBody>
          <a:bodyPr wrap="none" rtlCol="0">
            <a:spAutoFit/>
            <a:scene3d>
              <a:camera prst="orthographicFront"/>
              <a:lightRig rig="threePt" dir="t"/>
            </a:scene3d>
            <a:sp3d contourW="12700"/>
          </a:bodyPr>
          <a:lstStyle/>
          <a:p>
            <a:pPr algn="ctr"/>
            <a:r>
              <a:rPr lang="en-US" altLang="zh-CN" sz="5400" b="1" dirty="0">
                <a:solidFill>
                  <a:srgbClr val="C00000"/>
                </a:solidFill>
                <a:latin typeface="Times New Roman" panose="02020603050405020304" pitchFamily="18" charset="0"/>
                <a:ea typeface="+mj-ea"/>
                <a:cs typeface="Times New Roman" panose="02020603050405020304" pitchFamily="18" charset="0"/>
              </a:rPr>
              <a:t>NỘI DUNG</a:t>
            </a:r>
          </a:p>
        </p:txBody>
      </p:sp>
      <p:grpSp>
        <p:nvGrpSpPr>
          <p:cNvPr id="3" name="Group 2"/>
          <p:cNvGrpSpPr/>
          <p:nvPr/>
        </p:nvGrpSpPr>
        <p:grpSpPr>
          <a:xfrm>
            <a:off x="5028932" y="1504481"/>
            <a:ext cx="7062706" cy="1195130"/>
            <a:chOff x="5487735" y="1643444"/>
            <a:chExt cx="5949022" cy="1200847"/>
          </a:xfrm>
        </p:grpSpPr>
        <p:sp>
          <p:nvSpPr>
            <p:cNvPr id="4" name="文本框 4"/>
            <p:cNvSpPr txBox="1"/>
            <p:nvPr/>
          </p:nvSpPr>
          <p:spPr>
            <a:xfrm>
              <a:off x="6302311" y="1761920"/>
              <a:ext cx="5134446" cy="1082371"/>
            </a:xfrm>
            <a:prstGeom prst="rect">
              <a:avLst/>
            </a:prstGeom>
            <a:noFill/>
          </p:spPr>
          <p:txBody>
            <a:bodyPr wrap="square" rtlCol="0">
              <a:spAutoFit/>
              <a:scene3d>
                <a:camera prst="orthographicFront"/>
                <a:lightRig rig="threePt" dir="t"/>
              </a:scene3d>
              <a:sp3d contourW="12700"/>
            </a:bodyPr>
            <a:lstStyle/>
            <a:p>
              <a:r>
                <a:rPr lang="vi-VN" altLang="zh-CN" sz="3200" b="1" dirty="0">
                  <a:solidFill>
                    <a:srgbClr val="252A6E"/>
                  </a:solidFill>
                  <a:latin typeface="Times New Roman" panose="02020603050405020304" pitchFamily="18" charset="0"/>
                  <a:cs typeface="Times New Roman" panose="02020603050405020304" pitchFamily="18" charset="0"/>
                </a:rPr>
                <a:t>TỔNG QUAN VỀ</a:t>
              </a:r>
              <a:endParaRPr lang="en-US" altLang="zh-CN" sz="3200" b="1" dirty="0">
                <a:solidFill>
                  <a:srgbClr val="252A6E"/>
                </a:solidFill>
                <a:latin typeface="Times New Roman" panose="02020603050405020304" pitchFamily="18" charset="0"/>
                <a:cs typeface="Times New Roman" panose="02020603050405020304" pitchFamily="18" charset="0"/>
              </a:endParaRPr>
            </a:p>
            <a:p>
              <a:r>
                <a:rPr lang="en-US" sz="3200" b="1" dirty="0">
                  <a:solidFill>
                    <a:srgbClr val="252A6E"/>
                  </a:solidFill>
                  <a:effectLst/>
                  <a:latin typeface="Times New Roman" panose="02020603050405020304" pitchFamily="18" charset="0"/>
                  <a:ea typeface="Times New Roman" panose="02020603050405020304" pitchFamily="18" charset="0"/>
                </a:rPr>
                <a:t>SỰ CỐ ĐA THÀNH TỐ</a:t>
              </a:r>
              <a:endParaRPr lang="en-US" altLang="zh-CN" sz="3200" b="1" dirty="0">
                <a:solidFill>
                  <a:srgbClr val="252A6E"/>
                </a:solidFill>
                <a:latin typeface="Times New Roman" panose="02020603050405020304" pitchFamily="18" charset="0"/>
                <a:cs typeface="Times New Roman" panose="02020603050405020304" pitchFamily="18" charset="0"/>
              </a:endParaRPr>
            </a:p>
          </p:txBody>
        </p:sp>
        <p:sp>
          <p:nvSpPr>
            <p:cNvPr id="5" name="文本框 15"/>
            <p:cNvSpPr txBox="1"/>
            <p:nvPr/>
          </p:nvSpPr>
          <p:spPr>
            <a:xfrm>
              <a:off x="5487735" y="1643444"/>
              <a:ext cx="695640" cy="711272"/>
            </a:xfrm>
            <a:prstGeom prst="rect">
              <a:avLst/>
            </a:prstGeom>
            <a:noFill/>
          </p:spPr>
          <p:txBody>
            <a:bodyPr wrap="none" rtlCol="0">
              <a:spAutoFit/>
              <a:scene3d>
                <a:camera prst="orthographicFront"/>
                <a:lightRig rig="threePt" dir="t"/>
              </a:scene3d>
              <a:sp3d contourW="12700"/>
            </a:bodyPr>
            <a:lstStyle/>
            <a:p>
              <a:r>
                <a:rPr lang="en-US" altLang="zh-CN" sz="4000" b="1" dirty="0">
                  <a:solidFill>
                    <a:srgbClr val="C00000"/>
                  </a:solidFill>
                  <a:latin typeface="Times New Roman" panose="02020603050405020304" pitchFamily="18" charset="0"/>
                  <a:cs typeface="Times New Roman" panose="02020603050405020304" pitchFamily="18" charset="0"/>
                </a:rPr>
                <a:t>01.</a:t>
              </a:r>
            </a:p>
          </p:txBody>
        </p:sp>
      </p:grpSp>
      <p:grpSp>
        <p:nvGrpSpPr>
          <p:cNvPr id="12" name="Group 11"/>
          <p:cNvGrpSpPr/>
          <p:nvPr/>
        </p:nvGrpSpPr>
        <p:grpSpPr>
          <a:xfrm>
            <a:off x="5028932" y="2850472"/>
            <a:ext cx="7062706" cy="1133575"/>
            <a:chOff x="5487735" y="1643444"/>
            <a:chExt cx="5949022" cy="1138997"/>
          </a:xfrm>
        </p:grpSpPr>
        <p:sp>
          <p:nvSpPr>
            <p:cNvPr id="13" name="文本框 4"/>
            <p:cNvSpPr txBox="1"/>
            <p:nvPr/>
          </p:nvSpPr>
          <p:spPr>
            <a:xfrm>
              <a:off x="6302311" y="1761920"/>
              <a:ext cx="5134446" cy="1020521"/>
            </a:xfrm>
            <a:prstGeom prst="rect">
              <a:avLst/>
            </a:prstGeom>
            <a:noFill/>
          </p:spPr>
          <p:txBody>
            <a:bodyPr wrap="square" rtlCol="0">
              <a:spAutoFit/>
              <a:scene3d>
                <a:camera prst="orthographicFront"/>
                <a:lightRig rig="threePt" dir="t"/>
              </a:scene3d>
              <a:sp3d contourW="12700"/>
            </a:bodyPr>
            <a:lstStyle/>
            <a:p>
              <a:r>
                <a:rPr lang="vi-VN" altLang="zh-CN" sz="3000" b="1" dirty="0">
                  <a:solidFill>
                    <a:srgbClr val="002060"/>
                  </a:solidFill>
                  <a:latin typeface="Times New Roman" panose="02020603050405020304" pitchFamily="18" charset="0"/>
                  <a:cs typeface="Times New Roman" panose="02020603050405020304" pitchFamily="18" charset="0"/>
                </a:rPr>
                <a:t>CÁC KẾ HOẠCH KHẮC PHỤC, KHUYẾN NGHỊ CHUNG</a:t>
              </a:r>
              <a:endParaRPr lang="en-US" altLang="zh-CN" sz="3000" b="1" dirty="0">
                <a:solidFill>
                  <a:srgbClr val="002060"/>
                </a:solidFill>
                <a:latin typeface="Times New Roman" panose="02020603050405020304" pitchFamily="18" charset="0"/>
                <a:cs typeface="Times New Roman" panose="02020603050405020304" pitchFamily="18" charset="0"/>
              </a:endParaRPr>
            </a:p>
          </p:txBody>
        </p:sp>
        <p:sp>
          <p:nvSpPr>
            <p:cNvPr id="14" name="文本框 15"/>
            <p:cNvSpPr txBox="1"/>
            <p:nvPr/>
          </p:nvSpPr>
          <p:spPr>
            <a:xfrm>
              <a:off x="5487735" y="1643444"/>
              <a:ext cx="695640" cy="711272"/>
            </a:xfrm>
            <a:prstGeom prst="rect">
              <a:avLst/>
            </a:prstGeom>
            <a:noFill/>
          </p:spPr>
          <p:txBody>
            <a:bodyPr wrap="none" rtlCol="0">
              <a:spAutoFit/>
              <a:scene3d>
                <a:camera prst="orthographicFront"/>
                <a:lightRig rig="threePt" dir="t"/>
              </a:scene3d>
              <a:sp3d contourW="12700"/>
            </a:bodyPr>
            <a:lstStyle/>
            <a:p>
              <a:r>
                <a:rPr lang="vi-VN" altLang="zh-CN" sz="4000" b="1" dirty="0">
                  <a:solidFill>
                    <a:srgbClr val="C00000"/>
                  </a:solidFill>
                  <a:latin typeface="Times New Roman" panose="02020603050405020304" pitchFamily="18" charset="0"/>
                  <a:cs typeface="Times New Roman" panose="02020603050405020304" pitchFamily="18" charset="0"/>
                </a:rPr>
                <a:t>02</a:t>
              </a:r>
              <a:r>
                <a:rPr lang="en-US" altLang="zh-CN" sz="4000" b="1" dirty="0">
                  <a:solidFill>
                    <a:srgbClr val="C00000"/>
                  </a:solidFill>
                  <a:latin typeface="Times New Roman" panose="02020603050405020304" pitchFamily="18" charset="0"/>
                  <a:cs typeface="Times New Roman" panose="02020603050405020304" pitchFamily="18" charset="0"/>
                </a:rPr>
                <a:t>.</a:t>
              </a:r>
            </a:p>
          </p:txBody>
        </p:sp>
      </p:grpSp>
      <p:grpSp>
        <p:nvGrpSpPr>
          <p:cNvPr id="15" name="Group 14"/>
          <p:cNvGrpSpPr/>
          <p:nvPr/>
        </p:nvGrpSpPr>
        <p:grpSpPr>
          <a:xfrm>
            <a:off x="5028932" y="4252820"/>
            <a:ext cx="7062706" cy="707886"/>
            <a:chOff x="5487735" y="1643444"/>
            <a:chExt cx="5949022" cy="711272"/>
          </a:xfrm>
        </p:grpSpPr>
        <p:sp>
          <p:nvSpPr>
            <p:cNvPr id="16" name="文本框 4"/>
            <p:cNvSpPr txBox="1"/>
            <p:nvPr/>
          </p:nvSpPr>
          <p:spPr>
            <a:xfrm>
              <a:off x="6302311" y="1761920"/>
              <a:ext cx="5134446" cy="556648"/>
            </a:xfrm>
            <a:prstGeom prst="rect">
              <a:avLst/>
            </a:prstGeom>
            <a:noFill/>
          </p:spPr>
          <p:txBody>
            <a:bodyPr wrap="square" rtlCol="0">
              <a:spAutoFit/>
              <a:scene3d>
                <a:camera prst="orthographicFront"/>
                <a:lightRig rig="threePt" dir="t"/>
              </a:scene3d>
              <a:sp3d contourW="12700"/>
            </a:bodyPr>
            <a:lstStyle/>
            <a:p>
              <a:r>
                <a:rPr lang="vi-VN" altLang="zh-CN" sz="3000" b="1" dirty="0">
                  <a:solidFill>
                    <a:srgbClr val="002060"/>
                  </a:solidFill>
                  <a:latin typeface="Times New Roman" panose="02020603050405020304" pitchFamily="18" charset="0"/>
                  <a:cs typeface="Times New Roman" panose="02020603050405020304" pitchFamily="18" charset="0"/>
                </a:rPr>
                <a:t>TRIỂN KHAI THỰC NGHIỆM</a:t>
              </a:r>
              <a:endParaRPr lang="en-US" altLang="zh-CN" sz="3000" b="1" dirty="0">
                <a:solidFill>
                  <a:srgbClr val="002060"/>
                </a:solidFill>
                <a:latin typeface="Times New Roman" panose="02020603050405020304" pitchFamily="18" charset="0"/>
                <a:cs typeface="Times New Roman" panose="02020603050405020304" pitchFamily="18" charset="0"/>
              </a:endParaRPr>
            </a:p>
          </p:txBody>
        </p:sp>
        <p:sp>
          <p:nvSpPr>
            <p:cNvPr id="17" name="文本框 15"/>
            <p:cNvSpPr txBox="1"/>
            <p:nvPr/>
          </p:nvSpPr>
          <p:spPr>
            <a:xfrm>
              <a:off x="5487735" y="1643444"/>
              <a:ext cx="695640" cy="711272"/>
            </a:xfrm>
            <a:prstGeom prst="rect">
              <a:avLst/>
            </a:prstGeom>
            <a:noFill/>
          </p:spPr>
          <p:txBody>
            <a:bodyPr wrap="none" rtlCol="0">
              <a:spAutoFit/>
              <a:scene3d>
                <a:camera prst="orthographicFront"/>
                <a:lightRig rig="threePt" dir="t"/>
              </a:scene3d>
              <a:sp3d contourW="12700"/>
            </a:bodyPr>
            <a:lstStyle/>
            <a:p>
              <a:r>
                <a:rPr lang="vi-VN" altLang="zh-CN" sz="4000" b="1" dirty="0">
                  <a:solidFill>
                    <a:srgbClr val="C00000"/>
                  </a:solidFill>
                  <a:latin typeface="Times New Roman" panose="02020603050405020304" pitchFamily="18" charset="0"/>
                  <a:cs typeface="Times New Roman" panose="02020603050405020304" pitchFamily="18" charset="0"/>
                </a:rPr>
                <a:t>03</a:t>
              </a:r>
              <a:r>
                <a:rPr lang="en-US" altLang="zh-CN" sz="4000" b="1" dirty="0">
                  <a:solidFill>
                    <a:srgbClr val="C00000"/>
                  </a:solidFill>
                  <a:latin typeface="Times New Roman" panose="02020603050405020304" pitchFamily="18" charset="0"/>
                  <a:cs typeface="Times New Roman" panose="02020603050405020304" pitchFamily="18" charset="0"/>
                </a:rPr>
                <a:t>.</a:t>
              </a:r>
            </a:p>
          </p:txBody>
        </p:sp>
      </p:grpSp>
    </p:spTree>
    <p:extLst>
      <p:ext uri="{BB962C8B-B14F-4D97-AF65-F5344CB8AC3E}">
        <p14:creationId xmlns:p14="http://schemas.microsoft.com/office/powerpoint/2010/main" val="3241807198"/>
      </p:ext>
    </p:extLst>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C10593-7A06-8442-D925-B5FD0734D13E}"/>
              </a:ext>
            </a:extLst>
          </p:cNvPr>
          <p:cNvSpPr txBox="1"/>
          <p:nvPr/>
        </p:nvSpPr>
        <p:spPr>
          <a:xfrm>
            <a:off x="2047460" y="515092"/>
            <a:ext cx="7762461" cy="1446550"/>
          </a:xfrm>
          <a:prstGeom prst="rect">
            <a:avLst/>
          </a:prstGeom>
          <a:noFill/>
        </p:spPr>
        <p:txBody>
          <a:bodyPr wrap="square">
            <a:spAutoFit/>
          </a:bodyPr>
          <a:lstStyle/>
          <a:p>
            <a:pPr marL="742950" indent="-742950" algn="ctr">
              <a:buAutoNum type="arabicPeriod"/>
            </a:pPr>
            <a:r>
              <a:rPr lang="vi-VN" altLang="zh-CN" sz="4400" b="1" dirty="0">
                <a:solidFill>
                  <a:srgbClr val="252A6E"/>
                </a:solidFill>
                <a:latin typeface="Times New Roman" panose="02020603050405020304" pitchFamily="18" charset="0"/>
                <a:cs typeface="Times New Roman" panose="02020603050405020304" pitchFamily="18" charset="0"/>
              </a:rPr>
              <a:t>TỔNG QUAN VỀ</a:t>
            </a:r>
            <a:endParaRPr lang="en-US" altLang="zh-CN" sz="4400" b="1" dirty="0">
              <a:solidFill>
                <a:srgbClr val="252A6E"/>
              </a:solidFill>
              <a:latin typeface="Times New Roman" panose="02020603050405020304" pitchFamily="18" charset="0"/>
              <a:cs typeface="Times New Roman" panose="02020603050405020304" pitchFamily="18" charset="0"/>
            </a:endParaRPr>
          </a:p>
          <a:p>
            <a:pPr algn="ctr"/>
            <a:r>
              <a:rPr lang="en-US" sz="4400" b="1" dirty="0">
                <a:solidFill>
                  <a:srgbClr val="252A6E"/>
                </a:solidFill>
                <a:effectLst/>
                <a:latin typeface="Times New Roman" panose="02020603050405020304" pitchFamily="18" charset="0"/>
                <a:ea typeface="Times New Roman" panose="02020603050405020304" pitchFamily="18" charset="0"/>
              </a:rPr>
              <a:t>SỰ CỐ ĐA THÀNH TỐ</a:t>
            </a:r>
            <a:endParaRPr lang="en-US" altLang="zh-CN" sz="4400" b="1" dirty="0">
              <a:solidFill>
                <a:srgbClr val="252A6E"/>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6BF6E87B-5D41-8A35-2B8D-2E18996E8DBD}"/>
              </a:ext>
            </a:extLst>
          </p:cNvPr>
          <p:cNvPicPr>
            <a:picLocks noChangeAspect="1"/>
          </p:cNvPicPr>
          <p:nvPr/>
        </p:nvPicPr>
        <p:blipFill>
          <a:blip r:embed="rId2"/>
          <a:stretch>
            <a:fillRect/>
          </a:stretch>
        </p:blipFill>
        <p:spPr>
          <a:xfrm>
            <a:off x="2047875" y="2135540"/>
            <a:ext cx="8096250" cy="3648075"/>
          </a:xfrm>
          <a:prstGeom prst="rect">
            <a:avLst/>
          </a:prstGeom>
        </p:spPr>
      </p:pic>
    </p:spTree>
    <p:extLst>
      <p:ext uri="{BB962C8B-B14F-4D97-AF65-F5344CB8AC3E}">
        <p14:creationId xmlns:p14="http://schemas.microsoft.com/office/powerpoint/2010/main" val="4396861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2B1FD2B-DA93-A4E2-F83B-26A5FFCFB99A}"/>
              </a:ext>
            </a:extLst>
          </p:cNvPr>
          <p:cNvSpPr>
            <a:spLocks noGrp="1"/>
          </p:cNvSpPr>
          <p:nvPr>
            <p:ph type="title"/>
          </p:nvPr>
        </p:nvSpPr>
        <p:spPr>
          <a:xfrm>
            <a:off x="1108363" y="175484"/>
            <a:ext cx="11203709" cy="711205"/>
          </a:xfrm>
        </p:spPr>
        <p:txBody>
          <a:bodyPr/>
          <a:lstStyle/>
          <a:p>
            <a:r>
              <a:rPr lang="vi-VN" sz="4000" dirty="0">
                <a:solidFill>
                  <a:srgbClr val="002060"/>
                </a:solidFill>
                <a:latin typeface="Times New Roman" panose="02020603050405020304" pitchFamily="18" charset="0"/>
                <a:cs typeface="Times New Roman" panose="02020603050405020304" pitchFamily="18" charset="0"/>
              </a:rPr>
              <a:t>TỔNG QUAN VỀ </a:t>
            </a:r>
            <a:r>
              <a:rPr lang="en-US" sz="4000" b="1" dirty="0">
                <a:solidFill>
                  <a:srgbClr val="252A6E"/>
                </a:solidFill>
                <a:effectLst/>
                <a:latin typeface="Times New Roman" panose="02020603050405020304" pitchFamily="18" charset="0"/>
                <a:ea typeface="Times New Roman" panose="02020603050405020304" pitchFamily="18" charset="0"/>
              </a:rPr>
              <a:t>SỰ CỐ ĐA THÀNH TỐ</a:t>
            </a:r>
            <a:endParaRPr lang="vi-VN" sz="4000" dirty="0">
              <a:solidFill>
                <a:srgbClr val="002060"/>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1089324" y="1045414"/>
            <a:ext cx="7328264" cy="523220"/>
          </a:xfrm>
          <a:prstGeom prst="rect">
            <a:avLst/>
          </a:prstGeom>
          <a:noFill/>
        </p:spPr>
        <p:txBody>
          <a:bodyPr wrap="square" rtlCol="0">
            <a:spAutoFit/>
          </a:bodyPr>
          <a:lstStyle/>
          <a:p>
            <a:r>
              <a:rPr lang="vi-VN" sz="2800" b="1" dirty="0">
                <a:latin typeface="Times New Roman" panose="02020603050405020304" pitchFamily="18" charset="0"/>
                <a:cs typeface="Times New Roman" panose="02020603050405020304" pitchFamily="18" charset="0"/>
              </a:rPr>
              <a:t>1.1. KHÁI NIỆM</a:t>
            </a:r>
            <a:endParaRPr lang="en-US" sz="2800" b="1" dirty="0">
              <a:latin typeface="Times New Roman" panose="02020603050405020304" pitchFamily="18" charset="0"/>
              <a:cs typeface="Times New Roman" panose="02020603050405020304" pitchFamily="18" charset="0"/>
            </a:endParaRPr>
          </a:p>
        </p:txBody>
      </p:sp>
      <p:sp>
        <p:nvSpPr>
          <p:cNvPr id="7" name="TextBox 6"/>
          <p:cNvSpPr txBox="1"/>
          <p:nvPr/>
        </p:nvSpPr>
        <p:spPr>
          <a:xfrm>
            <a:off x="782645" y="1727359"/>
            <a:ext cx="9913631" cy="2308324"/>
          </a:xfrm>
          <a:prstGeom prst="rect">
            <a:avLst/>
          </a:prstGeom>
          <a:noFill/>
        </p:spPr>
        <p:txBody>
          <a:bodyPr wrap="square" rtlCol="0">
            <a:spAutoFit/>
          </a:bodyPr>
          <a:lstStyle/>
          <a:p>
            <a:pPr marL="342900" indent="-342900" algn="just">
              <a:buFont typeface="Wingdings" panose="05000000000000000000" pitchFamily="2" charset="2"/>
              <a:buChar char="§"/>
            </a:pPr>
            <a:r>
              <a:rPr lang="vi-VN" sz="2400" dirty="0">
                <a:latin typeface="Times New Roman" panose="02020603050405020304" pitchFamily="18" charset="0"/>
                <a:cs typeface="Times New Roman" panose="02020603050405020304" pitchFamily="18" charset="0"/>
              </a:rPr>
              <a:t>Sự cố nhiều thành phần bao gồm sự kết hợp của hai hoặc nhiều cuộc tấn công trong một hệ thống</a:t>
            </a: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vi-VN" sz="2400" dirty="0">
                <a:latin typeface="Times New Roman" panose="02020603050405020304" pitchFamily="18" charset="0"/>
                <a:cs typeface="Times New Roman" panose="02020603050405020304" pitchFamily="18" charset="0"/>
              </a:rPr>
              <a:t>Sự cố nhiều thành phần này bao gồm sự cố mã độc, một số sự cố truy cập trái phép và sự cố DoS. Nếu tổ chức được biết về sự cố bằng khiếu nại từ mục tiêu của cuộc tấn công DoS, thì một sự cố sử dụng không phù hợp cũng đã xảy ra. Điều này làm phức tạp quá trình phân tích sự cố.</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6168256"/>
      </p:ext>
    </p:extLst>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2B1FD2B-DA93-A4E2-F83B-26A5FFCFB99A}"/>
              </a:ext>
            </a:extLst>
          </p:cNvPr>
          <p:cNvSpPr>
            <a:spLocks noGrp="1"/>
          </p:cNvSpPr>
          <p:nvPr>
            <p:ph type="title"/>
          </p:nvPr>
        </p:nvSpPr>
        <p:spPr>
          <a:xfrm>
            <a:off x="1108363" y="175484"/>
            <a:ext cx="11203709" cy="711205"/>
          </a:xfrm>
        </p:spPr>
        <p:txBody>
          <a:bodyPr/>
          <a:lstStyle/>
          <a:p>
            <a:r>
              <a:rPr lang="vi-VN" sz="4000" dirty="0">
                <a:solidFill>
                  <a:srgbClr val="002060"/>
                </a:solidFill>
                <a:latin typeface="Times New Roman" panose="02020603050405020304" pitchFamily="18" charset="0"/>
                <a:cs typeface="Times New Roman" panose="02020603050405020304" pitchFamily="18" charset="0"/>
              </a:rPr>
              <a:t>TỔNG QUAN VỀ </a:t>
            </a:r>
            <a:r>
              <a:rPr lang="en-US" sz="4000" b="1" dirty="0">
                <a:solidFill>
                  <a:srgbClr val="252A6E"/>
                </a:solidFill>
                <a:effectLst/>
                <a:latin typeface="Times New Roman" panose="02020603050405020304" pitchFamily="18" charset="0"/>
                <a:ea typeface="Times New Roman" panose="02020603050405020304" pitchFamily="18" charset="0"/>
              </a:rPr>
              <a:t>SỰ CỐ ĐA THÀNH TỐ</a:t>
            </a:r>
            <a:endParaRPr lang="vi-VN" sz="4000" dirty="0">
              <a:solidFill>
                <a:srgbClr val="00206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EA932B2-35B8-D777-F72E-DED84BE17A24}"/>
              </a:ext>
            </a:extLst>
          </p:cNvPr>
          <p:cNvSpPr txBox="1"/>
          <p:nvPr/>
        </p:nvSpPr>
        <p:spPr>
          <a:xfrm>
            <a:off x="1072030" y="1078150"/>
            <a:ext cx="3296770"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1.2. VÍ DỤ</a:t>
            </a:r>
            <a:r>
              <a:rPr lang="vi-VN" sz="2800" b="1" dirty="0">
                <a:latin typeface="Times New Roman" panose="02020603050405020304" pitchFamily="18" charset="0"/>
                <a:cs typeface="Times New Roman" panose="02020603050405020304" pitchFamily="18" charset="0"/>
              </a:rPr>
              <a:t>:</a:t>
            </a:r>
            <a:endParaRPr lang="en-US" sz="2800" b="1" dirty="0">
              <a:latin typeface="Times New Roman" panose="02020603050405020304" pitchFamily="18" charset="0"/>
              <a:cs typeface="Times New Roman" panose="02020603050405020304" pitchFamily="18" charset="0"/>
            </a:endParaRPr>
          </a:p>
        </p:txBody>
      </p:sp>
      <p:sp>
        <p:nvSpPr>
          <p:cNvPr id="2" name="AutoShape 2" descr="Defacement | News &amp; Insights | The Hacker New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https://blogger.googleusercontent.com/img/b/R29vZ2xl/AVvXsEghjj0PXt68Nz8y1lHutEIrwR2ISuJO6FIS7VFSKb54fJBhCU1-2valFGWPlshXEoTRkdZqNHxXepbEoDLrazvNIY9v8FRtlCdkB3ItMeisSd3xs4__Rcz5vBJloHb98XT9igzKKTg5Xwb5/s728-rw-e365/wikileaks-hacked.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9214D30C-5DFB-5F94-6588-F9C18F5EB81F}"/>
              </a:ext>
            </a:extLst>
          </p:cNvPr>
          <p:cNvPicPr>
            <a:picLocks noChangeAspect="1"/>
          </p:cNvPicPr>
          <p:nvPr/>
        </p:nvPicPr>
        <p:blipFill>
          <a:blip r:embed="rId3"/>
          <a:stretch>
            <a:fillRect/>
          </a:stretch>
        </p:blipFill>
        <p:spPr>
          <a:xfrm>
            <a:off x="2047875" y="2019635"/>
            <a:ext cx="8096250" cy="3648075"/>
          </a:xfrm>
          <a:prstGeom prst="rect">
            <a:avLst/>
          </a:prstGeom>
        </p:spPr>
      </p:pic>
    </p:spTree>
    <p:extLst>
      <p:ext uri="{BB962C8B-B14F-4D97-AF65-F5344CB8AC3E}">
        <p14:creationId xmlns:p14="http://schemas.microsoft.com/office/powerpoint/2010/main" val="3719238983"/>
      </p:ext>
    </p:extLst>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2B1FD2B-DA93-A4E2-F83B-26A5FFCFB99A}"/>
              </a:ext>
            </a:extLst>
          </p:cNvPr>
          <p:cNvSpPr>
            <a:spLocks noGrp="1"/>
          </p:cNvSpPr>
          <p:nvPr>
            <p:ph type="title"/>
          </p:nvPr>
        </p:nvSpPr>
        <p:spPr>
          <a:xfrm>
            <a:off x="1108363" y="175484"/>
            <a:ext cx="11203709" cy="711205"/>
          </a:xfrm>
        </p:spPr>
        <p:txBody>
          <a:bodyPr/>
          <a:lstStyle/>
          <a:p>
            <a:r>
              <a:rPr lang="vi-VN" sz="4000" dirty="0">
                <a:solidFill>
                  <a:srgbClr val="002060"/>
                </a:solidFill>
                <a:latin typeface="Times New Roman" panose="02020603050405020304" pitchFamily="18" charset="0"/>
                <a:cs typeface="Times New Roman" panose="02020603050405020304" pitchFamily="18" charset="0"/>
              </a:rPr>
              <a:t>TỔNG QUAN VỀ </a:t>
            </a:r>
            <a:r>
              <a:rPr lang="en-US" sz="4000" b="1" dirty="0">
                <a:solidFill>
                  <a:srgbClr val="252A6E"/>
                </a:solidFill>
                <a:effectLst/>
                <a:latin typeface="Times New Roman" panose="02020603050405020304" pitchFamily="18" charset="0"/>
                <a:ea typeface="Times New Roman" panose="02020603050405020304" pitchFamily="18" charset="0"/>
              </a:rPr>
              <a:t>SỰ CỐ ĐA THÀNH TỐ</a:t>
            </a:r>
            <a:endParaRPr lang="vi-VN" sz="4000" dirty="0">
              <a:solidFill>
                <a:srgbClr val="002060"/>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91DE71D7-D3FD-F818-F996-789989EB85DD}"/>
              </a:ext>
            </a:extLst>
          </p:cNvPr>
          <p:cNvSpPr txBox="1"/>
          <p:nvPr/>
        </p:nvSpPr>
        <p:spPr>
          <a:xfrm>
            <a:off x="1636890" y="2279427"/>
            <a:ext cx="9131002" cy="267765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342900" lvl="0" indent="-342900" algn="just">
              <a:buFont typeface="Wingdings" panose="05000000000000000000" pitchFamily="2" charset="2"/>
              <a:buChar char="§"/>
            </a:pPr>
            <a:r>
              <a:rPr lang="vi-VN" sz="2400" dirty="0">
                <a:latin typeface="Times New Roman" panose="02020603050405020304" pitchFamily="18" charset="0"/>
                <a:cs typeface="Times New Roman" panose="02020603050405020304" pitchFamily="18" charset="0"/>
              </a:rPr>
              <a:t>Sự cố nhiều thành phần này bao gồm sự cố mã độc, một số sự cố truy cập trái phép và sự cố DoS.</a:t>
            </a:r>
            <a:endParaRPr lang="en-US" sz="2400" dirty="0">
              <a:latin typeface="Times New Roman" panose="02020603050405020304" pitchFamily="18" charset="0"/>
              <a:cs typeface="Times New Roman" panose="02020603050405020304" pitchFamily="18" charset="0"/>
            </a:endParaRPr>
          </a:p>
          <a:p>
            <a:pPr marL="342900" lvl="0" indent="-342900" algn="just">
              <a:buFont typeface="Wingdings" panose="05000000000000000000" pitchFamily="2" charset="2"/>
              <a:buChar char="§"/>
            </a:pPr>
            <a:r>
              <a:rPr lang="vi-VN" sz="2400" dirty="0">
                <a:latin typeface="Times New Roman" panose="02020603050405020304" pitchFamily="18" charset="0"/>
                <a:cs typeface="Times New Roman" panose="02020603050405020304" pitchFamily="18" charset="0"/>
              </a:rPr>
              <a:t>Nếu tổ chức được biết về sự cố DoS, thì một sự cố </a:t>
            </a:r>
            <a:r>
              <a:rPr lang="en-US" sz="2400" dirty="0" err="1">
                <a:latin typeface="Times New Roman" panose="02020603050405020304" pitchFamily="18" charset="0"/>
                <a:cs typeface="Times New Roman" panose="02020603050405020304" pitchFamily="18" charset="0"/>
              </a:rPr>
              <a:t>khác</a:t>
            </a:r>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cũng đã xảy ra.</a:t>
            </a:r>
            <a:endParaRPr lang="en-US" sz="2400" dirty="0">
              <a:latin typeface="Times New Roman" panose="02020603050405020304" pitchFamily="18" charset="0"/>
              <a:cs typeface="Times New Roman" panose="02020603050405020304" pitchFamily="18" charset="0"/>
            </a:endParaRPr>
          </a:p>
          <a:p>
            <a:pPr marL="342900" lvl="0" indent="-342900" algn="just">
              <a:buFont typeface="Wingdings" panose="05000000000000000000" pitchFamily="2" charset="2"/>
              <a:buChar char="§"/>
            </a:pPr>
            <a:r>
              <a:rPr lang="vi-VN" sz="2400" dirty="0">
                <a:latin typeface="Times New Roman" panose="02020603050405020304" pitchFamily="18" charset="0"/>
                <a:cs typeface="Times New Roman" panose="02020603050405020304" pitchFamily="18" charset="0"/>
              </a:rPr>
              <a:t>Như được hiển thị trong ví dụ, một sự cố nhiều thành phần có thể liên quan đến một số sự cố liên quan được thực hiện bởi các thủ phạm khác nhau. Điều này làm phức tạp quá trình phân tích sự cố.</a:t>
            </a:r>
            <a:endParaRPr lang="en-US" sz="24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AEA932B2-35B8-D777-F72E-DED84BE17A24}"/>
              </a:ext>
            </a:extLst>
          </p:cNvPr>
          <p:cNvSpPr txBox="1"/>
          <p:nvPr/>
        </p:nvSpPr>
        <p:spPr>
          <a:xfrm>
            <a:off x="1072030" y="1078150"/>
            <a:ext cx="3296770"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1.2. VÍ DỤ</a:t>
            </a:r>
            <a:r>
              <a:rPr lang="vi-VN" sz="2800" b="1" dirty="0">
                <a:latin typeface="Times New Roman" panose="02020603050405020304" pitchFamily="18" charset="0"/>
                <a:cs typeface="Times New Roman" panose="02020603050405020304" pitchFamily="18" charset="0"/>
              </a:rPr>
              <a:t>:</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0070048"/>
      </p:ext>
    </p:extLst>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C10593-7A06-8442-D925-B5FD0734D13E}"/>
              </a:ext>
            </a:extLst>
          </p:cNvPr>
          <p:cNvSpPr txBox="1"/>
          <p:nvPr/>
        </p:nvSpPr>
        <p:spPr>
          <a:xfrm>
            <a:off x="1565415" y="2705725"/>
            <a:ext cx="9576351" cy="1446550"/>
          </a:xfrm>
          <a:prstGeom prst="rect">
            <a:avLst/>
          </a:prstGeom>
          <a:noFill/>
        </p:spPr>
        <p:txBody>
          <a:bodyPr wrap="square">
            <a:spAutoFit/>
          </a:bodyPr>
          <a:lstStyle/>
          <a:p>
            <a:pPr algn="ctr"/>
            <a:r>
              <a:rPr lang="vi-VN" altLang="zh-CN" sz="4400" b="1" dirty="0">
                <a:solidFill>
                  <a:srgbClr val="002060"/>
                </a:solidFill>
                <a:latin typeface="Times New Roman" panose="02020603050405020304" pitchFamily="18" charset="0"/>
                <a:cs typeface="Times New Roman" panose="02020603050405020304" pitchFamily="18" charset="0"/>
              </a:rPr>
              <a:t>2. CÁC KẾ HOẠCH KHẮC PHỤC, KHUYẾN NGHỊ CHUNG</a:t>
            </a:r>
            <a:endParaRPr lang="en-US" altLang="zh-CN" sz="44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2148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2B1FD2B-DA93-A4E2-F83B-26A5FFCFB99A}"/>
              </a:ext>
            </a:extLst>
          </p:cNvPr>
          <p:cNvSpPr>
            <a:spLocks noGrp="1"/>
          </p:cNvSpPr>
          <p:nvPr>
            <p:ph type="title"/>
          </p:nvPr>
        </p:nvSpPr>
        <p:spPr>
          <a:xfrm>
            <a:off x="1108363" y="175484"/>
            <a:ext cx="11203709" cy="711205"/>
          </a:xfrm>
        </p:spPr>
        <p:txBody>
          <a:bodyPr/>
          <a:lstStyle/>
          <a:p>
            <a:r>
              <a:rPr lang="en-US" sz="4000" dirty="0">
                <a:solidFill>
                  <a:srgbClr val="002060"/>
                </a:solidFill>
                <a:latin typeface="Times New Roman" panose="02020603050405020304" pitchFamily="18" charset="0"/>
                <a:cs typeface="Times New Roman" panose="02020603050405020304" pitchFamily="18" charset="0"/>
              </a:rPr>
              <a:t>CHUẨN BỊ</a:t>
            </a:r>
            <a:endParaRPr lang="vi-VN" sz="4000" dirty="0">
              <a:solidFill>
                <a:srgbClr val="002060"/>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91DE71D7-D3FD-F818-F996-789989EB85DD}"/>
              </a:ext>
            </a:extLst>
          </p:cNvPr>
          <p:cNvSpPr txBox="1"/>
          <p:nvPr/>
        </p:nvSpPr>
        <p:spPr>
          <a:xfrm>
            <a:off x="982133" y="1569155"/>
            <a:ext cx="10487377" cy="341632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342900" lvl="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X</a:t>
            </a:r>
            <a:r>
              <a:rPr lang="vi-VN" sz="2400" dirty="0">
                <a:latin typeface="Times New Roman" panose="02020603050405020304" pitchFamily="18" charset="0"/>
                <a:cs typeface="Times New Roman" panose="02020603050405020304" pitchFamily="18" charset="0"/>
              </a:rPr>
              <a:t>ử lý nhiều sự cố thành phần giống như đã lưu ý trước đây cho từng loại sự cố riêng lẻ</a:t>
            </a:r>
            <a:r>
              <a:rPr lang="en-US" sz="2400" dirty="0">
                <a:latin typeface="Times New Roman" panose="02020603050405020304" pitchFamily="18" charset="0"/>
                <a:cs typeface="Times New Roman" panose="02020603050405020304" pitchFamily="18" charset="0"/>
              </a:rPr>
              <a:t>.</a:t>
            </a:r>
          </a:p>
          <a:p>
            <a:pPr marL="342900" lvl="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a:t>
            </a:r>
            <a:r>
              <a:rPr lang="vi-VN" sz="2400" dirty="0">
                <a:latin typeface="Times New Roman" panose="02020603050405020304" pitchFamily="18" charset="0"/>
                <a:cs typeface="Times New Roman" panose="02020603050405020304" pitchFamily="18" charset="0"/>
              </a:rPr>
              <a:t>iến hành các bài tập trong đó nhóm ứng phó sự cố xem xét các tình huống liên quan đến nhiều sự cố thành phần.</a:t>
            </a:r>
            <a:endParaRPr lang="en-US" sz="2400" dirty="0">
              <a:latin typeface="Times New Roman" panose="02020603050405020304" pitchFamily="18" charset="0"/>
              <a:cs typeface="Times New Roman" panose="02020603050405020304" pitchFamily="18" charset="0"/>
            </a:endParaRPr>
          </a:p>
          <a:p>
            <a:pPr marL="342900" lvl="0" indent="-342900" algn="just">
              <a:buFont typeface="Wingdings" panose="05000000000000000000" pitchFamily="2" charset="2"/>
              <a:buChar char="§"/>
            </a:pPr>
            <a:r>
              <a:rPr lang="vi-VN" sz="2400" dirty="0">
                <a:latin typeface="Times New Roman" panose="02020603050405020304" pitchFamily="18" charset="0"/>
                <a:cs typeface="Times New Roman" panose="02020603050405020304" pitchFamily="18" charset="0"/>
              </a:rPr>
              <a:t>Việc sử dụng phần mềm </a:t>
            </a:r>
            <a:r>
              <a:rPr lang="en-US" sz="2400" dirty="0" err="1">
                <a:latin typeface="Times New Roman" panose="02020603050405020304" pitchFamily="18" charset="0"/>
                <a:cs typeface="Times New Roman" panose="02020603050405020304" pitchFamily="18" charset="0"/>
              </a:rPr>
              <a:t>thu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tích</a:t>
            </a:r>
            <a:r>
              <a:rPr lang="vi-VN" sz="2400" dirty="0">
                <a:latin typeface="Times New Roman" panose="02020603050405020304" pitchFamily="18" charset="0"/>
                <a:cs typeface="Times New Roman" panose="02020603050405020304" pitchFamily="18" charset="0"/>
              </a:rPr>
              <a:t> nhật ký để tạo điều kiện phân tích sự cố hiệu quả hơn. Điều này đặc biệt đúng khi phân tích nhiều sự cố thành phần, thường có một số nguồn </a:t>
            </a:r>
            <a:r>
              <a:rPr lang="en-US" sz="2400" dirty="0" err="1">
                <a:latin typeface="Times New Roman" panose="02020603050405020304" pitchFamily="18" charset="0"/>
                <a:cs typeface="Times New Roman" panose="02020603050405020304" pitchFamily="18" charset="0"/>
              </a:rPr>
              <a:t>gốc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cố</a:t>
            </a:r>
            <a:r>
              <a:rPr lang="vi-VN" sz="2400" dirty="0">
                <a:latin typeface="Times New Roman" panose="02020603050405020304" pitchFamily="18" charset="0"/>
                <a:cs typeface="Times New Roman" panose="02020603050405020304" pitchFamily="18" charset="0"/>
              </a:rPr>
              <a:t>. Người xử lý sự cố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vi-VN" sz="2400" dirty="0">
                <a:latin typeface="Times New Roman" panose="02020603050405020304" pitchFamily="18" charset="0"/>
                <a:cs typeface="Times New Roman" panose="02020603050405020304" pitchFamily="18" charset="0"/>
              </a:rPr>
              <a:t> chẩn đoán một sự cố có nhiều thành phần nhanh hơn nếu tất cả </a:t>
            </a:r>
            <a:r>
              <a:rPr lang="en-US" sz="2400" dirty="0" err="1">
                <a:latin typeface="Times New Roman" panose="02020603050405020304" pitchFamily="18" charset="0"/>
                <a:cs typeface="Times New Roman" panose="02020603050405020304" pitchFamily="18" charset="0"/>
              </a:rPr>
              <a:t>nguồn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cố</a:t>
            </a:r>
            <a:r>
              <a:rPr lang="en-US" sz="2400">
                <a:latin typeface="Times New Roman" panose="02020603050405020304" pitchFamily="18" charset="0"/>
                <a:cs typeface="Times New Roman" panose="02020603050405020304" pitchFamily="18" charset="0"/>
              </a:rPr>
              <a:t> </a:t>
            </a:r>
            <a:r>
              <a:rPr lang="vi-VN" sz="2400">
                <a:latin typeface="Times New Roman" panose="02020603050405020304" pitchFamily="18" charset="0"/>
                <a:cs typeface="Times New Roman" panose="02020603050405020304" pitchFamily="18" charset="0"/>
              </a:rPr>
              <a:t>có </a:t>
            </a:r>
            <a:r>
              <a:rPr lang="vi-VN" sz="2400" dirty="0">
                <a:latin typeface="Times New Roman" panose="02020603050405020304" pitchFamily="18" charset="0"/>
                <a:cs typeface="Times New Roman" panose="02020603050405020304" pitchFamily="18" charset="0"/>
              </a:rPr>
              <a:t>thể truy cập được từ một </a:t>
            </a:r>
            <a:r>
              <a:rPr lang="en-US" sz="2400" dirty="0" err="1">
                <a:latin typeface="Times New Roman" panose="02020603050405020304" pitchFamily="18" charset="0"/>
                <a:cs typeface="Times New Roman" panose="02020603050405020304" pitchFamily="18" charset="0"/>
              </a:rPr>
              <a:t>phần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mềm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nhật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ký</a:t>
            </a:r>
            <a:r>
              <a:rPr lang="vi-VN"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7264262"/>
      </p:ext>
    </p:extLst>
  </p:cSld>
  <p:clrMapOvr>
    <a:masterClrMapping/>
  </p:clrMapOvr>
  <p:transition>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2B1FD2B-DA93-A4E2-F83B-26A5FFCFB99A}"/>
              </a:ext>
            </a:extLst>
          </p:cNvPr>
          <p:cNvSpPr>
            <a:spLocks noGrp="1"/>
          </p:cNvSpPr>
          <p:nvPr>
            <p:ph type="title"/>
          </p:nvPr>
        </p:nvSpPr>
        <p:spPr>
          <a:xfrm>
            <a:off x="1108363" y="175484"/>
            <a:ext cx="11203709" cy="711205"/>
          </a:xfrm>
        </p:spPr>
        <p:txBody>
          <a:bodyPr/>
          <a:lstStyle/>
          <a:p>
            <a:r>
              <a:rPr lang="en-US" sz="4000" dirty="0">
                <a:solidFill>
                  <a:srgbClr val="002060"/>
                </a:solidFill>
                <a:latin typeface="Times New Roman" panose="02020603050405020304" pitchFamily="18" charset="0"/>
                <a:cs typeface="Times New Roman" panose="02020603050405020304" pitchFamily="18" charset="0"/>
              </a:rPr>
              <a:t>NGĂN CHẶN</a:t>
            </a:r>
            <a:endParaRPr lang="vi-VN" sz="4000" dirty="0">
              <a:solidFill>
                <a:srgbClr val="002060"/>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91DE71D7-D3FD-F818-F996-789989EB85DD}"/>
              </a:ext>
            </a:extLst>
          </p:cNvPr>
          <p:cNvSpPr txBox="1"/>
          <p:nvPr/>
        </p:nvSpPr>
        <p:spPr>
          <a:xfrm>
            <a:off x="982133" y="1569155"/>
            <a:ext cx="10487377" cy="193899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342900" lvl="0" indent="-342900" algn="just">
              <a:buFont typeface="Wingdings" panose="05000000000000000000" pitchFamily="2" charset="2"/>
              <a:buChar char="§"/>
            </a:pPr>
            <a:r>
              <a:rPr lang="en-US" sz="2400" dirty="0" err="1">
                <a:latin typeface="Times New Roman" panose="02020603050405020304" pitchFamily="18" charset="0"/>
                <a:cs typeface="Times New Roman" panose="02020603050405020304" pitchFamily="18" charset="0"/>
              </a:rPr>
              <a:t>Bất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tố</a:t>
            </a:r>
            <a:r>
              <a:rPr lang="en-US" sz="2400" dirty="0">
                <a:latin typeface="Times New Roman" panose="02020603050405020304" pitchFamily="18" charset="0"/>
                <a:cs typeface="Times New Roman" panose="02020603050405020304" pitchFamily="18" charset="0"/>
              </a:rPr>
              <a:t>. Do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dừng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dấu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cụ</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a:t>
            </a:r>
          </a:p>
          <a:p>
            <a:pPr marL="342900" lvl="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Ư</a:t>
            </a:r>
            <a:r>
              <a:rPr lang="vi-VN" sz="2400" dirty="0">
                <a:latin typeface="Times New Roman" panose="02020603050405020304" pitchFamily="18" charset="0"/>
                <a:cs typeface="Times New Roman" panose="02020603050405020304" pitchFamily="18" charset="0"/>
              </a:rPr>
              <a:t>u tiên giải quyết tất cả các loại sự cố, người xử lý có thể xác định thời gian phản hồi được chỉ định cho từng thành phần và xử lý nhu cầu khẩn cấp nhất trước tiên.</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6055081"/>
      </p:ext>
    </p:extLst>
  </p:cSld>
  <p:clrMapOvr>
    <a:masterClrMapping/>
  </p:clrMapOvr>
  <p:transition>
    <p:wipe/>
  </p:transition>
</p:sld>
</file>

<file path=ppt/theme/theme1.xml><?xml version="1.0" encoding="utf-8"?>
<a:theme xmlns:a="http://schemas.openxmlformats.org/drawingml/2006/main" name="Master">
  <a:themeElements>
    <a:clrScheme name="自定义 190">
      <a:dk1>
        <a:sysClr val="windowText" lastClr="000000"/>
      </a:dk1>
      <a:lt1>
        <a:sysClr val="window" lastClr="FFFFFF"/>
      </a:lt1>
      <a:dk2>
        <a:srgbClr val="44546A"/>
      </a:dk2>
      <a:lt2>
        <a:srgbClr val="E7E6E6"/>
      </a:lt2>
      <a:accent1>
        <a:srgbClr val="DF213B"/>
      </a:accent1>
      <a:accent2>
        <a:srgbClr val="595959"/>
      </a:accent2>
      <a:accent3>
        <a:srgbClr val="DF213B"/>
      </a:accent3>
      <a:accent4>
        <a:srgbClr val="595959"/>
      </a:accent4>
      <a:accent5>
        <a:srgbClr val="DF213B"/>
      </a:accent5>
      <a:accent6>
        <a:srgbClr val="595959"/>
      </a:accent6>
      <a:hlink>
        <a:srgbClr val="DF213B"/>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包图主题2" id="{50CFA792-C506-47E4-B272-6A6183483AB3}" vid="{CC1AE437-2F7F-4319-9F22-408F5F8C34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5355</TotalTime>
  <Words>825</Words>
  <Application>Microsoft Office PowerPoint</Application>
  <PresentationFormat>Widescreen</PresentationFormat>
  <Paragraphs>66</Paragraphs>
  <Slides>13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Muli</vt:lpstr>
      <vt:lpstr>Times New Roman</vt:lpstr>
      <vt:lpstr>Wingdings</vt:lpstr>
      <vt:lpstr>Master</vt:lpstr>
      <vt:lpstr>PowerPoint Presentation</vt:lpstr>
      <vt:lpstr>PowerPoint Presentation</vt:lpstr>
      <vt:lpstr>PowerPoint Presentation</vt:lpstr>
      <vt:lpstr>TỔNG QUAN VỀ SỰ CỐ ĐA THÀNH TỐ</vt:lpstr>
      <vt:lpstr>TỔNG QUAN VỀ SỰ CỐ ĐA THÀNH TỐ</vt:lpstr>
      <vt:lpstr>TỔNG QUAN VỀ SỰ CỐ ĐA THÀNH TỐ</vt:lpstr>
      <vt:lpstr>PowerPoint Presentation</vt:lpstr>
      <vt:lpstr>CHUẨN BỊ</vt:lpstr>
      <vt:lpstr>NGĂN CHẶN</vt:lpstr>
      <vt:lpstr>Multiple Component Incident Handling Checklist</vt:lpstr>
      <vt:lpstr>KHUYẾN NGHỊ</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nguyenminhquana4@gmail.com</dc:creator>
  <cp:lastModifiedBy>Den da 0 du0ng</cp:lastModifiedBy>
  <cp:revision>280</cp:revision>
  <dcterms:created xsi:type="dcterms:W3CDTF">2023-02-14T14:28:10Z</dcterms:created>
  <dcterms:modified xsi:type="dcterms:W3CDTF">2024-04-04T11:46:06Z</dcterms:modified>
</cp:coreProperties>
</file>