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handoutMasterIdLst>
    <p:handoutMasterId r:id="rId71"/>
  </p:handoutMasterIdLst>
  <p:sldIdLst>
    <p:sldId id="256" r:id="rId2"/>
    <p:sldId id="340" r:id="rId3"/>
    <p:sldId id="542" r:id="rId4"/>
    <p:sldId id="540" r:id="rId5"/>
    <p:sldId id="472" r:id="rId6"/>
    <p:sldId id="492" r:id="rId7"/>
    <p:sldId id="493" r:id="rId8"/>
    <p:sldId id="495" r:id="rId9"/>
    <p:sldId id="494" r:id="rId10"/>
    <p:sldId id="496" r:id="rId11"/>
    <p:sldId id="497" r:id="rId12"/>
    <p:sldId id="498" r:id="rId13"/>
    <p:sldId id="499" r:id="rId14"/>
    <p:sldId id="500" r:id="rId15"/>
    <p:sldId id="501" r:id="rId16"/>
    <p:sldId id="503" r:id="rId17"/>
    <p:sldId id="545" r:id="rId18"/>
    <p:sldId id="555" r:id="rId19"/>
    <p:sldId id="505" r:id="rId20"/>
    <p:sldId id="509" r:id="rId21"/>
    <p:sldId id="506" r:id="rId22"/>
    <p:sldId id="507" r:id="rId23"/>
    <p:sldId id="508" r:id="rId24"/>
    <p:sldId id="548" r:id="rId25"/>
    <p:sldId id="549" r:id="rId26"/>
    <p:sldId id="550" r:id="rId27"/>
    <p:sldId id="551" r:id="rId28"/>
    <p:sldId id="552" r:id="rId29"/>
    <p:sldId id="553" r:id="rId30"/>
    <p:sldId id="546" r:id="rId31"/>
    <p:sldId id="504" r:id="rId32"/>
    <p:sldId id="516" r:id="rId33"/>
    <p:sldId id="517" r:id="rId34"/>
    <p:sldId id="518" r:id="rId35"/>
    <p:sldId id="519" r:id="rId36"/>
    <p:sldId id="520" r:id="rId37"/>
    <p:sldId id="521" r:id="rId38"/>
    <p:sldId id="560" r:id="rId39"/>
    <p:sldId id="561" r:id="rId40"/>
    <p:sldId id="562" r:id="rId41"/>
    <p:sldId id="563" r:id="rId42"/>
    <p:sldId id="564" r:id="rId43"/>
    <p:sldId id="565" r:id="rId44"/>
    <p:sldId id="566" r:id="rId45"/>
    <p:sldId id="523" r:id="rId46"/>
    <p:sldId id="524" r:id="rId47"/>
    <p:sldId id="525" r:id="rId48"/>
    <p:sldId id="526" r:id="rId49"/>
    <p:sldId id="527" r:id="rId50"/>
    <p:sldId id="528" r:id="rId51"/>
    <p:sldId id="529" r:id="rId52"/>
    <p:sldId id="554" r:id="rId53"/>
    <p:sldId id="530" r:id="rId54"/>
    <p:sldId id="531" r:id="rId55"/>
    <p:sldId id="556" r:id="rId56"/>
    <p:sldId id="559" r:id="rId57"/>
    <p:sldId id="547" r:id="rId58"/>
    <p:sldId id="532" r:id="rId59"/>
    <p:sldId id="533" r:id="rId60"/>
    <p:sldId id="534" r:id="rId61"/>
    <p:sldId id="535" r:id="rId62"/>
    <p:sldId id="536" r:id="rId63"/>
    <p:sldId id="537" r:id="rId64"/>
    <p:sldId id="538" r:id="rId65"/>
    <p:sldId id="539" r:id="rId66"/>
    <p:sldId id="543" r:id="rId67"/>
    <p:sldId id="491" r:id="rId68"/>
    <p:sldId id="544" r:id="rId69"/>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AAE43C8-39AC-478F-B5A0-7501E605B677}">
          <p14:sldIdLst>
            <p14:sldId id="256"/>
            <p14:sldId id="340"/>
            <p14:sldId id="542"/>
          </p14:sldIdLst>
        </p14:section>
        <p14:section name="Kiến trúc máy tính" id="{7ECD22BB-A909-4A94-86EB-C84EA9A73197}">
          <p14:sldIdLst>
            <p14:sldId id="540"/>
            <p14:sldId id="472"/>
            <p14:sldId id="492"/>
            <p14:sldId id="493"/>
            <p14:sldId id="495"/>
            <p14:sldId id="494"/>
            <p14:sldId id="496"/>
            <p14:sldId id="497"/>
            <p14:sldId id="498"/>
            <p14:sldId id="499"/>
            <p14:sldId id="500"/>
            <p14:sldId id="501"/>
            <p14:sldId id="503"/>
          </p14:sldIdLst>
        </p14:section>
        <p14:section name="Stack" id="{DEA826E0-126A-4D2C-B9B0-1AEC357AA616}">
          <p14:sldIdLst>
            <p14:sldId id="545"/>
            <p14:sldId id="555"/>
            <p14:sldId id="505"/>
            <p14:sldId id="509"/>
            <p14:sldId id="506"/>
            <p14:sldId id="507"/>
            <p14:sldId id="508"/>
            <p14:sldId id="548"/>
            <p14:sldId id="549"/>
            <p14:sldId id="550"/>
            <p14:sldId id="551"/>
            <p14:sldId id="552"/>
            <p14:sldId id="553"/>
          </p14:sldIdLst>
        </p14:section>
        <p14:section name="Hàm và gọi hàm" id="{F40A06B5-B4F4-4596-85C6-ACC200A9828A}">
          <p14:sldIdLst>
            <p14:sldId id="546"/>
            <p14:sldId id="504"/>
            <p14:sldId id="516"/>
            <p14:sldId id="517"/>
            <p14:sldId id="518"/>
            <p14:sldId id="519"/>
            <p14:sldId id="520"/>
            <p14:sldId id="521"/>
            <p14:sldId id="560"/>
            <p14:sldId id="561"/>
            <p14:sldId id="562"/>
            <p14:sldId id="563"/>
            <p14:sldId id="564"/>
            <p14:sldId id="565"/>
            <p14:sldId id="566"/>
            <p14:sldId id="523"/>
            <p14:sldId id="524"/>
            <p14:sldId id="525"/>
            <p14:sldId id="526"/>
            <p14:sldId id="527"/>
            <p14:sldId id="528"/>
            <p14:sldId id="529"/>
            <p14:sldId id="554"/>
            <p14:sldId id="530"/>
            <p14:sldId id="531"/>
            <p14:sldId id="556"/>
            <p14:sldId id="559"/>
          </p14:sldIdLst>
        </p14:section>
        <p14:section name="Lỗ hổng" id="{F3EF440F-69F5-4172-9E87-52C6D18B2A32}">
          <p14:sldIdLst>
            <p14:sldId id="547"/>
            <p14:sldId id="532"/>
            <p14:sldId id="533"/>
            <p14:sldId id="534"/>
            <p14:sldId id="535"/>
            <p14:sldId id="536"/>
            <p14:sldId id="537"/>
            <p14:sldId id="538"/>
            <p14:sldId id="539"/>
            <p14:sldId id="543"/>
          </p14:sldIdLst>
        </p14:section>
        <p14:section name="End" id="{31482B67-B563-40AD-BD7B-9A37BF824E4F}">
          <p14:sldIdLst>
            <p14:sldId id="491"/>
            <p14:sldId id="54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guyen Tuan Anh" initials="NTA"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FF00FF"/>
    <a:srgbClr val="0000FF"/>
    <a:srgbClr val="0A01C3"/>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1350" autoAdjust="0"/>
  </p:normalViewPr>
  <p:slideViewPr>
    <p:cSldViewPr>
      <p:cViewPr varScale="1">
        <p:scale>
          <a:sx n="48" d="100"/>
          <a:sy n="48" d="100"/>
        </p:scale>
        <p:origin x="1398" y="2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3" d="100"/>
          <a:sy n="53" d="100"/>
        </p:scale>
        <p:origin x="2844"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dgm:t>
        <a:bodyPr/>
        <a:lstStyle/>
        <a:p>
          <a:r>
            <a:rPr lang="vi-VN" b="1" noProof="0" smtClean="0"/>
            <a:t>1</a:t>
          </a:r>
          <a:endParaRPr lang="vi-VN" b="1" noProof="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b="0" noProof="0" smtClean="0"/>
            <a:t>Kiến trúc máy tính</a:t>
          </a:r>
          <a:endParaRPr lang="vi-VN" b="0" noProof="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smtClean="0"/>
            <a:t>2</a:t>
          </a:r>
          <a:endParaRPr lang="vi-VN" noProof="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noProof="0" smtClean="0"/>
            <a:t>Stack</a:t>
          </a:r>
          <a:endParaRPr lang="vi-VN" noProof="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388406D-A38C-4897-9997-1C63D79E763E}">
      <dgm:prSet/>
      <dgm:spPr/>
      <dgm:t>
        <a:bodyPr/>
        <a:lstStyle/>
        <a:p>
          <a:r>
            <a:rPr lang="vi-VN" noProof="0" smtClean="0"/>
            <a:t>Hàm và gọi hàm</a:t>
          </a:r>
          <a:endParaRPr lang="vi-VN" noProof="0"/>
        </a:p>
      </dgm:t>
    </dgm:pt>
    <dgm:pt modelId="{9E7AD46F-351F-4B97-AC90-E076FD4E6933}" type="parTrans" cxnId="{7DF5E18B-2026-447E-AB91-8B25EA160832}">
      <dgm:prSet/>
      <dgm:spPr/>
      <dgm:t>
        <a:bodyPr/>
        <a:lstStyle/>
        <a:p>
          <a:endParaRPr lang="en-US"/>
        </a:p>
      </dgm:t>
    </dgm:pt>
    <dgm:pt modelId="{E85FB0A1-4C99-4BB0-9523-6FA580C26C5B}" type="sibTrans" cxnId="{7DF5E18B-2026-447E-AB91-8B25EA160832}">
      <dgm:prSet/>
      <dgm:spPr/>
      <dgm:t>
        <a:bodyPr/>
        <a:lstStyle/>
        <a:p>
          <a:endParaRPr lang="en-US"/>
        </a:p>
      </dgm:t>
    </dgm:pt>
    <dgm:pt modelId="{05513209-78F1-448C-82FA-B2785EC23FA2}">
      <dgm:prSet/>
      <dgm:spPr/>
      <dgm:t>
        <a:bodyPr/>
        <a:lstStyle/>
        <a:p>
          <a:r>
            <a:rPr lang="vi-VN" noProof="0" smtClean="0"/>
            <a:t>3</a:t>
          </a:r>
          <a:endParaRPr lang="vi-VN" noProof="0"/>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EB7996EF-591D-461B-A216-CB83389B5CC6}">
      <dgm:prSet/>
      <dgm:spPr/>
      <dgm:t>
        <a:bodyPr/>
        <a:lstStyle/>
        <a:p>
          <a:r>
            <a:rPr lang="vi-VN" noProof="0" smtClean="0"/>
            <a:t>Lỗ hổng phần mềm</a:t>
          </a:r>
          <a:endParaRPr lang="vi-VN" noProof="0"/>
        </a:p>
      </dgm:t>
    </dgm:pt>
    <dgm:pt modelId="{65E9A12F-B657-450D-913B-CEE9EE0EA4B1}" type="parTrans" cxnId="{0A0B69E6-D819-454F-BF89-25C6509407AB}">
      <dgm:prSet/>
      <dgm:spPr/>
      <dgm:t>
        <a:bodyPr/>
        <a:lstStyle/>
        <a:p>
          <a:endParaRPr lang="en-US"/>
        </a:p>
      </dgm:t>
    </dgm:pt>
    <dgm:pt modelId="{27788368-8C01-44C8-B107-6190E681D7FD}" type="sibTrans" cxnId="{0A0B69E6-D819-454F-BF89-25C6509407AB}">
      <dgm:prSet/>
      <dgm:spPr/>
      <dgm:t>
        <a:bodyPr/>
        <a:lstStyle/>
        <a:p>
          <a:endParaRPr lang="en-US"/>
        </a:p>
      </dgm:t>
    </dgm:pt>
    <dgm:pt modelId="{93DFF7AC-F090-4AA4-A9F8-D02AFCB9C7E6}">
      <dgm:prSet/>
      <dgm:spPr/>
      <dgm:t>
        <a:bodyPr/>
        <a:lstStyle/>
        <a:p>
          <a:r>
            <a:rPr lang="vi-VN" noProof="0" smtClean="0"/>
            <a:t>4</a:t>
          </a:r>
          <a:endParaRPr lang="vi-VN" noProof="0"/>
        </a:p>
      </dgm:t>
    </dgm:pt>
    <dgm:pt modelId="{97764488-2FEE-4815-BEA7-D8FC8F331C09}" type="parTrans" cxnId="{FD85BE68-6568-4EE3-BC96-AF8BBF9EBDE4}">
      <dgm:prSet/>
      <dgm:spPr/>
      <dgm:t>
        <a:bodyPr/>
        <a:lstStyle/>
        <a:p>
          <a:endParaRPr lang="en-US"/>
        </a:p>
      </dgm:t>
    </dgm:pt>
    <dgm:pt modelId="{7EA019B8-A3CF-4A73-B5AF-334069572821}" type="sibTrans" cxnId="{FD85BE68-6568-4EE3-BC96-AF8BBF9EBDE4}">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4">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4">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4">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4">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pt>
    <dgm:pt modelId="{B9EC4955-F8CE-42B0-ABEE-1928073CEE25}" type="pres">
      <dgm:prSet presAssocID="{05513209-78F1-448C-82FA-B2785EC23FA2}" presName="composite" presStyleCnt="0"/>
      <dgm:spPr/>
    </dgm:pt>
    <dgm:pt modelId="{20BEFA03-6951-4A7C-A59E-41DEF89A1A38}" type="pres">
      <dgm:prSet presAssocID="{05513209-78F1-448C-82FA-B2785EC23FA2}" presName="desTx" presStyleLbl="fgAccFollowNode1" presStyleIdx="2" presStyleCnt="4">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2" presStyleCnt="4">
        <dgm:presLayoutVars>
          <dgm:chMax val="0"/>
          <dgm:chPref val="0"/>
          <dgm:bulletEnabled val="1"/>
        </dgm:presLayoutVars>
      </dgm:prSet>
      <dgm:spPr/>
      <dgm:t>
        <a:bodyPr/>
        <a:lstStyle/>
        <a:p>
          <a:endParaRPr lang="en-US"/>
        </a:p>
      </dgm:t>
    </dgm:pt>
    <dgm:pt modelId="{CB9145A2-F2E7-4D5E-9071-228D7DC3E035}" type="pres">
      <dgm:prSet presAssocID="{983822D8-F065-4159-AEFB-B129090EF164}" presName="sp" presStyleCnt="0"/>
      <dgm:spPr/>
    </dgm:pt>
    <dgm:pt modelId="{B0CAC428-C9B2-4766-8DAD-2A1826B476D9}" type="pres">
      <dgm:prSet presAssocID="{93DFF7AC-F090-4AA4-A9F8-D02AFCB9C7E6}" presName="composite" presStyleCnt="0"/>
      <dgm:spPr/>
    </dgm:pt>
    <dgm:pt modelId="{C0A1F197-AC5A-40EF-9731-6F36A15B4D19}" type="pres">
      <dgm:prSet presAssocID="{93DFF7AC-F090-4AA4-A9F8-D02AFCB9C7E6}" presName="desTx" presStyleLbl="fgAccFollowNode1" presStyleIdx="3" presStyleCnt="4">
        <dgm:presLayoutVars>
          <dgm:bulletEnabled val="1"/>
        </dgm:presLayoutVars>
      </dgm:prSet>
      <dgm:spPr/>
      <dgm:t>
        <a:bodyPr/>
        <a:lstStyle/>
        <a:p>
          <a:endParaRPr lang="en-US"/>
        </a:p>
      </dgm:t>
    </dgm:pt>
    <dgm:pt modelId="{7911A502-9C34-49F7-A3E6-CE0A4D7A114E}" type="pres">
      <dgm:prSet presAssocID="{93DFF7AC-F090-4AA4-A9F8-D02AFCB9C7E6}" presName="labelTx" presStyleLbl="node1" presStyleIdx="3" presStyleCnt="4">
        <dgm:presLayoutVars>
          <dgm:chMax val="0"/>
          <dgm:chPref val="0"/>
          <dgm:bulletEnabled val="1"/>
        </dgm:presLayoutVars>
      </dgm:prSet>
      <dgm:spPr/>
      <dgm:t>
        <a:bodyPr/>
        <a:lstStyle/>
        <a:p>
          <a:endParaRPr lang="en-US"/>
        </a:p>
      </dgm:t>
    </dgm:pt>
  </dgm:ptLst>
  <dgm:cxnLst>
    <dgm:cxn modelId="{314C4E73-477B-4DFC-A12A-BEB22C372D5A}" type="presOf" srcId="{8C66E9B3-B12D-4C23-A273-982D7F969BBC}" destId="{BDFB8683-95A4-4BBF-9344-3A0D69314DBB}"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BC8C42DE-1FE3-47D5-B6B5-91571D0EB19A}" type="presOf" srcId="{759FDF1A-46CB-4DD6-A232-39900ACE14DF}" destId="{52D715E9-012B-492D-85DB-CC49546E7451}" srcOrd="0" destOrd="0" presId="urn:diagrams.loki3.com/NumberedList"/>
    <dgm:cxn modelId="{7F37D5C8-E16A-4389-ABBC-ABB93E9EB1A4}" srcId="{6C03E07F-ECFB-4D2F-BA96-D23DA7C5AC73}" destId="{9EA58EC5-7D69-4397-8093-5A4FCBD369E8}" srcOrd="0" destOrd="0" parTransId="{D56EEE90-AC73-4E4D-8BBC-6E0E7885DFB1}" sibTransId="{D5E5875A-C60C-4FC3-869B-722E371FA6E0}"/>
    <dgm:cxn modelId="{CED0B9D0-E2DC-4CB1-A2C1-36298657AC7B}" type="presOf" srcId="{6C03E07F-ECFB-4D2F-BA96-D23DA7C5AC73}" destId="{7D701CF5-2CC3-48B9-A656-E2968A10AA3B}" srcOrd="0" destOrd="0" presId="urn:diagrams.loki3.com/NumberedList"/>
    <dgm:cxn modelId="{7DF5E18B-2026-447E-AB91-8B25EA160832}" srcId="{05513209-78F1-448C-82FA-B2785EC23FA2}" destId="{B388406D-A38C-4897-9997-1C63D79E763E}" srcOrd="0" destOrd="0" parTransId="{9E7AD46F-351F-4B97-AC90-E076FD4E6933}" sibTransId="{E85FB0A1-4C99-4BB0-9523-6FA580C26C5B}"/>
    <dgm:cxn modelId="{A466721D-1A99-4BBE-AE2B-B131EC8E5C11}" type="presOf" srcId="{93DFF7AC-F090-4AA4-A9F8-D02AFCB9C7E6}" destId="{7911A502-9C34-49F7-A3E6-CE0A4D7A114E}" srcOrd="0" destOrd="0" presId="urn:diagrams.loki3.com/NumberedList"/>
    <dgm:cxn modelId="{443ACD5E-9C5A-415A-8264-C77A61AA98FC}" type="presOf" srcId="{EB7996EF-591D-461B-A216-CB83389B5CC6}" destId="{C0A1F197-AC5A-40EF-9731-6F36A15B4D19}" srcOrd="0" destOrd="0" presId="urn:diagrams.loki3.com/NumberedList"/>
    <dgm:cxn modelId="{89F6AEB2-4790-487C-AC1B-D20A20054F51}" type="presOf" srcId="{9EA58EC5-7D69-4397-8093-5A4FCBD369E8}" destId="{A08A9154-0BEB-4230-91C9-16FAC1EF6E1C}" srcOrd="0" destOrd="0" presId="urn:diagrams.loki3.com/NumberedList"/>
    <dgm:cxn modelId="{740F8903-5739-4710-9802-9B1B3A04DE18}" srcId="{8C66E9B3-B12D-4C23-A273-982D7F969BBC}" destId="{6C03E07F-ECFB-4D2F-BA96-D23DA7C5AC73}" srcOrd="0" destOrd="0" parTransId="{D1FC4842-2686-45D4-A56A-3F897EF3B16F}" sibTransId="{E35E76B6-7078-4B09-B349-C02F66AA5978}"/>
    <dgm:cxn modelId="{AB0F1D63-B964-4501-B89D-B149A8B3B1DA}" type="presOf" srcId="{05513209-78F1-448C-82FA-B2785EC23FA2}" destId="{45392A94-85D4-4213-B167-8FDD4035D4D9}" srcOrd="0" destOrd="0" presId="urn:diagrams.loki3.com/NumberedList"/>
    <dgm:cxn modelId="{0A0B69E6-D819-454F-BF89-25C6509407AB}" srcId="{93DFF7AC-F090-4AA4-A9F8-D02AFCB9C7E6}" destId="{EB7996EF-591D-461B-A216-CB83389B5CC6}" srcOrd="0" destOrd="0" parTransId="{65E9A12F-B657-450D-913B-CEE9EE0EA4B1}" sibTransId="{27788368-8C01-44C8-B107-6190E681D7FD}"/>
    <dgm:cxn modelId="{4238E7EC-BEE6-437A-B2A2-866D39F88A5B}" type="presOf" srcId="{B388406D-A38C-4897-9997-1C63D79E763E}" destId="{20BEFA03-6951-4A7C-A59E-41DEF89A1A38}" srcOrd="0" destOrd="0" presId="urn:diagrams.loki3.com/NumberedList"/>
    <dgm:cxn modelId="{4C048470-4DD5-4C68-B38D-D17FD3A41AB5}" srcId="{8C66E9B3-B12D-4C23-A273-982D7F969BBC}" destId="{05513209-78F1-448C-82FA-B2785EC23FA2}" srcOrd="2" destOrd="0" parTransId="{2125FF98-D378-4F2A-ACEE-140F8B68D66F}" sibTransId="{983822D8-F065-4159-AEFB-B129090EF164}"/>
    <dgm:cxn modelId="{1C7B2439-98A6-4A2B-BDB8-438079493C67}" srcId="{8C66E9B3-B12D-4C23-A273-982D7F969BBC}" destId="{759FDF1A-46CB-4DD6-A232-39900ACE14DF}" srcOrd="1" destOrd="0" parTransId="{EBD1FDD3-F3E1-4EF5-AB02-3A05A129FFE4}" sibTransId="{840B7BEC-A424-4364-B52E-A493DF1255BE}"/>
    <dgm:cxn modelId="{FD85BE68-6568-4EE3-BC96-AF8BBF9EBDE4}" srcId="{8C66E9B3-B12D-4C23-A273-982D7F969BBC}" destId="{93DFF7AC-F090-4AA4-A9F8-D02AFCB9C7E6}" srcOrd="3" destOrd="0" parTransId="{97764488-2FEE-4815-BEA7-D8FC8F331C09}" sibTransId="{7EA019B8-A3CF-4A73-B5AF-334069572821}"/>
    <dgm:cxn modelId="{EE26D499-E3C7-4874-A873-C7C102CF342B}" type="presOf" srcId="{374B3CF0-3CBE-41CF-A774-9FD3C3CD3C85}" destId="{5012D0F9-E426-4C44-85B1-B5D15A7B4879}" srcOrd="0" destOrd="0" presId="urn:diagrams.loki3.com/NumberedList"/>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00E5D46C-49A7-4C9F-85DE-08703DA8064C}" type="presParOf" srcId="{BDFB8683-95A4-4BBF-9344-3A0D69314DBB}" destId="{85038EDB-25C5-4D4E-ABE9-E631391CFDC0}" srcOrd="1" destOrd="0" presId="urn:diagrams.loki3.com/NumberedList"/>
    <dgm:cxn modelId="{1222502D-08A5-4131-84B4-00FCADB02E7C}" type="presParOf" srcId="{BDFB8683-95A4-4BBF-9344-3A0D69314DBB}" destId="{EF56E1D1-AD87-41C2-83E7-8BA376BFBB39}" srcOrd="2" destOrd="0" presId="urn:diagrams.loki3.com/NumberedList"/>
    <dgm:cxn modelId="{0C33C500-A31D-48B9-A26A-5CCF9CA393EA}" type="presParOf" srcId="{EF56E1D1-AD87-41C2-83E7-8BA376BFBB39}" destId="{5012D0F9-E426-4C44-85B1-B5D15A7B4879}" srcOrd="0" destOrd="0" presId="urn:diagrams.loki3.com/NumberedList"/>
    <dgm:cxn modelId="{B986F5B9-F109-4150-A358-6E7AADB668AA}" type="presParOf" srcId="{EF56E1D1-AD87-41C2-83E7-8BA376BFBB39}" destId="{52D715E9-012B-492D-85DB-CC49546E7451}" srcOrd="1" destOrd="0" presId="urn:diagrams.loki3.com/NumberedList"/>
    <dgm:cxn modelId="{6C6C4E08-4E01-4DD0-8314-59C7A1C22BCA}" type="presParOf" srcId="{BDFB8683-95A4-4BBF-9344-3A0D69314DBB}" destId="{340D62E9-71F0-4345-AA2C-58FA15EFF2EE}" srcOrd="3" destOrd="0" presId="urn:diagrams.loki3.com/NumberedList"/>
    <dgm:cxn modelId="{1D158B45-3E24-4F9B-84CA-C89A1A157E4A}" type="presParOf" srcId="{BDFB8683-95A4-4BBF-9344-3A0D69314DBB}" destId="{B9EC4955-F8CE-42B0-ABEE-1928073CEE25}" srcOrd="4" destOrd="0" presId="urn:diagrams.loki3.com/NumberedList"/>
    <dgm:cxn modelId="{6BB5B8FF-F300-423B-A5DD-42A4A131D66B}" type="presParOf" srcId="{B9EC4955-F8CE-42B0-ABEE-1928073CEE25}" destId="{20BEFA03-6951-4A7C-A59E-41DEF89A1A38}" srcOrd="0" destOrd="0" presId="urn:diagrams.loki3.com/NumberedList"/>
    <dgm:cxn modelId="{818827BB-00A0-4038-BC7E-B105B90D9B03}" type="presParOf" srcId="{B9EC4955-F8CE-42B0-ABEE-1928073CEE25}" destId="{45392A94-85D4-4213-B167-8FDD4035D4D9}" srcOrd="1" destOrd="0" presId="urn:diagrams.loki3.com/NumberedList"/>
    <dgm:cxn modelId="{D37A9016-D626-49CF-A405-364632BA35F1}" type="presParOf" srcId="{BDFB8683-95A4-4BBF-9344-3A0D69314DBB}" destId="{CB9145A2-F2E7-4D5E-9071-228D7DC3E035}" srcOrd="5" destOrd="0" presId="urn:diagrams.loki3.com/NumberedList"/>
    <dgm:cxn modelId="{83611EED-5070-4B68-924C-7257B5F981BA}" type="presParOf" srcId="{BDFB8683-95A4-4BBF-9344-3A0D69314DBB}" destId="{B0CAC428-C9B2-4766-8DAD-2A1826B476D9}" srcOrd="6" destOrd="0" presId="urn:diagrams.loki3.com/NumberedList"/>
    <dgm:cxn modelId="{D886DAD1-5908-400C-B1F3-12698373FDCE}" type="presParOf" srcId="{B0CAC428-C9B2-4766-8DAD-2A1826B476D9}" destId="{C0A1F197-AC5A-40EF-9731-6F36A15B4D19}" srcOrd="0" destOrd="0" presId="urn:diagrams.loki3.com/NumberedList"/>
    <dgm:cxn modelId="{BDC474FA-1FDB-4621-80FE-7F7A194AA96F}" type="presParOf" srcId="{B0CAC428-C9B2-4766-8DAD-2A1826B476D9}" destId="{7911A502-9C34-49F7-A3E6-CE0A4D7A114E}"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a:solidFill>
          <a:srgbClr val="00FF00"/>
        </a:solidFill>
      </dgm:spPr>
      <dgm:t>
        <a:bodyPr/>
        <a:lstStyle/>
        <a:p>
          <a:r>
            <a:rPr lang="vi-VN" b="1" noProof="0" smtClean="0"/>
            <a:t>1</a:t>
          </a:r>
          <a:endParaRPr lang="vi-VN" b="1" noProof="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a:solidFill>
          <a:srgbClr val="00FF00"/>
        </a:solidFill>
      </dgm:spPr>
      <dgm:t>
        <a:bodyPr/>
        <a:lstStyle/>
        <a:p>
          <a:r>
            <a:rPr lang="vi-VN" b="0" noProof="0" smtClean="0"/>
            <a:t>Kiến trúc máy tính</a:t>
          </a:r>
          <a:endParaRPr lang="vi-VN" b="0" noProof="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smtClean="0"/>
            <a:t>2</a:t>
          </a:r>
          <a:endParaRPr lang="vi-VN" noProof="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noProof="0" smtClean="0"/>
            <a:t>Stack</a:t>
          </a:r>
          <a:endParaRPr lang="vi-VN" noProof="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388406D-A38C-4897-9997-1C63D79E763E}">
      <dgm:prSet/>
      <dgm:spPr/>
      <dgm:t>
        <a:bodyPr/>
        <a:lstStyle/>
        <a:p>
          <a:r>
            <a:rPr lang="vi-VN" noProof="0" smtClean="0"/>
            <a:t>Hàm và gọi hàm</a:t>
          </a:r>
          <a:endParaRPr lang="vi-VN" noProof="0"/>
        </a:p>
      </dgm:t>
    </dgm:pt>
    <dgm:pt modelId="{9E7AD46F-351F-4B97-AC90-E076FD4E6933}" type="parTrans" cxnId="{7DF5E18B-2026-447E-AB91-8B25EA160832}">
      <dgm:prSet/>
      <dgm:spPr/>
      <dgm:t>
        <a:bodyPr/>
        <a:lstStyle/>
        <a:p>
          <a:endParaRPr lang="en-US"/>
        </a:p>
      </dgm:t>
    </dgm:pt>
    <dgm:pt modelId="{E85FB0A1-4C99-4BB0-9523-6FA580C26C5B}" type="sibTrans" cxnId="{7DF5E18B-2026-447E-AB91-8B25EA160832}">
      <dgm:prSet/>
      <dgm:spPr/>
      <dgm:t>
        <a:bodyPr/>
        <a:lstStyle/>
        <a:p>
          <a:endParaRPr lang="en-US"/>
        </a:p>
      </dgm:t>
    </dgm:pt>
    <dgm:pt modelId="{05513209-78F1-448C-82FA-B2785EC23FA2}">
      <dgm:prSet/>
      <dgm:spPr/>
      <dgm:t>
        <a:bodyPr/>
        <a:lstStyle/>
        <a:p>
          <a:r>
            <a:rPr lang="vi-VN" noProof="0" smtClean="0"/>
            <a:t>3</a:t>
          </a:r>
          <a:endParaRPr lang="vi-VN" noProof="0"/>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EB7996EF-591D-461B-A216-CB83389B5CC6}">
      <dgm:prSet/>
      <dgm:spPr/>
      <dgm:t>
        <a:bodyPr/>
        <a:lstStyle/>
        <a:p>
          <a:r>
            <a:rPr lang="vi-VN" noProof="0" smtClean="0"/>
            <a:t>Lỗ hổng phần mềm</a:t>
          </a:r>
          <a:endParaRPr lang="vi-VN" noProof="0"/>
        </a:p>
      </dgm:t>
    </dgm:pt>
    <dgm:pt modelId="{65E9A12F-B657-450D-913B-CEE9EE0EA4B1}" type="parTrans" cxnId="{0A0B69E6-D819-454F-BF89-25C6509407AB}">
      <dgm:prSet/>
      <dgm:spPr/>
      <dgm:t>
        <a:bodyPr/>
        <a:lstStyle/>
        <a:p>
          <a:endParaRPr lang="en-US"/>
        </a:p>
      </dgm:t>
    </dgm:pt>
    <dgm:pt modelId="{27788368-8C01-44C8-B107-6190E681D7FD}" type="sibTrans" cxnId="{0A0B69E6-D819-454F-BF89-25C6509407AB}">
      <dgm:prSet/>
      <dgm:spPr/>
      <dgm:t>
        <a:bodyPr/>
        <a:lstStyle/>
        <a:p>
          <a:endParaRPr lang="en-US"/>
        </a:p>
      </dgm:t>
    </dgm:pt>
    <dgm:pt modelId="{93DFF7AC-F090-4AA4-A9F8-D02AFCB9C7E6}">
      <dgm:prSet/>
      <dgm:spPr/>
      <dgm:t>
        <a:bodyPr/>
        <a:lstStyle/>
        <a:p>
          <a:r>
            <a:rPr lang="vi-VN" noProof="0" smtClean="0"/>
            <a:t>4</a:t>
          </a:r>
          <a:endParaRPr lang="vi-VN" noProof="0"/>
        </a:p>
      </dgm:t>
    </dgm:pt>
    <dgm:pt modelId="{97764488-2FEE-4815-BEA7-D8FC8F331C09}" type="parTrans" cxnId="{FD85BE68-6568-4EE3-BC96-AF8BBF9EBDE4}">
      <dgm:prSet/>
      <dgm:spPr/>
      <dgm:t>
        <a:bodyPr/>
        <a:lstStyle/>
        <a:p>
          <a:endParaRPr lang="en-US"/>
        </a:p>
      </dgm:t>
    </dgm:pt>
    <dgm:pt modelId="{7EA019B8-A3CF-4A73-B5AF-334069572821}" type="sibTrans" cxnId="{FD85BE68-6568-4EE3-BC96-AF8BBF9EBDE4}">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4">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4">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4">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4">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pt>
    <dgm:pt modelId="{B9EC4955-F8CE-42B0-ABEE-1928073CEE25}" type="pres">
      <dgm:prSet presAssocID="{05513209-78F1-448C-82FA-B2785EC23FA2}" presName="composite" presStyleCnt="0"/>
      <dgm:spPr/>
    </dgm:pt>
    <dgm:pt modelId="{20BEFA03-6951-4A7C-A59E-41DEF89A1A38}" type="pres">
      <dgm:prSet presAssocID="{05513209-78F1-448C-82FA-B2785EC23FA2}" presName="desTx" presStyleLbl="fgAccFollowNode1" presStyleIdx="2" presStyleCnt="4">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2" presStyleCnt="4">
        <dgm:presLayoutVars>
          <dgm:chMax val="0"/>
          <dgm:chPref val="0"/>
          <dgm:bulletEnabled val="1"/>
        </dgm:presLayoutVars>
      </dgm:prSet>
      <dgm:spPr/>
      <dgm:t>
        <a:bodyPr/>
        <a:lstStyle/>
        <a:p>
          <a:endParaRPr lang="en-US"/>
        </a:p>
      </dgm:t>
    </dgm:pt>
    <dgm:pt modelId="{CB9145A2-F2E7-4D5E-9071-228D7DC3E035}" type="pres">
      <dgm:prSet presAssocID="{983822D8-F065-4159-AEFB-B129090EF164}" presName="sp" presStyleCnt="0"/>
      <dgm:spPr/>
    </dgm:pt>
    <dgm:pt modelId="{B0CAC428-C9B2-4766-8DAD-2A1826B476D9}" type="pres">
      <dgm:prSet presAssocID="{93DFF7AC-F090-4AA4-A9F8-D02AFCB9C7E6}" presName="composite" presStyleCnt="0"/>
      <dgm:spPr/>
    </dgm:pt>
    <dgm:pt modelId="{C0A1F197-AC5A-40EF-9731-6F36A15B4D19}" type="pres">
      <dgm:prSet presAssocID="{93DFF7AC-F090-4AA4-A9F8-D02AFCB9C7E6}" presName="desTx" presStyleLbl="fgAccFollowNode1" presStyleIdx="3" presStyleCnt="4">
        <dgm:presLayoutVars>
          <dgm:bulletEnabled val="1"/>
        </dgm:presLayoutVars>
      </dgm:prSet>
      <dgm:spPr/>
      <dgm:t>
        <a:bodyPr/>
        <a:lstStyle/>
        <a:p>
          <a:endParaRPr lang="en-US"/>
        </a:p>
      </dgm:t>
    </dgm:pt>
    <dgm:pt modelId="{7911A502-9C34-49F7-A3E6-CE0A4D7A114E}" type="pres">
      <dgm:prSet presAssocID="{93DFF7AC-F090-4AA4-A9F8-D02AFCB9C7E6}" presName="labelTx" presStyleLbl="node1" presStyleIdx="3" presStyleCnt="4">
        <dgm:presLayoutVars>
          <dgm:chMax val="0"/>
          <dgm:chPref val="0"/>
          <dgm:bulletEnabled val="1"/>
        </dgm:presLayoutVars>
      </dgm:prSet>
      <dgm:spPr/>
      <dgm:t>
        <a:bodyPr/>
        <a:lstStyle/>
        <a:p>
          <a:endParaRPr lang="en-US"/>
        </a:p>
      </dgm:t>
    </dgm:pt>
  </dgm:ptLst>
  <dgm:cxnLst>
    <dgm:cxn modelId="{314C4E73-477B-4DFC-A12A-BEB22C372D5A}" type="presOf" srcId="{8C66E9B3-B12D-4C23-A273-982D7F969BBC}" destId="{BDFB8683-95A4-4BBF-9344-3A0D69314DBB}"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BC8C42DE-1FE3-47D5-B6B5-91571D0EB19A}" type="presOf" srcId="{759FDF1A-46CB-4DD6-A232-39900ACE14DF}" destId="{52D715E9-012B-492D-85DB-CC49546E7451}" srcOrd="0" destOrd="0" presId="urn:diagrams.loki3.com/NumberedList"/>
    <dgm:cxn modelId="{7F37D5C8-E16A-4389-ABBC-ABB93E9EB1A4}" srcId="{6C03E07F-ECFB-4D2F-BA96-D23DA7C5AC73}" destId="{9EA58EC5-7D69-4397-8093-5A4FCBD369E8}" srcOrd="0" destOrd="0" parTransId="{D56EEE90-AC73-4E4D-8BBC-6E0E7885DFB1}" sibTransId="{D5E5875A-C60C-4FC3-869B-722E371FA6E0}"/>
    <dgm:cxn modelId="{CED0B9D0-E2DC-4CB1-A2C1-36298657AC7B}" type="presOf" srcId="{6C03E07F-ECFB-4D2F-BA96-D23DA7C5AC73}" destId="{7D701CF5-2CC3-48B9-A656-E2968A10AA3B}" srcOrd="0" destOrd="0" presId="urn:diagrams.loki3.com/NumberedList"/>
    <dgm:cxn modelId="{7DF5E18B-2026-447E-AB91-8B25EA160832}" srcId="{05513209-78F1-448C-82FA-B2785EC23FA2}" destId="{B388406D-A38C-4897-9997-1C63D79E763E}" srcOrd="0" destOrd="0" parTransId="{9E7AD46F-351F-4B97-AC90-E076FD4E6933}" sibTransId="{E85FB0A1-4C99-4BB0-9523-6FA580C26C5B}"/>
    <dgm:cxn modelId="{A466721D-1A99-4BBE-AE2B-B131EC8E5C11}" type="presOf" srcId="{93DFF7AC-F090-4AA4-A9F8-D02AFCB9C7E6}" destId="{7911A502-9C34-49F7-A3E6-CE0A4D7A114E}" srcOrd="0" destOrd="0" presId="urn:diagrams.loki3.com/NumberedList"/>
    <dgm:cxn modelId="{443ACD5E-9C5A-415A-8264-C77A61AA98FC}" type="presOf" srcId="{EB7996EF-591D-461B-A216-CB83389B5CC6}" destId="{C0A1F197-AC5A-40EF-9731-6F36A15B4D19}" srcOrd="0" destOrd="0" presId="urn:diagrams.loki3.com/NumberedList"/>
    <dgm:cxn modelId="{89F6AEB2-4790-487C-AC1B-D20A20054F51}" type="presOf" srcId="{9EA58EC5-7D69-4397-8093-5A4FCBD369E8}" destId="{A08A9154-0BEB-4230-91C9-16FAC1EF6E1C}" srcOrd="0" destOrd="0" presId="urn:diagrams.loki3.com/NumberedList"/>
    <dgm:cxn modelId="{740F8903-5739-4710-9802-9B1B3A04DE18}" srcId="{8C66E9B3-B12D-4C23-A273-982D7F969BBC}" destId="{6C03E07F-ECFB-4D2F-BA96-D23DA7C5AC73}" srcOrd="0" destOrd="0" parTransId="{D1FC4842-2686-45D4-A56A-3F897EF3B16F}" sibTransId="{E35E76B6-7078-4B09-B349-C02F66AA5978}"/>
    <dgm:cxn modelId="{AB0F1D63-B964-4501-B89D-B149A8B3B1DA}" type="presOf" srcId="{05513209-78F1-448C-82FA-B2785EC23FA2}" destId="{45392A94-85D4-4213-B167-8FDD4035D4D9}" srcOrd="0" destOrd="0" presId="urn:diagrams.loki3.com/NumberedList"/>
    <dgm:cxn modelId="{0A0B69E6-D819-454F-BF89-25C6509407AB}" srcId="{93DFF7AC-F090-4AA4-A9F8-D02AFCB9C7E6}" destId="{EB7996EF-591D-461B-A216-CB83389B5CC6}" srcOrd="0" destOrd="0" parTransId="{65E9A12F-B657-450D-913B-CEE9EE0EA4B1}" sibTransId="{27788368-8C01-44C8-B107-6190E681D7FD}"/>
    <dgm:cxn modelId="{4238E7EC-BEE6-437A-B2A2-866D39F88A5B}" type="presOf" srcId="{B388406D-A38C-4897-9997-1C63D79E763E}" destId="{20BEFA03-6951-4A7C-A59E-41DEF89A1A38}" srcOrd="0" destOrd="0" presId="urn:diagrams.loki3.com/NumberedList"/>
    <dgm:cxn modelId="{4C048470-4DD5-4C68-B38D-D17FD3A41AB5}" srcId="{8C66E9B3-B12D-4C23-A273-982D7F969BBC}" destId="{05513209-78F1-448C-82FA-B2785EC23FA2}" srcOrd="2" destOrd="0" parTransId="{2125FF98-D378-4F2A-ACEE-140F8B68D66F}" sibTransId="{983822D8-F065-4159-AEFB-B129090EF164}"/>
    <dgm:cxn modelId="{1C7B2439-98A6-4A2B-BDB8-438079493C67}" srcId="{8C66E9B3-B12D-4C23-A273-982D7F969BBC}" destId="{759FDF1A-46CB-4DD6-A232-39900ACE14DF}" srcOrd="1" destOrd="0" parTransId="{EBD1FDD3-F3E1-4EF5-AB02-3A05A129FFE4}" sibTransId="{840B7BEC-A424-4364-B52E-A493DF1255BE}"/>
    <dgm:cxn modelId="{FD85BE68-6568-4EE3-BC96-AF8BBF9EBDE4}" srcId="{8C66E9B3-B12D-4C23-A273-982D7F969BBC}" destId="{93DFF7AC-F090-4AA4-A9F8-D02AFCB9C7E6}" srcOrd="3" destOrd="0" parTransId="{97764488-2FEE-4815-BEA7-D8FC8F331C09}" sibTransId="{7EA019B8-A3CF-4A73-B5AF-334069572821}"/>
    <dgm:cxn modelId="{EE26D499-E3C7-4874-A873-C7C102CF342B}" type="presOf" srcId="{374B3CF0-3CBE-41CF-A774-9FD3C3CD3C85}" destId="{5012D0F9-E426-4C44-85B1-B5D15A7B4879}" srcOrd="0" destOrd="0" presId="urn:diagrams.loki3.com/NumberedList"/>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00E5D46C-49A7-4C9F-85DE-08703DA8064C}" type="presParOf" srcId="{BDFB8683-95A4-4BBF-9344-3A0D69314DBB}" destId="{85038EDB-25C5-4D4E-ABE9-E631391CFDC0}" srcOrd="1" destOrd="0" presId="urn:diagrams.loki3.com/NumberedList"/>
    <dgm:cxn modelId="{1222502D-08A5-4131-84B4-00FCADB02E7C}" type="presParOf" srcId="{BDFB8683-95A4-4BBF-9344-3A0D69314DBB}" destId="{EF56E1D1-AD87-41C2-83E7-8BA376BFBB39}" srcOrd="2" destOrd="0" presId="urn:diagrams.loki3.com/NumberedList"/>
    <dgm:cxn modelId="{0C33C500-A31D-48B9-A26A-5CCF9CA393EA}" type="presParOf" srcId="{EF56E1D1-AD87-41C2-83E7-8BA376BFBB39}" destId="{5012D0F9-E426-4C44-85B1-B5D15A7B4879}" srcOrd="0" destOrd="0" presId="urn:diagrams.loki3.com/NumberedList"/>
    <dgm:cxn modelId="{B986F5B9-F109-4150-A358-6E7AADB668AA}" type="presParOf" srcId="{EF56E1D1-AD87-41C2-83E7-8BA376BFBB39}" destId="{52D715E9-012B-492D-85DB-CC49546E7451}" srcOrd="1" destOrd="0" presId="urn:diagrams.loki3.com/NumberedList"/>
    <dgm:cxn modelId="{6C6C4E08-4E01-4DD0-8314-59C7A1C22BCA}" type="presParOf" srcId="{BDFB8683-95A4-4BBF-9344-3A0D69314DBB}" destId="{340D62E9-71F0-4345-AA2C-58FA15EFF2EE}" srcOrd="3" destOrd="0" presId="urn:diagrams.loki3.com/NumberedList"/>
    <dgm:cxn modelId="{1D158B45-3E24-4F9B-84CA-C89A1A157E4A}" type="presParOf" srcId="{BDFB8683-95A4-4BBF-9344-3A0D69314DBB}" destId="{B9EC4955-F8CE-42B0-ABEE-1928073CEE25}" srcOrd="4" destOrd="0" presId="urn:diagrams.loki3.com/NumberedList"/>
    <dgm:cxn modelId="{6BB5B8FF-F300-423B-A5DD-42A4A131D66B}" type="presParOf" srcId="{B9EC4955-F8CE-42B0-ABEE-1928073CEE25}" destId="{20BEFA03-6951-4A7C-A59E-41DEF89A1A38}" srcOrd="0" destOrd="0" presId="urn:diagrams.loki3.com/NumberedList"/>
    <dgm:cxn modelId="{818827BB-00A0-4038-BC7E-B105B90D9B03}" type="presParOf" srcId="{B9EC4955-F8CE-42B0-ABEE-1928073CEE25}" destId="{45392A94-85D4-4213-B167-8FDD4035D4D9}" srcOrd="1" destOrd="0" presId="urn:diagrams.loki3.com/NumberedList"/>
    <dgm:cxn modelId="{D37A9016-D626-49CF-A405-364632BA35F1}" type="presParOf" srcId="{BDFB8683-95A4-4BBF-9344-3A0D69314DBB}" destId="{CB9145A2-F2E7-4D5E-9071-228D7DC3E035}" srcOrd="5" destOrd="0" presId="urn:diagrams.loki3.com/NumberedList"/>
    <dgm:cxn modelId="{83611EED-5070-4B68-924C-7257B5F981BA}" type="presParOf" srcId="{BDFB8683-95A4-4BBF-9344-3A0D69314DBB}" destId="{B0CAC428-C9B2-4766-8DAD-2A1826B476D9}" srcOrd="6" destOrd="0" presId="urn:diagrams.loki3.com/NumberedList"/>
    <dgm:cxn modelId="{D886DAD1-5908-400C-B1F3-12698373FDCE}" type="presParOf" srcId="{B0CAC428-C9B2-4766-8DAD-2A1826B476D9}" destId="{C0A1F197-AC5A-40EF-9731-6F36A15B4D19}" srcOrd="0" destOrd="0" presId="urn:diagrams.loki3.com/NumberedList"/>
    <dgm:cxn modelId="{BDC474FA-1FDB-4621-80FE-7F7A194AA96F}" type="presParOf" srcId="{B0CAC428-C9B2-4766-8DAD-2A1826B476D9}" destId="{7911A502-9C34-49F7-A3E6-CE0A4D7A114E}"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dgm:t>
        <a:bodyPr/>
        <a:lstStyle/>
        <a:p>
          <a:r>
            <a:rPr lang="vi-VN" b="1" noProof="0" smtClean="0"/>
            <a:t>1</a:t>
          </a:r>
          <a:endParaRPr lang="vi-VN" b="1" noProof="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b="0" noProof="0" smtClean="0"/>
            <a:t>Kiến trúc máy tính</a:t>
          </a:r>
          <a:endParaRPr lang="vi-VN" b="0" noProof="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a:solidFill>
          <a:srgbClr val="00FF00"/>
        </a:solidFill>
      </dgm:spPr>
      <dgm:t>
        <a:bodyPr/>
        <a:lstStyle/>
        <a:p>
          <a:r>
            <a:rPr lang="vi-VN" noProof="0" smtClean="0"/>
            <a:t>2</a:t>
          </a:r>
          <a:endParaRPr lang="vi-VN" noProof="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a:solidFill>
          <a:srgbClr val="00FF00"/>
        </a:solidFill>
      </dgm:spPr>
      <dgm:t>
        <a:bodyPr/>
        <a:lstStyle/>
        <a:p>
          <a:r>
            <a:rPr lang="vi-VN" noProof="0" smtClean="0"/>
            <a:t>Stack</a:t>
          </a:r>
          <a:endParaRPr lang="vi-VN" noProof="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388406D-A38C-4897-9997-1C63D79E763E}">
      <dgm:prSet/>
      <dgm:spPr/>
      <dgm:t>
        <a:bodyPr/>
        <a:lstStyle/>
        <a:p>
          <a:r>
            <a:rPr lang="vi-VN" noProof="0" smtClean="0"/>
            <a:t>Hàm và gọi hàm</a:t>
          </a:r>
          <a:endParaRPr lang="vi-VN" noProof="0"/>
        </a:p>
      </dgm:t>
    </dgm:pt>
    <dgm:pt modelId="{9E7AD46F-351F-4B97-AC90-E076FD4E6933}" type="parTrans" cxnId="{7DF5E18B-2026-447E-AB91-8B25EA160832}">
      <dgm:prSet/>
      <dgm:spPr/>
      <dgm:t>
        <a:bodyPr/>
        <a:lstStyle/>
        <a:p>
          <a:endParaRPr lang="en-US"/>
        </a:p>
      </dgm:t>
    </dgm:pt>
    <dgm:pt modelId="{E85FB0A1-4C99-4BB0-9523-6FA580C26C5B}" type="sibTrans" cxnId="{7DF5E18B-2026-447E-AB91-8B25EA160832}">
      <dgm:prSet/>
      <dgm:spPr/>
      <dgm:t>
        <a:bodyPr/>
        <a:lstStyle/>
        <a:p>
          <a:endParaRPr lang="en-US"/>
        </a:p>
      </dgm:t>
    </dgm:pt>
    <dgm:pt modelId="{05513209-78F1-448C-82FA-B2785EC23FA2}">
      <dgm:prSet/>
      <dgm:spPr/>
      <dgm:t>
        <a:bodyPr/>
        <a:lstStyle/>
        <a:p>
          <a:r>
            <a:rPr lang="vi-VN" noProof="0" smtClean="0"/>
            <a:t>3</a:t>
          </a:r>
          <a:endParaRPr lang="vi-VN" noProof="0"/>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EB7996EF-591D-461B-A216-CB83389B5CC6}">
      <dgm:prSet/>
      <dgm:spPr/>
      <dgm:t>
        <a:bodyPr/>
        <a:lstStyle/>
        <a:p>
          <a:r>
            <a:rPr lang="vi-VN" noProof="0" smtClean="0"/>
            <a:t>Lỗ hổng phần mềm</a:t>
          </a:r>
          <a:endParaRPr lang="vi-VN" noProof="0"/>
        </a:p>
      </dgm:t>
    </dgm:pt>
    <dgm:pt modelId="{65E9A12F-B657-450D-913B-CEE9EE0EA4B1}" type="parTrans" cxnId="{0A0B69E6-D819-454F-BF89-25C6509407AB}">
      <dgm:prSet/>
      <dgm:spPr/>
      <dgm:t>
        <a:bodyPr/>
        <a:lstStyle/>
        <a:p>
          <a:endParaRPr lang="en-US"/>
        </a:p>
      </dgm:t>
    </dgm:pt>
    <dgm:pt modelId="{27788368-8C01-44C8-B107-6190E681D7FD}" type="sibTrans" cxnId="{0A0B69E6-D819-454F-BF89-25C6509407AB}">
      <dgm:prSet/>
      <dgm:spPr/>
      <dgm:t>
        <a:bodyPr/>
        <a:lstStyle/>
        <a:p>
          <a:endParaRPr lang="en-US"/>
        </a:p>
      </dgm:t>
    </dgm:pt>
    <dgm:pt modelId="{93DFF7AC-F090-4AA4-A9F8-D02AFCB9C7E6}">
      <dgm:prSet/>
      <dgm:spPr/>
      <dgm:t>
        <a:bodyPr/>
        <a:lstStyle/>
        <a:p>
          <a:r>
            <a:rPr lang="vi-VN" noProof="0" smtClean="0"/>
            <a:t>4</a:t>
          </a:r>
          <a:endParaRPr lang="vi-VN" noProof="0"/>
        </a:p>
      </dgm:t>
    </dgm:pt>
    <dgm:pt modelId="{97764488-2FEE-4815-BEA7-D8FC8F331C09}" type="parTrans" cxnId="{FD85BE68-6568-4EE3-BC96-AF8BBF9EBDE4}">
      <dgm:prSet/>
      <dgm:spPr/>
      <dgm:t>
        <a:bodyPr/>
        <a:lstStyle/>
        <a:p>
          <a:endParaRPr lang="en-US"/>
        </a:p>
      </dgm:t>
    </dgm:pt>
    <dgm:pt modelId="{7EA019B8-A3CF-4A73-B5AF-334069572821}" type="sibTrans" cxnId="{FD85BE68-6568-4EE3-BC96-AF8BBF9EBDE4}">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4">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4">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4">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4">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pt>
    <dgm:pt modelId="{B9EC4955-F8CE-42B0-ABEE-1928073CEE25}" type="pres">
      <dgm:prSet presAssocID="{05513209-78F1-448C-82FA-B2785EC23FA2}" presName="composite" presStyleCnt="0"/>
      <dgm:spPr/>
    </dgm:pt>
    <dgm:pt modelId="{20BEFA03-6951-4A7C-A59E-41DEF89A1A38}" type="pres">
      <dgm:prSet presAssocID="{05513209-78F1-448C-82FA-B2785EC23FA2}" presName="desTx" presStyleLbl="fgAccFollowNode1" presStyleIdx="2" presStyleCnt="4">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2" presStyleCnt="4">
        <dgm:presLayoutVars>
          <dgm:chMax val="0"/>
          <dgm:chPref val="0"/>
          <dgm:bulletEnabled val="1"/>
        </dgm:presLayoutVars>
      </dgm:prSet>
      <dgm:spPr/>
      <dgm:t>
        <a:bodyPr/>
        <a:lstStyle/>
        <a:p>
          <a:endParaRPr lang="en-US"/>
        </a:p>
      </dgm:t>
    </dgm:pt>
    <dgm:pt modelId="{CB9145A2-F2E7-4D5E-9071-228D7DC3E035}" type="pres">
      <dgm:prSet presAssocID="{983822D8-F065-4159-AEFB-B129090EF164}" presName="sp" presStyleCnt="0"/>
      <dgm:spPr/>
    </dgm:pt>
    <dgm:pt modelId="{B0CAC428-C9B2-4766-8DAD-2A1826B476D9}" type="pres">
      <dgm:prSet presAssocID="{93DFF7AC-F090-4AA4-A9F8-D02AFCB9C7E6}" presName="composite" presStyleCnt="0"/>
      <dgm:spPr/>
    </dgm:pt>
    <dgm:pt modelId="{C0A1F197-AC5A-40EF-9731-6F36A15B4D19}" type="pres">
      <dgm:prSet presAssocID="{93DFF7AC-F090-4AA4-A9F8-D02AFCB9C7E6}" presName="desTx" presStyleLbl="fgAccFollowNode1" presStyleIdx="3" presStyleCnt="4">
        <dgm:presLayoutVars>
          <dgm:bulletEnabled val="1"/>
        </dgm:presLayoutVars>
      </dgm:prSet>
      <dgm:spPr/>
      <dgm:t>
        <a:bodyPr/>
        <a:lstStyle/>
        <a:p>
          <a:endParaRPr lang="en-US"/>
        </a:p>
      </dgm:t>
    </dgm:pt>
    <dgm:pt modelId="{7911A502-9C34-49F7-A3E6-CE0A4D7A114E}" type="pres">
      <dgm:prSet presAssocID="{93DFF7AC-F090-4AA4-A9F8-D02AFCB9C7E6}" presName="labelTx" presStyleLbl="node1" presStyleIdx="3" presStyleCnt="4">
        <dgm:presLayoutVars>
          <dgm:chMax val="0"/>
          <dgm:chPref val="0"/>
          <dgm:bulletEnabled val="1"/>
        </dgm:presLayoutVars>
      </dgm:prSet>
      <dgm:spPr/>
      <dgm:t>
        <a:bodyPr/>
        <a:lstStyle/>
        <a:p>
          <a:endParaRPr lang="en-US"/>
        </a:p>
      </dgm:t>
    </dgm:pt>
  </dgm:ptLst>
  <dgm:cxnLst>
    <dgm:cxn modelId="{314C4E73-477B-4DFC-A12A-BEB22C372D5A}" type="presOf" srcId="{8C66E9B3-B12D-4C23-A273-982D7F969BBC}" destId="{BDFB8683-95A4-4BBF-9344-3A0D69314DBB}"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BC8C42DE-1FE3-47D5-B6B5-91571D0EB19A}" type="presOf" srcId="{759FDF1A-46CB-4DD6-A232-39900ACE14DF}" destId="{52D715E9-012B-492D-85DB-CC49546E7451}" srcOrd="0" destOrd="0" presId="urn:diagrams.loki3.com/NumberedList"/>
    <dgm:cxn modelId="{7F37D5C8-E16A-4389-ABBC-ABB93E9EB1A4}" srcId="{6C03E07F-ECFB-4D2F-BA96-D23DA7C5AC73}" destId="{9EA58EC5-7D69-4397-8093-5A4FCBD369E8}" srcOrd="0" destOrd="0" parTransId="{D56EEE90-AC73-4E4D-8BBC-6E0E7885DFB1}" sibTransId="{D5E5875A-C60C-4FC3-869B-722E371FA6E0}"/>
    <dgm:cxn modelId="{CED0B9D0-E2DC-4CB1-A2C1-36298657AC7B}" type="presOf" srcId="{6C03E07F-ECFB-4D2F-BA96-D23DA7C5AC73}" destId="{7D701CF5-2CC3-48B9-A656-E2968A10AA3B}" srcOrd="0" destOrd="0" presId="urn:diagrams.loki3.com/NumberedList"/>
    <dgm:cxn modelId="{7DF5E18B-2026-447E-AB91-8B25EA160832}" srcId="{05513209-78F1-448C-82FA-B2785EC23FA2}" destId="{B388406D-A38C-4897-9997-1C63D79E763E}" srcOrd="0" destOrd="0" parTransId="{9E7AD46F-351F-4B97-AC90-E076FD4E6933}" sibTransId="{E85FB0A1-4C99-4BB0-9523-6FA580C26C5B}"/>
    <dgm:cxn modelId="{A466721D-1A99-4BBE-AE2B-B131EC8E5C11}" type="presOf" srcId="{93DFF7AC-F090-4AA4-A9F8-D02AFCB9C7E6}" destId="{7911A502-9C34-49F7-A3E6-CE0A4D7A114E}" srcOrd="0" destOrd="0" presId="urn:diagrams.loki3.com/NumberedList"/>
    <dgm:cxn modelId="{443ACD5E-9C5A-415A-8264-C77A61AA98FC}" type="presOf" srcId="{EB7996EF-591D-461B-A216-CB83389B5CC6}" destId="{C0A1F197-AC5A-40EF-9731-6F36A15B4D19}" srcOrd="0" destOrd="0" presId="urn:diagrams.loki3.com/NumberedList"/>
    <dgm:cxn modelId="{89F6AEB2-4790-487C-AC1B-D20A20054F51}" type="presOf" srcId="{9EA58EC5-7D69-4397-8093-5A4FCBD369E8}" destId="{A08A9154-0BEB-4230-91C9-16FAC1EF6E1C}" srcOrd="0" destOrd="0" presId="urn:diagrams.loki3.com/NumberedList"/>
    <dgm:cxn modelId="{740F8903-5739-4710-9802-9B1B3A04DE18}" srcId="{8C66E9B3-B12D-4C23-A273-982D7F969BBC}" destId="{6C03E07F-ECFB-4D2F-BA96-D23DA7C5AC73}" srcOrd="0" destOrd="0" parTransId="{D1FC4842-2686-45D4-A56A-3F897EF3B16F}" sibTransId="{E35E76B6-7078-4B09-B349-C02F66AA5978}"/>
    <dgm:cxn modelId="{AB0F1D63-B964-4501-B89D-B149A8B3B1DA}" type="presOf" srcId="{05513209-78F1-448C-82FA-B2785EC23FA2}" destId="{45392A94-85D4-4213-B167-8FDD4035D4D9}" srcOrd="0" destOrd="0" presId="urn:diagrams.loki3.com/NumberedList"/>
    <dgm:cxn modelId="{0A0B69E6-D819-454F-BF89-25C6509407AB}" srcId="{93DFF7AC-F090-4AA4-A9F8-D02AFCB9C7E6}" destId="{EB7996EF-591D-461B-A216-CB83389B5CC6}" srcOrd="0" destOrd="0" parTransId="{65E9A12F-B657-450D-913B-CEE9EE0EA4B1}" sibTransId="{27788368-8C01-44C8-B107-6190E681D7FD}"/>
    <dgm:cxn modelId="{4238E7EC-BEE6-437A-B2A2-866D39F88A5B}" type="presOf" srcId="{B388406D-A38C-4897-9997-1C63D79E763E}" destId="{20BEFA03-6951-4A7C-A59E-41DEF89A1A38}" srcOrd="0" destOrd="0" presId="urn:diagrams.loki3.com/NumberedList"/>
    <dgm:cxn modelId="{4C048470-4DD5-4C68-B38D-D17FD3A41AB5}" srcId="{8C66E9B3-B12D-4C23-A273-982D7F969BBC}" destId="{05513209-78F1-448C-82FA-B2785EC23FA2}" srcOrd="2" destOrd="0" parTransId="{2125FF98-D378-4F2A-ACEE-140F8B68D66F}" sibTransId="{983822D8-F065-4159-AEFB-B129090EF164}"/>
    <dgm:cxn modelId="{1C7B2439-98A6-4A2B-BDB8-438079493C67}" srcId="{8C66E9B3-B12D-4C23-A273-982D7F969BBC}" destId="{759FDF1A-46CB-4DD6-A232-39900ACE14DF}" srcOrd="1" destOrd="0" parTransId="{EBD1FDD3-F3E1-4EF5-AB02-3A05A129FFE4}" sibTransId="{840B7BEC-A424-4364-B52E-A493DF1255BE}"/>
    <dgm:cxn modelId="{FD85BE68-6568-4EE3-BC96-AF8BBF9EBDE4}" srcId="{8C66E9B3-B12D-4C23-A273-982D7F969BBC}" destId="{93DFF7AC-F090-4AA4-A9F8-D02AFCB9C7E6}" srcOrd="3" destOrd="0" parTransId="{97764488-2FEE-4815-BEA7-D8FC8F331C09}" sibTransId="{7EA019B8-A3CF-4A73-B5AF-334069572821}"/>
    <dgm:cxn modelId="{EE26D499-E3C7-4874-A873-C7C102CF342B}" type="presOf" srcId="{374B3CF0-3CBE-41CF-A774-9FD3C3CD3C85}" destId="{5012D0F9-E426-4C44-85B1-B5D15A7B4879}" srcOrd="0" destOrd="0" presId="urn:diagrams.loki3.com/NumberedList"/>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00E5D46C-49A7-4C9F-85DE-08703DA8064C}" type="presParOf" srcId="{BDFB8683-95A4-4BBF-9344-3A0D69314DBB}" destId="{85038EDB-25C5-4D4E-ABE9-E631391CFDC0}" srcOrd="1" destOrd="0" presId="urn:diagrams.loki3.com/NumberedList"/>
    <dgm:cxn modelId="{1222502D-08A5-4131-84B4-00FCADB02E7C}" type="presParOf" srcId="{BDFB8683-95A4-4BBF-9344-3A0D69314DBB}" destId="{EF56E1D1-AD87-41C2-83E7-8BA376BFBB39}" srcOrd="2" destOrd="0" presId="urn:diagrams.loki3.com/NumberedList"/>
    <dgm:cxn modelId="{0C33C500-A31D-48B9-A26A-5CCF9CA393EA}" type="presParOf" srcId="{EF56E1D1-AD87-41C2-83E7-8BA376BFBB39}" destId="{5012D0F9-E426-4C44-85B1-B5D15A7B4879}" srcOrd="0" destOrd="0" presId="urn:diagrams.loki3.com/NumberedList"/>
    <dgm:cxn modelId="{B986F5B9-F109-4150-A358-6E7AADB668AA}" type="presParOf" srcId="{EF56E1D1-AD87-41C2-83E7-8BA376BFBB39}" destId="{52D715E9-012B-492D-85DB-CC49546E7451}" srcOrd="1" destOrd="0" presId="urn:diagrams.loki3.com/NumberedList"/>
    <dgm:cxn modelId="{6C6C4E08-4E01-4DD0-8314-59C7A1C22BCA}" type="presParOf" srcId="{BDFB8683-95A4-4BBF-9344-3A0D69314DBB}" destId="{340D62E9-71F0-4345-AA2C-58FA15EFF2EE}" srcOrd="3" destOrd="0" presId="urn:diagrams.loki3.com/NumberedList"/>
    <dgm:cxn modelId="{1D158B45-3E24-4F9B-84CA-C89A1A157E4A}" type="presParOf" srcId="{BDFB8683-95A4-4BBF-9344-3A0D69314DBB}" destId="{B9EC4955-F8CE-42B0-ABEE-1928073CEE25}" srcOrd="4" destOrd="0" presId="urn:diagrams.loki3.com/NumberedList"/>
    <dgm:cxn modelId="{6BB5B8FF-F300-423B-A5DD-42A4A131D66B}" type="presParOf" srcId="{B9EC4955-F8CE-42B0-ABEE-1928073CEE25}" destId="{20BEFA03-6951-4A7C-A59E-41DEF89A1A38}" srcOrd="0" destOrd="0" presId="urn:diagrams.loki3.com/NumberedList"/>
    <dgm:cxn modelId="{818827BB-00A0-4038-BC7E-B105B90D9B03}" type="presParOf" srcId="{B9EC4955-F8CE-42B0-ABEE-1928073CEE25}" destId="{45392A94-85D4-4213-B167-8FDD4035D4D9}" srcOrd="1" destOrd="0" presId="urn:diagrams.loki3.com/NumberedList"/>
    <dgm:cxn modelId="{D37A9016-D626-49CF-A405-364632BA35F1}" type="presParOf" srcId="{BDFB8683-95A4-4BBF-9344-3A0D69314DBB}" destId="{CB9145A2-F2E7-4D5E-9071-228D7DC3E035}" srcOrd="5" destOrd="0" presId="urn:diagrams.loki3.com/NumberedList"/>
    <dgm:cxn modelId="{83611EED-5070-4B68-924C-7257B5F981BA}" type="presParOf" srcId="{BDFB8683-95A4-4BBF-9344-3A0D69314DBB}" destId="{B0CAC428-C9B2-4766-8DAD-2A1826B476D9}" srcOrd="6" destOrd="0" presId="urn:diagrams.loki3.com/NumberedList"/>
    <dgm:cxn modelId="{D886DAD1-5908-400C-B1F3-12698373FDCE}" type="presParOf" srcId="{B0CAC428-C9B2-4766-8DAD-2A1826B476D9}" destId="{C0A1F197-AC5A-40EF-9731-6F36A15B4D19}" srcOrd="0" destOrd="0" presId="urn:diagrams.loki3.com/NumberedList"/>
    <dgm:cxn modelId="{BDC474FA-1FDB-4621-80FE-7F7A194AA96F}" type="presParOf" srcId="{B0CAC428-C9B2-4766-8DAD-2A1826B476D9}" destId="{7911A502-9C34-49F7-A3E6-CE0A4D7A114E}"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dgm:t>
        <a:bodyPr/>
        <a:lstStyle/>
        <a:p>
          <a:r>
            <a:rPr lang="vi-VN" b="1" noProof="0" smtClean="0"/>
            <a:t>1</a:t>
          </a:r>
          <a:endParaRPr lang="vi-VN" b="1" noProof="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b="0" noProof="0" smtClean="0"/>
            <a:t>Kiến trúc máy tính</a:t>
          </a:r>
          <a:endParaRPr lang="vi-VN" b="0" noProof="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smtClean="0"/>
            <a:t>2</a:t>
          </a:r>
          <a:endParaRPr lang="vi-VN" noProof="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noProof="0" smtClean="0"/>
            <a:t>Stack</a:t>
          </a:r>
          <a:endParaRPr lang="vi-VN" noProof="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388406D-A38C-4897-9997-1C63D79E763E}">
      <dgm:prSet/>
      <dgm:spPr>
        <a:solidFill>
          <a:srgbClr val="00FF00"/>
        </a:solidFill>
      </dgm:spPr>
      <dgm:t>
        <a:bodyPr/>
        <a:lstStyle/>
        <a:p>
          <a:r>
            <a:rPr lang="vi-VN" noProof="0" smtClean="0"/>
            <a:t>Hàm và gọi hàm</a:t>
          </a:r>
          <a:endParaRPr lang="vi-VN" noProof="0"/>
        </a:p>
      </dgm:t>
    </dgm:pt>
    <dgm:pt modelId="{9E7AD46F-351F-4B97-AC90-E076FD4E6933}" type="parTrans" cxnId="{7DF5E18B-2026-447E-AB91-8B25EA160832}">
      <dgm:prSet/>
      <dgm:spPr/>
      <dgm:t>
        <a:bodyPr/>
        <a:lstStyle/>
        <a:p>
          <a:endParaRPr lang="en-US"/>
        </a:p>
      </dgm:t>
    </dgm:pt>
    <dgm:pt modelId="{E85FB0A1-4C99-4BB0-9523-6FA580C26C5B}" type="sibTrans" cxnId="{7DF5E18B-2026-447E-AB91-8B25EA160832}">
      <dgm:prSet/>
      <dgm:spPr/>
      <dgm:t>
        <a:bodyPr/>
        <a:lstStyle/>
        <a:p>
          <a:endParaRPr lang="en-US"/>
        </a:p>
      </dgm:t>
    </dgm:pt>
    <dgm:pt modelId="{05513209-78F1-448C-82FA-B2785EC23FA2}">
      <dgm:prSet/>
      <dgm:spPr>
        <a:solidFill>
          <a:srgbClr val="00FF00"/>
        </a:solidFill>
      </dgm:spPr>
      <dgm:t>
        <a:bodyPr/>
        <a:lstStyle/>
        <a:p>
          <a:r>
            <a:rPr lang="vi-VN" noProof="0" smtClean="0"/>
            <a:t>3</a:t>
          </a:r>
          <a:endParaRPr lang="vi-VN" noProof="0"/>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EB7996EF-591D-461B-A216-CB83389B5CC6}">
      <dgm:prSet/>
      <dgm:spPr/>
      <dgm:t>
        <a:bodyPr/>
        <a:lstStyle/>
        <a:p>
          <a:r>
            <a:rPr lang="vi-VN" noProof="0" smtClean="0"/>
            <a:t>Lỗ hổng phần mềm</a:t>
          </a:r>
          <a:endParaRPr lang="vi-VN" noProof="0"/>
        </a:p>
      </dgm:t>
    </dgm:pt>
    <dgm:pt modelId="{65E9A12F-B657-450D-913B-CEE9EE0EA4B1}" type="parTrans" cxnId="{0A0B69E6-D819-454F-BF89-25C6509407AB}">
      <dgm:prSet/>
      <dgm:spPr/>
      <dgm:t>
        <a:bodyPr/>
        <a:lstStyle/>
        <a:p>
          <a:endParaRPr lang="en-US"/>
        </a:p>
      </dgm:t>
    </dgm:pt>
    <dgm:pt modelId="{27788368-8C01-44C8-B107-6190E681D7FD}" type="sibTrans" cxnId="{0A0B69E6-D819-454F-BF89-25C6509407AB}">
      <dgm:prSet/>
      <dgm:spPr/>
      <dgm:t>
        <a:bodyPr/>
        <a:lstStyle/>
        <a:p>
          <a:endParaRPr lang="en-US"/>
        </a:p>
      </dgm:t>
    </dgm:pt>
    <dgm:pt modelId="{93DFF7AC-F090-4AA4-A9F8-D02AFCB9C7E6}">
      <dgm:prSet/>
      <dgm:spPr/>
      <dgm:t>
        <a:bodyPr/>
        <a:lstStyle/>
        <a:p>
          <a:r>
            <a:rPr lang="vi-VN" noProof="0" smtClean="0"/>
            <a:t>4</a:t>
          </a:r>
          <a:endParaRPr lang="vi-VN" noProof="0"/>
        </a:p>
      </dgm:t>
    </dgm:pt>
    <dgm:pt modelId="{97764488-2FEE-4815-BEA7-D8FC8F331C09}" type="parTrans" cxnId="{FD85BE68-6568-4EE3-BC96-AF8BBF9EBDE4}">
      <dgm:prSet/>
      <dgm:spPr/>
      <dgm:t>
        <a:bodyPr/>
        <a:lstStyle/>
        <a:p>
          <a:endParaRPr lang="en-US"/>
        </a:p>
      </dgm:t>
    </dgm:pt>
    <dgm:pt modelId="{7EA019B8-A3CF-4A73-B5AF-334069572821}" type="sibTrans" cxnId="{FD85BE68-6568-4EE3-BC96-AF8BBF9EBDE4}">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4">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4">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4">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4">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pt>
    <dgm:pt modelId="{B9EC4955-F8CE-42B0-ABEE-1928073CEE25}" type="pres">
      <dgm:prSet presAssocID="{05513209-78F1-448C-82FA-B2785EC23FA2}" presName="composite" presStyleCnt="0"/>
      <dgm:spPr/>
    </dgm:pt>
    <dgm:pt modelId="{20BEFA03-6951-4A7C-A59E-41DEF89A1A38}" type="pres">
      <dgm:prSet presAssocID="{05513209-78F1-448C-82FA-B2785EC23FA2}" presName="desTx" presStyleLbl="fgAccFollowNode1" presStyleIdx="2" presStyleCnt="4">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2" presStyleCnt="4">
        <dgm:presLayoutVars>
          <dgm:chMax val="0"/>
          <dgm:chPref val="0"/>
          <dgm:bulletEnabled val="1"/>
        </dgm:presLayoutVars>
      </dgm:prSet>
      <dgm:spPr/>
      <dgm:t>
        <a:bodyPr/>
        <a:lstStyle/>
        <a:p>
          <a:endParaRPr lang="en-US"/>
        </a:p>
      </dgm:t>
    </dgm:pt>
    <dgm:pt modelId="{CB9145A2-F2E7-4D5E-9071-228D7DC3E035}" type="pres">
      <dgm:prSet presAssocID="{983822D8-F065-4159-AEFB-B129090EF164}" presName="sp" presStyleCnt="0"/>
      <dgm:spPr/>
    </dgm:pt>
    <dgm:pt modelId="{B0CAC428-C9B2-4766-8DAD-2A1826B476D9}" type="pres">
      <dgm:prSet presAssocID="{93DFF7AC-F090-4AA4-A9F8-D02AFCB9C7E6}" presName="composite" presStyleCnt="0"/>
      <dgm:spPr/>
    </dgm:pt>
    <dgm:pt modelId="{C0A1F197-AC5A-40EF-9731-6F36A15B4D19}" type="pres">
      <dgm:prSet presAssocID="{93DFF7AC-F090-4AA4-A9F8-D02AFCB9C7E6}" presName="desTx" presStyleLbl="fgAccFollowNode1" presStyleIdx="3" presStyleCnt="4">
        <dgm:presLayoutVars>
          <dgm:bulletEnabled val="1"/>
        </dgm:presLayoutVars>
      </dgm:prSet>
      <dgm:spPr/>
      <dgm:t>
        <a:bodyPr/>
        <a:lstStyle/>
        <a:p>
          <a:endParaRPr lang="en-US"/>
        </a:p>
      </dgm:t>
    </dgm:pt>
    <dgm:pt modelId="{7911A502-9C34-49F7-A3E6-CE0A4D7A114E}" type="pres">
      <dgm:prSet presAssocID="{93DFF7AC-F090-4AA4-A9F8-D02AFCB9C7E6}" presName="labelTx" presStyleLbl="node1" presStyleIdx="3" presStyleCnt="4">
        <dgm:presLayoutVars>
          <dgm:chMax val="0"/>
          <dgm:chPref val="0"/>
          <dgm:bulletEnabled val="1"/>
        </dgm:presLayoutVars>
      </dgm:prSet>
      <dgm:spPr/>
      <dgm:t>
        <a:bodyPr/>
        <a:lstStyle/>
        <a:p>
          <a:endParaRPr lang="en-US"/>
        </a:p>
      </dgm:t>
    </dgm:pt>
  </dgm:ptLst>
  <dgm:cxnLst>
    <dgm:cxn modelId="{314C4E73-477B-4DFC-A12A-BEB22C372D5A}" type="presOf" srcId="{8C66E9B3-B12D-4C23-A273-982D7F969BBC}" destId="{BDFB8683-95A4-4BBF-9344-3A0D69314DBB}"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BC8C42DE-1FE3-47D5-B6B5-91571D0EB19A}" type="presOf" srcId="{759FDF1A-46CB-4DD6-A232-39900ACE14DF}" destId="{52D715E9-012B-492D-85DB-CC49546E7451}" srcOrd="0" destOrd="0" presId="urn:diagrams.loki3.com/NumberedList"/>
    <dgm:cxn modelId="{7F37D5C8-E16A-4389-ABBC-ABB93E9EB1A4}" srcId="{6C03E07F-ECFB-4D2F-BA96-D23DA7C5AC73}" destId="{9EA58EC5-7D69-4397-8093-5A4FCBD369E8}" srcOrd="0" destOrd="0" parTransId="{D56EEE90-AC73-4E4D-8BBC-6E0E7885DFB1}" sibTransId="{D5E5875A-C60C-4FC3-869B-722E371FA6E0}"/>
    <dgm:cxn modelId="{CED0B9D0-E2DC-4CB1-A2C1-36298657AC7B}" type="presOf" srcId="{6C03E07F-ECFB-4D2F-BA96-D23DA7C5AC73}" destId="{7D701CF5-2CC3-48B9-A656-E2968A10AA3B}" srcOrd="0" destOrd="0" presId="urn:diagrams.loki3.com/NumberedList"/>
    <dgm:cxn modelId="{7DF5E18B-2026-447E-AB91-8B25EA160832}" srcId="{05513209-78F1-448C-82FA-B2785EC23FA2}" destId="{B388406D-A38C-4897-9997-1C63D79E763E}" srcOrd="0" destOrd="0" parTransId="{9E7AD46F-351F-4B97-AC90-E076FD4E6933}" sibTransId="{E85FB0A1-4C99-4BB0-9523-6FA580C26C5B}"/>
    <dgm:cxn modelId="{A466721D-1A99-4BBE-AE2B-B131EC8E5C11}" type="presOf" srcId="{93DFF7AC-F090-4AA4-A9F8-D02AFCB9C7E6}" destId="{7911A502-9C34-49F7-A3E6-CE0A4D7A114E}" srcOrd="0" destOrd="0" presId="urn:diagrams.loki3.com/NumberedList"/>
    <dgm:cxn modelId="{443ACD5E-9C5A-415A-8264-C77A61AA98FC}" type="presOf" srcId="{EB7996EF-591D-461B-A216-CB83389B5CC6}" destId="{C0A1F197-AC5A-40EF-9731-6F36A15B4D19}" srcOrd="0" destOrd="0" presId="urn:diagrams.loki3.com/NumberedList"/>
    <dgm:cxn modelId="{89F6AEB2-4790-487C-AC1B-D20A20054F51}" type="presOf" srcId="{9EA58EC5-7D69-4397-8093-5A4FCBD369E8}" destId="{A08A9154-0BEB-4230-91C9-16FAC1EF6E1C}" srcOrd="0" destOrd="0" presId="urn:diagrams.loki3.com/NumberedList"/>
    <dgm:cxn modelId="{740F8903-5739-4710-9802-9B1B3A04DE18}" srcId="{8C66E9B3-B12D-4C23-A273-982D7F969BBC}" destId="{6C03E07F-ECFB-4D2F-BA96-D23DA7C5AC73}" srcOrd="0" destOrd="0" parTransId="{D1FC4842-2686-45D4-A56A-3F897EF3B16F}" sibTransId="{E35E76B6-7078-4B09-B349-C02F66AA5978}"/>
    <dgm:cxn modelId="{AB0F1D63-B964-4501-B89D-B149A8B3B1DA}" type="presOf" srcId="{05513209-78F1-448C-82FA-B2785EC23FA2}" destId="{45392A94-85D4-4213-B167-8FDD4035D4D9}" srcOrd="0" destOrd="0" presId="urn:diagrams.loki3.com/NumberedList"/>
    <dgm:cxn modelId="{0A0B69E6-D819-454F-BF89-25C6509407AB}" srcId="{93DFF7AC-F090-4AA4-A9F8-D02AFCB9C7E6}" destId="{EB7996EF-591D-461B-A216-CB83389B5CC6}" srcOrd="0" destOrd="0" parTransId="{65E9A12F-B657-450D-913B-CEE9EE0EA4B1}" sibTransId="{27788368-8C01-44C8-B107-6190E681D7FD}"/>
    <dgm:cxn modelId="{4238E7EC-BEE6-437A-B2A2-866D39F88A5B}" type="presOf" srcId="{B388406D-A38C-4897-9997-1C63D79E763E}" destId="{20BEFA03-6951-4A7C-A59E-41DEF89A1A38}" srcOrd="0" destOrd="0" presId="urn:diagrams.loki3.com/NumberedList"/>
    <dgm:cxn modelId="{4C048470-4DD5-4C68-B38D-D17FD3A41AB5}" srcId="{8C66E9B3-B12D-4C23-A273-982D7F969BBC}" destId="{05513209-78F1-448C-82FA-B2785EC23FA2}" srcOrd="2" destOrd="0" parTransId="{2125FF98-D378-4F2A-ACEE-140F8B68D66F}" sibTransId="{983822D8-F065-4159-AEFB-B129090EF164}"/>
    <dgm:cxn modelId="{1C7B2439-98A6-4A2B-BDB8-438079493C67}" srcId="{8C66E9B3-B12D-4C23-A273-982D7F969BBC}" destId="{759FDF1A-46CB-4DD6-A232-39900ACE14DF}" srcOrd="1" destOrd="0" parTransId="{EBD1FDD3-F3E1-4EF5-AB02-3A05A129FFE4}" sibTransId="{840B7BEC-A424-4364-B52E-A493DF1255BE}"/>
    <dgm:cxn modelId="{FD85BE68-6568-4EE3-BC96-AF8BBF9EBDE4}" srcId="{8C66E9B3-B12D-4C23-A273-982D7F969BBC}" destId="{93DFF7AC-F090-4AA4-A9F8-D02AFCB9C7E6}" srcOrd="3" destOrd="0" parTransId="{97764488-2FEE-4815-BEA7-D8FC8F331C09}" sibTransId="{7EA019B8-A3CF-4A73-B5AF-334069572821}"/>
    <dgm:cxn modelId="{EE26D499-E3C7-4874-A873-C7C102CF342B}" type="presOf" srcId="{374B3CF0-3CBE-41CF-A774-9FD3C3CD3C85}" destId="{5012D0F9-E426-4C44-85B1-B5D15A7B4879}" srcOrd="0" destOrd="0" presId="urn:diagrams.loki3.com/NumberedList"/>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00E5D46C-49A7-4C9F-85DE-08703DA8064C}" type="presParOf" srcId="{BDFB8683-95A4-4BBF-9344-3A0D69314DBB}" destId="{85038EDB-25C5-4D4E-ABE9-E631391CFDC0}" srcOrd="1" destOrd="0" presId="urn:diagrams.loki3.com/NumberedList"/>
    <dgm:cxn modelId="{1222502D-08A5-4131-84B4-00FCADB02E7C}" type="presParOf" srcId="{BDFB8683-95A4-4BBF-9344-3A0D69314DBB}" destId="{EF56E1D1-AD87-41C2-83E7-8BA376BFBB39}" srcOrd="2" destOrd="0" presId="urn:diagrams.loki3.com/NumberedList"/>
    <dgm:cxn modelId="{0C33C500-A31D-48B9-A26A-5CCF9CA393EA}" type="presParOf" srcId="{EF56E1D1-AD87-41C2-83E7-8BA376BFBB39}" destId="{5012D0F9-E426-4C44-85B1-B5D15A7B4879}" srcOrd="0" destOrd="0" presId="urn:diagrams.loki3.com/NumberedList"/>
    <dgm:cxn modelId="{B986F5B9-F109-4150-A358-6E7AADB668AA}" type="presParOf" srcId="{EF56E1D1-AD87-41C2-83E7-8BA376BFBB39}" destId="{52D715E9-012B-492D-85DB-CC49546E7451}" srcOrd="1" destOrd="0" presId="urn:diagrams.loki3.com/NumberedList"/>
    <dgm:cxn modelId="{6C6C4E08-4E01-4DD0-8314-59C7A1C22BCA}" type="presParOf" srcId="{BDFB8683-95A4-4BBF-9344-3A0D69314DBB}" destId="{340D62E9-71F0-4345-AA2C-58FA15EFF2EE}" srcOrd="3" destOrd="0" presId="urn:diagrams.loki3.com/NumberedList"/>
    <dgm:cxn modelId="{1D158B45-3E24-4F9B-84CA-C89A1A157E4A}" type="presParOf" srcId="{BDFB8683-95A4-4BBF-9344-3A0D69314DBB}" destId="{B9EC4955-F8CE-42B0-ABEE-1928073CEE25}" srcOrd="4" destOrd="0" presId="urn:diagrams.loki3.com/NumberedList"/>
    <dgm:cxn modelId="{6BB5B8FF-F300-423B-A5DD-42A4A131D66B}" type="presParOf" srcId="{B9EC4955-F8CE-42B0-ABEE-1928073CEE25}" destId="{20BEFA03-6951-4A7C-A59E-41DEF89A1A38}" srcOrd="0" destOrd="0" presId="urn:diagrams.loki3.com/NumberedList"/>
    <dgm:cxn modelId="{818827BB-00A0-4038-BC7E-B105B90D9B03}" type="presParOf" srcId="{B9EC4955-F8CE-42B0-ABEE-1928073CEE25}" destId="{45392A94-85D4-4213-B167-8FDD4035D4D9}" srcOrd="1" destOrd="0" presId="urn:diagrams.loki3.com/NumberedList"/>
    <dgm:cxn modelId="{D37A9016-D626-49CF-A405-364632BA35F1}" type="presParOf" srcId="{BDFB8683-95A4-4BBF-9344-3A0D69314DBB}" destId="{CB9145A2-F2E7-4D5E-9071-228D7DC3E035}" srcOrd="5" destOrd="0" presId="urn:diagrams.loki3.com/NumberedList"/>
    <dgm:cxn modelId="{83611EED-5070-4B68-924C-7257B5F981BA}" type="presParOf" srcId="{BDFB8683-95A4-4BBF-9344-3A0D69314DBB}" destId="{B0CAC428-C9B2-4766-8DAD-2A1826B476D9}" srcOrd="6" destOrd="0" presId="urn:diagrams.loki3.com/NumberedList"/>
    <dgm:cxn modelId="{D886DAD1-5908-400C-B1F3-12698373FDCE}" type="presParOf" srcId="{B0CAC428-C9B2-4766-8DAD-2A1826B476D9}" destId="{C0A1F197-AC5A-40EF-9731-6F36A15B4D19}" srcOrd="0" destOrd="0" presId="urn:diagrams.loki3.com/NumberedList"/>
    <dgm:cxn modelId="{BDC474FA-1FDB-4621-80FE-7F7A194AA96F}" type="presParOf" srcId="{B0CAC428-C9B2-4766-8DAD-2A1826B476D9}" destId="{7911A502-9C34-49F7-A3E6-CE0A4D7A114E}"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dgm:t>
        <a:bodyPr/>
        <a:lstStyle/>
        <a:p>
          <a:r>
            <a:rPr lang="vi-VN" b="1" noProof="0" smtClean="0"/>
            <a:t>1</a:t>
          </a:r>
          <a:endParaRPr lang="vi-VN" b="1" noProof="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b="0" noProof="0" smtClean="0"/>
            <a:t>Kiến trúc máy tính</a:t>
          </a:r>
          <a:endParaRPr lang="vi-VN" b="0" noProof="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smtClean="0"/>
            <a:t>2</a:t>
          </a:r>
          <a:endParaRPr lang="vi-VN" noProof="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noProof="0" smtClean="0"/>
            <a:t>Stack</a:t>
          </a:r>
          <a:endParaRPr lang="vi-VN" noProof="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388406D-A38C-4897-9997-1C63D79E763E}">
      <dgm:prSet/>
      <dgm:spPr/>
      <dgm:t>
        <a:bodyPr/>
        <a:lstStyle/>
        <a:p>
          <a:r>
            <a:rPr lang="vi-VN" noProof="0" smtClean="0"/>
            <a:t>Hàm và gọi hàm</a:t>
          </a:r>
          <a:endParaRPr lang="vi-VN" noProof="0"/>
        </a:p>
      </dgm:t>
    </dgm:pt>
    <dgm:pt modelId="{9E7AD46F-351F-4B97-AC90-E076FD4E6933}" type="parTrans" cxnId="{7DF5E18B-2026-447E-AB91-8B25EA160832}">
      <dgm:prSet/>
      <dgm:spPr/>
      <dgm:t>
        <a:bodyPr/>
        <a:lstStyle/>
        <a:p>
          <a:endParaRPr lang="en-US"/>
        </a:p>
      </dgm:t>
    </dgm:pt>
    <dgm:pt modelId="{E85FB0A1-4C99-4BB0-9523-6FA580C26C5B}" type="sibTrans" cxnId="{7DF5E18B-2026-447E-AB91-8B25EA160832}">
      <dgm:prSet/>
      <dgm:spPr/>
      <dgm:t>
        <a:bodyPr/>
        <a:lstStyle/>
        <a:p>
          <a:endParaRPr lang="en-US"/>
        </a:p>
      </dgm:t>
    </dgm:pt>
    <dgm:pt modelId="{05513209-78F1-448C-82FA-B2785EC23FA2}">
      <dgm:prSet/>
      <dgm:spPr/>
      <dgm:t>
        <a:bodyPr/>
        <a:lstStyle/>
        <a:p>
          <a:r>
            <a:rPr lang="vi-VN" noProof="0" smtClean="0"/>
            <a:t>3</a:t>
          </a:r>
          <a:endParaRPr lang="vi-VN" noProof="0"/>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EB7996EF-591D-461B-A216-CB83389B5CC6}">
      <dgm:prSet/>
      <dgm:spPr>
        <a:solidFill>
          <a:srgbClr val="00FF00"/>
        </a:solidFill>
      </dgm:spPr>
      <dgm:t>
        <a:bodyPr/>
        <a:lstStyle/>
        <a:p>
          <a:r>
            <a:rPr lang="vi-VN" noProof="0" smtClean="0"/>
            <a:t>Lỗ hổng phần mềm</a:t>
          </a:r>
          <a:endParaRPr lang="vi-VN" noProof="0"/>
        </a:p>
      </dgm:t>
    </dgm:pt>
    <dgm:pt modelId="{65E9A12F-B657-450D-913B-CEE9EE0EA4B1}" type="parTrans" cxnId="{0A0B69E6-D819-454F-BF89-25C6509407AB}">
      <dgm:prSet/>
      <dgm:spPr/>
      <dgm:t>
        <a:bodyPr/>
        <a:lstStyle/>
        <a:p>
          <a:endParaRPr lang="en-US"/>
        </a:p>
      </dgm:t>
    </dgm:pt>
    <dgm:pt modelId="{27788368-8C01-44C8-B107-6190E681D7FD}" type="sibTrans" cxnId="{0A0B69E6-D819-454F-BF89-25C6509407AB}">
      <dgm:prSet/>
      <dgm:spPr/>
      <dgm:t>
        <a:bodyPr/>
        <a:lstStyle/>
        <a:p>
          <a:endParaRPr lang="en-US"/>
        </a:p>
      </dgm:t>
    </dgm:pt>
    <dgm:pt modelId="{93DFF7AC-F090-4AA4-A9F8-D02AFCB9C7E6}">
      <dgm:prSet/>
      <dgm:spPr>
        <a:solidFill>
          <a:srgbClr val="00FF00"/>
        </a:solidFill>
      </dgm:spPr>
      <dgm:t>
        <a:bodyPr/>
        <a:lstStyle/>
        <a:p>
          <a:r>
            <a:rPr lang="vi-VN" noProof="0" smtClean="0"/>
            <a:t>4</a:t>
          </a:r>
          <a:endParaRPr lang="vi-VN" noProof="0"/>
        </a:p>
      </dgm:t>
    </dgm:pt>
    <dgm:pt modelId="{97764488-2FEE-4815-BEA7-D8FC8F331C09}" type="parTrans" cxnId="{FD85BE68-6568-4EE3-BC96-AF8BBF9EBDE4}">
      <dgm:prSet/>
      <dgm:spPr/>
      <dgm:t>
        <a:bodyPr/>
        <a:lstStyle/>
        <a:p>
          <a:endParaRPr lang="en-US"/>
        </a:p>
      </dgm:t>
    </dgm:pt>
    <dgm:pt modelId="{7EA019B8-A3CF-4A73-B5AF-334069572821}" type="sibTrans" cxnId="{FD85BE68-6568-4EE3-BC96-AF8BBF9EBDE4}">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4">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4">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4">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4">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pt>
    <dgm:pt modelId="{B9EC4955-F8CE-42B0-ABEE-1928073CEE25}" type="pres">
      <dgm:prSet presAssocID="{05513209-78F1-448C-82FA-B2785EC23FA2}" presName="composite" presStyleCnt="0"/>
      <dgm:spPr/>
    </dgm:pt>
    <dgm:pt modelId="{20BEFA03-6951-4A7C-A59E-41DEF89A1A38}" type="pres">
      <dgm:prSet presAssocID="{05513209-78F1-448C-82FA-B2785EC23FA2}" presName="desTx" presStyleLbl="fgAccFollowNode1" presStyleIdx="2" presStyleCnt="4">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2" presStyleCnt="4">
        <dgm:presLayoutVars>
          <dgm:chMax val="0"/>
          <dgm:chPref val="0"/>
          <dgm:bulletEnabled val="1"/>
        </dgm:presLayoutVars>
      </dgm:prSet>
      <dgm:spPr/>
      <dgm:t>
        <a:bodyPr/>
        <a:lstStyle/>
        <a:p>
          <a:endParaRPr lang="en-US"/>
        </a:p>
      </dgm:t>
    </dgm:pt>
    <dgm:pt modelId="{CB9145A2-F2E7-4D5E-9071-228D7DC3E035}" type="pres">
      <dgm:prSet presAssocID="{983822D8-F065-4159-AEFB-B129090EF164}" presName="sp" presStyleCnt="0"/>
      <dgm:spPr/>
    </dgm:pt>
    <dgm:pt modelId="{B0CAC428-C9B2-4766-8DAD-2A1826B476D9}" type="pres">
      <dgm:prSet presAssocID="{93DFF7AC-F090-4AA4-A9F8-D02AFCB9C7E6}" presName="composite" presStyleCnt="0"/>
      <dgm:spPr/>
    </dgm:pt>
    <dgm:pt modelId="{C0A1F197-AC5A-40EF-9731-6F36A15B4D19}" type="pres">
      <dgm:prSet presAssocID="{93DFF7AC-F090-4AA4-A9F8-D02AFCB9C7E6}" presName="desTx" presStyleLbl="fgAccFollowNode1" presStyleIdx="3" presStyleCnt="4">
        <dgm:presLayoutVars>
          <dgm:bulletEnabled val="1"/>
        </dgm:presLayoutVars>
      </dgm:prSet>
      <dgm:spPr/>
      <dgm:t>
        <a:bodyPr/>
        <a:lstStyle/>
        <a:p>
          <a:endParaRPr lang="en-US"/>
        </a:p>
      </dgm:t>
    </dgm:pt>
    <dgm:pt modelId="{7911A502-9C34-49F7-A3E6-CE0A4D7A114E}" type="pres">
      <dgm:prSet presAssocID="{93DFF7AC-F090-4AA4-A9F8-D02AFCB9C7E6}" presName="labelTx" presStyleLbl="node1" presStyleIdx="3" presStyleCnt="4">
        <dgm:presLayoutVars>
          <dgm:chMax val="0"/>
          <dgm:chPref val="0"/>
          <dgm:bulletEnabled val="1"/>
        </dgm:presLayoutVars>
      </dgm:prSet>
      <dgm:spPr/>
      <dgm:t>
        <a:bodyPr/>
        <a:lstStyle/>
        <a:p>
          <a:endParaRPr lang="en-US"/>
        </a:p>
      </dgm:t>
    </dgm:pt>
  </dgm:ptLst>
  <dgm:cxnLst>
    <dgm:cxn modelId="{314C4E73-477B-4DFC-A12A-BEB22C372D5A}" type="presOf" srcId="{8C66E9B3-B12D-4C23-A273-982D7F969BBC}" destId="{BDFB8683-95A4-4BBF-9344-3A0D69314DBB}"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BC8C42DE-1FE3-47D5-B6B5-91571D0EB19A}" type="presOf" srcId="{759FDF1A-46CB-4DD6-A232-39900ACE14DF}" destId="{52D715E9-012B-492D-85DB-CC49546E7451}" srcOrd="0" destOrd="0" presId="urn:diagrams.loki3.com/NumberedList"/>
    <dgm:cxn modelId="{7F37D5C8-E16A-4389-ABBC-ABB93E9EB1A4}" srcId="{6C03E07F-ECFB-4D2F-BA96-D23DA7C5AC73}" destId="{9EA58EC5-7D69-4397-8093-5A4FCBD369E8}" srcOrd="0" destOrd="0" parTransId="{D56EEE90-AC73-4E4D-8BBC-6E0E7885DFB1}" sibTransId="{D5E5875A-C60C-4FC3-869B-722E371FA6E0}"/>
    <dgm:cxn modelId="{CED0B9D0-E2DC-4CB1-A2C1-36298657AC7B}" type="presOf" srcId="{6C03E07F-ECFB-4D2F-BA96-D23DA7C5AC73}" destId="{7D701CF5-2CC3-48B9-A656-E2968A10AA3B}" srcOrd="0" destOrd="0" presId="urn:diagrams.loki3.com/NumberedList"/>
    <dgm:cxn modelId="{7DF5E18B-2026-447E-AB91-8B25EA160832}" srcId="{05513209-78F1-448C-82FA-B2785EC23FA2}" destId="{B388406D-A38C-4897-9997-1C63D79E763E}" srcOrd="0" destOrd="0" parTransId="{9E7AD46F-351F-4B97-AC90-E076FD4E6933}" sibTransId="{E85FB0A1-4C99-4BB0-9523-6FA580C26C5B}"/>
    <dgm:cxn modelId="{A466721D-1A99-4BBE-AE2B-B131EC8E5C11}" type="presOf" srcId="{93DFF7AC-F090-4AA4-A9F8-D02AFCB9C7E6}" destId="{7911A502-9C34-49F7-A3E6-CE0A4D7A114E}" srcOrd="0" destOrd="0" presId="urn:diagrams.loki3.com/NumberedList"/>
    <dgm:cxn modelId="{443ACD5E-9C5A-415A-8264-C77A61AA98FC}" type="presOf" srcId="{EB7996EF-591D-461B-A216-CB83389B5CC6}" destId="{C0A1F197-AC5A-40EF-9731-6F36A15B4D19}" srcOrd="0" destOrd="0" presId="urn:diagrams.loki3.com/NumberedList"/>
    <dgm:cxn modelId="{89F6AEB2-4790-487C-AC1B-D20A20054F51}" type="presOf" srcId="{9EA58EC5-7D69-4397-8093-5A4FCBD369E8}" destId="{A08A9154-0BEB-4230-91C9-16FAC1EF6E1C}" srcOrd="0" destOrd="0" presId="urn:diagrams.loki3.com/NumberedList"/>
    <dgm:cxn modelId="{740F8903-5739-4710-9802-9B1B3A04DE18}" srcId="{8C66E9B3-B12D-4C23-A273-982D7F969BBC}" destId="{6C03E07F-ECFB-4D2F-BA96-D23DA7C5AC73}" srcOrd="0" destOrd="0" parTransId="{D1FC4842-2686-45D4-A56A-3F897EF3B16F}" sibTransId="{E35E76B6-7078-4B09-B349-C02F66AA5978}"/>
    <dgm:cxn modelId="{AB0F1D63-B964-4501-B89D-B149A8B3B1DA}" type="presOf" srcId="{05513209-78F1-448C-82FA-B2785EC23FA2}" destId="{45392A94-85D4-4213-B167-8FDD4035D4D9}" srcOrd="0" destOrd="0" presId="urn:diagrams.loki3.com/NumberedList"/>
    <dgm:cxn modelId="{0A0B69E6-D819-454F-BF89-25C6509407AB}" srcId="{93DFF7AC-F090-4AA4-A9F8-D02AFCB9C7E6}" destId="{EB7996EF-591D-461B-A216-CB83389B5CC6}" srcOrd="0" destOrd="0" parTransId="{65E9A12F-B657-450D-913B-CEE9EE0EA4B1}" sibTransId="{27788368-8C01-44C8-B107-6190E681D7FD}"/>
    <dgm:cxn modelId="{4238E7EC-BEE6-437A-B2A2-866D39F88A5B}" type="presOf" srcId="{B388406D-A38C-4897-9997-1C63D79E763E}" destId="{20BEFA03-6951-4A7C-A59E-41DEF89A1A38}" srcOrd="0" destOrd="0" presId="urn:diagrams.loki3.com/NumberedList"/>
    <dgm:cxn modelId="{4C048470-4DD5-4C68-B38D-D17FD3A41AB5}" srcId="{8C66E9B3-B12D-4C23-A273-982D7F969BBC}" destId="{05513209-78F1-448C-82FA-B2785EC23FA2}" srcOrd="2" destOrd="0" parTransId="{2125FF98-D378-4F2A-ACEE-140F8B68D66F}" sibTransId="{983822D8-F065-4159-AEFB-B129090EF164}"/>
    <dgm:cxn modelId="{1C7B2439-98A6-4A2B-BDB8-438079493C67}" srcId="{8C66E9B3-B12D-4C23-A273-982D7F969BBC}" destId="{759FDF1A-46CB-4DD6-A232-39900ACE14DF}" srcOrd="1" destOrd="0" parTransId="{EBD1FDD3-F3E1-4EF5-AB02-3A05A129FFE4}" sibTransId="{840B7BEC-A424-4364-B52E-A493DF1255BE}"/>
    <dgm:cxn modelId="{FD85BE68-6568-4EE3-BC96-AF8BBF9EBDE4}" srcId="{8C66E9B3-B12D-4C23-A273-982D7F969BBC}" destId="{93DFF7AC-F090-4AA4-A9F8-D02AFCB9C7E6}" srcOrd="3" destOrd="0" parTransId="{97764488-2FEE-4815-BEA7-D8FC8F331C09}" sibTransId="{7EA019B8-A3CF-4A73-B5AF-334069572821}"/>
    <dgm:cxn modelId="{EE26D499-E3C7-4874-A873-C7C102CF342B}" type="presOf" srcId="{374B3CF0-3CBE-41CF-A774-9FD3C3CD3C85}" destId="{5012D0F9-E426-4C44-85B1-B5D15A7B4879}" srcOrd="0" destOrd="0" presId="urn:diagrams.loki3.com/NumberedList"/>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00E5D46C-49A7-4C9F-85DE-08703DA8064C}" type="presParOf" srcId="{BDFB8683-95A4-4BBF-9344-3A0D69314DBB}" destId="{85038EDB-25C5-4D4E-ABE9-E631391CFDC0}" srcOrd="1" destOrd="0" presId="urn:diagrams.loki3.com/NumberedList"/>
    <dgm:cxn modelId="{1222502D-08A5-4131-84B4-00FCADB02E7C}" type="presParOf" srcId="{BDFB8683-95A4-4BBF-9344-3A0D69314DBB}" destId="{EF56E1D1-AD87-41C2-83E7-8BA376BFBB39}" srcOrd="2" destOrd="0" presId="urn:diagrams.loki3.com/NumberedList"/>
    <dgm:cxn modelId="{0C33C500-A31D-48B9-A26A-5CCF9CA393EA}" type="presParOf" srcId="{EF56E1D1-AD87-41C2-83E7-8BA376BFBB39}" destId="{5012D0F9-E426-4C44-85B1-B5D15A7B4879}" srcOrd="0" destOrd="0" presId="urn:diagrams.loki3.com/NumberedList"/>
    <dgm:cxn modelId="{B986F5B9-F109-4150-A358-6E7AADB668AA}" type="presParOf" srcId="{EF56E1D1-AD87-41C2-83E7-8BA376BFBB39}" destId="{52D715E9-012B-492D-85DB-CC49546E7451}" srcOrd="1" destOrd="0" presId="urn:diagrams.loki3.com/NumberedList"/>
    <dgm:cxn modelId="{6C6C4E08-4E01-4DD0-8314-59C7A1C22BCA}" type="presParOf" srcId="{BDFB8683-95A4-4BBF-9344-3A0D69314DBB}" destId="{340D62E9-71F0-4345-AA2C-58FA15EFF2EE}" srcOrd="3" destOrd="0" presId="urn:diagrams.loki3.com/NumberedList"/>
    <dgm:cxn modelId="{1D158B45-3E24-4F9B-84CA-C89A1A157E4A}" type="presParOf" srcId="{BDFB8683-95A4-4BBF-9344-3A0D69314DBB}" destId="{B9EC4955-F8CE-42B0-ABEE-1928073CEE25}" srcOrd="4" destOrd="0" presId="urn:diagrams.loki3.com/NumberedList"/>
    <dgm:cxn modelId="{6BB5B8FF-F300-423B-A5DD-42A4A131D66B}" type="presParOf" srcId="{B9EC4955-F8CE-42B0-ABEE-1928073CEE25}" destId="{20BEFA03-6951-4A7C-A59E-41DEF89A1A38}" srcOrd="0" destOrd="0" presId="urn:diagrams.loki3.com/NumberedList"/>
    <dgm:cxn modelId="{818827BB-00A0-4038-BC7E-B105B90D9B03}" type="presParOf" srcId="{B9EC4955-F8CE-42B0-ABEE-1928073CEE25}" destId="{45392A94-85D4-4213-B167-8FDD4035D4D9}" srcOrd="1" destOrd="0" presId="urn:diagrams.loki3.com/NumberedList"/>
    <dgm:cxn modelId="{D37A9016-D626-49CF-A405-364632BA35F1}" type="presParOf" srcId="{BDFB8683-95A4-4BBF-9344-3A0D69314DBB}" destId="{CB9145A2-F2E7-4D5E-9071-228D7DC3E035}" srcOrd="5" destOrd="0" presId="urn:diagrams.loki3.com/NumberedList"/>
    <dgm:cxn modelId="{83611EED-5070-4B68-924C-7257B5F981BA}" type="presParOf" srcId="{BDFB8683-95A4-4BBF-9344-3A0D69314DBB}" destId="{B0CAC428-C9B2-4766-8DAD-2A1826B476D9}" srcOrd="6" destOrd="0" presId="urn:diagrams.loki3.com/NumberedList"/>
    <dgm:cxn modelId="{D886DAD1-5908-400C-B1F3-12698373FDCE}" type="presParOf" srcId="{B0CAC428-C9B2-4766-8DAD-2A1826B476D9}" destId="{C0A1F197-AC5A-40EF-9731-6F36A15B4D19}" srcOrd="0" destOrd="0" presId="urn:diagrams.loki3.com/NumberedList"/>
    <dgm:cxn modelId="{BDC474FA-1FDB-4621-80FE-7F7A194AA96F}" type="presParOf" srcId="{B0CAC428-C9B2-4766-8DAD-2A1826B476D9}" destId="{7911A502-9C34-49F7-A3E6-CE0A4D7A114E}"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10790" y="-2735430"/>
          <a:ext cx="1306620" cy="72930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32410" tIns="154940" rIns="232410" bIns="154940" numCol="1" spcCol="1270" anchor="ctr" anchorCtr="0">
          <a:noAutofit/>
        </a:bodyPr>
        <a:lstStyle/>
        <a:p>
          <a:pPr lvl="0" algn="l" defTabSz="2711450">
            <a:lnSpc>
              <a:spcPct val="90000"/>
            </a:lnSpc>
            <a:spcBef>
              <a:spcPct val="0"/>
            </a:spcBef>
            <a:spcAft>
              <a:spcPct val="35000"/>
            </a:spcAft>
          </a:pPr>
          <a:r>
            <a:rPr lang="vi-VN" sz="6100" b="0" kern="1200" noProof="0" smtClean="0"/>
            <a:t>Kiến trúc máy tính</a:t>
          </a:r>
          <a:endParaRPr lang="vi-VN" sz="6100" b="0" kern="1200" noProof="0"/>
        </a:p>
      </dsp:txBody>
      <dsp:txXfrm rot="-5400000">
        <a:off x="1317600" y="321544"/>
        <a:ext cx="7229216" cy="1179052"/>
      </dsp:txXfrm>
    </dsp:sp>
    <dsp:sp modelId="{7D701CF5-2CC3-48B9-A656-E2968A10AA3B}">
      <dsp:nvSpPr>
        <dsp:cNvPr id="0" name=""/>
        <dsp:cNvSpPr/>
      </dsp:nvSpPr>
      <dsp:spPr>
        <a:xfrm>
          <a:off x="0" y="362070"/>
          <a:ext cx="1098000" cy="1098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622550">
            <a:lnSpc>
              <a:spcPct val="90000"/>
            </a:lnSpc>
            <a:spcBef>
              <a:spcPct val="0"/>
            </a:spcBef>
            <a:spcAft>
              <a:spcPct val="35000"/>
            </a:spcAft>
          </a:pPr>
          <a:r>
            <a:rPr lang="vi-VN" sz="5900" b="1" kern="1200" noProof="0" smtClean="0"/>
            <a:t>1</a:t>
          </a:r>
          <a:endParaRPr lang="vi-VN" sz="5900" b="1" kern="1200" noProof="0"/>
        </a:p>
      </dsp:txBody>
      <dsp:txXfrm>
        <a:off x="160798" y="522868"/>
        <a:ext cx="776404" cy="776404"/>
      </dsp:txXfrm>
    </dsp:sp>
    <dsp:sp modelId="{5012D0F9-E426-4C44-85B1-B5D15A7B4879}">
      <dsp:nvSpPr>
        <dsp:cNvPr id="0" name=""/>
        <dsp:cNvSpPr/>
      </dsp:nvSpPr>
      <dsp:spPr>
        <a:xfrm rot="5400000">
          <a:off x="4310790" y="-1209209"/>
          <a:ext cx="1306620" cy="72930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32410" tIns="154940" rIns="232410" bIns="154940" numCol="1" spcCol="1270" anchor="ctr" anchorCtr="0">
          <a:noAutofit/>
        </a:bodyPr>
        <a:lstStyle/>
        <a:p>
          <a:pPr lvl="0" algn="l" defTabSz="2711450">
            <a:lnSpc>
              <a:spcPct val="90000"/>
            </a:lnSpc>
            <a:spcBef>
              <a:spcPct val="0"/>
            </a:spcBef>
            <a:spcAft>
              <a:spcPct val="35000"/>
            </a:spcAft>
          </a:pPr>
          <a:r>
            <a:rPr lang="vi-VN" sz="6100" kern="1200" noProof="0" smtClean="0"/>
            <a:t>Stack</a:t>
          </a:r>
          <a:endParaRPr lang="vi-VN" sz="6100" kern="1200" noProof="0"/>
        </a:p>
      </dsp:txBody>
      <dsp:txXfrm rot="-5400000">
        <a:off x="1317600" y="1847765"/>
        <a:ext cx="7229216" cy="1179052"/>
      </dsp:txXfrm>
    </dsp:sp>
    <dsp:sp modelId="{52D715E9-012B-492D-85DB-CC49546E7451}">
      <dsp:nvSpPr>
        <dsp:cNvPr id="0" name=""/>
        <dsp:cNvSpPr/>
      </dsp:nvSpPr>
      <dsp:spPr>
        <a:xfrm>
          <a:off x="0" y="1888290"/>
          <a:ext cx="1098000" cy="1098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622550">
            <a:lnSpc>
              <a:spcPct val="90000"/>
            </a:lnSpc>
            <a:spcBef>
              <a:spcPct val="0"/>
            </a:spcBef>
            <a:spcAft>
              <a:spcPct val="35000"/>
            </a:spcAft>
          </a:pPr>
          <a:r>
            <a:rPr lang="vi-VN" sz="5900" kern="1200" noProof="0" smtClean="0"/>
            <a:t>2</a:t>
          </a:r>
          <a:endParaRPr lang="vi-VN" sz="5900" kern="1200" noProof="0"/>
        </a:p>
      </dsp:txBody>
      <dsp:txXfrm>
        <a:off x="160798" y="2049088"/>
        <a:ext cx="776404" cy="776404"/>
      </dsp:txXfrm>
    </dsp:sp>
    <dsp:sp modelId="{20BEFA03-6951-4A7C-A59E-41DEF89A1A38}">
      <dsp:nvSpPr>
        <dsp:cNvPr id="0" name=""/>
        <dsp:cNvSpPr/>
      </dsp:nvSpPr>
      <dsp:spPr>
        <a:xfrm rot="5400000">
          <a:off x="4310790" y="317009"/>
          <a:ext cx="1306620" cy="72930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32410" tIns="154940" rIns="232410" bIns="154940" numCol="1" spcCol="1270" anchor="ctr" anchorCtr="0">
          <a:noAutofit/>
        </a:bodyPr>
        <a:lstStyle/>
        <a:p>
          <a:pPr lvl="0" algn="l" defTabSz="2711450">
            <a:lnSpc>
              <a:spcPct val="90000"/>
            </a:lnSpc>
            <a:spcBef>
              <a:spcPct val="0"/>
            </a:spcBef>
            <a:spcAft>
              <a:spcPct val="35000"/>
            </a:spcAft>
          </a:pPr>
          <a:r>
            <a:rPr lang="vi-VN" sz="6100" kern="1200" noProof="0" smtClean="0"/>
            <a:t>Hàm và gọi hàm</a:t>
          </a:r>
          <a:endParaRPr lang="vi-VN" sz="6100" kern="1200" noProof="0"/>
        </a:p>
      </dsp:txBody>
      <dsp:txXfrm rot="-5400000">
        <a:off x="1317600" y="3373983"/>
        <a:ext cx="7229216" cy="1179052"/>
      </dsp:txXfrm>
    </dsp:sp>
    <dsp:sp modelId="{45392A94-85D4-4213-B167-8FDD4035D4D9}">
      <dsp:nvSpPr>
        <dsp:cNvPr id="0" name=""/>
        <dsp:cNvSpPr/>
      </dsp:nvSpPr>
      <dsp:spPr>
        <a:xfrm>
          <a:off x="0" y="3414510"/>
          <a:ext cx="1098000" cy="1098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622550">
            <a:lnSpc>
              <a:spcPct val="90000"/>
            </a:lnSpc>
            <a:spcBef>
              <a:spcPct val="0"/>
            </a:spcBef>
            <a:spcAft>
              <a:spcPct val="35000"/>
            </a:spcAft>
          </a:pPr>
          <a:r>
            <a:rPr lang="vi-VN" sz="5900" kern="1200" noProof="0" smtClean="0"/>
            <a:t>3</a:t>
          </a:r>
          <a:endParaRPr lang="vi-VN" sz="5900" kern="1200" noProof="0"/>
        </a:p>
      </dsp:txBody>
      <dsp:txXfrm>
        <a:off x="160798" y="3575308"/>
        <a:ext cx="776404" cy="776404"/>
      </dsp:txXfrm>
    </dsp:sp>
    <dsp:sp modelId="{C0A1F197-AC5A-40EF-9731-6F36A15B4D19}">
      <dsp:nvSpPr>
        <dsp:cNvPr id="0" name=""/>
        <dsp:cNvSpPr/>
      </dsp:nvSpPr>
      <dsp:spPr>
        <a:xfrm rot="5400000">
          <a:off x="4310790" y="1843229"/>
          <a:ext cx="1306620" cy="72930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32410" tIns="154940" rIns="232410" bIns="154940" numCol="1" spcCol="1270" anchor="ctr" anchorCtr="0">
          <a:noAutofit/>
        </a:bodyPr>
        <a:lstStyle/>
        <a:p>
          <a:pPr lvl="0" algn="l" defTabSz="2711450">
            <a:lnSpc>
              <a:spcPct val="90000"/>
            </a:lnSpc>
            <a:spcBef>
              <a:spcPct val="0"/>
            </a:spcBef>
            <a:spcAft>
              <a:spcPct val="35000"/>
            </a:spcAft>
          </a:pPr>
          <a:r>
            <a:rPr lang="vi-VN" sz="6100" kern="1200" noProof="0" smtClean="0"/>
            <a:t>Lỗ hổng phần mềm</a:t>
          </a:r>
          <a:endParaRPr lang="vi-VN" sz="6100" kern="1200" noProof="0"/>
        </a:p>
      </dsp:txBody>
      <dsp:txXfrm rot="-5400000">
        <a:off x="1317600" y="4900203"/>
        <a:ext cx="7229216" cy="1179052"/>
      </dsp:txXfrm>
    </dsp:sp>
    <dsp:sp modelId="{7911A502-9C34-49F7-A3E6-CE0A4D7A114E}">
      <dsp:nvSpPr>
        <dsp:cNvPr id="0" name=""/>
        <dsp:cNvSpPr/>
      </dsp:nvSpPr>
      <dsp:spPr>
        <a:xfrm>
          <a:off x="0" y="4940730"/>
          <a:ext cx="1098000" cy="1098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622550">
            <a:lnSpc>
              <a:spcPct val="90000"/>
            </a:lnSpc>
            <a:spcBef>
              <a:spcPct val="0"/>
            </a:spcBef>
            <a:spcAft>
              <a:spcPct val="35000"/>
            </a:spcAft>
          </a:pPr>
          <a:r>
            <a:rPr lang="vi-VN" sz="5900" kern="1200" noProof="0" smtClean="0"/>
            <a:t>4</a:t>
          </a:r>
          <a:endParaRPr lang="vi-VN" sz="5900" kern="1200" noProof="0"/>
        </a:p>
      </dsp:txBody>
      <dsp:txXfrm>
        <a:off x="160798" y="5101528"/>
        <a:ext cx="776404" cy="7764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10790" y="-2735430"/>
          <a:ext cx="1306620" cy="7293000"/>
        </a:xfrm>
        <a:prstGeom prst="round2SameRect">
          <a:avLst/>
        </a:prstGeom>
        <a:solidFill>
          <a:srgbClr val="00FF00"/>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32410" tIns="154940" rIns="232410" bIns="154940" numCol="1" spcCol="1270" anchor="ctr" anchorCtr="0">
          <a:noAutofit/>
        </a:bodyPr>
        <a:lstStyle/>
        <a:p>
          <a:pPr lvl="0" algn="l" defTabSz="2711450">
            <a:lnSpc>
              <a:spcPct val="90000"/>
            </a:lnSpc>
            <a:spcBef>
              <a:spcPct val="0"/>
            </a:spcBef>
            <a:spcAft>
              <a:spcPct val="35000"/>
            </a:spcAft>
          </a:pPr>
          <a:r>
            <a:rPr lang="vi-VN" sz="6100" b="0" kern="1200" noProof="0" smtClean="0"/>
            <a:t>Kiến trúc máy tính</a:t>
          </a:r>
          <a:endParaRPr lang="vi-VN" sz="6100" b="0" kern="1200" noProof="0"/>
        </a:p>
      </dsp:txBody>
      <dsp:txXfrm rot="-5400000">
        <a:off x="1317600" y="321544"/>
        <a:ext cx="7229216" cy="1179052"/>
      </dsp:txXfrm>
    </dsp:sp>
    <dsp:sp modelId="{7D701CF5-2CC3-48B9-A656-E2968A10AA3B}">
      <dsp:nvSpPr>
        <dsp:cNvPr id="0" name=""/>
        <dsp:cNvSpPr/>
      </dsp:nvSpPr>
      <dsp:spPr>
        <a:xfrm>
          <a:off x="0" y="362070"/>
          <a:ext cx="1098000" cy="1098000"/>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622550">
            <a:lnSpc>
              <a:spcPct val="90000"/>
            </a:lnSpc>
            <a:spcBef>
              <a:spcPct val="0"/>
            </a:spcBef>
            <a:spcAft>
              <a:spcPct val="35000"/>
            </a:spcAft>
          </a:pPr>
          <a:r>
            <a:rPr lang="vi-VN" sz="5900" b="1" kern="1200" noProof="0" smtClean="0"/>
            <a:t>1</a:t>
          </a:r>
          <a:endParaRPr lang="vi-VN" sz="5900" b="1" kern="1200" noProof="0"/>
        </a:p>
      </dsp:txBody>
      <dsp:txXfrm>
        <a:off x="160798" y="522868"/>
        <a:ext cx="776404" cy="776404"/>
      </dsp:txXfrm>
    </dsp:sp>
    <dsp:sp modelId="{5012D0F9-E426-4C44-85B1-B5D15A7B4879}">
      <dsp:nvSpPr>
        <dsp:cNvPr id="0" name=""/>
        <dsp:cNvSpPr/>
      </dsp:nvSpPr>
      <dsp:spPr>
        <a:xfrm rot="5400000">
          <a:off x="4310790" y="-1209209"/>
          <a:ext cx="1306620" cy="72930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32410" tIns="154940" rIns="232410" bIns="154940" numCol="1" spcCol="1270" anchor="ctr" anchorCtr="0">
          <a:noAutofit/>
        </a:bodyPr>
        <a:lstStyle/>
        <a:p>
          <a:pPr lvl="0" algn="l" defTabSz="2711450">
            <a:lnSpc>
              <a:spcPct val="90000"/>
            </a:lnSpc>
            <a:spcBef>
              <a:spcPct val="0"/>
            </a:spcBef>
            <a:spcAft>
              <a:spcPct val="35000"/>
            </a:spcAft>
          </a:pPr>
          <a:r>
            <a:rPr lang="vi-VN" sz="6100" kern="1200" noProof="0" smtClean="0"/>
            <a:t>Stack</a:t>
          </a:r>
          <a:endParaRPr lang="vi-VN" sz="6100" kern="1200" noProof="0"/>
        </a:p>
      </dsp:txBody>
      <dsp:txXfrm rot="-5400000">
        <a:off x="1317600" y="1847765"/>
        <a:ext cx="7229216" cy="1179052"/>
      </dsp:txXfrm>
    </dsp:sp>
    <dsp:sp modelId="{52D715E9-012B-492D-85DB-CC49546E7451}">
      <dsp:nvSpPr>
        <dsp:cNvPr id="0" name=""/>
        <dsp:cNvSpPr/>
      </dsp:nvSpPr>
      <dsp:spPr>
        <a:xfrm>
          <a:off x="0" y="1888290"/>
          <a:ext cx="1098000" cy="1098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622550">
            <a:lnSpc>
              <a:spcPct val="90000"/>
            </a:lnSpc>
            <a:spcBef>
              <a:spcPct val="0"/>
            </a:spcBef>
            <a:spcAft>
              <a:spcPct val="35000"/>
            </a:spcAft>
          </a:pPr>
          <a:r>
            <a:rPr lang="vi-VN" sz="5900" kern="1200" noProof="0" smtClean="0"/>
            <a:t>2</a:t>
          </a:r>
          <a:endParaRPr lang="vi-VN" sz="5900" kern="1200" noProof="0"/>
        </a:p>
      </dsp:txBody>
      <dsp:txXfrm>
        <a:off x="160798" y="2049088"/>
        <a:ext cx="776404" cy="776404"/>
      </dsp:txXfrm>
    </dsp:sp>
    <dsp:sp modelId="{20BEFA03-6951-4A7C-A59E-41DEF89A1A38}">
      <dsp:nvSpPr>
        <dsp:cNvPr id="0" name=""/>
        <dsp:cNvSpPr/>
      </dsp:nvSpPr>
      <dsp:spPr>
        <a:xfrm rot="5400000">
          <a:off x="4310790" y="317009"/>
          <a:ext cx="1306620" cy="72930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32410" tIns="154940" rIns="232410" bIns="154940" numCol="1" spcCol="1270" anchor="ctr" anchorCtr="0">
          <a:noAutofit/>
        </a:bodyPr>
        <a:lstStyle/>
        <a:p>
          <a:pPr lvl="0" algn="l" defTabSz="2711450">
            <a:lnSpc>
              <a:spcPct val="90000"/>
            </a:lnSpc>
            <a:spcBef>
              <a:spcPct val="0"/>
            </a:spcBef>
            <a:spcAft>
              <a:spcPct val="35000"/>
            </a:spcAft>
          </a:pPr>
          <a:r>
            <a:rPr lang="vi-VN" sz="6100" kern="1200" noProof="0" smtClean="0"/>
            <a:t>Hàm và gọi hàm</a:t>
          </a:r>
          <a:endParaRPr lang="vi-VN" sz="6100" kern="1200" noProof="0"/>
        </a:p>
      </dsp:txBody>
      <dsp:txXfrm rot="-5400000">
        <a:off x="1317600" y="3373983"/>
        <a:ext cx="7229216" cy="1179052"/>
      </dsp:txXfrm>
    </dsp:sp>
    <dsp:sp modelId="{45392A94-85D4-4213-B167-8FDD4035D4D9}">
      <dsp:nvSpPr>
        <dsp:cNvPr id="0" name=""/>
        <dsp:cNvSpPr/>
      </dsp:nvSpPr>
      <dsp:spPr>
        <a:xfrm>
          <a:off x="0" y="3414510"/>
          <a:ext cx="1098000" cy="1098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622550">
            <a:lnSpc>
              <a:spcPct val="90000"/>
            </a:lnSpc>
            <a:spcBef>
              <a:spcPct val="0"/>
            </a:spcBef>
            <a:spcAft>
              <a:spcPct val="35000"/>
            </a:spcAft>
          </a:pPr>
          <a:r>
            <a:rPr lang="vi-VN" sz="5900" kern="1200" noProof="0" smtClean="0"/>
            <a:t>3</a:t>
          </a:r>
          <a:endParaRPr lang="vi-VN" sz="5900" kern="1200" noProof="0"/>
        </a:p>
      </dsp:txBody>
      <dsp:txXfrm>
        <a:off x="160798" y="3575308"/>
        <a:ext cx="776404" cy="776404"/>
      </dsp:txXfrm>
    </dsp:sp>
    <dsp:sp modelId="{C0A1F197-AC5A-40EF-9731-6F36A15B4D19}">
      <dsp:nvSpPr>
        <dsp:cNvPr id="0" name=""/>
        <dsp:cNvSpPr/>
      </dsp:nvSpPr>
      <dsp:spPr>
        <a:xfrm rot="5400000">
          <a:off x="4310790" y="1843229"/>
          <a:ext cx="1306620" cy="72930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32410" tIns="154940" rIns="232410" bIns="154940" numCol="1" spcCol="1270" anchor="ctr" anchorCtr="0">
          <a:noAutofit/>
        </a:bodyPr>
        <a:lstStyle/>
        <a:p>
          <a:pPr lvl="0" algn="l" defTabSz="2711450">
            <a:lnSpc>
              <a:spcPct val="90000"/>
            </a:lnSpc>
            <a:spcBef>
              <a:spcPct val="0"/>
            </a:spcBef>
            <a:spcAft>
              <a:spcPct val="35000"/>
            </a:spcAft>
          </a:pPr>
          <a:r>
            <a:rPr lang="vi-VN" sz="6100" kern="1200" noProof="0" smtClean="0"/>
            <a:t>Lỗ hổng phần mềm</a:t>
          </a:r>
          <a:endParaRPr lang="vi-VN" sz="6100" kern="1200" noProof="0"/>
        </a:p>
      </dsp:txBody>
      <dsp:txXfrm rot="-5400000">
        <a:off x="1317600" y="4900203"/>
        <a:ext cx="7229216" cy="1179052"/>
      </dsp:txXfrm>
    </dsp:sp>
    <dsp:sp modelId="{7911A502-9C34-49F7-A3E6-CE0A4D7A114E}">
      <dsp:nvSpPr>
        <dsp:cNvPr id="0" name=""/>
        <dsp:cNvSpPr/>
      </dsp:nvSpPr>
      <dsp:spPr>
        <a:xfrm>
          <a:off x="0" y="4940730"/>
          <a:ext cx="1098000" cy="1098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622550">
            <a:lnSpc>
              <a:spcPct val="90000"/>
            </a:lnSpc>
            <a:spcBef>
              <a:spcPct val="0"/>
            </a:spcBef>
            <a:spcAft>
              <a:spcPct val="35000"/>
            </a:spcAft>
          </a:pPr>
          <a:r>
            <a:rPr lang="vi-VN" sz="5900" kern="1200" noProof="0" smtClean="0"/>
            <a:t>4</a:t>
          </a:r>
          <a:endParaRPr lang="vi-VN" sz="5900" kern="1200" noProof="0"/>
        </a:p>
      </dsp:txBody>
      <dsp:txXfrm>
        <a:off x="160798" y="5101528"/>
        <a:ext cx="776404" cy="77640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10790" y="-2735430"/>
          <a:ext cx="1306620" cy="72930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32410" tIns="154940" rIns="232410" bIns="154940" numCol="1" spcCol="1270" anchor="ctr" anchorCtr="0">
          <a:noAutofit/>
        </a:bodyPr>
        <a:lstStyle/>
        <a:p>
          <a:pPr lvl="0" algn="l" defTabSz="2711450">
            <a:lnSpc>
              <a:spcPct val="90000"/>
            </a:lnSpc>
            <a:spcBef>
              <a:spcPct val="0"/>
            </a:spcBef>
            <a:spcAft>
              <a:spcPct val="35000"/>
            </a:spcAft>
          </a:pPr>
          <a:r>
            <a:rPr lang="vi-VN" sz="6100" b="0" kern="1200" noProof="0" smtClean="0"/>
            <a:t>Kiến trúc máy tính</a:t>
          </a:r>
          <a:endParaRPr lang="vi-VN" sz="6100" b="0" kern="1200" noProof="0"/>
        </a:p>
      </dsp:txBody>
      <dsp:txXfrm rot="-5400000">
        <a:off x="1317600" y="321544"/>
        <a:ext cx="7229216" cy="1179052"/>
      </dsp:txXfrm>
    </dsp:sp>
    <dsp:sp modelId="{7D701CF5-2CC3-48B9-A656-E2968A10AA3B}">
      <dsp:nvSpPr>
        <dsp:cNvPr id="0" name=""/>
        <dsp:cNvSpPr/>
      </dsp:nvSpPr>
      <dsp:spPr>
        <a:xfrm>
          <a:off x="0" y="362070"/>
          <a:ext cx="1098000" cy="1098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622550">
            <a:lnSpc>
              <a:spcPct val="90000"/>
            </a:lnSpc>
            <a:spcBef>
              <a:spcPct val="0"/>
            </a:spcBef>
            <a:spcAft>
              <a:spcPct val="35000"/>
            </a:spcAft>
          </a:pPr>
          <a:r>
            <a:rPr lang="vi-VN" sz="5900" b="1" kern="1200" noProof="0" smtClean="0"/>
            <a:t>1</a:t>
          </a:r>
          <a:endParaRPr lang="vi-VN" sz="5900" b="1" kern="1200" noProof="0"/>
        </a:p>
      </dsp:txBody>
      <dsp:txXfrm>
        <a:off x="160798" y="522868"/>
        <a:ext cx="776404" cy="776404"/>
      </dsp:txXfrm>
    </dsp:sp>
    <dsp:sp modelId="{5012D0F9-E426-4C44-85B1-B5D15A7B4879}">
      <dsp:nvSpPr>
        <dsp:cNvPr id="0" name=""/>
        <dsp:cNvSpPr/>
      </dsp:nvSpPr>
      <dsp:spPr>
        <a:xfrm rot="5400000">
          <a:off x="4310790" y="-1209209"/>
          <a:ext cx="1306620" cy="7293000"/>
        </a:xfrm>
        <a:prstGeom prst="round2SameRect">
          <a:avLst/>
        </a:prstGeom>
        <a:solidFill>
          <a:srgbClr val="00FF00"/>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32410" tIns="154940" rIns="232410" bIns="154940" numCol="1" spcCol="1270" anchor="ctr" anchorCtr="0">
          <a:noAutofit/>
        </a:bodyPr>
        <a:lstStyle/>
        <a:p>
          <a:pPr lvl="0" algn="l" defTabSz="2711450">
            <a:lnSpc>
              <a:spcPct val="90000"/>
            </a:lnSpc>
            <a:spcBef>
              <a:spcPct val="0"/>
            </a:spcBef>
            <a:spcAft>
              <a:spcPct val="35000"/>
            </a:spcAft>
          </a:pPr>
          <a:r>
            <a:rPr lang="vi-VN" sz="6100" kern="1200" noProof="0" smtClean="0"/>
            <a:t>Stack</a:t>
          </a:r>
          <a:endParaRPr lang="vi-VN" sz="6100" kern="1200" noProof="0"/>
        </a:p>
      </dsp:txBody>
      <dsp:txXfrm rot="-5400000">
        <a:off x="1317600" y="1847765"/>
        <a:ext cx="7229216" cy="1179052"/>
      </dsp:txXfrm>
    </dsp:sp>
    <dsp:sp modelId="{52D715E9-012B-492D-85DB-CC49546E7451}">
      <dsp:nvSpPr>
        <dsp:cNvPr id="0" name=""/>
        <dsp:cNvSpPr/>
      </dsp:nvSpPr>
      <dsp:spPr>
        <a:xfrm>
          <a:off x="0" y="1888290"/>
          <a:ext cx="1098000" cy="1098000"/>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622550">
            <a:lnSpc>
              <a:spcPct val="90000"/>
            </a:lnSpc>
            <a:spcBef>
              <a:spcPct val="0"/>
            </a:spcBef>
            <a:spcAft>
              <a:spcPct val="35000"/>
            </a:spcAft>
          </a:pPr>
          <a:r>
            <a:rPr lang="vi-VN" sz="5900" kern="1200" noProof="0" smtClean="0"/>
            <a:t>2</a:t>
          </a:r>
          <a:endParaRPr lang="vi-VN" sz="5900" kern="1200" noProof="0"/>
        </a:p>
      </dsp:txBody>
      <dsp:txXfrm>
        <a:off x="160798" y="2049088"/>
        <a:ext cx="776404" cy="776404"/>
      </dsp:txXfrm>
    </dsp:sp>
    <dsp:sp modelId="{20BEFA03-6951-4A7C-A59E-41DEF89A1A38}">
      <dsp:nvSpPr>
        <dsp:cNvPr id="0" name=""/>
        <dsp:cNvSpPr/>
      </dsp:nvSpPr>
      <dsp:spPr>
        <a:xfrm rot="5400000">
          <a:off x="4310790" y="317009"/>
          <a:ext cx="1306620" cy="72930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32410" tIns="154940" rIns="232410" bIns="154940" numCol="1" spcCol="1270" anchor="ctr" anchorCtr="0">
          <a:noAutofit/>
        </a:bodyPr>
        <a:lstStyle/>
        <a:p>
          <a:pPr lvl="0" algn="l" defTabSz="2711450">
            <a:lnSpc>
              <a:spcPct val="90000"/>
            </a:lnSpc>
            <a:spcBef>
              <a:spcPct val="0"/>
            </a:spcBef>
            <a:spcAft>
              <a:spcPct val="35000"/>
            </a:spcAft>
          </a:pPr>
          <a:r>
            <a:rPr lang="vi-VN" sz="6100" kern="1200" noProof="0" smtClean="0"/>
            <a:t>Hàm và gọi hàm</a:t>
          </a:r>
          <a:endParaRPr lang="vi-VN" sz="6100" kern="1200" noProof="0"/>
        </a:p>
      </dsp:txBody>
      <dsp:txXfrm rot="-5400000">
        <a:off x="1317600" y="3373983"/>
        <a:ext cx="7229216" cy="1179052"/>
      </dsp:txXfrm>
    </dsp:sp>
    <dsp:sp modelId="{45392A94-85D4-4213-B167-8FDD4035D4D9}">
      <dsp:nvSpPr>
        <dsp:cNvPr id="0" name=""/>
        <dsp:cNvSpPr/>
      </dsp:nvSpPr>
      <dsp:spPr>
        <a:xfrm>
          <a:off x="0" y="3414510"/>
          <a:ext cx="1098000" cy="1098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622550">
            <a:lnSpc>
              <a:spcPct val="90000"/>
            </a:lnSpc>
            <a:spcBef>
              <a:spcPct val="0"/>
            </a:spcBef>
            <a:spcAft>
              <a:spcPct val="35000"/>
            </a:spcAft>
          </a:pPr>
          <a:r>
            <a:rPr lang="vi-VN" sz="5900" kern="1200" noProof="0" smtClean="0"/>
            <a:t>3</a:t>
          </a:r>
          <a:endParaRPr lang="vi-VN" sz="5900" kern="1200" noProof="0"/>
        </a:p>
      </dsp:txBody>
      <dsp:txXfrm>
        <a:off x="160798" y="3575308"/>
        <a:ext cx="776404" cy="776404"/>
      </dsp:txXfrm>
    </dsp:sp>
    <dsp:sp modelId="{C0A1F197-AC5A-40EF-9731-6F36A15B4D19}">
      <dsp:nvSpPr>
        <dsp:cNvPr id="0" name=""/>
        <dsp:cNvSpPr/>
      </dsp:nvSpPr>
      <dsp:spPr>
        <a:xfrm rot="5400000">
          <a:off x="4310790" y="1843229"/>
          <a:ext cx="1306620" cy="72930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32410" tIns="154940" rIns="232410" bIns="154940" numCol="1" spcCol="1270" anchor="ctr" anchorCtr="0">
          <a:noAutofit/>
        </a:bodyPr>
        <a:lstStyle/>
        <a:p>
          <a:pPr lvl="0" algn="l" defTabSz="2711450">
            <a:lnSpc>
              <a:spcPct val="90000"/>
            </a:lnSpc>
            <a:spcBef>
              <a:spcPct val="0"/>
            </a:spcBef>
            <a:spcAft>
              <a:spcPct val="35000"/>
            </a:spcAft>
          </a:pPr>
          <a:r>
            <a:rPr lang="vi-VN" sz="6100" kern="1200" noProof="0" smtClean="0"/>
            <a:t>Lỗ hổng phần mềm</a:t>
          </a:r>
          <a:endParaRPr lang="vi-VN" sz="6100" kern="1200" noProof="0"/>
        </a:p>
      </dsp:txBody>
      <dsp:txXfrm rot="-5400000">
        <a:off x="1317600" y="4900203"/>
        <a:ext cx="7229216" cy="1179052"/>
      </dsp:txXfrm>
    </dsp:sp>
    <dsp:sp modelId="{7911A502-9C34-49F7-A3E6-CE0A4D7A114E}">
      <dsp:nvSpPr>
        <dsp:cNvPr id="0" name=""/>
        <dsp:cNvSpPr/>
      </dsp:nvSpPr>
      <dsp:spPr>
        <a:xfrm>
          <a:off x="0" y="4940730"/>
          <a:ext cx="1098000" cy="1098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622550">
            <a:lnSpc>
              <a:spcPct val="90000"/>
            </a:lnSpc>
            <a:spcBef>
              <a:spcPct val="0"/>
            </a:spcBef>
            <a:spcAft>
              <a:spcPct val="35000"/>
            </a:spcAft>
          </a:pPr>
          <a:r>
            <a:rPr lang="vi-VN" sz="5900" kern="1200" noProof="0" smtClean="0"/>
            <a:t>4</a:t>
          </a:r>
          <a:endParaRPr lang="vi-VN" sz="5900" kern="1200" noProof="0"/>
        </a:p>
      </dsp:txBody>
      <dsp:txXfrm>
        <a:off x="160798" y="5101528"/>
        <a:ext cx="776404" cy="77640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10790" y="-2735430"/>
          <a:ext cx="1306620" cy="72930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32410" tIns="154940" rIns="232410" bIns="154940" numCol="1" spcCol="1270" anchor="ctr" anchorCtr="0">
          <a:noAutofit/>
        </a:bodyPr>
        <a:lstStyle/>
        <a:p>
          <a:pPr lvl="0" algn="l" defTabSz="2711450">
            <a:lnSpc>
              <a:spcPct val="90000"/>
            </a:lnSpc>
            <a:spcBef>
              <a:spcPct val="0"/>
            </a:spcBef>
            <a:spcAft>
              <a:spcPct val="35000"/>
            </a:spcAft>
          </a:pPr>
          <a:r>
            <a:rPr lang="vi-VN" sz="6100" b="0" kern="1200" noProof="0" smtClean="0"/>
            <a:t>Kiến trúc máy tính</a:t>
          </a:r>
          <a:endParaRPr lang="vi-VN" sz="6100" b="0" kern="1200" noProof="0"/>
        </a:p>
      </dsp:txBody>
      <dsp:txXfrm rot="-5400000">
        <a:off x="1317600" y="321544"/>
        <a:ext cx="7229216" cy="1179052"/>
      </dsp:txXfrm>
    </dsp:sp>
    <dsp:sp modelId="{7D701CF5-2CC3-48B9-A656-E2968A10AA3B}">
      <dsp:nvSpPr>
        <dsp:cNvPr id="0" name=""/>
        <dsp:cNvSpPr/>
      </dsp:nvSpPr>
      <dsp:spPr>
        <a:xfrm>
          <a:off x="0" y="362070"/>
          <a:ext cx="1098000" cy="1098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622550">
            <a:lnSpc>
              <a:spcPct val="90000"/>
            </a:lnSpc>
            <a:spcBef>
              <a:spcPct val="0"/>
            </a:spcBef>
            <a:spcAft>
              <a:spcPct val="35000"/>
            </a:spcAft>
          </a:pPr>
          <a:r>
            <a:rPr lang="vi-VN" sz="5900" b="1" kern="1200" noProof="0" smtClean="0"/>
            <a:t>1</a:t>
          </a:r>
          <a:endParaRPr lang="vi-VN" sz="5900" b="1" kern="1200" noProof="0"/>
        </a:p>
      </dsp:txBody>
      <dsp:txXfrm>
        <a:off x="160798" y="522868"/>
        <a:ext cx="776404" cy="776404"/>
      </dsp:txXfrm>
    </dsp:sp>
    <dsp:sp modelId="{5012D0F9-E426-4C44-85B1-B5D15A7B4879}">
      <dsp:nvSpPr>
        <dsp:cNvPr id="0" name=""/>
        <dsp:cNvSpPr/>
      </dsp:nvSpPr>
      <dsp:spPr>
        <a:xfrm rot="5400000">
          <a:off x="4310790" y="-1209209"/>
          <a:ext cx="1306620" cy="72930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32410" tIns="154940" rIns="232410" bIns="154940" numCol="1" spcCol="1270" anchor="ctr" anchorCtr="0">
          <a:noAutofit/>
        </a:bodyPr>
        <a:lstStyle/>
        <a:p>
          <a:pPr lvl="0" algn="l" defTabSz="2711450">
            <a:lnSpc>
              <a:spcPct val="90000"/>
            </a:lnSpc>
            <a:spcBef>
              <a:spcPct val="0"/>
            </a:spcBef>
            <a:spcAft>
              <a:spcPct val="35000"/>
            </a:spcAft>
          </a:pPr>
          <a:r>
            <a:rPr lang="vi-VN" sz="6100" kern="1200" noProof="0" smtClean="0"/>
            <a:t>Stack</a:t>
          </a:r>
          <a:endParaRPr lang="vi-VN" sz="6100" kern="1200" noProof="0"/>
        </a:p>
      </dsp:txBody>
      <dsp:txXfrm rot="-5400000">
        <a:off x="1317600" y="1847765"/>
        <a:ext cx="7229216" cy="1179052"/>
      </dsp:txXfrm>
    </dsp:sp>
    <dsp:sp modelId="{52D715E9-012B-492D-85DB-CC49546E7451}">
      <dsp:nvSpPr>
        <dsp:cNvPr id="0" name=""/>
        <dsp:cNvSpPr/>
      </dsp:nvSpPr>
      <dsp:spPr>
        <a:xfrm>
          <a:off x="0" y="1888290"/>
          <a:ext cx="1098000" cy="1098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622550">
            <a:lnSpc>
              <a:spcPct val="90000"/>
            </a:lnSpc>
            <a:spcBef>
              <a:spcPct val="0"/>
            </a:spcBef>
            <a:spcAft>
              <a:spcPct val="35000"/>
            </a:spcAft>
          </a:pPr>
          <a:r>
            <a:rPr lang="vi-VN" sz="5900" kern="1200" noProof="0" smtClean="0"/>
            <a:t>2</a:t>
          </a:r>
          <a:endParaRPr lang="vi-VN" sz="5900" kern="1200" noProof="0"/>
        </a:p>
      </dsp:txBody>
      <dsp:txXfrm>
        <a:off x="160798" y="2049088"/>
        <a:ext cx="776404" cy="776404"/>
      </dsp:txXfrm>
    </dsp:sp>
    <dsp:sp modelId="{20BEFA03-6951-4A7C-A59E-41DEF89A1A38}">
      <dsp:nvSpPr>
        <dsp:cNvPr id="0" name=""/>
        <dsp:cNvSpPr/>
      </dsp:nvSpPr>
      <dsp:spPr>
        <a:xfrm rot="5400000">
          <a:off x="4310790" y="317009"/>
          <a:ext cx="1306620" cy="7293000"/>
        </a:xfrm>
        <a:prstGeom prst="round2SameRect">
          <a:avLst/>
        </a:prstGeom>
        <a:solidFill>
          <a:srgbClr val="00FF00"/>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32410" tIns="154940" rIns="232410" bIns="154940" numCol="1" spcCol="1270" anchor="ctr" anchorCtr="0">
          <a:noAutofit/>
        </a:bodyPr>
        <a:lstStyle/>
        <a:p>
          <a:pPr lvl="0" algn="l" defTabSz="2711450">
            <a:lnSpc>
              <a:spcPct val="90000"/>
            </a:lnSpc>
            <a:spcBef>
              <a:spcPct val="0"/>
            </a:spcBef>
            <a:spcAft>
              <a:spcPct val="35000"/>
            </a:spcAft>
          </a:pPr>
          <a:r>
            <a:rPr lang="vi-VN" sz="6100" kern="1200" noProof="0" smtClean="0"/>
            <a:t>Hàm và gọi hàm</a:t>
          </a:r>
          <a:endParaRPr lang="vi-VN" sz="6100" kern="1200" noProof="0"/>
        </a:p>
      </dsp:txBody>
      <dsp:txXfrm rot="-5400000">
        <a:off x="1317600" y="3373983"/>
        <a:ext cx="7229216" cy="1179052"/>
      </dsp:txXfrm>
    </dsp:sp>
    <dsp:sp modelId="{45392A94-85D4-4213-B167-8FDD4035D4D9}">
      <dsp:nvSpPr>
        <dsp:cNvPr id="0" name=""/>
        <dsp:cNvSpPr/>
      </dsp:nvSpPr>
      <dsp:spPr>
        <a:xfrm>
          <a:off x="0" y="3414510"/>
          <a:ext cx="1098000" cy="1098000"/>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622550">
            <a:lnSpc>
              <a:spcPct val="90000"/>
            </a:lnSpc>
            <a:spcBef>
              <a:spcPct val="0"/>
            </a:spcBef>
            <a:spcAft>
              <a:spcPct val="35000"/>
            </a:spcAft>
          </a:pPr>
          <a:r>
            <a:rPr lang="vi-VN" sz="5900" kern="1200" noProof="0" smtClean="0"/>
            <a:t>3</a:t>
          </a:r>
          <a:endParaRPr lang="vi-VN" sz="5900" kern="1200" noProof="0"/>
        </a:p>
      </dsp:txBody>
      <dsp:txXfrm>
        <a:off x="160798" y="3575308"/>
        <a:ext cx="776404" cy="776404"/>
      </dsp:txXfrm>
    </dsp:sp>
    <dsp:sp modelId="{C0A1F197-AC5A-40EF-9731-6F36A15B4D19}">
      <dsp:nvSpPr>
        <dsp:cNvPr id="0" name=""/>
        <dsp:cNvSpPr/>
      </dsp:nvSpPr>
      <dsp:spPr>
        <a:xfrm rot="5400000">
          <a:off x="4310790" y="1843229"/>
          <a:ext cx="1306620" cy="72930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32410" tIns="154940" rIns="232410" bIns="154940" numCol="1" spcCol="1270" anchor="ctr" anchorCtr="0">
          <a:noAutofit/>
        </a:bodyPr>
        <a:lstStyle/>
        <a:p>
          <a:pPr lvl="0" algn="l" defTabSz="2711450">
            <a:lnSpc>
              <a:spcPct val="90000"/>
            </a:lnSpc>
            <a:spcBef>
              <a:spcPct val="0"/>
            </a:spcBef>
            <a:spcAft>
              <a:spcPct val="35000"/>
            </a:spcAft>
          </a:pPr>
          <a:r>
            <a:rPr lang="vi-VN" sz="6100" kern="1200" noProof="0" smtClean="0"/>
            <a:t>Lỗ hổng phần mềm</a:t>
          </a:r>
          <a:endParaRPr lang="vi-VN" sz="6100" kern="1200" noProof="0"/>
        </a:p>
      </dsp:txBody>
      <dsp:txXfrm rot="-5400000">
        <a:off x="1317600" y="4900203"/>
        <a:ext cx="7229216" cy="1179052"/>
      </dsp:txXfrm>
    </dsp:sp>
    <dsp:sp modelId="{7911A502-9C34-49F7-A3E6-CE0A4D7A114E}">
      <dsp:nvSpPr>
        <dsp:cNvPr id="0" name=""/>
        <dsp:cNvSpPr/>
      </dsp:nvSpPr>
      <dsp:spPr>
        <a:xfrm>
          <a:off x="0" y="4940730"/>
          <a:ext cx="1098000" cy="1098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622550">
            <a:lnSpc>
              <a:spcPct val="90000"/>
            </a:lnSpc>
            <a:spcBef>
              <a:spcPct val="0"/>
            </a:spcBef>
            <a:spcAft>
              <a:spcPct val="35000"/>
            </a:spcAft>
          </a:pPr>
          <a:r>
            <a:rPr lang="vi-VN" sz="5900" kern="1200" noProof="0" smtClean="0"/>
            <a:t>4</a:t>
          </a:r>
          <a:endParaRPr lang="vi-VN" sz="5900" kern="1200" noProof="0"/>
        </a:p>
      </dsp:txBody>
      <dsp:txXfrm>
        <a:off x="160798" y="5101528"/>
        <a:ext cx="776404" cy="77640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10790" y="-2735430"/>
          <a:ext cx="1306620" cy="72930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32410" tIns="154940" rIns="232410" bIns="154940" numCol="1" spcCol="1270" anchor="ctr" anchorCtr="0">
          <a:noAutofit/>
        </a:bodyPr>
        <a:lstStyle/>
        <a:p>
          <a:pPr lvl="0" algn="l" defTabSz="2711450">
            <a:lnSpc>
              <a:spcPct val="90000"/>
            </a:lnSpc>
            <a:spcBef>
              <a:spcPct val="0"/>
            </a:spcBef>
            <a:spcAft>
              <a:spcPct val="35000"/>
            </a:spcAft>
          </a:pPr>
          <a:r>
            <a:rPr lang="vi-VN" sz="6100" b="0" kern="1200" noProof="0" smtClean="0"/>
            <a:t>Kiến trúc máy tính</a:t>
          </a:r>
          <a:endParaRPr lang="vi-VN" sz="6100" b="0" kern="1200" noProof="0"/>
        </a:p>
      </dsp:txBody>
      <dsp:txXfrm rot="-5400000">
        <a:off x="1317600" y="321544"/>
        <a:ext cx="7229216" cy="1179052"/>
      </dsp:txXfrm>
    </dsp:sp>
    <dsp:sp modelId="{7D701CF5-2CC3-48B9-A656-E2968A10AA3B}">
      <dsp:nvSpPr>
        <dsp:cNvPr id="0" name=""/>
        <dsp:cNvSpPr/>
      </dsp:nvSpPr>
      <dsp:spPr>
        <a:xfrm>
          <a:off x="0" y="362070"/>
          <a:ext cx="1098000" cy="1098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622550">
            <a:lnSpc>
              <a:spcPct val="90000"/>
            </a:lnSpc>
            <a:spcBef>
              <a:spcPct val="0"/>
            </a:spcBef>
            <a:spcAft>
              <a:spcPct val="35000"/>
            </a:spcAft>
          </a:pPr>
          <a:r>
            <a:rPr lang="vi-VN" sz="5900" b="1" kern="1200" noProof="0" smtClean="0"/>
            <a:t>1</a:t>
          </a:r>
          <a:endParaRPr lang="vi-VN" sz="5900" b="1" kern="1200" noProof="0"/>
        </a:p>
      </dsp:txBody>
      <dsp:txXfrm>
        <a:off x="160798" y="522868"/>
        <a:ext cx="776404" cy="776404"/>
      </dsp:txXfrm>
    </dsp:sp>
    <dsp:sp modelId="{5012D0F9-E426-4C44-85B1-B5D15A7B4879}">
      <dsp:nvSpPr>
        <dsp:cNvPr id="0" name=""/>
        <dsp:cNvSpPr/>
      </dsp:nvSpPr>
      <dsp:spPr>
        <a:xfrm rot="5400000">
          <a:off x="4310790" y="-1209209"/>
          <a:ext cx="1306620" cy="72930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32410" tIns="154940" rIns="232410" bIns="154940" numCol="1" spcCol="1270" anchor="ctr" anchorCtr="0">
          <a:noAutofit/>
        </a:bodyPr>
        <a:lstStyle/>
        <a:p>
          <a:pPr lvl="0" algn="l" defTabSz="2711450">
            <a:lnSpc>
              <a:spcPct val="90000"/>
            </a:lnSpc>
            <a:spcBef>
              <a:spcPct val="0"/>
            </a:spcBef>
            <a:spcAft>
              <a:spcPct val="35000"/>
            </a:spcAft>
          </a:pPr>
          <a:r>
            <a:rPr lang="vi-VN" sz="6100" kern="1200" noProof="0" smtClean="0"/>
            <a:t>Stack</a:t>
          </a:r>
          <a:endParaRPr lang="vi-VN" sz="6100" kern="1200" noProof="0"/>
        </a:p>
      </dsp:txBody>
      <dsp:txXfrm rot="-5400000">
        <a:off x="1317600" y="1847765"/>
        <a:ext cx="7229216" cy="1179052"/>
      </dsp:txXfrm>
    </dsp:sp>
    <dsp:sp modelId="{52D715E9-012B-492D-85DB-CC49546E7451}">
      <dsp:nvSpPr>
        <dsp:cNvPr id="0" name=""/>
        <dsp:cNvSpPr/>
      </dsp:nvSpPr>
      <dsp:spPr>
        <a:xfrm>
          <a:off x="0" y="1888290"/>
          <a:ext cx="1098000" cy="1098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622550">
            <a:lnSpc>
              <a:spcPct val="90000"/>
            </a:lnSpc>
            <a:spcBef>
              <a:spcPct val="0"/>
            </a:spcBef>
            <a:spcAft>
              <a:spcPct val="35000"/>
            </a:spcAft>
          </a:pPr>
          <a:r>
            <a:rPr lang="vi-VN" sz="5900" kern="1200" noProof="0" smtClean="0"/>
            <a:t>2</a:t>
          </a:r>
          <a:endParaRPr lang="vi-VN" sz="5900" kern="1200" noProof="0"/>
        </a:p>
      </dsp:txBody>
      <dsp:txXfrm>
        <a:off x="160798" y="2049088"/>
        <a:ext cx="776404" cy="776404"/>
      </dsp:txXfrm>
    </dsp:sp>
    <dsp:sp modelId="{20BEFA03-6951-4A7C-A59E-41DEF89A1A38}">
      <dsp:nvSpPr>
        <dsp:cNvPr id="0" name=""/>
        <dsp:cNvSpPr/>
      </dsp:nvSpPr>
      <dsp:spPr>
        <a:xfrm rot="5400000">
          <a:off x="4310790" y="317009"/>
          <a:ext cx="1306620" cy="72930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32410" tIns="154940" rIns="232410" bIns="154940" numCol="1" spcCol="1270" anchor="ctr" anchorCtr="0">
          <a:noAutofit/>
        </a:bodyPr>
        <a:lstStyle/>
        <a:p>
          <a:pPr lvl="0" algn="l" defTabSz="2711450">
            <a:lnSpc>
              <a:spcPct val="90000"/>
            </a:lnSpc>
            <a:spcBef>
              <a:spcPct val="0"/>
            </a:spcBef>
            <a:spcAft>
              <a:spcPct val="35000"/>
            </a:spcAft>
          </a:pPr>
          <a:r>
            <a:rPr lang="vi-VN" sz="6100" kern="1200" noProof="0" smtClean="0"/>
            <a:t>Hàm và gọi hàm</a:t>
          </a:r>
          <a:endParaRPr lang="vi-VN" sz="6100" kern="1200" noProof="0"/>
        </a:p>
      </dsp:txBody>
      <dsp:txXfrm rot="-5400000">
        <a:off x="1317600" y="3373983"/>
        <a:ext cx="7229216" cy="1179052"/>
      </dsp:txXfrm>
    </dsp:sp>
    <dsp:sp modelId="{45392A94-85D4-4213-B167-8FDD4035D4D9}">
      <dsp:nvSpPr>
        <dsp:cNvPr id="0" name=""/>
        <dsp:cNvSpPr/>
      </dsp:nvSpPr>
      <dsp:spPr>
        <a:xfrm>
          <a:off x="0" y="3414510"/>
          <a:ext cx="1098000" cy="1098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622550">
            <a:lnSpc>
              <a:spcPct val="90000"/>
            </a:lnSpc>
            <a:spcBef>
              <a:spcPct val="0"/>
            </a:spcBef>
            <a:spcAft>
              <a:spcPct val="35000"/>
            </a:spcAft>
          </a:pPr>
          <a:r>
            <a:rPr lang="vi-VN" sz="5900" kern="1200" noProof="0" smtClean="0"/>
            <a:t>3</a:t>
          </a:r>
          <a:endParaRPr lang="vi-VN" sz="5900" kern="1200" noProof="0"/>
        </a:p>
      </dsp:txBody>
      <dsp:txXfrm>
        <a:off x="160798" y="3575308"/>
        <a:ext cx="776404" cy="776404"/>
      </dsp:txXfrm>
    </dsp:sp>
    <dsp:sp modelId="{C0A1F197-AC5A-40EF-9731-6F36A15B4D19}">
      <dsp:nvSpPr>
        <dsp:cNvPr id="0" name=""/>
        <dsp:cNvSpPr/>
      </dsp:nvSpPr>
      <dsp:spPr>
        <a:xfrm rot="5400000">
          <a:off x="4310790" y="1843229"/>
          <a:ext cx="1306620" cy="7293000"/>
        </a:xfrm>
        <a:prstGeom prst="round2SameRect">
          <a:avLst/>
        </a:prstGeom>
        <a:solidFill>
          <a:srgbClr val="00FF00"/>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32410" tIns="154940" rIns="232410" bIns="154940" numCol="1" spcCol="1270" anchor="ctr" anchorCtr="0">
          <a:noAutofit/>
        </a:bodyPr>
        <a:lstStyle/>
        <a:p>
          <a:pPr lvl="0" algn="l" defTabSz="2711450">
            <a:lnSpc>
              <a:spcPct val="90000"/>
            </a:lnSpc>
            <a:spcBef>
              <a:spcPct val="0"/>
            </a:spcBef>
            <a:spcAft>
              <a:spcPct val="35000"/>
            </a:spcAft>
          </a:pPr>
          <a:r>
            <a:rPr lang="vi-VN" sz="6100" kern="1200" noProof="0" smtClean="0"/>
            <a:t>Lỗ hổng phần mềm</a:t>
          </a:r>
          <a:endParaRPr lang="vi-VN" sz="6100" kern="1200" noProof="0"/>
        </a:p>
      </dsp:txBody>
      <dsp:txXfrm rot="-5400000">
        <a:off x="1317600" y="4900203"/>
        <a:ext cx="7229216" cy="1179052"/>
      </dsp:txXfrm>
    </dsp:sp>
    <dsp:sp modelId="{7911A502-9C34-49F7-A3E6-CE0A4D7A114E}">
      <dsp:nvSpPr>
        <dsp:cNvPr id="0" name=""/>
        <dsp:cNvSpPr/>
      </dsp:nvSpPr>
      <dsp:spPr>
        <a:xfrm>
          <a:off x="0" y="4940730"/>
          <a:ext cx="1098000" cy="1098000"/>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622550">
            <a:lnSpc>
              <a:spcPct val="90000"/>
            </a:lnSpc>
            <a:spcBef>
              <a:spcPct val="0"/>
            </a:spcBef>
            <a:spcAft>
              <a:spcPct val="35000"/>
            </a:spcAft>
          </a:pPr>
          <a:r>
            <a:rPr lang="vi-VN" sz="5900" kern="1200" noProof="0" smtClean="0"/>
            <a:t>4</a:t>
          </a:r>
          <a:endParaRPr lang="vi-VN" sz="5900" kern="1200" noProof="0"/>
        </a:p>
      </dsp:txBody>
      <dsp:txXfrm>
        <a:off x="160798" y="5101528"/>
        <a:ext cx="776404" cy="776404"/>
      </dsp:txXfrm>
    </dsp:sp>
  </dsp:spTree>
</dsp:drawing>
</file>

<file path=ppt/diagrams/layout1.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2.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3.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4.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5.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D69EAC2-54E7-48A0-90A2-D840D132A8F4}" type="datetimeFigureOut">
              <a:rPr lang="ru-RU" smtClean="0"/>
              <a:t>22.10.2019</a:t>
            </a:fld>
            <a:endParaRPr lang="ru-RU"/>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8B1A0DB-1EAA-4C53-B789-915FAA4AD919}" type="slidenum">
              <a:rPr lang="ru-RU" smtClean="0"/>
              <a:t>‹#›</a:t>
            </a:fld>
            <a:endParaRPr lang="ru-RU"/>
          </a:p>
        </p:txBody>
      </p:sp>
    </p:spTree>
    <p:extLst>
      <p:ext uri="{BB962C8B-B14F-4D97-AF65-F5344CB8AC3E}">
        <p14:creationId xmlns:p14="http://schemas.microsoft.com/office/powerpoint/2010/main" val="40540620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681965-FCAA-4097-8FD4-122EC1DCA7FF}" type="datetimeFigureOut">
              <a:rPr lang="ru-RU" smtClean="0"/>
              <a:t>22.10.2019</a:t>
            </a:fld>
            <a:endParaRPr lang="ru-R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1F8C0C-5812-497D-B352-B5908CC200C0}" type="slidenum">
              <a:rPr lang="ru-RU" smtClean="0"/>
              <a:t>‹#›</a:t>
            </a:fld>
            <a:endParaRPr lang="ru-RU"/>
          </a:p>
        </p:txBody>
      </p:sp>
    </p:spTree>
    <p:extLst>
      <p:ext uri="{BB962C8B-B14F-4D97-AF65-F5344CB8AC3E}">
        <p14:creationId xmlns:p14="http://schemas.microsoft.com/office/powerpoint/2010/main" val="3269041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reverseengineering.stackexchange.com/questions/15173/what-is-the-purpose-of-these-instructions-before-the-main-preamble" TargetMode="External"/><Relationship Id="rId2" Type="http://schemas.openxmlformats.org/officeDocument/2006/relationships/slide" Target="../slides/slide56.xml"/><Relationship Id="rId1" Type="http://schemas.openxmlformats.org/officeDocument/2006/relationships/notesMaster" Target="../notesMasters/notesMaster1.xml"/><Relationship Id="rId4" Type="http://schemas.openxmlformats.org/officeDocument/2006/relationships/hyperlink" Target="https://stackoverflow.com/questions/38781118/why-is-gcc-generating-an-extra-return-address/38783034"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391F8C0C-5812-497D-B352-B5908CC200C0}" type="slidenum">
              <a:rPr lang="ru-RU" smtClean="0"/>
              <a:t>1</a:t>
            </a:fld>
            <a:endParaRPr lang="ru-RU"/>
          </a:p>
        </p:txBody>
      </p:sp>
    </p:spTree>
    <p:extLst>
      <p:ext uri="{BB962C8B-B14F-4D97-AF65-F5344CB8AC3E}">
        <p14:creationId xmlns:p14="http://schemas.microsoft.com/office/powerpoint/2010/main" val="6761792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https://www.slideshare.net/gailcarmichael/function-stack</a:t>
            </a:r>
          </a:p>
          <a:p>
            <a:r>
              <a:rPr lang="vi-VN" smtClean="0"/>
              <a:t>https://www.slideshare.net/bozhurin/the-stack-frame</a:t>
            </a:r>
          </a:p>
        </p:txBody>
      </p:sp>
      <p:sp>
        <p:nvSpPr>
          <p:cNvPr id="4" name="Slide Number Placeholder 3"/>
          <p:cNvSpPr>
            <a:spLocks noGrp="1"/>
          </p:cNvSpPr>
          <p:nvPr>
            <p:ph type="sldNum" sz="quarter" idx="10"/>
          </p:nvPr>
        </p:nvSpPr>
        <p:spPr/>
        <p:txBody>
          <a:bodyPr/>
          <a:lstStyle/>
          <a:p>
            <a:fld id="{391F8C0C-5812-497D-B352-B5908CC200C0}" type="slidenum">
              <a:rPr lang="ru-RU" smtClean="0"/>
              <a:t>19</a:t>
            </a:fld>
            <a:endParaRPr lang="ru-RU"/>
          </a:p>
        </p:txBody>
      </p:sp>
    </p:spTree>
    <p:extLst>
      <p:ext uri="{BB962C8B-B14F-4D97-AF65-F5344CB8AC3E}">
        <p14:creationId xmlns:p14="http://schemas.microsoft.com/office/powerpoint/2010/main" val="10560231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a:p>
        </p:txBody>
      </p:sp>
      <p:sp>
        <p:nvSpPr>
          <p:cNvPr id="4" name="Slide Number Placeholder 3"/>
          <p:cNvSpPr>
            <a:spLocks noGrp="1"/>
          </p:cNvSpPr>
          <p:nvPr>
            <p:ph type="sldNum" sz="quarter" idx="10"/>
          </p:nvPr>
        </p:nvSpPr>
        <p:spPr/>
        <p:txBody>
          <a:bodyPr/>
          <a:lstStyle/>
          <a:p>
            <a:fld id="{391F8C0C-5812-497D-B352-B5908CC200C0}" type="slidenum">
              <a:rPr lang="ru-RU" smtClean="0"/>
              <a:t>30</a:t>
            </a:fld>
            <a:endParaRPr lang="ru-RU"/>
          </a:p>
        </p:txBody>
      </p:sp>
    </p:spTree>
    <p:extLst>
      <p:ext uri="{BB962C8B-B14F-4D97-AF65-F5344CB8AC3E}">
        <p14:creationId xmlns:p14="http://schemas.microsoft.com/office/powerpoint/2010/main" val="38235160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mtClean="0"/>
              <a:t>Sử</a:t>
            </a:r>
            <a:r>
              <a:rPr lang="en-US" baseline="0" smtClean="0"/>
              <a:t> dụ cú pháp NASM</a:t>
            </a:r>
            <a:endParaRPr lang="vi-VN" smtClean="0"/>
          </a:p>
        </p:txBody>
      </p:sp>
      <p:sp>
        <p:nvSpPr>
          <p:cNvPr id="4" name="Slide Number Placeholder 3"/>
          <p:cNvSpPr>
            <a:spLocks noGrp="1"/>
          </p:cNvSpPr>
          <p:nvPr>
            <p:ph type="sldNum" sz="quarter" idx="10"/>
          </p:nvPr>
        </p:nvSpPr>
        <p:spPr/>
        <p:txBody>
          <a:bodyPr/>
          <a:lstStyle/>
          <a:p>
            <a:fld id="{391F8C0C-5812-497D-B352-B5908CC200C0}" type="slidenum">
              <a:rPr lang="ru-RU" smtClean="0"/>
              <a:t>31</a:t>
            </a:fld>
            <a:endParaRPr lang="ru-RU"/>
          </a:p>
        </p:txBody>
      </p:sp>
    </p:spTree>
    <p:extLst>
      <p:ext uri="{BB962C8B-B14F-4D97-AF65-F5344CB8AC3E}">
        <p14:creationId xmlns:p14="http://schemas.microsoft.com/office/powerpoint/2010/main" val="36178166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Sử</a:t>
            </a:r>
            <a:r>
              <a:rPr lang="en-US" baseline="0" smtClean="0"/>
              <a:t> dụ cú pháp NASM</a:t>
            </a:r>
            <a:endParaRPr lang="vi-VN"/>
          </a:p>
        </p:txBody>
      </p:sp>
      <p:sp>
        <p:nvSpPr>
          <p:cNvPr id="4" name="Slide Number Placeholder 3"/>
          <p:cNvSpPr>
            <a:spLocks noGrp="1"/>
          </p:cNvSpPr>
          <p:nvPr>
            <p:ph type="sldNum" sz="quarter" idx="10"/>
          </p:nvPr>
        </p:nvSpPr>
        <p:spPr/>
        <p:txBody>
          <a:bodyPr/>
          <a:lstStyle/>
          <a:p>
            <a:fld id="{391F8C0C-5812-497D-B352-B5908CC200C0}" type="slidenum">
              <a:rPr lang="ru-RU" smtClean="0"/>
              <a:t>32</a:t>
            </a:fld>
            <a:endParaRPr lang="ru-RU"/>
          </a:p>
        </p:txBody>
      </p:sp>
    </p:spTree>
    <p:extLst>
      <p:ext uri="{BB962C8B-B14F-4D97-AF65-F5344CB8AC3E}">
        <p14:creationId xmlns:p14="http://schemas.microsoft.com/office/powerpoint/2010/main" val="27468282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Cân</a:t>
            </a:r>
            <a:r>
              <a:rPr lang="vi-VN" baseline="0" smtClean="0"/>
              <a:t> bằng stack (stack cleaning up) là việc đưa stack (thanh ghi ESP) về trạng thái trước khi "gọi hàm". Trong đó, "gọi hàm" được hiểu là bao gồm cả các thao tác truyền tham số cho hàm.</a:t>
            </a:r>
            <a:endParaRPr lang="vi-VN"/>
          </a:p>
        </p:txBody>
      </p:sp>
      <p:sp>
        <p:nvSpPr>
          <p:cNvPr id="4" name="Slide Number Placeholder 3"/>
          <p:cNvSpPr>
            <a:spLocks noGrp="1"/>
          </p:cNvSpPr>
          <p:nvPr>
            <p:ph type="sldNum" sz="quarter" idx="10"/>
          </p:nvPr>
        </p:nvSpPr>
        <p:spPr/>
        <p:txBody>
          <a:bodyPr/>
          <a:lstStyle/>
          <a:p>
            <a:fld id="{391F8C0C-5812-497D-B352-B5908CC200C0}" type="slidenum">
              <a:rPr lang="ru-RU" smtClean="0"/>
              <a:t>35</a:t>
            </a:fld>
            <a:endParaRPr lang="ru-RU"/>
          </a:p>
        </p:txBody>
      </p:sp>
    </p:spTree>
    <p:extLst>
      <p:ext uri="{BB962C8B-B14F-4D97-AF65-F5344CB8AC3E}">
        <p14:creationId xmlns:p14="http://schemas.microsoft.com/office/powerpoint/2010/main" val="26484328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Trong hàm SubSquare ta sử dụng (làm thay đổi giá trị) 4 thanh ghi là EAX, EBX, EDX và EBP. Tuy nhiên, theo quy ước C thì chương trình gọi hàm (caller) phải chịu trách nhiệm bảo quản các thanh ghi EAX, ECX và EDX nên trong hàm ta phải bảo quản giá trị hai thanh ghi là EBP và EBX (dòng 14 và 16), và hoàn lại giá trị cho hai thanh ghi này (dòng 23, 24) trước khi hàm kết thúc. Ngoài ra, ta cũng làm thay đổi giá trị của ESP với các chỉ thị PUSH và POP, nhưng số lượng lệnh PUSH luôn được đảm bảo bằng số lượng lệnh POP, do đó giá trị của ESP ở đầu và cuối hàm là như nhau. Trong hàm main, khi gọi hàm SubSquare, có hai tham số với tổng kích thước 8 byte được truyền vào stack làm giá trị của ESP giảm đi 8 (dòng 30, 32) nên để thực hiện nhiệm vụ cân bằng stack thì cần tăng ESP lên 8 (dòng 34) sau khi gọi hàm.</a:t>
            </a:r>
            <a:endParaRPr lang="vi-VN" sz="120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91F8C0C-5812-497D-B352-B5908CC200C0}" type="slidenum">
              <a:rPr lang="ru-RU" smtClean="0"/>
              <a:t>36</a:t>
            </a:fld>
            <a:endParaRPr lang="ru-RU"/>
          </a:p>
        </p:txBody>
      </p:sp>
    </p:spTree>
    <p:extLst>
      <p:ext uri="{BB962C8B-B14F-4D97-AF65-F5344CB8AC3E}">
        <p14:creationId xmlns:p14="http://schemas.microsoft.com/office/powerpoint/2010/main" val="15928647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Qua ví dụ với hàm SubSquare trên đây, ta cũng có thể nhận thấy cách thức mà một hàm lấy tham số được truyền qua stack:</a:t>
            </a:r>
            <a:endParaRPr lang="vi-VN" sz="1200" kern="120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smtClean="0">
                <a:solidFill>
                  <a:schemeClr val="tx1"/>
                </a:solidFill>
                <a:effectLst/>
                <a:latin typeface="+mn-lt"/>
                <a:ea typeface="+mn-ea"/>
                <a:cs typeface="+mn-cs"/>
              </a:rPr>
              <a:t>Thanh ghi EBP được sử dụng để lưu giá trị của thanh ghi ESP ở thời điểm bắt đầu hàm. Do vậy, cặp dòng lệnh đầu tiên trong một hàm là việc lưu lại giá trị của EBP vào trong stack (dòng 14) và đưa giá trị của ESP vào EBP (dòng 15), và dòng lệnh cuối cùng trước lệnh RET là khôi phục lại giá trị ban đầu của EPB (dòng 24).</a:t>
            </a:r>
            <a:endParaRPr lang="vi-VN" sz="1200" kern="120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smtClean="0">
                <a:solidFill>
                  <a:schemeClr val="tx1"/>
                </a:solidFill>
                <a:effectLst/>
                <a:latin typeface="+mn-lt"/>
                <a:ea typeface="+mn-ea"/>
                <a:cs typeface="+mn-cs"/>
              </a:rPr>
              <a:t>Tham số đầu tiên được truyền vào stack sẽ nằm ở địa chỉ [EBP+08h]. Điều này được giải thích như sau:</a:t>
            </a:r>
            <a:endParaRPr lang="vi-VN" sz="1200" kern="1200" smtClean="0">
              <a:solidFill>
                <a:schemeClr val="tx1"/>
              </a:solidFill>
              <a:effectLst/>
              <a:latin typeface="+mn-lt"/>
              <a:ea typeface="+mn-ea"/>
              <a:cs typeface="+mn-cs"/>
            </a:endParaRPr>
          </a:p>
          <a:p>
            <a:pPr marL="628650" lvl="1" indent="-171450">
              <a:buFont typeface="Courier New" panose="02070309020205020404" pitchFamily="49" charset="0"/>
              <a:buChar char="o"/>
            </a:pPr>
            <a:r>
              <a:rPr lang="en-US" sz="1200" kern="1200" smtClean="0">
                <a:solidFill>
                  <a:schemeClr val="tx1"/>
                </a:solidFill>
                <a:effectLst/>
                <a:latin typeface="+mn-lt"/>
                <a:ea typeface="+mn-ea"/>
                <a:cs typeface="+mn-cs"/>
              </a:rPr>
              <a:t>Tham số đầu tiên được đẩy vào stack sau cùng</a:t>
            </a:r>
            <a:endParaRPr lang="vi-VN" sz="1200" kern="1200" smtClean="0">
              <a:solidFill>
                <a:schemeClr val="tx1"/>
              </a:solidFill>
              <a:effectLst/>
              <a:latin typeface="+mn-lt"/>
              <a:ea typeface="+mn-ea"/>
              <a:cs typeface="+mn-cs"/>
            </a:endParaRPr>
          </a:p>
          <a:p>
            <a:pPr marL="628650" lvl="1" indent="-171450">
              <a:buFont typeface="Courier New" panose="02070309020205020404" pitchFamily="49" charset="0"/>
              <a:buChar char="o"/>
            </a:pPr>
            <a:r>
              <a:rPr lang="en-US" sz="1200" kern="1200" smtClean="0">
                <a:solidFill>
                  <a:schemeClr val="tx1"/>
                </a:solidFill>
                <a:effectLst/>
                <a:latin typeface="+mn-lt"/>
                <a:ea typeface="+mn-ea"/>
                <a:cs typeface="+mn-cs"/>
              </a:rPr>
              <a:t>Khi gọi hàm, địa chỉ của lệnh kế tiếp được tự động đẩy vào stack </a:t>
            </a:r>
            <a:r>
              <a:rPr lang="en-US" sz="1200" kern="1200" smtClean="0">
                <a:solidFill>
                  <a:schemeClr val="tx1"/>
                </a:solidFill>
                <a:effectLst/>
                <a:latin typeface="+mn-lt"/>
                <a:ea typeface="+mn-ea"/>
                <a:cs typeface="+mn-cs"/>
                <a:sym typeface="Wingdings" panose="05000000000000000000" pitchFamily="2" charset="2"/>
              </a:rPr>
              <a:t></a:t>
            </a:r>
            <a:r>
              <a:rPr lang="en-US" sz="1200" kern="1200" smtClean="0">
                <a:solidFill>
                  <a:schemeClr val="tx1"/>
                </a:solidFill>
                <a:effectLst/>
                <a:latin typeface="+mn-lt"/>
                <a:ea typeface="+mn-ea"/>
                <a:cs typeface="+mn-cs"/>
              </a:rPr>
              <a:t> ESP bị giảm đi 4 (32 bít).</a:t>
            </a:r>
            <a:endParaRPr lang="vi-VN" sz="1200" kern="1200" smtClean="0">
              <a:solidFill>
                <a:schemeClr val="tx1"/>
              </a:solidFill>
              <a:effectLst/>
              <a:latin typeface="+mn-lt"/>
              <a:ea typeface="+mn-ea"/>
              <a:cs typeface="+mn-cs"/>
            </a:endParaRPr>
          </a:p>
          <a:p>
            <a:pPr marL="628650" lvl="1" indent="-171450">
              <a:buFont typeface="Courier New" panose="02070309020205020404" pitchFamily="49" charset="0"/>
              <a:buChar char="o"/>
            </a:pPr>
            <a:r>
              <a:rPr lang="en-US" sz="1200" kern="1200" smtClean="0">
                <a:solidFill>
                  <a:schemeClr val="tx1"/>
                </a:solidFill>
                <a:effectLst/>
                <a:latin typeface="+mn-lt"/>
                <a:ea typeface="+mn-ea"/>
                <a:cs typeface="+mn-cs"/>
              </a:rPr>
              <a:t>Khi đẩy giá trị EBP vào stack, thanh ghi ESP lại giảm thêm 4.</a:t>
            </a:r>
            <a:endParaRPr lang="vi-VN" sz="1200" kern="1200" smtClean="0">
              <a:solidFill>
                <a:schemeClr val="tx1"/>
              </a:solidFill>
              <a:effectLst/>
              <a:latin typeface="+mn-lt"/>
              <a:ea typeface="+mn-ea"/>
              <a:cs typeface="+mn-cs"/>
            </a:endParaRPr>
          </a:p>
          <a:p>
            <a:pPr marL="628650" lvl="1" indent="-171450">
              <a:buFont typeface="Courier New" panose="02070309020205020404" pitchFamily="49" charset="0"/>
              <a:buChar char="o"/>
            </a:pPr>
            <a:r>
              <a:rPr lang="en-US" sz="1200" kern="1200" smtClean="0">
                <a:solidFill>
                  <a:schemeClr val="tx1"/>
                </a:solidFill>
                <a:effectLst/>
                <a:latin typeface="+mn-lt"/>
                <a:ea typeface="+mn-ea"/>
                <a:cs typeface="+mn-cs"/>
              </a:rPr>
              <a:t>Như thế, tổng cộng ESP đã giảm 8 byte so với vị trí của tham số đầu tiên.</a:t>
            </a:r>
            <a:endParaRPr lang="vi-VN" sz="1200" kern="1200" smtClean="0">
              <a:solidFill>
                <a:schemeClr val="tx1"/>
              </a:solidFill>
              <a:effectLst/>
              <a:latin typeface="+mn-lt"/>
              <a:ea typeface="+mn-ea"/>
              <a:cs typeface="+mn-cs"/>
            </a:endParaRPr>
          </a:p>
          <a:p>
            <a:endParaRPr lang="vi-VN"/>
          </a:p>
        </p:txBody>
      </p:sp>
      <p:sp>
        <p:nvSpPr>
          <p:cNvPr id="4" name="Slide Number Placeholder 3"/>
          <p:cNvSpPr>
            <a:spLocks noGrp="1"/>
          </p:cNvSpPr>
          <p:nvPr>
            <p:ph type="sldNum" sz="quarter" idx="10"/>
          </p:nvPr>
        </p:nvSpPr>
        <p:spPr/>
        <p:txBody>
          <a:bodyPr/>
          <a:lstStyle/>
          <a:p>
            <a:fld id="{391F8C0C-5812-497D-B352-B5908CC200C0}" type="slidenum">
              <a:rPr lang="ru-RU" smtClean="0"/>
              <a:t>37</a:t>
            </a:fld>
            <a:endParaRPr lang="ru-RU"/>
          </a:p>
        </p:txBody>
      </p:sp>
    </p:spTree>
    <p:extLst>
      <p:ext uri="{BB962C8B-B14F-4D97-AF65-F5344CB8AC3E}">
        <p14:creationId xmlns:p14="http://schemas.microsoft.com/office/powerpoint/2010/main" val="28814740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Source 1: </a:t>
            </a:r>
            <a:r>
              <a:rPr lang="vi-VN" smtClean="0">
                <a:hlinkClick r:id="rId3"/>
              </a:rPr>
              <a:t>https://reverseengineering.stackexchange.com/questions/15173/what-is-the-purpose-of-these-instructions-before-the-main-preamble</a:t>
            </a:r>
            <a:endParaRPr lang="en-US" smtClean="0"/>
          </a:p>
          <a:p>
            <a:r>
              <a:rPr lang="en-US" smtClean="0"/>
              <a:t>Source 2: </a:t>
            </a:r>
            <a:r>
              <a:rPr lang="vi-VN" smtClean="0">
                <a:hlinkClick r:id="rId4"/>
              </a:rPr>
              <a:t>https://stackoverflow.com/questions/38781118/why-is-gcc-generating-an-extra-return-address/38783034</a:t>
            </a:r>
            <a:endParaRPr lang="vi-VN"/>
          </a:p>
        </p:txBody>
      </p:sp>
      <p:sp>
        <p:nvSpPr>
          <p:cNvPr id="4" name="Slide Number Placeholder 3"/>
          <p:cNvSpPr>
            <a:spLocks noGrp="1"/>
          </p:cNvSpPr>
          <p:nvPr>
            <p:ph type="sldNum" sz="quarter" idx="10"/>
          </p:nvPr>
        </p:nvSpPr>
        <p:spPr/>
        <p:txBody>
          <a:bodyPr/>
          <a:lstStyle/>
          <a:p>
            <a:fld id="{391F8C0C-5812-497D-B352-B5908CC200C0}" type="slidenum">
              <a:rPr lang="ru-RU" smtClean="0"/>
              <a:t>56</a:t>
            </a:fld>
            <a:endParaRPr lang="ru-RU"/>
          </a:p>
        </p:txBody>
      </p:sp>
    </p:spTree>
    <p:extLst>
      <p:ext uri="{BB962C8B-B14F-4D97-AF65-F5344CB8AC3E}">
        <p14:creationId xmlns:p14="http://schemas.microsoft.com/office/powerpoint/2010/main" val="8507801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a:p>
        </p:txBody>
      </p:sp>
      <p:sp>
        <p:nvSpPr>
          <p:cNvPr id="4" name="Slide Number Placeholder 3"/>
          <p:cNvSpPr>
            <a:spLocks noGrp="1"/>
          </p:cNvSpPr>
          <p:nvPr>
            <p:ph type="sldNum" sz="quarter" idx="10"/>
          </p:nvPr>
        </p:nvSpPr>
        <p:spPr/>
        <p:txBody>
          <a:bodyPr/>
          <a:lstStyle/>
          <a:p>
            <a:fld id="{391F8C0C-5812-497D-B352-B5908CC200C0}" type="slidenum">
              <a:rPr lang="ru-RU" smtClean="0"/>
              <a:t>57</a:t>
            </a:fld>
            <a:endParaRPr lang="ru-RU"/>
          </a:p>
        </p:txBody>
      </p:sp>
    </p:spTree>
    <p:extLst>
      <p:ext uri="{BB962C8B-B14F-4D97-AF65-F5344CB8AC3E}">
        <p14:creationId xmlns:p14="http://schemas.microsoft.com/office/powerpoint/2010/main" val="3573821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a:p>
        </p:txBody>
      </p:sp>
      <p:sp>
        <p:nvSpPr>
          <p:cNvPr id="4" name="Slide Number Placeholder 3"/>
          <p:cNvSpPr>
            <a:spLocks noGrp="1"/>
          </p:cNvSpPr>
          <p:nvPr>
            <p:ph type="sldNum" sz="quarter" idx="10"/>
          </p:nvPr>
        </p:nvSpPr>
        <p:spPr/>
        <p:txBody>
          <a:bodyPr/>
          <a:lstStyle/>
          <a:p>
            <a:fld id="{391F8C0C-5812-497D-B352-B5908CC200C0}" type="slidenum">
              <a:rPr lang="ru-RU" smtClean="0"/>
              <a:t>2</a:t>
            </a:fld>
            <a:endParaRPr lang="ru-RU"/>
          </a:p>
        </p:txBody>
      </p:sp>
    </p:spTree>
    <p:extLst>
      <p:ext uri="{BB962C8B-B14F-4D97-AF65-F5344CB8AC3E}">
        <p14:creationId xmlns:p14="http://schemas.microsoft.com/office/powerpoint/2010/main" val="2178817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a:p>
        </p:txBody>
      </p:sp>
      <p:sp>
        <p:nvSpPr>
          <p:cNvPr id="4" name="Slide Number Placeholder 3"/>
          <p:cNvSpPr>
            <a:spLocks noGrp="1"/>
          </p:cNvSpPr>
          <p:nvPr>
            <p:ph type="sldNum" sz="quarter" idx="10"/>
          </p:nvPr>
        </p:nvSpPr>
        <p:spPr/>
        <p:txBody>
          <a:bodyPr/>
          <a:lstStyle/>
          <a:p>
            <a:fld id="{391F8C0C-5812-497D-B352-B5908CC200C0}" type="slidenum">
              <a:rPr lang="ru-RU" smtClean="0"/>
              <a:t>4</a:t>
            </a:fld>
            <a:endParaRPr lang="ru-RU"/>
          </a:p>
        </p:txBody>
      </p:sp>
    </p:spTree>
    <p:extLst>
      <p:ext uri="{BB962C8B-B14F-4D97-AF65-F5344CB8AC3E}">
        <p14:creationId xmlns:p14="http://schemas.microsoft.com/office/powerpoint/2010/main" val="978318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483FAF-A420-4C7C-82DB-E5971B1D6D3D}" type="slidenum">
              <a:rPr lang="en-US" smtClean="0"/>
              <a:pPr/>
              <a:t>5</a:t>
            </a:fld>
            <a:endParaRPr lang="en-US"/>
          </a:p>
        </p:txBody>
      </p:sp>
    </p:spTree>
    <p:extLst>
      <p:ext uri="{BB962C8B-B14F-4D97-AF65-F5344CB8AC3E}">
        <p14:creationId xmlns:p14="http://schemas.microsoft.com/office/powerpoint/2010/main" val="408032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Màu</a:t>
            </a:r>
            <a:r>
              <a:rPr lang="vi-VN" baseline="0" smtClean="0"/>
              <a:t> xám là các thanh ghi chỉ có thể sử dụng ở chế độ 64 bít. Các thanh ghi các có thể sử dụng ở mọi chế độ.</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9</a:t>
            </a:fld>
            <a:endParaRPr lang="ru-RU"/>
          </a:p>
        </p:txBody>
      </p:sp>
    </p:spTree>
    <p:extLst>
      <p:ext uri="{BB962C8B-B14F-4D97-AF65-F5344CB8AC3E}">
        <p14:creationId xmlns:p14="http://schemas.microsoft.com/office/powerpoint/2010/main" val="7840399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Image: https://chortle.ccsu.edu/AssemblyTutorial/Chapter-10/memory01.gif</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11</a:t>
            </a:fld>
            <a:endParaRPr lang="ru-RU"/>
          </a:p>
        </p:txBody>
      </p:sp>
    </p:spTree>
    <p:extLst>
      <p:ext uri="{BB962C8B-B14F-4D97-AF65-F5344CB8AC3E}">
        <p14:creationId xmlns:p14="http://schemas.microsoft.com/office/powerpoint/2010/main" val="31172709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2</a:t>
            </a:r>
            <a:r>
              <a:rPr lang="en-US" baseline="0" smtClean="0"/>
              <a:t> kiểu biểu diễn:</a:t>
            </a:r>
          </a:p>
          <a:p>
            <a:pPr marL="171450" indent="-171450">
              <a:buFont typeface="Arial" panose="020B0604020202020204" pitchFamily="34" charset="0"/>
              <a:buChar char="•"/>
            </a:pPr>
            <a:r>
              <a:rPr lang="en-US" baseline="0" smtClean="0"/>
              <a:t>Một dãy ô với địa chỉ tăng dần từ trái sang phải</a:t>
            </a:r>
          </a:p>
          <a:p>
            <a:pPr marL="171450" indent="-171450">
              <a:buFont typeface="Arial" panose="020B0604020202020204" pitchFamily="34" charset="0"/>
              <a:buChar char="•"/>
            </a:pPr>
            <a:r>
              <a:rPr lang="en-US" baseline="0" smtClean="0"/>
              <a:t>Một cột với mỗi dòng 4 ô, địa chỉ tang dần từ dưới lên</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14</a:t>
            </a:fld>
            <a:endParaRPr lang="ru-RU"/>
          </a:p>
        </p:txBody>
      </p:sp>
    </p:spTree>
    <p:extLst>
      <p:ext uri="{BB962C8B-B14F-4D97-AF65-F5344CB8AC3E}">
        <p14:creationId xmlns:p14="http://schemas.microsoft.com/office/powerpoint/2010/main" val="28456679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a:p>
        </p:txBody>
      </p:sp>
      <p:sp>
        <p:nvSpPr>
          <p:cNvPr id="4" name="Slide Number Placeholder 3"/>
          <p:cNvSpPr>
            <a:spLocks noGrp="1"/>
          </p:cNvSpPr>
          <p:nvPr>
            <p:ph type="sldNum" sz="quarter" idx="10"/>
          </p:nvPr>
        </p:nvSpPr>
        <p:spPr/>
        <p:txBody>
          <a:bodyPr/>
          <a:lstStyle/>
          <a:p>
            <a:fld id="{391F8C0C-5812-497D-B352-B5908CC200C0}" type="slidenum">
              <a:rPr lang="ru-RU" smtClean="0"/>
              <a:t>17</a:t>
            </a:fld>
            <a:endParaRPr lang="ru-RU"/>
          </a:p>
        </p:txBody>
      </p:sp>
    </p:spTree>
    <p:extLst>
      <p:ext uri="{BB962C8B-B14F-4D97-AF65-F5344CB8AC3E}">
        <p14:creationId xmlns:p14="http://schemas.microsoft.com/office/powerpoint/2010/main" val="30809559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Description:</a:t>
            </a:r>
            <a:r>
              <a:rPr lang="vi-VN" baseline="0" smtClean="0"/>
              <a:t> </a:t>
            </a:r>
            <a:r>
              <a:rPr lang="vi-VN" smtClean="0"/>
              <a:t>https://dhavalkapil.com/blogs/Buffer-Overflow-Exploit/</a:t>
            </a:r>
          </a:p>
          <a:p>
            <a:r>
              <a:rPr lang="vi-VN" smtClean="0"/>
              <a:t>Image URL:</a:t>
            </a:r>
            <a:r>
              <a:rPr lang="vi-VN" baseline="0" smtClean="0"/>
              <a:t> http://i.stack.imgur.com/1Yz9K.gif</a:t>
            </a:r>
            <a:endParaRPr lang="vi-VN"/>
          </a:p>
        </p:txBody>
      </p:sp>
      <p:sp>
        <p:nvSpPr>
          <p:cNvPr id="4" name="Slide Number Placeholder 3"/>
          <p:cNvSpPr>
            <a:spLocks noGrp="1"/>
          </p:cNvSpPr>
          <p:nvPr>
            <p:ph type="sldNum" sz="quarter" idx="10"/>
          </p:nvPr>
        </p:nvSpPr>
        <p:spPr/>
        <p:txBody>
          <a:bodyPr/>
          <a:lstStyle/>
          <a:p>
            <a:fld id="{391F8C0C-5812-497D-B352-B5908CC200C0}" type="slidenum">
              <a:rPr lang="ru-RU" smtClean="0"/>
              <a:t>18</a:t>
            </a:fld>
            <a:endParaRPr lang="ru-RU"/>
          </a:p>
        </p:txBody>
      </p:sp>
    </p:spTree>
    <p:extLst>
      <p:ext uri="{BB962C8B-B14F-4D97-AF65-F5344CB8AC3E}">
        <p14:creationId xmlns:p14="http://schemas.microsoft.com/office/powerpoint/2010/main" val="15868490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êu đề chính">
    <p:bg>
      <p:bgRef idx="1003">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196753"/>
            <a:ext cx="7772400" cy="2376264"/>
          </a:xfrm>
        </p:spPr>
        <p:txBody>
          <a:bodyPr anchor="b">
            <a:normAutofit/>
          </a:bodyPr>
          <a:lstStyle>
            <a:lvl1pPr>
              <a:defRPr sz="4000" b="1" baseline="0">
                <a:latin typeface="Arial" pitchFamily="34" charset="0"/>
                <a:cs typeface="Arial" pitchFamily="34" charset="0"/>
              </a:defRPr>
            </a:lvl1pPr>
          </a:lstStyle>
          <a:p>
            <a:r>
              <a:rPr lang="en-US" dirty="0" smtClean="0"/>
              <a:t>Click to edit Master title style</a:t>
            </a:r>
            <a:r>
              <a:rPr lang="vi-VN" dirty="0" smtClean="0"/>
              <a:t>. What should be If the title is too long?</a:t>
            </a:r>
            <a:endParaRPr lang="ru-RU" dirty="0"/>
          </a:p>
        </p:txBody>
      </p:sp>
      <p:sp>
        <p:nvSpPr>
          <p:cNvPr id="3" name="Subtitle 2"/>
          <p:cNvSpPr>
            <a:spLocks noGrp="1"/>
          </p:cNvSpPr>
          <p:nvPr>
            <p:ph type="subTitle" idx="1"/>
          </p:nvPr>
        </p:nvSpPr>
        <p:spPr>
          <a:xfrm>
            <a:off x="683568" y="3717032"/>
            <a:ext cx="7776864" cy="108012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dirty="0"/>
          </a:p>
        </p:txBody>
      </p:sp>
    </p:spTree>
    <p:extLst>
      <p:ext uri="{BB962C8B-B14F-4D97-AF65-F5344CB8AC3E}">
        <p14:creationId xmlns:p14="http://schemas.microsoft.com/office/powerpoint/2010/main" val="27345567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estion and Answer 3">
    <p:spTree>
      <p:nvGrpSpPr>
        <p:cNvPr id="1" name=""/>
        <p:cNvGrpSpPr/>
        <p:nvPr/>
      </p:nvGrpSpPr>
      <p:grpSpPr>
        <a:xfrm>
          <a:off x="0" y="0"/>
          <a:ext cx="0" cy="0"/>
          <a:chOff x="0" y="0"/>
          <a:chExt cx="0" cy="0"/>
        </a:xfrm>
      </p:grpSpPr>
      <p:pic>
        <p:nvPicPr>
          <p:cNvPr id="3074" name="Picture 2" descr="http://3.bp.blogspot.com/_vtyKKLw61_o/TTf-XH2pTWI/AAAAAAAAAPE/u54vJMaZa-s/s1600/question.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71800" y="76200"/>
            <a:ext cx="2997200" cy="6295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846549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pic>
        <p:nvPicPr>
          <p:cNvPr id="1026" name="Picture 2" descr="http://www.caridad.com/wp-content/uploads/2015/11/thankyou.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914400"/>
            <a:ext cx="7810500" cy="526732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userDrawn="1"/>
        </p:nvSpPr>
        <p:spPr>
          <a:xfrm>
            <a:off x="5791200" y="6553200"/>
            <a:ext cx="3199915" cy="215444"/>
          </a:xfrm>
          <a:prstGeom prst="rect">
            <a:avLst/>
          </a:prstGeom>
          <a:noFill/>
        </p:spPr>
        <p:txBody>
          <a:bodyPr wrap="none" rtlCol="0">
            <a:spAutoFit/>
          </a:bodyPr>
          <a:lstStyle/>
          <a:p>
            <a:r>
              <a:rPr lang="vi-VN" sz="800" smtClean="0"/>
              <a:t>http://www.caridad.com/wp-content/uploads/2015/11/thankyou.jpg</a:t>
            </a:r>
            <a:endParaRPr lang="vi-VN" sz="800"/>
          </a:p>
        </p:txBody>
      </p:sp>
    </p:spTree>
    <p:extLst>
      <p:ext uri="{BB962C8B-B14F-4D97-AF65-F5344CB8AC3E}">
        <p14:creationId xmlns:p14="http://schemas.microsoft.com/office/powerpoint/2010/main" val="71618964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pic>
        <p:nvPicPr>
          <p:cNvPr id="2050" name="Picture 2" descr="http://www.emoticonswallpapers.com/images/thank-you/thank-you-glitter-pictures-010.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14400" y="990600"/>
            <a:ext cx="7239000" cy="485013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userDrawn="1"/>
        </p:nvSpPr>
        <p:spPr>
          <a:xfrm>
            <a:off x="4809903" y="6553200"/>
            <a:ext cx="4257897" cy="215444"/>
          </a:xfrm>
          <a:prstGeom prst="rect">
            <a:avLst/>
          </a:prstGeom>
          <a:noFill/>
        </p:spPr>
        <p:txBody>
          <a:bodyPr wrap="none" rtlCol="0">
            <a:spAutoFit/>
          </a:bodyPr>
          <a:lstStyle/>
          <a:p>
            <a:r>
              <a:rPr lang="vi-VN" sz="800" smtClean="0"/>
              <a:t>http://www.emoticonswallpapers.com/images/thank-you/thank-you-glitter-pictures-010.jpg</a:t>
            </a:r>
            <a:endParaRPr lang="vi-VN" sz="800"/>
          </a:p>
        </p:txBody>
      </p:sp>
    </p:spTree>
    <p:extLst>
      <p:ext uri="{BB962C8B-B14F-4D97-AF65-F5344CB8AC3E}">
        <p14:creationId xmlns:p14="http://schemas.microsoft.com/office/powerpoint/2010/main" val="415500114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3">
    <p:spTree>
      <p:nvGrpSpPr>
        <p:cNvPr id="1" name=""/>
        <p:cNvGrpSpPr/>
        <p:nvPr/>
      </p:nvGrpSpPr>
      <p:grpSpPr>
        <a:xfrm>
          <a:off x="0" y="0"/>
          <a:ext cx="0" cy="0"/>
          <a:chOff x="0" y="0"/>
          <a:chExt cx="0" cy="0"/>
        </a:xfrm>
      </p:grpSpPr>
      <p:sp>
        <p:nvSpPr>
          <p:cNvPr id="4" name="TextBox 3"/>
          <p:cNvSpPr txBox="1"/>
          <p:nvPr userDrawn="1"/>
        </p:nvSpPr>
        <p:spPr>
          <a:xfrm>
            <a:off x="5372558" y="6553200"/>
            <a:ext cx="3695242" cy="215444"/>
          </a:xfrm>
          <a:prstGeom prst="rect">
            <a:avLst/>
          </a:prstGeom>
          <a:noFill/>
        </p:spPr>
        <p:txBody>
          <a:bodyPr wrap="none" rtlCol="0">
            <a:spAutoFit/>
          </a:bodyPr>
          <a:lstStyle/>
          <a:p>
            <a:r>
              <a:rPr lang="vi-VN" sz="800" smtClean="0"/>
              <a:t>http://www.corydoiron.com/wp-content/uploads/2012/11/Thank-You-Kids-.jpg</a:t>
            </a:r>
            <a:endParaRPr lang="vi-VN" sz="800"/>
          </a:p>
        </p:txBody>
      </p:sp>
      <p:pic>
        <p:nvPicPr>
          <p:cNvPr id="3074" name="Picture 2" descr="http://www.corydoiron.com/wp-content/uploads/2012/11/Thank-You-Kids-.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9600" y="761999"/>
            <a:ext cx="7772400" cy="5218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065454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4">
    <p:spTree>
      <p:nvGrpSpPr>
        <p:cNvPr id="1" name=""/>
        <p:cNvGrpSpPr/>
        <p:nvPr/>
      </p:nvGrpSpPr>
      <p:grpSpPr>
        <a:xfrm>
          <a:off x="0" y="0"/>
          <a:ext cx="0" cy="0"/>
          <a:chOff x="0" y="0"/>
          <a:chExt cx="0" cy="0"/>
        </a:xfrm>
      </p:grpSpPr>
      <p:sp>
        <p:nvSpPr>
          <p:cNvPr id="4" name="TextBox 3"/>
          <p:cNvSpPr txBox="1"/>
          <p:nvPr userDrawn="1"/>
        </p:nvSpPr>
        <p:spPr>
          <a:xfrm>
            <a:off x="5105400" y="6553200"/>
            <a:ext cx="3972562" cy="215444"/>
          </a:xfrm>
          <a:prstGeom prst="rect">
            <a:avLst/>
          </a:prstGeom>
          <a:noFill/>
        </p:spPr>
        <p:txBody>
          <a:bodyPr wrap="none" rtlCol="0">
            <a:spAutoFit/>
          </a:bodyPr>
          <a:lstStyle/>
          <a:p>
            <a:r>
              <a:rPr lang="vi-VN" sz="800" smtClean="0"/>
              <a:t>http://www.marketingyourpurpose.com/wp-content/uploads/2014/04/Thank-You.jpg</a:t>
            </a:r>
            <a:endParaRPr lang="vi-VN" sz="800"/>
          </a:p>
        </p:txBody>
      </p:sp>
      <p:pic>
        <p:nvPicPr>
          <p:cNvPr id="1028" name="Picture 4" descr="http://www.marketingyourpurpose.com/wp-content/uploads/2014/04/Thank-You.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000" y="609600"/>
            <a:ext cx="7634068" cy="5725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080984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ank you 5">
    <p:spTree>
      <p:nvGrpSpPr>
        <p:cNvPr id="1" name=""/>
        <p:cNvGrpSpPr/>
        <p:nvPr/>
      </p:nvGrpSpPr>
      <p:grpSpPr>
        <a:xfrm>
          <a:off x="0" y="0"/>
          <a:ext cx="0" cy="0"/>
          <a:chOff x="0" y="0"/>
          <a:chExt cx="0" cy="0"/>
        </a:xfrm>
      </p:grpSpPr>
      <p:sp>
        <p:nvSpPr>
          <p:cNvPr id="4" name="TextBox 3"/>
          <p:cNvSpPr txBox="1"/>
          <p:nvPr userDrawn="1"/>
        </p:nvSpPr>
        <p:spPr>
          <a:xfrm>
            <a:off x="6462600" y="6553200"/>
            <a:ext cx="2605200" cy="215444"/>
          </a:xfrm>
          <a:prstGeom prst="rect">
            <a:avLst/>
          </a:prstGeom>
          <a:noFill/>
        </p:spPr>
        <p:txBody>
          <a:bodyPr wrap="none" rtlCol="0">
            <a:spAutoFit/>
          </a:bodyPr>
          <a:lstStyle/>
          <a:p>
            <a:r>
              <a:rPr lang="vi-VN" sz="800" smtClean="0"/>
              <a:t>http://f.tqn.com/y/jobsearch/1/W/J/7/1/185275200.jpg</a:t>
            </a:r>
            <a:endParaRPr lang="vi-VN" sz="800"/>
          </a:p>
        </p:txBody>
      </p:sp>
      <p:pic>
        <p:nvPicPr>
          <p:cNvPr id="2050" name="Picture 2" descr="http://f.tqn.com/y/jobsearch/1/W/J/7/1/185275200.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914400"/>
            <a:ext cx="7876468" cy="525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020475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Mục lục">
    <p:bg>
      <p:bgPr>
        <a:gradFill>
          <a:gsLst>
            <a:gs pos="0">
              <a:schemeClr val="accent1">
                <a:tint val="66000"/>
                <a:satMod val="160000"/>
              </a:schemeClr>
            </a:gs>
            <a:gs pos="50000">
              <a:schemeClr val="accent1">
                <a:tint val="44500"/>
                <a:satMod val="160000"/>
              </a:schemeClr>
            </a:gs>
            <a:gs pos="100000">
              <a:schemeClr val="tx2">
                <a:lumMod val="40000"/>
                <a:lumOff val="60000"/>
              </a:schemeClr>
            </a:gs>
          </a:gsLst>
          <a:lin ang="5400000" scaled="0"/>
        </a:gradFill>
        <a:effectLst/>
      </p:bgPr>
    </p:bg>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04800" y="228600"/>
            <a:ext cx="8610600" cy="6400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2046594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Mục lục phụ 1">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28600" y="1143000"/>
            <a:ext cx="8610600" cy="53340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7"/>
          <p:cNvSpPr>
            <a:spLocks noGrp="1"/>
          </p:cNvSpPr>
          <p:nvPr>
            <p:ph type="title" hasCustomPrompt="1"/>
          </p:nvPr>
        </p:nvSpPr>
        <p:spPr>
          <a:xfrm>
            <a:off x="228600" y="274638"/>
            <a:ext cx="8610600" cy="792162"/>
          </a:xfrm>
        </p:spPr>
        <p:txBody>
          <a:bodyPr/>
          <a:lstStyle>
            <a:lvl1pPr>
              <a:defRPr b="1" baseline="0">
                <a:solidFill>
                  <a:srgbClr val="FF0000"/>
                </a:solidFill>
                <a:latin typeface="Calibri" pitchFamily="34" charset="0"/>
              </a:defRPr>
            </a:lvl1pPr>
          </a:lstStyle>
          <a:p>
            <a:r>
              <a:rPr lang="vi-VN" dirty="0" smtClean="0"/>
              <a:t>Tiêu đề của mục lục phụ</a:t>
            </a:r>
            <a:endParaRPr lang="en-US" dirty="0"/>
          </a:p>
        </p:txBody>
      </p:sp>
    </p:spTree>
    <p:extLst>
      <p:ext uri="{BB962C8B-B14F-4D97-AF65-F5344CB8AC3E}">
        <p14:creationId xmlns:p14="http://schemas.microsoft.com/office/powerpoint/2010/main" val="22363001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ục lục phụ. Không tiêu đề">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28600" y="762000"/>
            <a:ext cx="8610600" cy="53340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752007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Mục lục phụ 2">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57200" y="1676400"/>
            <a:ext cx="8382000" cy="685800"/>
          </a:xfrm>
        </p:spPr>
        <p:txBody>
          <a:bodyPr>
            <a:noAutofit/>
          </a:bodyPr>
          <a:lstStyle>
            <a:lvl1pPr marL="0" indent="0">
              <a:buNone/>
              <a:defRPr sz="4000" b="1"/>
            </a:lvl1pPr>
            <a:lvl2pPr marL="457200" indent="0">
              <a:buNone/>
              <a:defRPr/>
            </a:lvl2pPr>
          </a:lstStyle>
          <a:p>
            <a:pPr lvl="0"/>
            <a:r>
              <a:rPr lang="en-US" smtClean="0"/>
              <a:t>Edit Master text styles</a:t>
            </a:r>
          </a:p>
        </p:txBody>
      </p:sp>
      <p:sp>
        <p:nvSpPr>
          <p:cNvPr id="6" name="Text Placeholder 5"/>
          <p:cNvSpPr>
            <a:spLocks noGrp="1"/>
          </p:cNvSpPr>
          <p:nvPr>
            <p:ph type="body" sz="quarter" idx="11"/>
          </p:nvPr>
        </p:nvSpPr>
        <p:spPr>
          <a:xfrm>
            <a:off x="457200" y="2438400"/>
            <a:ext cx="8382000" cy="3124200"/>
          </a:xfrm>
          <a:solidFill>
            <a:schemeClr val="bg1"/>
          </a:solidFill>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242022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êu đề + Nội dung">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0" y="685800"/>
            <a:ext cx="9144000" cy="6172200"/>
          </a:xfrm>
        </p:spPr>
        <p:txBody>
          <a:bodyPr>
            <a:normAutofit/>
          </a:bodyPr>
          <a:lstStyle>
            <a:lvl1pPr>
              <a:lnSpc>
                <a:spcPct val="114000"/>
              </a:lnSpc>
              <a:spcBef>
                <a:spcPts val="600"/>
              </a:spcBef>
              <a:spcAft>
                <a:spcPts val="600"/>
              </a:spcAft>
              <a:defRPr sz="3600">
                <a:latin typeface="Tahoma" pitchFamily="34" charset="0"/>
                <a:ea typeface="Tahoma" pitchFamily="34" charset="0"/>
                <a:cs typeface="Tahoma" pitchFamily="34" charset="0"/>
              </a:defRPr>
            </a:lvl1pPr>
            <a:lvl2pPr>
              <a:defRPr sz="3200">
                <a:latin typeface="Tahoma" pitchFamily="34" charset="0"/>
                <a:ea typeface="Tahoma" pitchFamily="34" charset="0"/>
                <a:cs typeface="Tahoma" pitchFamily="34" charset="0"/>
              </a:defRPr>
            </a:lvl2pPr>
            <a:lvl3pPr>
              <a:defRPr sz="2800">
                <a:latin typeface="Tahoma" pitchFamily="34" charset="0"/>
                <a:ea typeface="Tahoma" pitchFamily="34" charset="0"/>
                <a:cs typeface="Tahoma" pitchFamily="34" charset="0"/>
              </a:defRPr>
            </a:lvl3pPr>
            <a:lvl4pPr>
              <a:defRPr sz="2400">
                <a:latin typeface="Tahoma" pitchFamily="34" charset="0"/>
                <a:ea typeface="Tahoma" pitchFamily="34" charset="0"/>
                <a:cs typeface="Tahoma" pitchFamily="34" charset="0"/>
              </a:defRPr>
            </a:lvl4pPr>
            <a:lvl5pPr>
              <a:defRPr sz="2400">
                <a:latin typeface="Tahoma" pitchFamily="34" charset="0"/>
                <a:ea typeface="Tahoma" pitchFamily="34" charset="0"/>
                <a:cs typeface="Tahoma"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713184"/>
          </a:xfrm>
          <a:noFill/>
        </p:spPr>
        <p:txBody>
          <a:bodyPr>
            <a:noAutofit/>
          </a:bodyPr>
          <a:lstStyle>
            <a:lvl1pPr>
              <a:defRPr sz="4000" b="1" baseline="0">
                <a:solidFill>
                  <a:srgbClr val="FF0000"/>
                </a:solidFill>
                <a:latin typeface="Arial Narrow" pitchFamily="34" charset="0"/>
              </a:defRPr>
            </a:lvl1pPr>
          </a:lstStyle>
          <a:p>
            <a:r>
              <a:rPr lang="vi-VN" dirty="0" smtClean="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a:p>
        </p:txBody>
      </p:sp>
      <p:cxnSp>
        <p:nvCxnSpPr>
          <p:cNvPr id="6" name="Straight Arrow Connector 5"/>
          <p:cNvCxnSpPr/>
          <p:nvPr userDrawn="1"/>
        </p:nvCxnSpPr>
        <p:spPr>
          <a:xfrm>
            <a:off x="0" y="685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740592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êu đề 2 dòng + Nội dung">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0" y="1447800"/>
            <a:ext cx="9144000" cy="5410200"/>
          </a:xfrm>
        </p:spPr>
        <p:txBody>
          <a:bodyPr>
            <a:normAutofit/>
          </a:bodyPr>
          <a:lstStyle>
            <a:lvl1pPr>
              <a:lnSpc>
                <a:spcPct val="114000"/>
              </a:lnSpc>
              <a:spcBef>
                <a:spcPts val="600"/>
              </a:spcBef>
              <a:spcAft>
                <a:spcPts val="600"/>
              </a:spcAft>
              <a:defRPr sz="3600">
                <a:latin typeface="Tahoma" pitchFamily="34" charset="0"/>
                <a:ea typeface="Tahoma" pitchFamily="34" charset="0"/>
                <a:cs typeface="Tahoma" pitchFamily="34" charset="0"/>
              </a:defRPr>
            </a:lvl1pPr>
            <a:lvl2pPr>
              <a:defRPr sz="3200">
                <a:latin typeface="Tahoma" pitchFamily="34" charset="0"/>
                <a:ea typeface="Tahoma" pitchFamily="34" charset="0"/>
                <a:cs typeface="Tahoma" pitchFamily="34" charset="0"/>
              </a:defRPr>
            </a:lvl2pPr>
            <a:lvl3pPr>
              <a:defRPr sz="2800">
                <a:latin typeface="Tahoma" pitchFamily="34" charset="0"/>
                <a:ea typeface="Tahoma" pitchFamily="34" charset="0"/>
                <a:cs typeface="Tahoma" pitchFamily="34" charset="0"/>
              </a:defRPr>
            </a:lvl3pPr>
            <a:lvl4pPr>
              <a:defRPr sz="2400">
                <a:latin typeface="Tahoma" pitchFamily="34" charset="0"/>
                <a:ea typeface="Tahoma" pitchFamily="34" charset="0"/>
                <a:cs typeface="Tahoma" pitchFamily="34" charset="0"/>
              </a:defRPr>
            </a:lvl4pPr>
            <a:lvl5pPr>
              <a:defRPr sz="2400">
                <a:latin typeface="Tahoma" pitchFamily="34" charset="0"/>
                <a:ea typeface="Tahoma" pitchFamily="34" charset="0"/>
                <a:cs typeface="Tahoma"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1475184"/>
          </a:xfrm>
          <a:noFill/>
        </p:spPr>
        <p:txBody>
          <a:bodyPr>
            <a:noAutofit/>
          </a:bodyPr>
          <a:lstStyle>
            <a:lvl1pPr>
              <a:defRPr sz="4000" b="1" baseline="0">
                <a:solidFill>
                  <a:srgbClr val="FF0000"/>
                </a:solidFill>
                <a:latin typeface="Arial Narrow" pitchFamily="34" charset="0"/>
              </a:defRPr>
            </a:lvl1pPr>
          </a:lstStyle>
          <a:p>
            <a:r>
              <a:rPr lang="vi-VN" dirty="0" smtClean="0"/>
              <a:t>Sử dụng layout này đối với những slide có tiêu đề dài, phải thể hiện trên 2 dòng</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a:p>
        </p:txBody>
      </p:sp>
      <p:cxnSp>
        <p:nvCxnSpPr>
          <p:cNvPr id="6" name="Straight Arrow Connector 5"/>
          <p:cNvCxnSpPr/>
          <p:nvPr userDrawn="1"/>
        </p:nvCxnSpPr>
        <p:spPr>
          <a:xfrm>
            <a:off x="0" y="1447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280226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ỉ có Tiêu đề 2 dòng">
    <p:spTree>
      <p:nvGrpSpPr>
        <p:cNvPr id="1" name=""/>
        <p:cNvGrpSpPr/>
        <p:nvPr/>
      </p:nvGrpSpPr>
      <p:grpSpPr>
        <a:xfrm>
          <a:off x="0" y="0"/>
          <a:ext cx="0" cy="0"/>
          <a:chOff x="0" y="0"/>
          <a:chExt cx="0" cy="0"/>
        </a:xfrm>
      </p:grpSpPr>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1475184"/>
          </a:xfrm>
          <a:noFill/>
        </p:spPr>
        <p:txBody>
          <a:bodyPr>
            <a:noAutofit/>
          </a:bodyPr>
          <a:lstStyle>
            <a:lvl1pPr>
              <a:defRPr sz="4000" b="1" baseline="0">
                <a:solidFill>
                  <a:srgbClr val="FF0000"/>
                </a:solidFill>
                <a:latin typeface="Arial Narrow" pitchFamily="34" charset="0"/>
              </a:defRPr>
            </a:lvl1pPr>
          </a:lstStyle>
          <a:p>
            <a:r>
              <a:rPr lang="vi-VN" dirty="0" smtClean="0"/>
              <a:t>Sử dụng layout này đối với những slide có tiêu đề dài, phải thể hiện trên 2 dòng</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a:p>
        </p:txBody>
      </p:sp>
      <p:cxnSp>
        <p:nvCxnSpPr>
          <p:cNvPr id="6" name="Straight Arrow Connector 5"/>
          <p:cNvCxnSpPr/>
          <p:nvPr userDrawn="1"/>
        </p:nvCxnSpPr>
        <p:spPr>
          <a:xfrm>
            <a:off x="0" y="1447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640539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ource Code">
    <p:spTree>
      <p:nvGrpSpPr>
        <p:cNvPr id="1" name=""/>
        <p:cNvGrpSpPr/>
        <p:nvPr/>
      </p:nvGrpSpPr>
      <p:grpSpPr>
        <a:xfrm>
          <a:off x="0" y="0"/>
          <a:ext cx="0" cy="0"/>
          <a:chOff x="0" y="0"/>
          <a:chExt cx="0" cy="0"/>
        </a:xfrm>
      </p:grpSpPr>
      <p:sp>
        <p:nvSpPr>
          <p:cNvPr id="4" name="Content Placeholder 3"/>
          <p:cNvSpPr>
            <a:spLocks noGrp="1"/>
          </p:cNvSpPr>
          <p:nvPr>
            <p:ph sz="quarter" idx="13" hasCustomPrompt="1"/>
          </p:nvPr>
        </p:nvSpPr>
        <p:spPr>
          <a:xfrm>
            <a:off x="0" y="685800"/>
            <a:ext cx="9144000" cy="6172200"/>
          </a:xfrm>
        </p:spPr>
        <p:txBody>
          <a:bodyPr>
            <a:normAutofit/>
          </a:bodyPr>
          <a:lstStyle>
            <a:lvl1pPr marL="0" indent="0" defTabSz="914400">
              <a:lnSpc>
                <a:spcPct val="100000"/>
              </a:lnSpc>
              <a:spcBef>
                <a:spcPts val="0"/>
              </a:spcBef>
              <a:spcAft>
                <a:spcPts val="0"/>
              </a:spcAft>
              <a:buNone/>
              <a:tabLst>
                <a:tab pos="463550" algn="l"/>
                <a:tab pos="914400" algn="l"/>
                <a:tab pos="1377950" algn="l"/>
                <a:tab pos="1828800" algn="l"/>
                <a:tab pos="2292350" algn="l"/>
                <a:tab pos="2743200" algn="l"/>
                <a:tab pos="3206750" algn="l"/>
                <a:tab pos="3657600" algn="l"/>
                <a:tab pos="4121150" algn="l"/>
                <a:tab pos="4572000" algn="l"/>
                <a:tab pos="5035550" algn="l"/>
                <a:tab pos="5486400" algn="l"/>
                <a:tab pos="5949950" algn="l"/>
                <a:tab pos="6400800" algn="l"/>
              </a:tabLst>
              <a:defRPr sz="3200">
                <a:latin typeface="Arial Narrow" panose="020B0606020202030204" pitchFamily="34" charset="0"/>
                <a:ea typeface="Tahoma" pitchFamily="34" charset="0"/>
                <a:cs typeface="Tahoma" pitchFamily="34" charset="0"/>
              </a:defRPr>
            </a:lvl1pPr>
            <a:lvl2pPr>
              <a:defRPr sz="3200">
                <a:latin typeface="Tahoma" pitchFamily="34" charset="0"/>
                <a:ea typeface="Tahoma" pitchFamily="34" charset="0"/>
                <a:cs typeface="Tahoma" pitchFamily="34" charset="0"/>
              </a:defRPr>
            </a:lvl2pPr>
            <a:lvl3pPr>
              <a:defRPr sz="2800">
                <a:latin typeface="Tahoma" pitchFamily="34" charset="0"/>
                <a:ea typeface="Tahoma" pitchFamily="34" charset="0"/>
                <a:cs typeface="Tahoma" pitchFamily="34" charset="0"/>
              </a:defRPr>
            </a:lvl3pPr>
            <a:lvl4pPr>
              <a:defRPr sz="2400">
                <a:latin typeface="Tahoma" pitchFamily="34" charset="0"/>
                <a:ea typeface="Tahoma" pitchFamily="34" charset="0"/>
                <a:cs typeface="Tahoma" pitchFamily="34" charset="0"/>
              </a:defRPr>
            </a:lvl4pPr>
            <a:lvl5pPr>
              <a:defRPr sz="2400">
                <a:latin typeface="Tahoma" pitchFamily="34" charset="0"/>
                <a:ea typeface="Tahoma" pitchFamily="34" charset="0"/>
                <a:cs typeface="Tahoma" pitchFamily="34" charset="0"/>
              </a:defRPr>
            </a:lvl5pPr>
          </a:lstStyle>
          <a:p>
            <a:pPr lvl="0"/>
            <a:r>
              <a:rPr lang="en-US" dirty="0" smtClean="0"/>
              <a:t>Click to edit Master text styles</a:t>
            </a:r>
            <a:endParaRPr lang="ru-RU" dirty="0"/>
          </a:p>
        </p:txBody>
      </p:sp>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713184"/>
          </a:xfrm>
          <a:noFill/>
        </p:spPr>
        <p:txBody>
          <a:bodyPr>
            <a:noAutofit/>
          </a:bodyPr>
          <a:lstStyle>
            <a:lvl1pPr>
              <a:defRPr sz="4000" b="1" baseline="0">
                <a:solidFill>
                  <a:srgbClr val="FF0000"/>
                </a:solidFill>
                <a:latin typeface="Arial Narrow" pitchFamily="34" charset="0"/>
              </a:defRPr>
            </a:lvl1pPr>
          </a:lstStyle>
          <a:p>
            <a:r>
              <a:rPr lang="vi-VN" dirty="0" smtClean="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a:p>
        </p:txBody>
      </p:sp>
      <p:cxnSp>
        <p:nvCxnSpPr>
          <p:cNvPr id="6" name="Straight Arrow Connector 5"/>
          <p:cNvCxnSpPr/>
          <p:nvPr userDrawn="1"/>
        </p:nvCxnSpPr>
        <p:spPr>
          <a:xfrm>
            <a:off x="0" y="685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408725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ỉ có tiêu đề">
    <p:spTree>
      <p:nvGrpSpPr>
        <p:cNvPr id="1" name=""/>
        <p:cNvGrpSpPr/>
        <p:nvPr/>
      </p:nvGrpSpPr>
      <p:grpSpPr>
        <a:xfrm>
          <a:off x="0" y="0"/>
          <a:ext cx="0" cy="0"/>
          <a:chOff x="0" y="0"/>
          <a:chExt cx="0" cy="0"/>
        </a:xfrm>
      </p:grpSpPr>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713184"/>
          </a:xfrm>
          <a:noFill/>
        </p:spPr>
        <p:txBody>
          <a:bodyPr>
            <a:noAutofit/>
          </a:bodyPr>
          <a:lstStyle>
            <a:lvl1pPr>
              <a:defRPr sz="4000" b="1" baseline="0">
                <a:solidFill>
                  <a:srgbClr val="FF0000"/>
                </a:solidFill>
                <a:latin typeface="Arial Narrow" pitchFamily="34" charset="0"/>
              </a:defRPr>
            </a:lvl1pPr>
          </a:lstStyle>
          <a:p>
            <a:r>
              <a:rPr lang="vi-VN" dirty="0" smtClean="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a:p>
        </p:txBody>
      </p:sp>
      <p:cxnSp>
        <p:nvCxnSpPr>
          <p:cNvPr id="6" name="Straight Arrow Connector 5"/>
          <p:cNvCxnSpPr/>
          <p:nvPr userDrawn="1"/>
        </p:nvCxnSpPr>
        <p:spPr>
          <a:xfrm>
            <a:off x="0" y="685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836499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hấn mạnh">
    <p:spTree>
      <p:nvGrpSpPr>
        <p:cNvPr id="1" name=""/>
        <p:cNvGrpSpPr/>
        <p:nvPr/>
      </p:nvGrpSpPr>
      <p:grpSpPr>
        <a:xfrm>
          <a:off x="0" y="0"/>
          <a:ext cx="0" cy="0"/>
          <a:chOff x="0" y="0"/>
          <a:chExt cx="0" cy="0"/>
        </a:xfrm>
      </p:grpSpPr>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6882184"/>
          </a:xfrm>
          <a:noFill/>
        </p:spPr>
        <p:txBody>
          <a:bodyPr>
            <a:noAutofit/>
          </a:bodyPr>
          <a:lstStyle>
            <a:lvl1pPr>
              <a:defRPr sz="6000" b="1" baseline="0">
                <a:solidFill>
                  <a:srgbClr val="FF0000"/>
                </a:solidFill>
                <a:latin typeface="Arial Narrow" pitchFamily="34" charset="0"/>
              </a:defRPr>
            </a:lvl1pPr>
          </a:lstStyle>
          <a:p>
            <a:r>
              <a:rPr lang="vi-VN" dirty="0" smtClean="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a:p>
        </p:txBody>
      </p:sp>
    </p:spTree>
    <p:extLst>
      <p:ext uri="{BB962C8B-B14F-4D97-AF65-F5344CB8AC3E}">
        <p14:creationId xmlns:p14="http://schemas.microsoft.com/office/powerpoint/2010/main" val="380575072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estion and Answer 1">
    <p:spTree>
      <p:nvGrpSpPr>
        <p:cNvPr id="1" name=""/>
        <p:cNvGrpSpPr/>
        <p:nvPr/>
      </p:nvGrpSpPr>
      <p:grpSpPr>
        <a:xfrm>
          <a:off x="0" y="0"/>
          <a:ext cx="0" cy="0"/>
          <a:chOff x="0" y="0"/>
          <a:chExt cx="0" cy="0"/>
        </a:xfrm>
      </p:grpSpPr>
      <p:pic>
        <p:nvPicPr>
          <p:cNvPr id="1026" name="Picture 2" descr="http://www.princetonacademy.in/wp-content/uploads/2012/03/QNA.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333500" y="533400"/>
            <a:ext cx="6057900" cy="605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508566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estion and Answer 2">
    <p:spTree>
      <p:nvGrpSpPr>
        <p:cNvPr id="1" name=""/>
        <p:cNvGrpSpPr/>
        <p:nvPr/>
      </p:nvGrpSpPr>
      <p:grpSpPr>
        <a:xfrm>
          <a:off x="0" y="0"/>
          <a:ext cx="0" cy="0"/>
          <a:chOff x="0" y="0"/>
          <a:chExt cx="0" cy="0"/>
        </a:xfrm>
      </p:grpSpPr>
      <p:pic>
        <p:nvPicPr>
          <p:cNvPr id="2050" name="Picture 2" descr="http://previews.123rf.com/images/donskarpo/donskarpo1211/donskarpo121100051/16217385-questions-and-answers-red-white-black-dice-isolated-on-white-background-Stock-Photo.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6800" y="1676399"/>
            <a:ext cx="6991350" cy="3486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367368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ru-R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smtClean="0"/>
              <a:t>Luật pháp An toàn thông tin - Bài 3: Quyền sở hữu trí tuệ</a:t>
            </a:r>
            <a:endParaRPr lang="ru-R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15BD7C-E074-4D4A-84C3-500EE5B9C190}" type="slidenum">
              <a:rPr lang="ru-RU" smtClean="0"/>
              <a:t>‹#›</a:t>
            </a:fld>
            <a:endParaRPr lang="ru-RU"/>
          </a:p>
        </p:txBody>
      </p:sp>
    </p:spTree>
    <p:extLst>
      <p:ext uri="{BB962C8B-B14F-4D97-AF65-F5344CB8AC3E}">
        <p14:creationId xmlns:p14="http://schemas.microsoft.com/office/powerpoint/2010/main" val="2190686516"/>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7" r:id="rId3"/>
    <p:sldLayoutId id="2147483668" r:id="rId4"/>
    <p:sldLayoutId id="2147483666" r:id="rId5"/>
    <p:sldLayoutId id="2147483654" r:id="rId6"/>
    <p:sldLayoutId id="2147483655" r:id="rId7"/>
    <p:sldLayoutId id="2147483656" r:id="rId8"/>
    <p:sldLayoutId id="2147483657" r:id="rId9"/>
    <p:sldLayoutId id="2147483658" r:id="rId10"/>
    <p:sldLayoutId id="2147483661" r:id="rId11"/>
    <p:sldLayoutId id="2147483662" r:id="rId12"/>
    <p:sldLayoutId id="2147483663" r:id="rId13"/>
    <p:sldLayoutId id="2147483664" r:id="rId14"/>
    <p:sldLayoutId id="2147483665" r:id="rId15"/>
    <p:sldLayoutId id="2147483650" r:id="rId16"/>
    <p:sldLayoutId id="2147483659" r:id="rId17"/>
    <p:sldLayoutId id="2147483669" r:id="rId18"/>
    <p:sldLayoutId id="2147483653" r:id="rId19"/>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5.emf"/></Relationships>
</file>

<file path=ppt/slides/_rels/slide1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1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hyperlink" Target="https://asmtutor.com/"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1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8.xml"/><Relationship Id="rId1" Type="http://schemas.openxmlformats.org/officeDocument/2006/relationships/slideLayout" Target="../slideLayouts/slideLayout16.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nSpc>
                <a:spcPct val="114000"/>
              </a:lnSpc>
            </a:pPr>
            <a:r>
              <a:rPr lang="vi-VN" smtClean="0"/>
              <a:t>KHAI THÁC</a:t>
            </a:r>
            <a:br>
              <a:rPr lang="vi-VN" smtClean="0"/>
            </a:br>
            <a:r>
              <a:rPr lang="vi-VN" smtClean="0"/>
              <a:t>LỖ HỔNG PHẦN MỀM</a:t>
            </a:r>
            <a:endParaRPr lang="vi-VN"/>
          </a:p>
        </p:txBody>
      </p:sp>
      <p:sp>
        <p:nvSpPr>
          <p:cNvPr id="3" name="Subtitle 2"/>
          <p:cNvSpPr>
            <a:spLocks noGrp="1"/>
          </p:cNvSpPr>
          <p:nvPr>
            <p:ph type="subTitle" idx="1"/>
          </p:nvPr>
        </p:nvSpPr>
        <p:spPr/>
        <p:txBody>
          <a:bodyPr>
            <a:normAutofit/>
          </a:bodyPr>
          <a:lstStyle/>
          <a:p>
            <a:pPr>
              <a:tabLst>
                <a:tab pos="1881188" algn="l"/>
              </a:tabLst>
            </a:pPr>
            <a:r>
              <a:rPr lang="vi-VN" smtClean="0"/>
              <a:t>Bài 1. Kiến thức nền tảng</a:t>
            </a:r>
          </a:p>
        </p:txBody>
      </p:sp>
    </p:spTree>
    <p:extLst>
      <p:ext uri="{BB962C8B-B14F-4D97-AF65-F5344CB8AC3E}">
        <p14:creationId xmlns:p14="http://schemas.microsoft.com/office/powerpoint/2010/main" val="3713974545"/>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p:txBody>
          <a:bodyPr/>
          <a:lstStyle/>
          <a:p>
            <a:r>
              <a:rPr lang="vi-VN" smtClean="0"/>
              <a:t>Bộ nhớ chính: RAM</a:t>
            </a:r>
          </a:p>
          <a:p>
            <a:r>
              <a:rPr lang="vi-VN"/>
              <a:t>RAM chứa rất nhiều ô nhớ, mỗi ô 1 byte.</a:t>
            </a:r>
          </a:p>
          <a:p>
            <a:r>
              <a:rPr lang="vi-VN"/>
              <a:t>RAM dùng để chứa một phần hệ điều hành, các lệnh chương trình, các dữ liệu…</a:t>
            </a:r>
          </a:p>
          <a:p>
            <a:r>
              <a:rPr lang="vi-VN"/>
              <a:t>Mỗi ô nhớ có địa chỉ duy nhất và địa chỉ này được đánh số từ 0 trở đi</a:t>
            </a:r>
            <a:r>
              <a:rPr lang="vi-VN" smtClean="0"/>
              <a:t>.</a:t>
            </a:r>
            <a:endParaRPr lang="en-US"/>
          </a:p>
        </p:txBody>
      </p:sp>
      <p:sp>
        <p:nvSpPr>
          <p:cNvPr id="4" name="Title 3"/>
          <p:cNvSpPr>
            <a:spLocks noGrp="1"/>
          </p:cNvSpPr>
          <p:nvPr>
            <p:ph type="title"/>
          </p:nvPr>
        </p:nvSpPr>
        <p:spPr/>
        <p:txBody>
          <a:bodyPr/>
          <a:lstStyle/>
          <a:p>
            <a:r>
              <a:rPr lang="vi-VN" smtClean="0"/>
              <a:t>Bộ nhớ</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10</a:t>
            </a:fld>
            <a:endParaRPr lang="ru-RU"/>
          </a:p>
        </p:txBody>
      </p:sp>
    </p:spTree>
    <p:extLst>
      <p:ext uri="{BB962C8B-B14F-4D97-AF65-F5344CB8AC3E}">
        <p14:creationId xmlns:p14="http://schemas.microsoft.com/office/powerpoint/2010/main" val="388274636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Địa chỉ bộ nhớ</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11</a:t>
            </a:fld>
            <a:endParaRPr lang="ru-RU"/>
          </a:p>
        </p:txBody>
      </p:sp>
      <p:pic>
        <p:nvPicPr>
          <p:cNvPr id="2050" name="Picture 2" descr="Kết quả hình ảnh cho memory addre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912432"/>
            <a:ext cx="3733800" cy="5869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441545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nchor="ctr"/>
          <a:lstStyle/>
          <a:p>
            <a:r>
              <a:rPr lang="vi-VN" smtClean="0"/>
              <a:t>Flat memory model</a:t>
            </a:r>
          </a:p>
          <a:p>
            <a:r>
              <a:rPr lang="vi-VN" smtClean="0"/>
              <a:t>Là mô hình bộ nhớ (dưới một cách nhìn nào đó) mà các ô nhớ được đánh địa chỉ liên tiếp từ 0 đến MAXBYTE-1</a:t>
            </a:r>
          </a:p>
          <a:p>
            <a:r>
              <a:rPr lang="vi-VN" smtClean="0"/>
              <a:t>Các mô hình khác:</a:t>
            </a:r>
          </a:p>
          <a:p>
            <a:pPr lvl="1"/>
            <a:r>
              <a:rPr lang="vi-VN" smtClean="0"/>
              <a:t>phân đoạn (segmented)</a:t>
            </a:r>
          </a:p>
          <a:p>
            <a:pPr lvl="1"/>
            <a:r>
              <a:rPr lang="vi-VN" smtClean="0"/>
              <a:t>phân trang (paged)</a:t>
            </a:r>
            <a:endParaRPr lang="en-US"/>
          </a:p>
        </p:txBody>
      </p:sp>
      <p:sp>
        <p:nvSpPr>
          <p:cNvPr id="2" name="Title 1"/>
          <p:cNvSpPr>
            <a:spLocks noGrp="1"/>
          </p:cNvSpPr>
          <p:nvPr>
            <p:ph type="title"/>
          </p:nvPr>
        </p:nvSpPr>
        <p:spPr/>
        <p:txBody>
          <a:bodyPr/>
          <a:lstStyle/>
          <a:p>
            <a:r>
              <a:rPr lang="vi-VN" smtClean="0"/>
              <a:t>Mô hình bộ nhớ tuyến tính</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12</a:t>
            </a:fld>
            <a:endParaRPr lang="ru-RU"/>
          </a:p>
        </p:txBody>
      </p:sp>
    </p:spTree>
    <p:extLst>
      <p:ext uri="{BB962C8B-B14F-4D97-AF65-F5344CB8AC3E}">
        <p14:creationId xmlns:p14="http://schemas.microsoft.com/office/powerpoint/2010/main" val="206279568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nchor="ctr"/>
          <a:lstStyle/>
          <a:p>
            <a:r>
              <a:rPr lang="vi-VN" smtClean="0"/>
              <a:t>Các chương trình 32 bít ở Protected Mode luôn sử dụng mô hình Flat.</a:t>
            </a:r>
          </a:p>
          <a:p>
            <a:r>
              <a:rPr lang="vi-VN" smtClean="0"/>
              <a:t>Mỗi chương trình có thể coi là nó có riêng 4 </a:t>
            </a:r>
            <a:r>
              <a:rPr lang="vi-VN"/>
              <a:t>GB </a:t>
            </a:r>
            <a:r>
              <a:rPr lang="vi-VN" smtClean="0"/>
              <a:t>RAM.</a:t>
            </a:r>
          </a:p>
          <a:p>
            <a:r>
              <a:rPr lang="vi-VN" smtClean="0"/>
              <a:t>Mã lệnh và dữ liệu cùng nằm trong một không gian địa chỉ.</a:t>
            </a:r>
            <a:endParaRPr lang="en-US"/>
          </a:p>
        </p:txBody>
      </p:sp>
      <p:sp>
        <p:nvSpPr>
          <p:cNvPr id="2" name="Title 1"/>
          <p:cNvSpPr>
            <a:spLocks noGrp="1"/>
          </p:cNvSpPr>
          <p:nvPr>
            <p:ph type="title"/>
          </p:nvPr>
        </p:nvSpPr>
        <p:spPr/>
        <p:txBody>
          <a:bodyPr/>
          <a:lstStyle/>
          <a:p>
            <a:r>
              <a:rPr lang="vi-VN" smtClean="0"/>
              <a:t>Mô hình bộ nhớ tuyến tính</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13</a:t>
            </a:fld>
            <a:endParaRPr lang="ru-RU"/>
          </a:p>
        </p:txBody>
      </p:sp>
    </p:spTree>
    <p:extLst>
      <p:ext uri="{BB962C8B-B14F-4D97-AF65-F5344CB8AC3E}">
        <p14:creationId xmlns:p14="http://schemas.microsoft.com/office/powerpoint/2010/main" val="226986961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vi-VN" smtClean="0"/>
              <a:t>2 kiểu biểu diễn bộ nhớ</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14</a:t>
            </a:fld>
            <a:endParaRPr lang="ru-RU"/>
          </a:p>
        </p:txBody>
      </p:sp>
      <p:pic>
        <p:nvPicPr>
          <p:cNvPr id="10" name="Picture 9"/>
          <p:cNvPicPr>
            <a:picLocks noChangeAspect="1"/>
          </p:cNvPicPr>
          <p:nvPr/>
        </p:nvPicPr>
        <p:blipFill>
          <a:blip r:embed="rId3"/>
          <a:stretch>
            <a:fillRect/>
          </a:stretch>
        </p:blipFill>
        <p:spPr>
          <a:xfrm>
            <a:off x="2008518" y="2438400"/>
            <a:ext cx="5126961" cy="3193256"/>
          </a:xfrm>
          <a:prstGeom prst="rect">
            <a:avLst/>
          </a:prstGeom>
        </p:spPr>
      </p:pic>
      <p:pic>
        <p:nvPicPr>
          <p:cNvPr id="11" name="Picture 10"/>
          <p:cNvPicPr>
            <a:picLocks noChangeAspect="1"/>
          </p:cNvPicPr>
          <p:nvPr/>
        </p:nvPicPr>
        <p:blipFill>
          <a:blip r:embed="rId4"/>
          <a:stretch>
            <a:fillRect/>
          </a:stretch>
        </p:blipFill>
        <p:spPr>
          <a:xfrm>
            <a:off x="304799" y="1058517"/>
            <a:ext cx="8534400" cy="1229144"/>
          </a:xfrm>
          <a:prstGeom prst="rect">
            <a:avLst/>
          </a:prstGeom>
        </p:spPr>
      </p:pic>
      <p:sp>
        <p:nvSpPr>
          <p:cNvPr id="2" name="TextBox 1"/>
          <p:cNvSpPr txBox="1"/>
          <p:nvPr/>
        </p:nvSpPr>
        <p:spPr>
          <a:xfrm>
            <a:off x="2135273" y="5961281"/>
            <a:ext cx="4873450" cy="584775"/>
          </a:xfrm>
          <a:prstGeom prst="rect">
            <a:avLst/>
          </a:prstGeom>
          <a:noFill/>
        </p:spPr>
        <p:txBody>
          <a:bodyPr wrap="none" rtlCol="0">
            <a:spAutoFit/>
          </a:bodyPr>
          <a:lstStyle/>
          <a:p>
            <a:r>
              <a:rPr lang="vi-VN" sz="3200" smtClean="0"/>
              <a:t>Địa chỉ thường là số hexa</a:t>
            </a:r>
            <a:endParaRPr lang="vi-VN" sz="3200"/>
          </a:p>
        </p:txBody>
      </p:sp>
    </p:spTree>
    <p:extLst>
      <p:ext uri="{BB962C8B-B14F-4D97-AF65-F5344CB8AC3E}">
        <p14:creationId xmlns:p14="http://schemas.microsoft.com/office/powerpoint/2010/main" val="264428087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lstStyle/>
          <a:p>
            <a:r>
              <a:rPr lang="vi-VN" smtClean="0"/>
              <a:t>Các hàm nhập dữ liệu trong các ngôn ngữ lập trình luôn ghi dữ liệu vào RAM theo chiều tăng dần của địa chỉ</a:t>
            </a:r>
          </a:p>
          <a:p>
            <a:pPr marL="0" indent="0">
              <a:lnSpc>
                <a:spcPct val="100000"/>
              </a:lnSpc>
              <a:spcBef>
                <a:spcPts val="0"/>
              </a:spcBef>
              <a:spcAft>
                <a:spcPts val="0"/>
              </a:spcAft>
              <a:buNone/>
            </a:pPr>
            <a:endParaRPr lang="vi-VN" smtClean="0">
              <a:latin typeface="Bahnschrift Light Condensed" panose="020B0502040204020203" pitchFamily="34" charset="0"/>
            </a:endParaRPr>
          </a:p>
          <a:p>
            <a:pPr marL="0" indent="0">
              <a:lnSpc>
                <a:spcPct val="100000"/>
              </a:lnSpc>
              <a:spcBef>
                <a:spcPts val="0"/>
              </a:spcBef>
              <a:spcAft>
                <a:spcPts val="0"/>
              </a:spcAft>
              <a:buNone/>
            </a:pPr>
            <a:r>
              <a:rPr lang="vi-VN" smtClean="0">
                <a:latin typeface="Bahnschrift Light Condensed" panose="020B0502040204020203" pitchFamily="34" charset="0"/>
              </a:rPr>
              <a:t>char st[100];</a:t>
            </a:r>
          </a:p>
          <a:p>
            <a:pPr marL="0" indent="0">
              <a:lnSpc>
                <a:spcPct val="100000"/>
              </a:lnSpc>
              <a:spcBef>
                <a:spcPts val="0"/>
              </a:spcBef>
              <a:spcAft>
                <a:spcPts val="0"/>
              </a:spcAft>
              <a:buNone/>
            </a:pPr>
            <a:r>
              <a:rPr lang="vi-VN" smtClean="0">
                <a:latin typeface="Bahnschrift Light Condensed" panose="020B0502040204020203" pitchFamily="34" charset="0"/>
              </a:rPr>
              <a:t>gets(st);</a:t>
            </a:r>
            <a:endParaRPr lang="vi-VN">
              <a:latin typeface="Bahnschrift Light Condensed" panose="020B0502040204020203" pitchFamily="34" charset="0"/>
            </a:endParaRPr>
          </a:p>
        </p:txBody>
      </p:sp>
      <p:sp>
        <p:nvSpPr>
          <p:cNvPr id="2" name="Title 1"/>
          <p:cNvSpPr>
            <a:spLocks noGrp="1"/>
          </p:cNvSpPr>
          <p:nvPr>
            <p:ph type="title"/>
          </p:nvPr>
        </p:nvSpPr>
        <p:spPr/>
        <p:txBody>
          <a:bodyPr/>
          <a:lstStyle/>
          <a:p>
            <a:r>
              <a:rPr lang="vi-VN" smtClean="0"/>
              <a:t>Hướng ghi dữ liệu</a:t>
            </a:r>
            <a:endParaRPr lang="vi-VN"/>
          </a:p>
        </p:txBody>
      </p:sp>
      <p:sp>
        <p:nvSpPr>
          <p:cNvPr id="3" name="Slide Number Placeholder 2"/>
          <p:cNvSpPr>
            <a:spLocks noGrp="1"/>
          </p:cNvSpPr>
          <p:nvPr>
            <p:ph type="sldNum" sz="quarter" idx="12"/>
          </p:nvPr>
        </p:nvSpPr>
        <p:spPr/>
        <p:txBody>
          <a:bodyPr/>
          <a:lstStyle/>
          <a:p>
            <a:fld id="{3E15BD7C-E074-4D4A-84C3-500EE5B9C190}" type="slidenum">
              <a:rPr lang="ru-RU" smtClean="0"/>
              <a:pPr/>
              <a:t>15</a:t>
            </a:fld>
            <a:endParaRPr lang="ru-RU"/>
          </a:p>
        </p:txBody>
      </p:sp>
      <p:pic>
        <p:nvPicPr>
          <p:cNvPr id="5" name="Picture 4"/>
          <p:cNvPicPr>
            <a:picLocks noChangeAspect="1"/>
          </p:cNvPicPr>
          <p:nvPr/>
        </p:nvPicPr>
        <p:blipFill>
          <a:blip r:embed="rId2"/>
          <a:stretch>
            <a:fillRect/>
          </a:stretch>
        </p:blipFill>
        <p:spPr>
          <a:xfrm>
            <a:off x="380078" y="4680016"/>
            <a:ext cx="8383843" cy="1720784"/>
          </a:xfrm>
          <a:prstGeom prst="rect">
            <a:avLst/>
          </a:prstGeom>
        </p:spPr>
      </p:pic>
    </p:spTree>
    <p:extLst>
      <p:ext uri="{BB962C8B-B14F-4D97-AF65-F5344CB8AC3E}">
        <p14:creationId xmlns:p14="http://schemas.microsoft.com/office/powerpoint/2010/main" val="184638700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lstStyle/>
          <a:p>
            <a:r>
              <a:rPr lang="vi-VN"/>
              <a:t>Các máy tính hiện đại sử dụng little-endian trong biểu diễn </a:t>
            </a:r>
            <a:r>
              <a:rPr lang="vi-VN" smtClean="0"/>
              <a:t>số</a:t>
            </a:r>
            <a:endParaRPr lang="vi-VN" smtClean="0">
              <a:latin typeface="Bahnschrift Light Condensed" panose="020B0502040204020203" pitchFamily="34" charset="0"/>
            </a:endParaRPr>
          </a:p>
          <a:p>
            <a:pPr marL="0" indent="0">
              <a:lnSpc>
                <a:spcPct val="100000"/>
              </a:lnSpc>
              <a:spcBef>
                <a:spcPts val="0"/>
              </a:spcBef>
              <a:spcAft>
                <a:spcPts val="0"/>
              </a:spcAft>
              <a:buNone/>
            </a:pPr>
            <a:endParaRPr lang="vi-VN" smtClean="0">
              <a:latin typeface="Bahnschrift Light Condensed" panose="020B0502040204020203" pitchFamily="34" charset="0"/>
            </a:endParaRPr>
          </a:p>
          <a:p>
            <a:pPr marL="0" indent="0">
              <a:lnSpc>
                <a:spcPct val="100000"/>
              </a:lnSpc>
              <a:spcBef>
                <a:spcPts val="0"/>
              </a:spcBef>
              <a:spcAft>
                <a:spcPts val="0"/>
              </a:spcAft>
              <a:buNone/>
            </a:pPr>
            <a:r>
              <a:rPr lang="vi-VN" smtClean="0">
                <a:latin typeface="Bahnschrift Light Condensed" panose="020B0502040204020203" pitchFamily="34" charset="0"/>
              </a:rPr>
              <a:t>unsigned </a:t>
            </a:r>
            <a:r>
              <a:rPr lang="vi-VN">
                <a:latin typeface="Bahnschrift Light Condensed" panose="020B0502040204020203" pitchFamily="34" charset="0"/>
              </a:rPr>
              <a:t>int a = 123456789</a:t>
            </a:r>
            <a:r>
              <a:rPr lang="vi-VN" smtClean="0">
                <a:latin typeface="Bahnschrift Light Condensed" panose="020B0502040204020203" pitchFamily="34" charset="0"/>
              </a:rPr>
              <a:t>;	//‭0x075BCD15</a:t>
            </a:r>
            <a:r>
              <a:rPr lang="vi-VN">
                <a:latin typeface="Bahnschrift Light Condensed" panose="020B0502040204020203" pitchFamily="34" charset="0"/>
              </a:rPr>
              <a:t>‬</a:t>
            </a:r>
          </a:p>
        </p:txBody>
      </p:sp>
      <p:sp>
        <p:nvSpPr>
          <p:cNvPr id="2" name="Title 1"/>
          <p:cNvSpPr>
            <a:spLocks noGrp="1"/>
          </p:cNvSpPr>
          <p:nvPr>
            <p:ph type="title"/>
          </p:nvPr>
        </p:nvSpPr>
        <p:spPr/>
        <p:txBody>
          <a:bodyPr/>
          <a:lstStyle/>
          <a:p>
            <a:r>
              <a:rPr lang="vi-VN"/>
              <a:t>Trật tự byte: little-endian</a:t>
            </a:r>
          </a:p>
        </p:txBody>
      </p:sp>
      <p:sp>
        <p:nvSpPr>
          <p:cNvPr id="3" name="Slide Number Placeholder 2"/>
          <p:cNvSpPr>
            <a:spLocks noGrp="1"/>
          </p:cNvSpPr>
          <p:nvPr>
            <p:ph type="sldNum" sz="quarter" idx="12"/>
          </p:nvPr>
        </p:nvSpPr>
        <p:spPr/>
        <p:txBody>
          <a:bodyPr/>
          <a:lstStyle/>
          <a:p>
            <a:fld id="{3E15BD7C-E074-4D4A-84C3-500EE5B9C190}" type="slidenum">
              <a:rPr lang="ru-RU" smtClean="0"/>
              <a:pPr/>
              <a:t>16</a:t>
            </a:fld>
            <a:endParaRPr lang="ru-RU"/>
          </a:p>
        </p:txBody>
      </p:sp>
      <p:pic>
        <p:nvPicPr>
          <p:cNvPr id="5" name="Picture 4"/>
          <p:cNvPicPr>
            <a:picLocks noChangeAspect="1"/>
          </p:cNvPicPr>
          <p:nvPr/>
        </p:nvPicPr>
        <p:blipFill>
          <a:blip r:embed="rId2"/>
          <a:stretch>
            <a:fillRect/>
          </a:stretch>
        </p:blipFill>
        <p:spPr>
          <a:xfrm>
            <a:off x="61937" y="3581400"/>
            <a:ext cx="8929663" cy="1832814"/>
          </a:xfrm>
          <a:prstGeom prst="rect">
            <a:avLst/>
          </a:prstGeom>
        </p:spPr>
      </p:pic>
    </p:spTree>
    <p:extLst>
      <p:ext uri="{BB962C8B-B14F-4D97-AF65-F5344CB8AC3E}">
        <p14:creationId xmlns:p14="http://schemas.microsoft.com/office/powerpoint/2010/main" val="181600454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1852767626"/>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2399867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Process's memory layout</a:t>
            </a:r>
            <a:endParaRPr lang="vi-VN"/>
          </a:p>
        </p:txBody>
      </p:sp>
      <p:sp>
        <p:nvSpPr>
          <p:cNvPr id="4" name="Slide Number Placeholder 3"/>
          <p:cNvSpPr>
            <a:spLocks noGrp="1"/>
          </p:cNvSpPr>
          <p:nvPr>
            <p:ph type="sldNum" sz="quarter" idx="12"/>
          </p:nvPr>
        </p:nvSpPr>
        <p:spPr/>
        <p:txBody>
          <a:bodyPr/>
          <a:lstStyle/>
          <a:p>
            <a:fld id="{3E15BD7C-E074-4D4A-84C3-500EE5B9C190}" type="slidenum">
              <a:rPr lang="ru-RU" smtClean="0"/>
              <a:pPr/>
              <a:t>18</a:t>
            </a:fld>
            <a:endParaRPr lang="ru-RU"/>
          </a:p>
        </p:txBody>
      </p:sp>
      <p:pic>
        <p:nvPicPr>
          <p:cNvPr id="1026" name="Picture 2" descr="Memory layout of a C pro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3999" y="914400"/>
            <a:ext cx="6723527"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52584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buFont typeface="Wingdings" panose="05000000000000000000" pitchFamily="2" charset="2"/>
              <a:buChar char="q"/>
            </a:pPr>
            <a:r>
              <a:rPr lang="vi-VN" b="1" smtClean="0"/>
              <a:t>Ngăn xếp (stack)</a:t>
            </a:r>
            <a:r>
              <a:rPr lang="vi-VN" smtClean="0"/>
              <a:t> là một vùng nhớ được hệ điều hành cấp phát cho chương trình khi nạp</a:t>
            </a:r>
          </a:p>
          <a:p>
            <a:r>
              <a:rPr lang="vi-VN" smtClean="0"/>
              <a:t>Kích thước stack được xác định khi biên dịch chương trình</a:t>
            </a:r>
          </a:p>
          <a:p>
            <a:pPr lvl="1"/>
            <a:r>
              <a:rPr lang="vi-VN"/>
              <a:t>C</a:t>
            </a:r>
            <a:r>
              <a:rPr lang="vi-VN" smtClean="0"/>
              <a:t>ó thể chỉ định kích thước stack qua tham số cho trình biên dịch</a:t>
            </a:r>
          </a:p>
          <a:p>
            <a:pPr lvl="1"/>
            <a:r>
              <a:rPr lang="vi-VN" smtClean="0"/>
              <a:t>Mặc định khoảng 1 MB</a:t>
            </a:r>
            <a:endParaRPr lang="vi-VN"/>
          </a:p>
        </p:txBody>
      </p:sp>
      <p:sp>
        <p:nvSpPr>
          <p:cNvPr id="3" name="Title 2"/>
          <p:cNvSpPr>
            <a:spLocks noGrp="1"/>
          </p:cNvSpPr>
          <p:nvPr>
            <p:ph type="title"/>
          </p:nvPr>
        </p:nvSpPr>
        <p:spPr/>
        <p:txBody>
          <a:bodyPr/>
          <a:lstStyle/>
          <a:p>
            <a:r>
              <a:rPr lang="vi-VN" smtClean="0"/>
              <a:t>Stack</a:t>
            </a:r>
            <a:endParaRPr lang="vi-VN"/>
          </a:p>
        </p:txBody>
      </p:sp>
      <p:sp>
        <p:nvSpPr>
          <p:cNvPr id="4" name="Slide Number Placeholder 3"/>
          <p:cNvSpPr>
            <a:spLocks noGrp="1"/>
          </p:cNvSpPr>
          <p:nvPr>
            <p:ph type="sldNum" sz="quarter" idx="12"/>
          </p:nvPr>
        </p:nvSpPr>
        <p:spPr/>
        <p:txBody>
          <a:bodyPr/>
          <a:lstStyle/>
          <a:p>
            <a:fld id="{3E15BD7C-E074-4D4A-84C3-500EE5B9C190}" type="slidenum">
              <a:rPr lang="ru-RU" smtClean="0"/>
              <a:pPr/>
              <a:t>19</a:t>
            </a:fld>
            <a:endParaRPr lang="ru-RU"/>
          </a:p>
        </p:txBody>
      </p:sp>
    </p:spTree>
    <p:extLst>
      <p:ext uri="{BB962C8B-B14F-4D97-AF65-F5344CB8AC3E}">
        <p14:creationId xmlns:p14="http://schemas.microsoft.com/office/powerpoint/2010/main" val="376782126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152190970"/>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713927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smtClean="0"/>
              <a:t>Chức năng của stack</a:t>
            </a:r>
            <a:endParaRPr lang="vi-VN"/>
          </a:p>
        </p:txBody>
      </p:sp>
      <p:sp>
        <p:nvSpPr>
          <p:cNvPr id="4" name="Slide Number Placeholder 3"/>
          <p:cNvSpPr>
            <a:spLocks noGrp="1"/>
          </p:cNvSpPr>
          <p:nvPr>
            <p:ph type="sldNum" sz="quarter" idx="12"/>
          </p:nvPr>
        </p:nvSpPr>
        <p:spPr/>
        <p:txBody>
          <a:bodyPr/>
          <a:lstStyle/>
          <a:p>
            <a:fld id="{3E15BD7C-E074-4D4A-84C3-500EE5B9C190}" type="slidenum">
              <a:rPr lang="ru-RU" smtClean="0"/>
              <a:pPr/>
              <a:t>20</a:t>
            </a:fld>
            <a:endParaRPr lang="ru-RU"/>
          </a:p>
        </p:txBody>
      </p:sp>
      <p:sp>
        <p:nvSpPr>
          <p:cNvPr id="6" name="Content Placeholder 5"/>
          <p:cNvSpPr>
            <a:spLocks noGrp="1"/>
          </p:cNvSpPr>
          <p:nvPr>
            <p:ph sz="quarter" idx="13"/>
          </p:nvPr>
        </p:nvSpPr>
        <p:spPr/>
        <p:txBody>
          <a:bodyPr anchor="ctr"/>
          <a:lstStyle/>
          <a:p>
            <a:r>
              <a:rPr lang="vi-VN"/>
              <a:t>Chứa các biến cục bộ</a:t>
            </a:r>
          </a:p>
          <a:p>
            <a:r>
              <a:rPr lang="vi-VN"/>
              <a:t>Lưu địa chỉ trả về khi gọi hàm</a:t>
            </a:r>
          </a:p>
          <a:p>
            <a:r>
              <a:rPr lang="vi-VN"/>
              <a:t>Truyền tham số khi gọi hàm</a:t>
            </a:r>
          </a:p>
          <a:p>
            <a:r>
              <a:rPr lang="vi-VN"/>
              <a:t>Lưu giữ con trỏ "this" trong lập trình hướng đối </a:t>
            </a:r>
            <a:r>
              <a:rPr lang="vi-VN" smtClean="0"/>
              <a:t>tượng</a:t>
            </a:r>
            <a:endParaRPr lang="vi-VN"/>
          </a:p>
        </p:txBody>
      </p:sp>
    </p:spTree>
    <p:extLst>
      <p:ext uri="{BB962C8B-B14F-4D97-AF65-F5344CB8AC3E}">
        <p14:creationId xmlns:p14="http://schemas.microsoft.com/office/powerpoint/2010/main" val="289300621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normAutofit lnSpcReduction="10000"/>
          </a:bodyPr>
          <a:lstStyle/>
          <a:p>
            <a:r>
              <a:rPr lang="vi-VN"/>
              <a:t>Trong x86 mỗi phần tử stack là 4 byte</a:t>
            </a:r>
          </a:p>
          <a:p>
            <a:r>
              <a:rPr lang="vi-VN" smtClean="0"/>
              <a:t>Stack được quản lý qua ESP</a:t>
            </a:r>
          </a:p>
          <a:p>
            <a:r>
              <a:rPr lang="vi-VN" smtClean="0"/>
              <a:t>Hai thao tác cơ bản: PUSH và POP</a:t>
            </a:r>
          </a:p>
          <a:p>
            <a:r>
              <a:rPr lang="vi-VN" smtClean="0"/>
              <a:t>PUSH</a:t>
            </a:r>
          </a:p>
          <a:p>
            <a:pPr lvl="1"/>
            <a:r>
              <a:rPr lang="vi-VN" smtClean="0"/>
              <a:t>Giảm giá trị của ESP: ESP = ESP – 4</a:t>
            </a:r>
          </a:p>
          <a:p>
            <a:pPr lvl="1"/>
            <a:r>
              <a:rPr lang="vi-VN" smtClean="0"/>
              <a:t>Ghi đối số (4 byte) vào [ESP]</a:t>
            </a:r>
          </a:p>
          <a:p>
            <a:r>
              <a:rPr lang="vi-VN" smtClean="0"/>
              <a:t>POP</a:t>
            </a:r>
          </a:p>
          <a:p>
            <a:pPr lvl="1"/>
            <a:r>
              <a:rPr lang="vi-VN" smtClean="0"/>
              <a:t>Đọc 4 byte tại [ESP] vào đối số</a:t>
            </a:r>
          </a:p>
          <a:p>
            <a:pPr lvl="1"/>
            <a:r>
              <a:rPr lang="vi-VN" smtClean="0"/>
              <a:t>Tăng giá trị của ESP: ESP = ESP + 4</a:t>
            </a:r>
            <a:endParaRPr lang="vi-VN"/>
          </a:p>
        </p:txBody>
      </p:sp>
      <p:sp>
        <p:nvSpPr>
          <p:cNvPr id="3" name="Title 2"/>
          <p:cNvSpPr>
            <a:spLocks noGrp="1"/>
          </p:cNvSpPr>
          <p:nvPr>
            <p:ph type="title"/>
          </p:nvPr>
        </p:nvSpPr>
        <p:spPr/>
        <p:txBody>
          <a:bodyPr/>
          <a:lstStyle/>
          <a:p>
            <a:r>
              <a:rPr lang="vi-VN" smtClean="0"/>
              <a:t>Thao tác trên ngăn xếp</a:t>
            </a:r>
            <a:endParaRPr lang="vi-VN"/>
          </a:p>
        </p:txBody>
      </p:sp>
      <p:sp>
        <p:nvSpPr>
          <p:cNvPr id="4" name="Slide Number Placeholder 3"/>
          <p:cNvSpPr>
            <a:spLocks noGrp="1"/>
          </p:cNvSpPr>
          <p:nvPr>
            <p:ph type="sldNum" sz="quarter" idx="12"/>
          </p:nvPr>
        </p:nvSpPr>
        <p:spPr/>
        <p:txBody>
          <a:bodyPr/>
          <a:lstStyle/>
          <a:p>
            <a:fld id="{3E15BD7C-E074-4D4A-84C3-500EE5B9C190}" type="slidenum">
              <a:rPr lang="ru-RU" smtClean="0"/>
              <a:pPr/>
              <a:t>21</a:t>
            </a:fld>
            <a:endParaRPr lang="ru-RU"/>
          </a:p>
        </p:txBody>
      </p:sp>
    </p:spTree>
    <p:extLst>
      <p:ext uri="{BB962C8B-B14F-4D97-AF65-F5344CB8AC3E}">
        <p14:creationId xmlns:p14="http://schemas.microsoft.com/office/powerpoint/2010/main" val="203120425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smtClean="0"/>
              <a:t>Thao tác trên ngăn xếp</a:t>
            </a:r>
            <a:endParaRPr lang="vi-VN"/>
          </a:p>
        </p:txBody>
      </p:sp>
      <p:sp>
        <p:nvSpPr>
          <p:cNvPr id="4" name="Slide Number Placeholder 3"/>
          <p:cNvSpPr>
            <a:spLocks noGrp="1"/>
          </p:cNvSpPr>
          <p:nvPr>
            <p:ph type="sldNum" sz="quarter" idx="12"/>
          </p:nvPr>
        </p:nvSpPr>
        <p:spPr/>
        <p:txBody>
          <a:bodyPr/>
          <a:lstStyle/>
          <a:p>
            <a:fld id="{3E15BD7C-E074-4D4A-84C3-500EE5B9C190}" type="slidenum">
              <a:rPr lang="ru-RU" smtClean="0"/>
              <a:pPr/>
              <a:t>22</a:t>
            </a:fld>
            <a:endParaRPr lang="ru-RU"/>
          </a:p>
        </p:txBody>
      </p:sp>
      <p:pic>
        <p:nvPicPr>
          <p:cNvPr id="6" name="Picture 5"/>
          <p:cNvPicPr>
            <a:picLocks noChangeAspect="1"/>
          </p:cNvPicPr>
          <p:nvPr/>
        </p:nvPicPr>
        <p:blipFill>
          <a:blip r:embed="rId2"/>
          <a:stretch>
            <a:fillRect/>
          </a:stretch>
        </p:blipFill>
        <p:spPr>
          <a:xfrm>
            <a:off x="228600" y="1066799"/>
            <a:ext cx="8763000" cy="4701497"/>
          </a:xfrm>
          <a:prstGeom prst="rect">
            <a:avLst/>
          </a:prstGeom>
        </p:spPr>
      </p:pic>
    </p:spTree>
    <p:extLst>
      <p:ext uri="{BB962C8B-B14F-4D97-AF65-F5344CB8AC3E}">
        <p14:creationId xmlns:p14="http://schemas.microsoft.com/office/powerpoint/2010/main" val="109828440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Stack Frame</a:t>
            </a:r>
          </a:p>
        </p:txBody>
      </p:sp>
      <p:sp>
        <p:nvSpPr>
          <p:cNvPr id="3" name="Slide Number Placeholder 2"/>
          <p:cNvSpPr>
            <a:spLocks noGrp="1"/>
          </p:cNvSpPr>
          <p:nvPr>
            <p:ph type="sldNum" sz="quarter" idx="12"/>
          </p:nvPr>
        </p:nvSpPr>
        <p:spPr/>
        <p:txBody>
          <a:bodyPr/>
          <a:lstStyle/>
          <a:p>
            <a:fld id="{3E15BD7C-E074-4D4A-84C3-500EE5B9C190}" type="slidenum">
              <a:rPr lang="ru-RU" smtClean="0"/>
              <a:pPr/>
              <a:t>23</a:t>
            </a:fld>
            <a:endParaRPr lang="ru-RU"/>
          </a:p>
        </p:txBody>
      </p:sp>
      <p:sp>
        <p:nvSpPr>
          <p:cNvPr id="4" name="TextBox 3"/>
          <p:cNvSpPr txBox="1"/>
          <p:nvPr/>
        </p:nvSpPr>
        <p:spPr>
          <a:xfrm>
            <a:off x="6307293" y="852190"/>
            <a:ext cx="2547492" cy="5693866"/>
          </a:xfrm>
          <a:prstGeom prst="rect">
            <a:avLst/>
          </a:prstGeom>
          <a:noFill/>
        </p:spPr>
        <p:txBody>
          <a:bodyPr wrap="none" rtlCol="0">
            <a:spAutoFit/>
          </a:bodyPr>
          <a:lstStyle/>
          <a:p>
            <a:r>
              <a:rPr lang="vi-VN" sz="2800" b="1">
                <a:latin typeface="Courier New" panose="02070309020205020404" pitchFamily="49" charset="0"/>
                <a:cs typeface="Courier New" panose="02070309020205020404" pitchFamily="49" charset="0"/>
              </a:rPr>
              <a:t>void</a:t>
            </a:r>
            <a:r>
              <a:rPr lang="vi-VN" sz="2800">
                <a:latin typeface="Courier New" panose="02070309020205020404" pitchFamily="49" charset="0"/>
                <a:cs typeface="Courier New" panose="02070309020205020404" pitchFamily="49" charset="0"/>
              </a:rPr>
              <a:t> main()</a:t>
            </a:r>
          </a:p>
          <a:p>
            <a:r>
              <a:rPr lang="vi-VN" sz="2800">
                <a:latin typeface="Courier New" panose="02070309020205020404" pitchFamily="49" charset="0"/>
                <a:cs typeface="Courier New" panose="02070309020205020404" pitchFamily="49" charset="0"/>
              </a:rPr>
              <a:t>{</a:t>
            </a:r>
          </a:p>
          <a:p>
            <a:r>
              <a:rPr lang="vi-VN" sz="2800">
                <a:latin typeface="Courier New" panose="02070309020205020404" pitchFamily="49" charset="0"/>
                <a:cs typeface="Courier New" panose="02070309020205020404" pitchFamily="49" charset="0"/>
              </a:rPr>
              <a:t>    b();</a:t>
            </a:r>
          </a:p>
          <a:p>
            <a:r>
              <a:rPr lang="vi-VN" sz="2800" smtClean="0">
                <a:latin typeface="Courier New" panose="02070309020205020404" pitchFamily="49" charset="0"/>
                <a:cs typeface="Courier New" panose="02070309020205020404" pitchFamily="49" charset="0"/>
              </a:rPr>
              <a:t>}</a:t>
            </a:r>
          </a:p>
          <a:p>
            <a:endParaRPr lang="vi-VN" sz="2800">
              <a:latin typeface="Courier New" panose="02070309020205020404" pitchFamily="49" charset="0"/>
              <a:cs typeface="Courier New" panose="02070309020205020404" pitchFamily="49" charset="0"/>
            </a:endParaRPr>
          </a:p>
          <a:p>
            <a:r>
              <a:rPr lang="vi-VN" sz="2800" b="1">
                <a:latin typeface="Courier New" panose="02070309020205020404" pitchFamily="49" charset="0"/>
                <a:cs typeface="Courier New" panose="02070309020205020404" pitchFamily="49" charset="0"/>
              </a:rPr>
              <a:t>void</a:t>
            </a:r>
            <a:r>
              <a:rPr lang="vi-VN" sz="2800">
                <a:latin typeface="Courier New" panose="02070309020205020404" pitchFamily="49" charset="0"/>
                <a:cs typeface="Courier New" panose="02070309020205020404" pitchFamily="49" charset="0"/>
              </a:rPr>
              <a:t> b()</a:t>
            </a:r>
          </a:p>
          <a:p>
            <a:r>
              <a:rPr lang="vi-VN" sz="2800">
                <a:latin typeface="Courier New" panose="02070309020205020404" pitchFamily="49" charset="0"/>
                <a:cs typeface="Courier New" panose="02070309020205020404" pitchFamily="49" charset="0"/>
              </a:rPr>
              <a:t>{</a:t>
            </a:r>
          </a:p>
          <a:p>
            <a:r>
              <a:rPr lang="vi-VN" sz="2800">
                <a:latin typeface="Courier New" panose="02070309020205020404" pitchFamily="49" charset="0"/>
                <a:cs typeface="Courier New" panose="02070309020205020404" pitchFamily="49" charset="0"/>
              </a:rPr>
              <a:t>    a();</a:t>
            </a:r>
          </a:p>
          <a:p>
            <a:r>
              <a:rPr lang="vi-VN" sz="2800" smtClean="0">
                <a:latin typeface="Courier New" panose="02070309020205020404" pitchFamily="49" charset="0"/>
                <a:cs typeface="Courier New" panose="02070309020205020404" pitchFamily="49" charset="0"/>
              </a:rPr>
              <a:t>}</a:t>
            </a:r>
          </a:p>
          <a:p>
            <a:endParaRPr lang="vi-VN" sz="2800">
              <a:latin typeface="Courier New" panose="02070309020205020404" pitchFamily="49" charset="0"/>
              <a:cs typeface="Courier New" panose="02070309020205020404" pitchFamily="49" charset="0"/>
            </a:endParaRPr>
          </a:p>
          <a:p>
            <a:r>
              <a:rPr lang="vi-VN" sz="2800" b="1" smtClean="0">
                <a:latin typeface="Courier New" panose="02070309020205020404" pitchFamily="49" charset="0"/>
                <a:cs typeface="Courier New" panose="02070309020205020404" pitchFamily="49" charset="0"/>
              </a:rPr>
              <a:t>void</a:t>
            </a:r>
            <a:r>
              <a:rPr lang="vi-VN" sz="2800" smtClean="0">
                <a:latin typeface="Courier New" panose="02070309020205020404" pitchFamily="49" charset="0"/>
                <a:cs typeface="Courier New" panose="02070309020205020404" pitchFamily="49" charset="0"/>
              </a:rPr>
              <a:t> a()</a:t>
            </a:r>
          </a:p>
          <a:p>
            <a:r>
              <a:rPr lang="vi-VN" sz="2800" smtClean="0">
                <a:latin typeface="Courier New" panose="02070309020205020404" pitchFamily="49" charset="0"/>
                <a:cs typeface="Courier New" panose="02070309020205020404" pitchFamily="49" charset="0"/>
              </a:rPr>
              <a:t>{</a:t>
            </a:r>
          </a:p>
          <a:p>
            <a:r>
              <a:rPr lang="vi-VN" sz="2800" smtClean="0">
                <a:latin typeface="Courier New" panose="02070309020205020404" pitchFamily="49" charset="0"/>
                <a:cs typeface="Courier New" panose="02070309020205020404" pitchFamily="49" charset="0"/>
              </a:rPr>
              <a:t>}</a:t>
            </a:r>
          </a:p>
        </p:txBody>
      </p:sp>
      <p:grpSp>
        <p:nvGrpSpPr>
          <p:cNvPr id="19" name="Group 18"/>
          <p:cNvGrpSpPr/>
          <p:nvPr/>
        </p:nvGrpSpPr>
        <p:grpSpPr>
          <a:xfrm>
            <a:off x="1447800" y="852190"/>
            <a:ext cx="4220446" cy="5827599"/>
            <a:chOff x="1447800" y="852190"/>
            <a:chExt cx="4220446" cy="5827599"/>
          </a:xfrm>
        </p:grpSpPr>
        <p:sp>
          <p:nvSpPr>
            <p:cNvPr id="14" name="Rectangle 13"/>
            <p:cNvSpPr/>
            <p:nvPr/>
          </p:nvSpPr>
          <p:spPr>
            <a:xfrm>
              <a:off x="3153646" y="852190"/>
              <a:ext cx="2514600" cy="737124"/>
            </a:xfrm>
            <a:prstGeom prst="rect">
              <a:avLst/>
            </a:prstGeom>
            <a:ln w="3175">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vi-VN" sz="2400" smtClean="0">
                  <a:latin typeface="Courier New" panose="02070309020205020404" pitchFamily="49" charset="0"/>
                  <a:cs typeface="Courier New" panose="02070309020205020404" pitchFamily="49" charset="0"/>
                </a:rPr>
                <a:t>????????</a:t>
              </a:r>
            </a:p>
            <a:p>
              <a:pPr algn="ctr"/>
              <a:r>
                <a:rPr lang="vi-VN" sz="2400" smtClean="0">
                  <a:latin typeface="Courier New" panose="02070309020205020404" pitchFamily="49" charset="0"/>
                  <a:cs typeface="Courier New" panose="02070309020205020404" pitchFamily="49" charset="0"/>
                </a:rPr>
                <a:t>????????</a:t>
              </a:r>
              <a:endParaRPr lang="vi-VN" sz="2400">
                <a:latin typeface="Courier New" panose="02070309020205020404" pitchFamily="49" charset="0"/>
                <a:cs typeface="Courier New" panose="02070309020205020404" pitchFamily="49" charset="0"/>
              </a:endParaRPr>
            </a:p>
          </p:txBody>
        </p:sp>
        <p:sp>
          <p:nvSpPr>
            <p:cNvPr id="15" name="Rounded Rectangle 14"/>
            <p:cNvSpPr/>
            <p:nvPr/>
          </p:nvSpPr>
          <p:spPr>
            <a:xfrm>
              <a:off x="1447800" y="6312779"/>
              <a:ext cx="1719096" cy="367010"/>
            </a:xfrm>
            <a:prstGeom prst="round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r"/>
              <a:r>
                <a:rPr lang="vi-VN" sz="2000" smtClean="0">
                  <a:latin typeface="Courier New" panose="02070309020205020404" pitchFamily="49" charset="0"/>
                  <a:cs typeface="Courier New" panose="02070309020205020404" pitchFamily="49" charset="0"/>
                </a:rPr>
                <a:t>00000000</a:t>
              </a:r>
              <a:endParaRPr lang="vi-VN" sz="2000">
                <a:latin typeface="Courier New" panose="02070309020205020404" pitchFamily="49" charset="0"/>
                <a:cs typeface="Courier New" panose="02070309020205020404" pitchFamily="49" charset="0"/>
              </a:endParaRPr>
            </a:p>
          </p:txBody>
        </p:sp>
        <p:sp>
          <p:nvSpPr>
            <p:cNvPr id="16" name="Rounded Rectangle 15"/>
            <p:cNvSpPr/>
            <p:nvPr/>
          </p:nvSpPr>
          <p:spPr>
            <a:xfrm>
              <a:off x="1447800" y="852190"/>
              <a:ext cx="1719096" cy="367010"/>
            </a:xfrm>
            <a:prstGeom prst="round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r"/>
              <a:r>
                <a:rPr lang="vi-VN" sz="2000" smtClean="0">
                  <a:latin typeface="Courier New" panose="02070309020205020404" pitchFamily="49" charset="0"/>
                  <a:cs typeface="Courier New" panose="02070309020205020404" pitchFamily="49" charset="0"/>
                </a:rPr>
                <a:t>FFFFFFFF</a:t>
              </a:r>
              <a:endParaRPr lang="vi-VN" sz="2000">
                <a:latin typeface="Courier New" panose="02070309020205020404" pitchFamily="49" charset="0"/>
                <a:cs typeface="Courier New" panose="02070309020205020404" pitchFamily="49" charset="0"/>
              </a:endParaRPr>
            </a:p>
          </p:txBody>
        </p:sp>
        <p:cxnSp>
          <p:nvCxnSpPr>
            <p:cNvPr id="17" name="Straight Connector 16"/>
            <p:cNvCxnSpPr/>
            <p:nvPr/>
          </p:nvCxnSpPr>
          <p:spPr>
            <a:xfrm>
              <a:off x="3153646" y="852190"/>
              <a:ext cx="0" cy="5693866"/>
            </a:xfrm>
            <a:prstGeom prst="line">
              <a:avLst/>
            </a:prstGeom>
            <a:ln>
              <a:prstDash val="solid"/>
            </a:ln>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a:off x="5668246" y="852190"/>
              <a:ext cx="0" cy="5693866"/>
            </a:xfrm>
            <a:prstGeom prst="line">
              <a:avLst/>
            </a:prstGeom>
            <a:ln>
              <a:prstDash val="solid"/>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16439605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1447800" y="852190"/>
            <a:ext cx="4220446" cy="5827599"/>
            <a:chOff x="1447800" y="852190"/>
            <a:chExt cx="4220446" cy="5827599"/>
          </a:xfrm>
        </p:grpSpPr>
        <p:sp>
          <p:nvSpPr>
            <p:cNvPr id="18" name="Rectangle 17"/>
            <p:cNvSpPr/>
            <p:nvPr/>
          </p:nvSpPr>
          <p:spPr>
            <a:xfrm>
              <a:off x="3153646" y="852190"/>
              <a:ext cx="2514600" cy="737124"/>
            </a:xfrm>
            <a:prstGeom prst="rect">
              <a:avLst/>
            </a:prstGeom>
            <a:ln w="3175">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vi-VN" sz="2400" smtClean="0">
                  <a:latin typeface="Courier New" panose="02070309020205020404" pitchFamily="49" charset="0"/>
                  <a:cs typeface="Courier New" panose="02070309020205020404" pitchFamily="49" charset="0"/>
                </a:rPr>
                <a:t>????????</a:t>
              </a:r>
            </a:p>
            <a:p>
              <a:pPr algn="ctr"/>
              <a:r>
                <a:rPr lang="vi-VN" sz="2400" smtClean="0">
                  <a:latin typeface="Courier New" panose="02070309020205020404" pitchFamily="49" charset="0"/>
                  <a:cs typeface="Courier New" panose="02070309020205020404" pitchFamily="49" charset="0"/>
                </a:rPr>
                <a:t>????????</a:t>
              </a:r>
              <a:endParaRPr lang="vi-VN" sz="2400">
                <a:latin typeface="Courier New" panose="02070309020205020404" pitchFamily="49" charset="0"/>
                <a:cs typeface="Courier New" panose="02070309020205020404" pitchFamily="49" charset="0"/>
              </a:endParaRPr>
            </a:p>
          </p:txBody>
        </p:sp>
        <p:sp>
          <p:nvSpPr>
            <p:cNvPr id="19" name="Rounded Rectangle 18"/>
            <p:cNvSpPr/>
            <p:nvPr/>
          </p:nvSpPr>
          <p:spPr>
            <a:xfrm>
              <a:off x="1447800" y="6312779"/>
              <a:ext cx="1719096" cy="367010"/>
            </a:xfrm>
            <a:prstGeom prst="round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r"/>
              <a:r>
                <a:rPr lang="vi-VN" sz="2000" smtClean="0">
                  <a:latin typeface="Courier New" panose="02070309020205020404" pitchFamily="49" charset="0"/>
                  <a:cs typeface="Courier New" panose="02070309020205020404" pitchFamily="49" charset="0"/>
                </a:rPr>
                <a:t>00000000</a:t>
              </a:r>
              <a:endParaRPr lang="vi-VN" sz="2000">
                <a:latin typeface="Courier New" panose="02070309020205020404" pitchFamily="49" charset="0"/>
                <a:cs typeface="Courier New" panose="02070309020205020404" pitchFamily="49" charset="0"/>
              </a:endParaRPr>
            </a:p>
          </p:txBody>
        </p:sp>
        <p:sp>
          <p:nvSpPr>
            <p:cNvPr id="20" name="Rounded Rectangle 19"/>
            <p:cNvSpPr/>
            <p:nvPr/>
          </p:nvSpPr>
          <p:spPr>
            <a:xfrm>
              <a:off x="1447800" y="852190"/>
              <a:ext cx="1719096" cy="367010"/>
            </a:xfrm>
            <a:prstGeom prst="round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r"/>
              <a:r>
                <a:rPr lang="vi-VN" sz="2000" smtClean="0">
                  <a:latin typeface="Courier New" panose="02070309020205020404" pitchFamily="49" charset="0"/>
                  <a:cs typeface="Courier New" panose="02070309020205020404" pitchFamily="49" charset="0"/>
                </a:rPr>
                <a:t>FFFFFFFF</a:t>
              </a:r>
              <a:endParaRPr lang="vi-VN" sz="2000">
                <a:latin typeface="Courier New" panose="02070309020205020404" pitchFamily="49" charset="0"/>
                <a:cs typeface="Courier New" panose="02070309020205020404" pitchFamily="49" charset="0"/>
              </a:endParaRPr>
            </a:p>
          </p:txBody>
        </p:sp>
        <p:cxnSp>
          <p:nvCxnSpPr>
            <p:cNvPr id="21" name="Straight Connector 20"/>
            <p:cNvCxnSpPr/>
            <p:nvPr/>
          </p:nvCxnSpPr>
          <p:spPr>
            <a:xfrm>
              <a:off x="3153646" y="852190"/>
              <a:ext cx="0" cy="5693866"/>
            </a:xfrm>
            <a:prstGeom prst="line">
              <a:avLst/>
            </a:prstGeom>
            <a:ln>
              <a:prstDash val="solid"/>
            </a:ln>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a:off x="5668246" y="852190"/>
              <a:ext cx="0" cy="5693866"/>
            </a:xfrm>
            <a:prstGeom prst="line">
              <a:avLst/>
            </a:prstGeom>
            <a:ln>
              <a:prstDash val="solid"/>
            </a:ln>
          </p:spPr>
          <p:style>
            <a:lnRef idx="1">
              <a:schemeClr val="dk1"/>
            </a:lnRef>
            <a:fillRef idx="0">
              <a:schemeClr val="dk1"/>
            </a:fillRef>
            <a:effectRef idx="0">
              <a:schemeClr val="dk1"/>
            </a:effectRef>
            <a:fontRef idx="minor">
              <a:schemeClr val="tx1"/>
            </a:fontRef>
          </p:style>
        </p:cxnSp>
      </p:grpSp>
      <p:sp>
        <p:nvSpPr>
          <p:cNvPr id="2" name="Title 1"/>
          <p:cNvSpPr>
            <a:spLocks noGrp="1"/>
          </p:cNvSpPr>
          <p:nvPr>
            <p:ph type="title"/>
          </p:nvPr>
        </p:nvSpPr>
        <p:spPr/>
        <p:txBody>
          <a:bodyPr/>
          <a:lstStyle/>
          <a:p>
            <a:r>
              <a:rPr lang="vi-VN"/>
              <a:t>Stack Frame</a:t>
            </a:r>
          </a:p>
        </p:txBody>
      </p:sp>
      <p:sp>
        <p:nvSpPr>
          <p:cNvPr id="3" name="Slide Number Placeholder 2"/>
          <p:cNvSpPr>
            <a:spLocks noGrp="1"/>
          </p:cNvSpPr>
          <p:nvPr>
            <p:ph type="sldNum" sz="quarter" idx="12"/>
          </p:nvPr>
        </p:nvSpPr>
        <p:spPr/>
        <p:txBody>
          <a:bodyPr/>
          <a:lstStyle/>
          <a:p>
            <a:fld id="{3E15BD7C-E074-4D4A-84C3-500EE5B9C190}" type="slidenum">
              <a:rPr lang="ru-RU" smtClean="0"/>
              <a:pPr/>
              <a:t>24</a:t>
            </a:fld>
            <a:endParaRPr lang="ru-RU"/>
          </a:p>
        </p:txBody>
      </p:sp>
      <p:sp>
        <p:nvSpPr>
          <p:cNvPr id="4" name="TextBox 3"/>
          <p:cNvSpPr txBox="1"/>
          <p:nvPr/>
        </p:nvSpPr>
        <p:spPr>
          <a:xfrm>
            <a:off x="6307293" y="852190"/>
            <a:ext cx="2547492" cy="5693866"/>
          </a:xfrm>
          <a:prstGeom prst="rect">
            <a:avLst/>
          </a:prstGeom>
          <a:noFill/>
        </p:spPr>
        <p:txBody>
          <a:bodyPr wrap="none" rtlCol="0">
            <a:spAutoFit/>
          </a:bodyPr>
          <a:lstStyle/>
          <a:p>
            <a:r>
              <a:rPr lang="vi-VN" sz="2800" b="1">
                <a:solidFill>
                  <a:srgbClr val="00FF00"/>
                </a:solidFill>
                <a:latin typeface="Courier New" panose="02070309020205020404" pitchFamily="49" charset="0"/>
                <a:cs typeface="Courier New" panose="02070309020205020404" pitchFamily="49" charset="0"/>
              </a:rPr>
              <a:t>void</a:t>
            </a:r>
            <a:r>
              <a:rPr lang="vi-VN" sz="2800">
                <a:solidFill>
                  <a:srgbClr val="00FF00"/>
                </a:solidFill>
                <a:latin typeface="Courier New" panose="02070309020205020404" pitchFamily="49" charset="0"/>
                <a:cs typeface="Courier New" panose="02070309020205020404" pitchFamily="49" charset="0"/>
              </a:rPr>
              <a:t> main()</a:t>
            </a:r>
          </a:p>
          <a:p>
            <a:r>
              <a:rPr lang="vi-VN" sz="2800">
                <a:solidFill>
                  <a:srgbClr val="00FF00"/>
                </a:solidFill>
                <a:latin typeface="Courier New" panose="02070309020205020404" pitchFamily="49" charset="0"/>
                <a:cs typeface="Courier New" panose="02070309020205020404" pitchFamily="49" charset="0"/>
              </a:rPr>
              <a:t>{</a:t>
            </a:r>
          </a:p>
          <a:p>
            <a:r>
              <a:rPr lang="vi-VN" sz="2800">
                <a:solidFill>
                  <a:srgbClr val="00FF00"/>
                </a:solidFill>
                <a:latin typeface="Courier New" panose="02070309020205020404" pitchFamily="49" charset="0"/>
                <a:cs typeface="Courier New" panose="02070309020205020404" pitchFamily="49" charset="0"/>
              </a:rPr>
              <a:t>    b();</a:t>
            </a:r>
          </a:p>
          <a:p>
            <a:r>
              <a:rPr lang="vi-VN" sz="2800" smtClean="0">
                <a:solidFill>
                  <a:srgbClr val="00FF00"/>
                </a:solidFill>
                <a:latin typeface="Courier New" panose="02070309020205020404" pitchFamily="49" charset="0"/>
                <a:cs typeface="Courier New" panose="02070309020205020404" pitchFamily="49" charset="0"/>
              </a:rPr>
              <a:t>}</a:t>
            </a:r>
          </a:p>
          <a:p>
            <a:endParaRPr lang="vi-VN" sz="2800">
              <a:latin typeface="Courier New" panose="02070309020205020404" pitchFamily="49" charset="0"/>
              <a:cs typeface="Courier New" panose="02070309020205020404" pitchFamily="49" charset="0"/>
            </a:endParaRPr>
          </a:p>
          <a:p>
            <a:r>
              <a:rPr lang="vi-VN" sz="2800" b="1">
                <a:latin typeface="Courier New" panose="02070309020205020404" pitchFamily="49" charset="0"/>
                <a:cs typeface="Courier New" panose="02070309020205020404" pitchFamily="49" charset="0"/>
              </a:rPr>
              <a:t>void</a:t>
            </a:r>
            <a:r>
              <a:rPr lang="vi-VN" sz="2800">
                <a:latin typeface="Courier New" panose="02070309020205020404" pitchFamily="49" charset="0"/>
                <a:cs typeface="Courier New" panose="02070309020205020404" pitchFamily="49" charset="0"/>
              </a:rPr>
              <a:t> b()</a:t>
            </a:r>
          </a:p>
          <a:p>
            <a:r>
              <a:rPr lang="vi-VN" sz="2800">
                <a:latin typeface="Courier New" panose="02070309020205020404" pitchFamily="49" charset="0"/>
                <a:cs typeface="Courier New" panose="02070309020205020404" pitchFamily="49" charset="0"/>
              </a:rPr>
              <a:t>{</a:t>
            </a:r>
          </a:p>
          <a:p>
            <a:r>
              <a:rPr lang="vi-VN" sz="2800">
                <a:latin typeface="Courier New" panose="02070309020205020404" pitchFamily="49" charset="0"/>
                <a:cs typeface="Courier New" panose="02070309020205020404" pitchFamily="49" charset="0"/>
              </a:rPr>
              <a:t>    a();</a:t>
            </a:r>
          </a:p>
          <a:p>
            <a:r>
              <a:rPr lang="vi-VN" sz="2800" smtClean="0">
                <a:latin typeface="Courier New" panose="02070309020205020404" pitchFamily="49" charset="0"/>
                <a:cs typeface="Courier New" panose="02070309020205020404" pitchFamily="49" charset="0"/>
              </a:rPr>
              <a:t>}</a:t>
            </a:r>
          </a:p>
          <a:p>
            <a:endParaRPr lang="vi-VN" sz="2800">
              <a:latin typeface="Courier New" panose="02070309020205020404" pitchFamily="49" charset="0"/>
              <a:cs typeface="Courier New" panose="02070309020205020404" pitchFamily="49" charset="0"/>
            </a:endParaRPr>
          </a:p>
          <a:p>
            <a:r>
              <a:rPr lang="vi-VN" sz="2800" b="1" smtClean="0">
                <a:latin typeface="Courier New" panose="02070309020205020404" pitchFamily="49" charset="0"/>
                <a:cs typeface="Courier New" panose="02070309020205020404" pitchFamily="49" charset="0"/>
              </a:rPr>
              <a:t>void</a:t>
            </a:r>
            <a:r>
              <a:rPr lang="vi-VN" sz="2800" smtClean="0">
                <a:latin typeface="Courier New" panose="02070309020205020404" pitchFamily="49" charset="0"/>
                <a:cs typeface="Courier New" panose="02070309020205020404" pitchFamily="49" charset="0"/>
              </a:rPr>
              <a:t> a()</a:t>
            </a:r>
          </a:p>
          <a:p>
            <a:r>
              <a:rPr lang="vi-VN" sz="2800" smtClean="0">
                <a:latin typeface="Courier New" panose="02070309020205020404" pitchFamily="49" charset="0"/>
                <a:cs typeface="Courier New" panose="02070309020205020404" pitchFamily="49" charset="0"/>
              </a:rPr>
              <a:t>{</a:t>
            </a:r>
          </a:p>
          <a:p>
            <a:r>
              <a:rPr lang="vi-VN" sz="2800" smtClean="0">
                <a:latin typeface="Courier New" panose="02070309020205020404" pitchFamily="49" charset="0"/>
                <a:cs typeface="Courier New" panose="02070309020205020404" pitchFamily="49" charset="0"/>
              </a:rPr>
              <a:t>}</a:t>
            </a:r>
          </a:p>
        </p:txBody>
      </p:sp>
      <p:sp>
        <p:nvSpPr>
          <p:cNvPr id="5" name="Rectangle 4"/>
          <p:cNvSpPr/>
          <p:nvPr/>
        </p:nvSpPr>
        <p:spPr>
          <a:xfrm>
            <a:off x="3153646" y="1600200"/>
            <a:ext cx="2514600" cy="914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vi-VN" sz="2400" smtClean="0"/>
              <a:t>Stack Frame </a:t>
            </a:r>
            <a:br>
              <a:rPr lang="vi-VN" sz="2400" smtClean="0"/>
            </a:br>
            <a:r>
              <a:rPr lang="vi-VN" sz="2400" smtClean="0"/>
              <a:t>of "main"</a:t>
            </a:r>
            <a:endParaRPr lang="vi-VN" sz="2400"/>
          </a:p>
        </p:txBody>
      </p:sp>
      <p:sp>
        <p:nvSpPr>
          <p:cNvPr id="6" name="Rounded Rectangle 5"/>
          <p:cNvSpPr/>
          <p:nvPr/>
        </p:nvSpPr>
        <p:spPr>
          <a:xfrm>
            <a:off x="349831" y="1600200"/>
            <a:ext cx="2514600" cy="914400"/>
          </a:xfrm>
          <a:prstGeom prst="round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vi-VN" sz="2400" smtClean="0"/>
              <a:t>Bắt đầu hàm "main"</a:t>
            </a:r>
            <a:endParaRPr lang="vi-VN" sz="2400"/>
          </a:p>
        </p:txBody>
      </p:sp>
    </p:spTree>
    <p:extLst>
      <p:ext uri="{BB962C8B-B14F-4D97-AF65-F5344CB8AC3E}">
        <p14:creationId xmlns:p14="http://schemas.microsoft.com/office/powerpoint/2010/main" val="31536331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1447800" y="852190"/>
            <a:ext cx="4220446" cy="5827599"/>
            <a:chOff x="1447800" y="852190"/>
            <a:chExt cx="4220446" cy="5827599"/>
          </a:xfrm>
        </p:grpSpPr>
        <p:sp>
          <p:nvSpPr>
            <p:cNvPr id="18" name="Rectangle 17"/>
            <p:cNvSpPr/>
            <p:nvPr/>
          </p:nvSpPr>
          <p:spPr>
            <a:xfrm>
              <a:off x="3153646" y="852190"/>
              <a:ext cx="2514600" cy="737124"/>
            </a:xfrm>
            <a:prstGeom prst="rect">
              <a:avLst/>
            </a:prstGeom>
            <a:ln w="3175">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vi-VN" sz="2400" smtClean="0">
                  <a:latin typeface="Courier New" panose="02070309020205020404" pitchFamily="49" charset="0"/>
                  <a:cs typeface="Courier New" panose="02070309020205020404" pitchFamily="49" charset="0"/>
                </a:rPr>
                <a:t>????????</a:t>
              </a:r>
            </a:p>
            <a:p>
              <a:pPr algn="ctr"/>
              <a:r>
                <a:rPr lang="vi-VN" sz="2400" smtClean="0">
                  <a:latin typeface="Courier New" panose="02070309020205020404" pitchFamily="49" charset="0"/>
                  <a:cs typeface="Courier New" panose="02070309020205020404" pitchFamily="49" charset="0"/>
                </a:rPr>
                <a:t>????????</a:t>
              </a:r>
              <a:endParaRPr lang="vi-VN" sz="2400">
                <a:latin typeface="Courier New" panose="02070309020205020404" pitchFamily="49" charset="0"/>
                <a:cs typeface="Courier New" panose="02070309020205020404" pitchFamily="49" charset="0"/>
              </a:endParaRPr>
            </a:p>
          </p:txBody>
        </p:sp>
        <p:sp>
          <p:nvSpPr>
            <p:cNvPr id="19" name="Rounded Rectangle 18"/>
            <p:cNvSpPr/>
            <p:nvPr/>
          </p:nvSpPr>
          <p:spPr>
            <a:xfrm>
              <a:off x="1447800" y="6312779"/>
              <a:ext cx="1719096" cy="367010"/>
            </a:xfrm>
            <a:prstGeom prst="round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r"/>
              <a:r>
                <a:rPr lang="vi-VN" sz="2000" smtClean="0">
                  <a:latin typeface="Courier New" panose="02070309020205020404" pitchFamily="49" charset="0"/>
                  <a:cs typeface="Courier New" panose="02070309020205020404" pitchFamily="49" charset="0"/>
                </a:rPr>
                <a:t>00000000</a:t>
              </a:r>
              <a:endParaRPr lang="vi-VN" sz="2000">
                <a:latin typeface="Courier New" panose="02070309020205020404" pitchFamily="49" charset="0"/>
                <a:cs typeface="Courier New" panose="02070309020205020404" pitchFamily="49" charset="0"/>
              </a:endParaRPr>
            </a:p>
          </p:txBody>
        </p:sp>
        <p:sp>
          <p:nvSpPr>
            <p:cNvPr id="20" name="Rounded Rectangle 19"/>
            <p:cNvSpPr/>
            <p:nvPr/>
          </p:nvSpPr>
          <p:spPr>
            <a:xfrm>
              <a:off x="1447800" y="852190"/>
              <a:ext cx="1719096" cy="367010"/>
            </a:xfrm>
            <a:prstGeom prst="round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r"/>
              <a:r>
                <a:rPr lang="vi-VN" sz="2000" smtClean="0">
                  <a:latin typeface="Courier New" panose="02070309020205020404" pitchFamily="49" charset="0"/>
                  <a:cs typeface="Courier New" panose="02070309020205020404" pitchFamily="49" charset="0"/>
                </a:rPr>
                <a:t>FFFFFFFF</a:t>
              </a:r>
              <a:endParaRPr lang="vi-VN" sz="2000">
                <a:latin typeface="Courier New" panose="02070309020205020404" pitchFamily="49" charset="0"/>
                <a:cs typeface="Courier New" panose="02070309020205020404" pitchFamily="49" charset="0"/>
              </a:endParaRPr>
            </a:p>
          </p:txBody>
        </p:sp>
        <p:cxnSp>
          <p:nvCxnSpPr>
            <p:cNvPr id="21" name="Straight Connector 20"/>
            <p:cNvCxnSpPr/>
            <p:nvPr/>
          </p:nvCxnSpPr>
          <p:spPr>
            <a:xfrm>
              <a:off x="3153646" y="852190"/>
              <a:ext cx="0" cy="5693866"/>
            </a:xfrm>
            <a:prstGeom prst="line">
              <a:avLst/>
            </a:prstGeom>
            <a:ln>
              <a:prstDash val="solid"/>
            </a:ln>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a:off x="5668246" y="852190"/>
              <a:ext cx="0" cy="5693866"/>
            </a:xfrm>
            <a:prstGeom prst="line">
              <a:avLst/>
            </a:prstGeom>
            <a:ln>
              <a:prstDash val="solid"/>
            </a:ln>
          </p:spPr>
          <p:style>
            <a:lnRef idx="1">
              <a:schemeClr val="dk1"/>
            </a:lnRef>
            <a:fillRef idx="0">
              <a:schemeClr val="dk1"/>
            </a:fillRef>
            <a:effectRef idx="0">
              <a:schemeClr val="dk1"/>
            </a:effectRef>
            <a:fontRef idx="minor">
              <a:schemeClr val="tx1"/>
            </a:fontRef>
          </p:style>
        </p:cxnSp>
      </p:grpSp>
      <p:sp>
        <p:nvSpPr>
          <p:cNvPr id="2" name="Title 1"/>
          <p:cNvSpPr>
            <a:spLocks noGrp="1"/>
          </p:cNvSpPr>
          <p:nvPr>
            <p:ph type="title"/>
          </p:nvPr>
        </p:nvSpPr>
        <p:spPr/>
        <p:txBody>
          <a:bodyPr/>
          <a:lstStyle/>
          <a:p>
            <a:r>
              <a:rPr lang="vi-VN"/>
              <a:t>Stack Frame</a:t>
            </a:r>
          </a:p>
        </p:txBody>
      </p:sp>
      <p:sp>
        <p:nvSpPr>
          <p:cNvPr id="3" name="Slide Number Placeholder 2"/>
          <p:cNvSpPr>
            <a:spLocks noGrp="1"/>
          </p:cNvSpPr>
          <p:nvPr>
            <p:ph type="sldNum" sz="quarter" idx="12"/>
          </p:nvPr>
        </p:nvSpPr>
        <p:spPr/>
        <p:txBody>
          <a:bodyPr/>
          <a:lstStyle/>
          <a:p>
            <a:fld id="{3E15BD7C-E074-4D4A-84C3-500EE5B9C190}" type="slidenum">
              <a:rPr lang="ru-RU" smtClean="0"/>
              <a:pPr/>
              <a:t>25</a:t>
            </a:fld>
            <a:endParaRPr lang="ru-RU"/>
          </a:p>
        </p:txBody>
      </p:sp>
      <p:sp>
        <p:nvSpPr>
          <p:cNvPr id="4" name="TextBox 3"/>
          <p:cNvSpPr txBox="1"/>
          <p:nvPr/>
        </p:nvSpPr>
        <p:spPr>
          <a:xfrm>
            <a:off x="6307293" y="852190"/>
            <a:ext cx="2547492" cy="5693866"/>
          </a:xfrm>
          <a:prstGeom prst="rect">
            <a:avLst/>
          </a:prstGeom>
          <a:noFill/>
        </p:spPr>
        <p:txBody>
          <a:bodyPr wrap="none" rtlCol="0">
            <a:spAutoFit/>
          </a:bodyPr>
          <a:lstStyle/>
          <a:p>
            <a:r>
              <a:rPr lang="vi-VN" sz="2800" b="1">
                <a:latin typeface="Courier New" panose="02070309020205020404" pitchFamily="49" charset="0"/>
                <a:cs typeface="Courier New" panose="02070309020205020404" pitchFamily="49" charset="0"/>
              </a:rPr>
              <a:t>void</a:t>
            </a:r>
            <a:r>
              <a:rPr lang="vi-VN" sz="2800">
                <a:latin typeface="Courier New" panose="02070309020205020404" pitchFamily="49" charset="0"/>
                <a:cs typeface="Courier New" panose="02070309020205020404" pitchFamily="49" charset="0"/>
              </a:rPr>
              <a:t> main()</a:t>
            </a:r>
          </a:p>
          <a:p>
            <a:r>
              <a:rPr lang="vi-VN" sz="2800">
                <a:latin typeface="Courier New" panose="02070309020205020404" pitchFamily="49" charset="0"/>
                <a:cs typeface="Courier New" panose="02070309020205020404" pitchFamily="49" charset="0"/>
              </a:rPr>
              <a:t>{</a:t>
            </a:r>
          </a:p>
          <a:p>
            <a:r>
              <a:rPr lang="vi-VN" sz="2800">
                <a:latin typeface="Courier New" panose="02070309020205020404" pitchFamily="49" charset="0"/>
                <a:cs typeface="Courier New" panose="02070309020205020404" pitchFamily="49" charset="0"/>
              </a:rPr>
              <a:t>    b();</a:t>
            </a:r>
          </a:p>
          <a:p>
            <a:r>
              <a:rPr lang="vi-VN" sz="2800" smtClean="0">
                <a:latin typeface="Courier New" panose="02070309020205020404" pitchFamily="49" charset="0"/>
                <a:cs typeface="Courier New" panose="02070309020205020404" pitchFamily="49" charset="0"/>
              </a:rPr>
              <a:t>}</a:t>
            </a:r>
          </a:p>
          <a:p>
            <a:endParaRPr lang="vi-VN" sz="2800">
              <a:latin typeface="Courier New" panose="02070309020205020404" pitchFamily="49" charset="0"/>
              <a:cs typeface="Courier New" panose="02070309020205020404" pitchFamily="49" charset="0"/>
            </a:endParaRPr>
          </a:p>
          <a:p>
            <a:r>
              <a:rPr lang="vi-VN" sz="2800" b="1">
                <a:solidFill>
                  <a:srgbClr val="00FF00"/>
                </a:solidFill>
                <a:latin typeface="Courier New" panose="02070309020205020404" pitchFamily="49" charset="0"/>
                <a:cs typeface="Courier New" panose="02070309020205020404" pitchFamily="49" charset="0"/>
              </a:rPr>
              <a:t>void</a:t>
            </a:r>
            <a:r>
              <a:rPr lang="vi-VN" sz="2800">
                <a:solidFill>
                  <a:srgbClr val="00FF00"/>
                </a:solidFill>
                <a:latin typeface="Courier New" panose="02070309020205020404" pitchFamily="49" charset="0"/>
                <a:cs typeface="Courier New" panose="02070309020205020404" pitchFamily="49" charset="0"/>
              </a:rPr>
              <a:t> b()</a:t>
            </a:r>
          </a:p>
          <a:p>
            <a:r>
              <a:rPr lang="vi-VN" sz="2800">
                <a:solidFill>
                  <a:srgbClr val="00FF00"/>
                </a:solidFill>
                <a:latin typeface="Courier New" panose="02070309020205020404" pitchFamily="49" charset="0"/>
                <a:cs typeface="Courier New" panose="02070309020205020404" pitchFamily="49" charset="0"/>
              </a:rPr>
              <a:t>{</a:t>
            </a:r>
          </a:p>
          <a:p>
            <a:r>
              <a:rPr lang="vi-VN" sz="2800">
                <a:solidFill>
                  <a:srgbClr val="00FF00"/>
                </a:solidFill>
                <a:latin typeface="Courier New" panose="02070309020205020404" pitchFamily="49" charset="0"/>
                <a:cs typeface="Courier New" panose="02070309020205020404" pitchFamily="49" charset="0"/>
              </a:rPr>
              <a:t>    a();</a:t>
            </a:r>
          </a:p>
          <a:p>
            <a:r>
              <a:rPr lang="vi-VN" sz="2800" smtClean="0">
                <a:solidFill>
                  <a:srgbClr val="00FF00"/>
                </a:solidFill>
                <a:latin typeface="Courier New" panose="02070309020205020404" pitchFamily="49" charset="0"/>
                <a:cs typeface="Courier New" panose="02070309020205020404" pitchFamily="49" charset="0"/>
              </a:rPr>
              <a:t>}</a:t>
            </a:r>
          </a:p>
          <a:p>
            <a:endParaRPr lang="vi-VN" sz="2800">
              <a:latin typeface="Courier New" panose="02070309020205020404" pitchFamily="49" charset="0"/>
              <a:cs typeface="Courier New" panose="02070309020205020404" pitchFamily="49" charset="0"/>
            </a:endParaRPr>
          </a:p>
          <a:p>
            <a:r>
              <a:rPr lang="vi-VN" sz="2800" b="1" smtClean="0">
                <a:latin typeface="Courier New" panose="02070309020205020404" pitchFamily="49" charset="0"/>
                <a:cs typeface="Courier New" panose="02070309020205020404" pitchFamily="49" charset="0"/>
              </a:rPr>
              <a:t>void</a:t>
            </a:r>
            <a:r>
              <a:rPr lang="vi-VN" sz="2800" smtClean="0">
                <a:latin typeface="Courier New" panose="02070309020205020404" pitchFamily="49" charset="0"/>
                <a:cs typeface="Courier New" panose="02070309020205020404" pitchFamily="49" charset="0"/>
              </a:rPr>
              <a:t> a()</a:t>
            </a:r>
          </a:p>
          <a:p>
            <a:r>
              <a:rPr lang="vi-VN" sz="2800" smtClean="0">
                <a:latin typeface="Courier New" panose="02070309020205020404" pitchFamily="49" charset="0"/>
                <a:cs typeface="Courier New" panose="02070309020205020404" pitchFamily="49" charset="0"/>
              </a:rPr>
              <a:t>{</a:t>
            </a:r>
          </a:p>
          <a:p>
            <a:r>
              <a:rPr lang="vi-VN" sz="2800" smtClean="0">
                <a:latin typeface="Courier New" panose="02070309020205020404" pitchFamily="49" charset="0"/>
                <a:cs typeface="Courier New" panose="02070309020205020404" pitchFamily="49" charset="0"/>
              </a:rPr>
              <a:t>}</a:t>
            </a:r>
          </a:p>
        </p:txBody>
      </p:sp>
      <p:sp>
        <p:nvSpPr>
          <p:cNvPr id="5" name="Rectangle 4"/>
          <p:cNvSpPr/>
          <p:nvPr/>
        </p:nvSpPr>
        <p:spPr>
          <a:xfrm>
            <a:off x="3153646" y="1600200"/>
            <a:ext cx="2514600" cy="914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vi-VN" sz="2400" smtClean="0"/>
              <a:t>Stack Frame </a:t>
            </a:r>
            <a:br>
              <a:rPr lang="vi-VN" sz="2400" smtClean="0"/>
            </a:br>
            <a:r>
              <a:rPr lang="vi-VN" sz="2400" smtClean="0"/>
              <a:t>of "main"</a:t>
            </a:r>
            <a:endParaRPr lang="vi-VN" sz="2400"/>
          </a:p>
        </p:txBody>
      </p:sp>
      <p:sp>
        <p:nvSpPr>
          <p:cNvPr id="13" name="Rectangle 12"/>
          <p:cNvSpPr/>
          <p:nvPr/>
        </p:nvSpPr>
        <p:spPr>
          <a:xfrm>
            <a:off x="3153646" y="2514600"/>
            <a:ext cx="2514600" cy="914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vi-VN" sz="2400" smtClean="0"/>
              <a:t>Stack Frame </a:t>
            </a:r>
            <a:br>
              <a:rPr lang="vi-VN" sz="2400" smtClean="0"/>
            </a:br>
            <a:r>
              <a:rPr lang="vi-VN" sz="2400" smtClean="0"/>
              <a:t>of "b"</a:t>
            </a:r>
            <a:endParaRPr lang="vi-VN" sz="2400"/>
          </a:p>
        </p:txBody>
      </p:sp>
      <p:sp>
        <p:nvSpPr>
          <p:cNvPr id="14" name="Rounded Rectangle 13"/>
          <p:cNvSpPr/>
          <p:nvPr/>
        </p:nvSpPr>
        <p:spPr>
          <a:xfrm>
            <a:off x="349831" y="2514600"/>
            <a:ext cx="2514600" cy="914400"/>
          </a:xfrm>
          <a:prstGeom prst="round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vi-VN" sz="2400" smtClean="0"/>
              <a:t>Hàm "main"</a:t>
            </a:r>
            <a:br>
              <a:rPr lang="vi-VN" sz="2400" smtClean="0"/>
            </a:br>
            <a:r>
              <a:rPr lang="vi-VN" sz="2400" smtClean="0"/>
              <a:t>gọi hàm "b"</a:t>
            </a:r>
            <a:endParaRPr lang="vi-VN" sz="2400"/>
          </a:p>
        </p:txBody>
      </p:sp>
    </p:spTree>
    <p:extLst>
      <p:ext uri="{BB962C8B-B14F-4D97-AF65-F5344CB8AC3E}">
        <p14:creationId xmlns:p14="http://schemas.microsoft.com/office/powerpoint/2010/main" val="41409649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up)">
                                      <p:cBhvr>
                                        <p:cTn id="11"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1447800" y="852190"/>
            <a:ext cx="4220446" cy="5827599"/>
            <a:chOff x="1447800" y="852190"/>
            <a:chExt cx="4220446" cy="5827599"/>
          </a:xfrm>
        </p:grpSpPr>
        <p:sp>
          <p:nvSpPr>
            <p:cNvPr id="18" name="Rectangle 17"/>
            <p:cNvSpPr/>
            <p:nvPr/>
          </p:nvSpPr>
          <p:spPr>
            <a:xfrm>
              <a:off x="3153646" y="852190"/>
              <a:ext cx="2514600" cy="737124"/>
            </a:xfrm>
            <a:prstGeom prst="rect">
              <a:avLst/>
            </a:prstGeom>
            <a:ln w="3175">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vi-VN" sz="2400" smtClean="0">
                  <a:latin typeface="Courier New" panose="02070309020205020404" pitchFamily="49" charset="0"/>
                  <a:cs typeface="Courier New" panose="02070309020205020404" pitchFamily="49" charset="0"/>
                </a:rPr>
                <a:t>????????</a:t>
              </a:r>
            </a:p>
            <a:p>
              <a:pPr algn="ctr"/>
              <a:r>
                <a:rPr lang="vi-VN" sz="2400" smtClean="0">
                  <a:latin typeface="Courier New" panose="02070309020205020404" pitchFamily="49" charset="0"/>
                  <a:cs typeface="Courier New" panose="02070309020205020404" pitchFamily="49" charset="0"/>
                </a:rPr>
                <a:t>????????</a:t>
              </a:r>
              <a:endParaRPr lang="vi-VN" sz="2400">
                <a:latin typeface="Courier New" panose="02070309020205020404" pitchFamily="49" charset="0"/>
                <a:cs typeface="Courier New" panose="02070309020205020404" pitchFamily="49" charset="0"/>
              </a:endParaRPr>
            </a:p>
          </p:txBody>
        </p:sp>
        <p:sp>
          <p:nvSpPr>
            <p:cNvPr id="19" name="Rounded Rectangle 18"/>
            <p:cNvSpPr/>
            <p:nvPr/>
          </p:nvSpPr>
          <p:spPr>
            <a:xfrm>
              <a:off x="1447800" y="6312779"/>
              <a:ext cx="1719096" cy="367010"/>
            </a:xfrm>
            <a:prstGeom prst="round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r"/>
              <a:r>
                <a:rPr lang="vi-VN" sz="2000" smtClean="0">
                  <a:latin typeface="Courier New" panose="02070309020205020404" pitchFamily="49" charset="0"/>
                  <a:cs typeface="Courier New" panose="02070309020205020404" pitchFamily="49" charset="0"/>
                </a:rPr>
                <a:t>00000000</a:t>
              </a:r>
              <a:endParaRPr lang="vi-VN" sz="2000">
                <a:latin typeface="Courier New" panose="02070309020205020404" pitchFamily="49" charset="0"/>
                <a:cs typeface="Courier New" panose="02070309020205020404" pitchFamily="49" charset="0"/>
              </a:endParaRPr>
            </a:p>
          </p:txBody>
        </p:sp>
        <p:sp>
          <p:nvSpPr>
            <p:cNvPr id="20" name="Rounded Rectangle 19"/>
            <p:cNvSpPr/>
            <p:nvPr/>
          </p:nvSpPr>
          <p:spPr>
            <a:xfrm>
              <a:off x="1447800" y="852190"/>
              <a:ext cx="1719096" cy="367010"/>
            </a:xfrm>
            <a:prstGeom prst="round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r"/>
              <a:r>
                <a:rPr lang="vi-VN" sz="2000" smtClean="0">
                  <a:latin typeface="Courier New" panose="02070309020205020404" pitchFamily="49" charset="0"/>
                  <a:cs typeface="Courier New" panose="02070309020205020404" pitchFamily="49" charset="0"/>
                </a:rPr>
                <a:t>FFFFFFFF</a:t>
              </a:r>
              <a:endParaRPr lang="vi-VN" sz="2000">
                <a:latin typeface="Courier New" panose="02070309020205020404" pitchFamily="49" charset="0"/>
                <a:cs typeface="Courier New" panose="02070309020205020404" pitchFamily="49" charset="0"/>
              </a:endParaRPr>
            </a:p>
          </p:txBody>
        </p:sp>
        <p:cxnSp>
          <p:nvCxnSpPr>
            <p:cNvPr id="21" name="Straight Connector 20"/>
            <p:cNvCxnSpPr/>
            <p:nvPr/>
          </p:nvCxnSpPr>
          <p:spPr>
            <a:xfrm>
              <a:off x="3153646" y="852190"/>
              <a:ext cx="0" cy="5693866"/>
            </a:xfrm>
            <a:prstGeom prst="line">
              <a:avLst/>
            </a:prstGeom>
            <a:ln>
              <a:prstDash val="solid"/>
            </a:ln>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a:off x="5668246" y="852190"/>
              <a:ext cx="0" cy="5693866"/>
            </a:xfrm>
            <a:prstGeom prst="line">
              <a:avLst/>
            </a:prstGeom>
            <a:ln>
              <a:prstDash val="solid"/>
            </a:ln>
          </p:spPr>
          <p:style>
            <a:lnRef idx="1">
              <a:schemeClr val="dk1"/>
            </a:lnRef>
            <a:fillRef idx="0">
              <a:schemeClr val="dk1"/>
            </a:fillRef>
            <a:effectRef idx="0">
              <a:schemeClr val="dk1"/>
            </a:effectRef>
            <a:fontRef idx="minor">
              <a:schemeClr val="tx1"/>
            </a:fontRef>
          </p:style>
        </p:cxnSp>
      </p:grpSp>
      <p:sp>
        <p:nvSpPr>
          <p:cNvPr id="2" name="Title 1"/>
          <p:cNvSpPr>
            <a:spLocks noGrp="1"/>
          </p:cNvSpPr>
          <p:nvPr>
            <p:ph type="title"/>
          </p:nvPr>
        </p:nvSpPr>
        <p:spPr/>
        <p:txBody>
          <a:bodyPr/>
          <a:lstStyle/>
          <a:p>
            <a:r>
              <a:rPr lang="vi-VN"/>
              <a:t>Stack Frame</a:t>
            </a:r>
          </a:p>
        </p:txBody>
      </p:sp>
      <p:sp>
        <p:nvSpPr>
          <p:cNvPr id="3" name="Slide Number Placeholder 2"/>
          <p:cNvSpPr>
            <a:spLocks noGrp="1"/>
          </p:cNvSpPr>
          <p:nvPr>
            <p:ph type="sldNum" sz="quarter" idx="12"/>
          </p:nvPr>
        </p:nvSpPr>
        <p:spPr/>
        <p:txBody>
          <a:bodyPr/>
          <a:lstStyle/>
          <a:p>
            <a:fld id="{3E15BD7C-E074-4D4A-84C3-500EE5B9C190}" type="slidenum">
              <a:rPr lang="ru-RU" smtClean="0"/>
              <a:pPr/>
              <a:t>26</a:t>
            </a:fld>
            <a:endParaRPr lang="ru-RU"/>
          </a:p>
        </p:txBody>
      </p:sp>
      <p:sp>
        <p:nvSpPr>
          <p:cNvPr id="4" name="TextBox 3"/>
          <p:cNvSpPr txBox="1"/>
          <p:nvPr/>
        </p:nvSpPr>
        <p:spPr>
          <a:xfrm>
            <a:off x="6307293" y="852190"/>
            <a:ext cx="2547492" cy="5693866"/>
          </a:xfrm>
          <a:prstGeom prst="rect">
            <a:avLst/>
          </a:prstGeom>
          <a:noFill/>
        </p:spPr>
        <p:txBody>
          <a:bodyPr wrap="none" rtlCol="0">
            <a:spAutoFit/>
          </a:bodyPr>
          <a:lstStyle/>
          <a:p>
            <a:r>
              <a:rPr lang="vi-VN" sz="2800" b="1">
                <a:latin typeface="Courier New" panose="02070309020205020404" pitchFamily="49" charset="0"/>
                <a:cs typeface="Courier New" panose="02070309020205020404" pitchFamily="49" charset="0"/>
              </a:rPr>
              <a:t>void</a:t>
            </a:r>
            <a:r>
              <a:rPr lang="vi-VN" sz="2800">
                <a:latin typeface="Courier New" panose="02070309020205020404" pitchFamily="49" charset="0"/>
                <a:cs typeface="Courier New" panose="02070309020205020404" pitchFamily="49" charset="0"/>
              </a:rPr>
              <a:t> main()</a:t>
            </a:r>
          </a:p>
          <a:p>
            <a:r>
              <a:rPr lang="vi-VN" sz="2800">
                <a:latin typeface="Courier New" panose="02070309020205020404" pitchFamily="49" charset="0"/>
                <a:cs typeface="Courier New" panose="02070309020205020404" pitchFamily="49" charset="0"/>
              </a:rPr>
              <a:t>{</a:t>
            </a:r>
          </a:p>
          <a:p>
            <a:r>
              <a:rPr lang="vi-VN" sz="2800">
                <a:latin typeface="Courier New" panose="02070309020205020404" pitchFamily="49" charset="0"/>
                <a:cs typeface="Courier New" panose="02070309020205020404" pitchFamily="49" charset="0"/>
              </a:rPr>
              <a:t>    b();</a:t>
            </a:r>
          </a:p>
          <a:p>
            <a:r>
              <a:rPr lang="vi-VN" sz="2800" smtClean="0">
                <a:latin typeface="Courier New" panose="02070309020205020404" pitchFamily="49" charset="0"/>
                <a:cs typeface="Courier New" panose="02070309020205020404" pitchFamily="49" charset="0"/>
              </a:rPr>
              <a:t>}</a:t>
            </a:r>
          </a:p>
          <a:p>
            <a:endParaRPr lang="vi-VN" sz="2800">
              <a:latin typeface="Courier New" panose="02070309020205020404" pitchFamily="49" charset="0"/>
              <a:cs typeface="Courier New" panose="02070309020205020404" pitchFamily="49" charset="0"/>
            </a:endParaRPr>
          </a:p>
          <a:p>
            <a:r>
              <a:rPr lang="vi-VN" sz="2800" b="1">
                <a:latin typeface="Courier New" panose="02070309020205020404" pitchFamily="49" charset="0"/>
                <a:cs typeface="Courier New" panose="02070309020205020404" pitchFamily="49" charset="0"/>
              </a:rPr>
              <a:t>void</a:t>
            </a:r>
            <a:r>
              <a:rPr lang="vi-VN" sz="2800">
                <a:latin typeface="Courier New" panose="02070309020205020404" pitchFamily="49" charset="0"/>
                <a:cs typeface="Courier New" panose="02070309020205020404" pitchFamily="49" charset="0"/>
              </a:rPr>
              <a:t> b()</a:t>
            </a:r>
          </a:p>
          <a:p>
            <a:r>
              <a:rPr lang="vi-VN" sz="2800">
                <a:latin typeface="Courier New" panose="02070309020205020404" pitchFamily="49" charset="0"/>
                <a:cs typeface="Courier New" panose="02070309020205020404" pitchFamily="49" charset="0"/>
              </a:rPr>
              <a:t>{</a:t>
            </a:r>
          </a:p>
          <a:p>
            <a:r>
              <a:rPr lang="vi-VN" sz="2800">
                <a:latin typeface="Courier New" panose="02070309020205020404" pitchFamily="49" charset="0"/>
                <a:cs typeface="Courier New" panose="02070309020205020404" pitchFamily="49" charset="0"/>
              </a:rPr>
              <a:t>    a();</a:t>
            </a:r>
          </a:p>
          <a:p>
            <a:r>
              <a:rPr lang="vi-VN" sz="2800" smtClean="0">
                <a:latin typeface="Courier New" panose="02070309020205020404" pitchFamily="49" charset="0"/>
                <a:cs typeface="Courier New" panose="02070309020205020404" pitchFamily="49" charset="0"/>
              </a:rPr>
              <a:t>}</a:t>
            </a:r>
          </a:p>
          <a:p>
            <a:endParaRPr lang="vi-VN" sz="2800">
              <a:latin typeface="Courier New" panose="02070309020205020404" pitchFamily="49" charset="0"/>
              <a:cs typeface="Courier New" panose="02070309020205020404" pitchFamily="49" charset="0"/>
            </a:endParaRPr>
          </a:p>
          <a:p>
            <a:r>
              <a:rPr lang="vi-VN" sz="2800" b="1" smtClean="0">
                <a:solidFill>
                  <a:srgbClr val="00FF00"/>
                </a:solidFill>
                <a:latin typeface="Courier New" panose="02070309020205020404" pitchFamily="49" charset="0"/>
                <a:cs typeface="Courier New" panose="02070309020205020404" pitchFamily="49" charset="0"/>
              </a:rPr>
              <a:t>void</a:t>
            </a:r>
            <a:r>
              <a:rPr lang="vi-VN" sz="2800" smtClean="0">
                <a:solidFill>
                  <a:srgbClr val="00FF00"/>
                </a:solidFill>
                <a:latin typeface="Courier New" panose="02070309020205020404" pitchFamily="49" charset="0"/>
                <a:cs typeface="Courier New" panose="02070309020205020404" pitchFamily="49" charset="0"/>
              </a:rPr>
              <a:t> a()</a:t>
            </a:r>
          </a:p>
          <a:p>
            <a:r>
              <a:rPr lang="vi-VN" sz="2800" smtClean="0">
                <a:solidFill>
                  <a:srgbClr val="00FF00"/>
                </a:solidFill>
                <a:latin typeface="Courier New" panose="02070309020205020404" pitchFamily="49" charset="0"/>
                <a:cs typeface="Courier New" panose="02070309020205020404" pitchFamily="49" charset="0"/>
              </a:rPr>
              <a:t>{</a:t>
            </a:r>
          </a:p>
          <a:p>
            <a:r>
              <a:rPr lang="vi-VN" sz="2800" smtClean="0">
                <a:solidFill>
                  <a:srgbClr val="00FF00"/>
                </a:solidFill>
                <a:latin typeface="Courier New" panose="02070309020205020404" pitchFamily="49" charset="0"/>
                <a:cs typeface="Courier New" panose="02070309020205020404" pitchFamily="49" charset="0"/>
              </a:rPr>
              <a:t>}</a:t>
            </a:r>
          </a:p>
        </p:txBody>
      </p:sp>
      <p:sp>
        <p:nvSpPr>
          <p:cNvPr id="5" name="Rectangle 4"/>
          <p:cNvSpPr/>
          <p:nvPr/>
        </p:nvSpPr>
        <p:spPr>
          <a:xfrm>
            <a:off x="3153646" y="1600200"/>
            <a:ext cx="2514600" cy="914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vi-VN" sz="2400" smtClean="0"/>
              <a:t>Stack Frame </a:t>
            </a:r>
            <a:br>
              <a:rPr lang="vi-VN" sz="2400" smtClean="0"/>
            </a:br>
            <a:r>
              <a:rPr lang="vi-VN" sz="2400" smtClean="0"/>
              <a:t>of "main"</a:t>
            </a:r>
            <a:endParaRPr lang="vi-VN" sz="2400"/>
          </a:p>
        </p:txBody>
      </p:sp>
      <p:sp>
        <p:nvSpPr>
          <p:cNvPr id="13" name="Rectangle 12"/>
          <p:cNvSpPr/>
          <p:nvPr/>
        </p:nvSpPr>
        <p:spPr>
          <a:xfrm>
            <a:off x="3153646" y="2514600"/>
            <a:ext cx="2514600" cy="914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vi-VN" sz="2400" smtClean="0"/>
              <a:t>Stack Frame </a:t>
            </a:r>
            <a:br>
              <a:rPr lang="vi-VN" sz="2400" smtClean="0"/>
            </a:br>
            <a:r>
              <a:rPr lang="vi-VN" sz="2400" smtClean="0"/>
              <a:t>of "b"</a:t>
            </a:r>
            <a:endParaRPr lang="vi-VN" sz="2400"/>
          </a:p>
        </p:txBody>
      </p:sp>
      <p:sp>
        <p:nvSpPr>
          <p:cNvPr id="15" name="Rectangle 14"/>
          <p:cNvSpPr/>
          <p:nvPr/>
        </p:nvSpPr>
        <p:spPr>
          <a:xfrm>
            <a:off x="3153646" y="3418114"/>
            <a:ext cx="2514600" cy="914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vi-VN" sz="2400" smtClean="0"/>
              <a:t>Stack Frame </a:t>
            </a:r>
            <a:br>
              <a:rPr lang="vi-VN" sz="2400" smtClean="0"/>
            </a:br>
            <a:r>
              <a:rPr lang="vi-VN" sz="2400" smtClean="0"/>
              <a:t>of "a"</a:t>
            </a:r>
            <a:endParaRPr lang="vi-VN" sz="2400"/>
          </a:p>
        </p:txBody>
      </p:sp>
      <p:sp>
        <p:nvSpPr>
          <p:cNvPr id="16" name="Rounded Rectangle 15"/>
          <p:cNvSpPr/>
          <p:nvPr/>
        </p:nvSpPr>
        <p:spPr>
          <a:xfrm>
            <a:off x="349831" y="3418114"/>
            <a:ext cx="2514600" cy="914400"/>
          </a:xfrm>
          <a:prstGeom prst="round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vi-VN" sz="2400" smtClean="0"/>
              <a:t>Hàm "b"</a:t>
            </a:r>
            <a:br>
              <a:rPr lang="vi-VN" sz="2400" smtClean="0"/>
            </a:br>
            <a:r>
              <a:rPr lang="vi-VN" sz="2400" smtClean="0"/>
              <a:t>gọi hàm "a"</a:t>
            </a:r>
            <a:endParaRPr lang="vi-VN" sz="2400"/>
          </a:p>
        </p:txBody>
      </p:sp>
    </p:spTree>
    <p:extLst>
      <p:ext uri="{BB962C8B-B14F-4D97-AF65-F5344CB8AC3E}">
        <p14:creationId xmlns:p14="http://schemas.microsoft.com/office/powerpoint/2010/main" val="42186089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up)">
                                      <p:cBhvr>
                                        <p:cTn id="11"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1447800" y="852190"/>
            <a:ext cx="4220446" cy="5827599"/>
            <a:chOff x="1447800" y="852190"/>
            <a:chExt cx="4220446" cy="5827599"/>
          </a:xfrm>
        </p:grpSpPr>
        <p:sp>
          <p:nvSpPr>
            <p:cNvPr id="18" name="Rectangle 17"/>
            <p:cNvSpPr/>
            <p:nvPr/>
          </p:nvSpPr>
          <p:spPr>
            <a:xfrm>
              <a:off x="3153646" y="852190"/>
              <a:ext cx="2514600" cy="737124"/>
            </a:xfrm>
            <a:prstGeom prst="rect">
              <a:avLst/>
            </a:prstGeom>
            <a:ln w="3175">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vi-VN" sz="2400" smtClean="0">
                  <a:latin typeface="Courier New" panose="02070309020205020404" pitchFamily="49" charset="0"/>
                  <a:cs typeface="Courier New" panose="02070309020205020404" pitchFamily="49" charset="0"/>
                </a:rPr>
                <a:t>????????</a:t>
              </a:r>
            </a:p>
            <a:p>
              <a:pPr algn="ctr"/>
              <a:r>
                <a:rPr lang="vi-VN" sz="2400" smtClean="0">
                  <a:latin typeface="Courier New" panose="02070309020205020404" pitchFamily="49" charset="0"/>
                  <a:cs typeface="Courier New" panose="02070309020205020404" pitchFamily="49" charset="0"/>
                </a:rPr>
                <a:t>????????</a:t>
              </a:r>
              <a:endParaRPr lang="vi-VN" sz="2400">
                <a:latin typeface="Courier New" panose="02070309020205020404" pitchFamily="49" charset="0"/>
                <a:cs typeface="Courier New" panose="02070309020205020404" pitchFamily="49" charset="0"/>
              </a:endParaRPr>
            </a:p>
          </p:txBody>
        </p:sp>
        <p:sp>
          <p:nvSpPr>
            <p:cNvPr id="19" name="Rounded Rectangle 18"/>
            <p:cNvSpPr/>
            <p:nvPr/>
          </p:nvSpPr>
          <p:spPr>
            <a:xfrm>
              <a:off x="1447800" y="6312779"/>
              <a:ext cx="1719096" cy="367010"/>
            </a:xfrm>
            <a:prstGeom prst="round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r"/>
              <a:r>
                <a:rPr lang="vi-VN" sz="2000" smtClean="0">
                  <a:latin typeface="Courier New" panose="02070309020205020404" pitchFamily="49" charset="0"/>
                  <a:cs typeface="Courier New" panose="02070309020205020404" pitchFamily="49" charset="0"/>
                </a:rPr>
                <a:t>00000000</a:t>
              </a:r>
              <a:endParaRPr lang="vi-VN" sz="2000">
                <a:latin typeface="Courier New" panose="02070309020205020404" pitchFamily="49" charset="0"/>
                <a:cs typeface="Courier New" panose="02070309020205020404" pitchFamily="49" charset="0"/>
              </a:endParaRPr>
            </a:p>
          </p:txBody>
        </p:sp>
        <p:sp>
          <p:nvSpPr>
            <p:cNvPr id="20" name="Rounded Rectangle 19"/>
            <p:cNvSpPr/>
            <p:nvPr/>
          </p:nvSpPr>
          <p:spPr>
            <a:xfrm>
              <a:off x="1447800" y="852190"/>
              <a:ext cx="1719096" cy="367010"/>
            </a:xfrm>
            <a:prstGeom prst="round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r"/>
              <a:r>
                <a:rPr lang="vi-VN" sz="2000" smtClean="0">
                  <a:latin typeface="Courier New" panose="02070309020205020404" pitchFamily="49" charset="0"/>
                  <a:cs typeface="Courier New" panose="02070309020205020404" pitchFamily="49" charset="0"/>
                </a:rPr>
                <a:t>FFFFFFFF</a:t>
              </a:r>
              <a:endParaRPr lang="vi-VN" sz="2000">
                <a:latin typeface="Courier New" panose="02070309020205020404" pitchFamily="49" charset="0"/>
                <a:cs typeface="Courier New" panose="02070309020205020404" pitchFamily="49" charset="0"/>
              </a:endParaRPr>
            </a:p>
          </p:txBody>
        </p:sp>
        <p:cxnSp>
          <p:nvCxnSpPr>
            <p:cNvPr id="21" name="Straight Connector 20"/>
            <p:cNvCxnSpPr/>
            <p:nvPr/>
          </p:nvCxnSpPr>
          <p:spPr>
            <a:xfrm>
              <a:off x="3153646" y="852190"/>
              <a:ext cx="0" cy="5693866"/>
            </a:xfrm>
            <a:prstGeom prst="line">
              <a:avLst/>
            </a:prstGeom>
            <a:ln>
              <a:prstDash val="solid"/>
            </a:ln>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a:off x="5668246" y="852190"/>
              <a:ext cx="0" cy="5693866"/>
            </a:xfrm>
            <a:prstGeom prst="line">
              <a:avLst/>
            </a:prstGeom>
            <a:ln>
              <a:prstDash val="solid"/>
            </a:ln>
          </p:spPr>
          <p:style>
            <a:lnRef idx="1">
              <a:schemeClr val="dk1"/>
            </a:lnRef>
            <a:fillRef idx="0">
              <a:schemeClr val="dk1"/>
            </a:fillRef>
            <a:effectRef idx="0">
              <a:schemeClr val="dk1"/>
            </a:effectRef>
            <a:fontRef idx="minor">
              <a:schemeClr val="tx1"/>
            </a:fontRef>
          </p:style>
        </p:cxnSp>
      </p:grpSp>
      <p:sp>
        <p:nvSpPr>
          <p:cNvPr id="2" name="Title 1"/>
          <p:cNvSpPr>
            <a:spLocks noGrp="1"/>
          </p:cNvSpPr>
          <p:nvPr>
            <p:ph type="title"/>
          </p:nvPr>
        </p:nvSpPr>
        <p:spPr/>
        <p:txBody>
          <a:bodyPr/>
          <a:lstStyle/>
          <a:p>
            <a:r>
              <a:rPr lang="vi-VN"/>
              <a:t>Stack Frame</a:t>
            </a:r>
          </a:p>
        </p:txBody>
      </p:sp>
      <p:sp>
        <p:nvSpPr>
          <p:cNvPr id="3" name="Slide Number Placeholder 2"/>
          <p:cNvSpPr>
            <a:spLocks noGrp="1"/>
          </p:cNvSpPr>
          <p:nvPr>
            <p:ph type="sldNum" sz="quarter" idx="12"/>
          </p:nvPr>
        </p:nvSpPr>
        <p:spPr/>
        <p:txBody>
          <a:bodyPr/>
          <a:lstStyle/>
          <a:p>
            <a:fld id="{3E15BD7C-E074-4D4A-84C3-500EE5B9C190}" type="slidenum">
              <a:rPr lang="ru-RU" smtClean="0"/>
              <a:pPr/>
              <a:t>27</a:t>
            </a:fld>
            <a:endParaRPr lang="ru-RU"/>
          </a:p>
        </p:txBody>
      </p:sp>
      <p:sp>
        <p:nvSpPr>
          <p:cNvPr id="4" name="TextBox 3"/>
          <p:cNvSpPr txBox="1"/>
          <p:nvPr/>
        </p:nvSpPr>
        <p:spPr>
          <a:xfrm>
            <a:off x="6307293" y="852190"/>
            <a:ext cx="2547492" cy="5693866"/>
          </a:xfrm>
          <a:prstGeom prst="rect">
            <a:avLst/>
          </a:prstGeom>
          <a:noFill/>
        </p:spPr>
        <p:txBody>
          <a:bodyPr wrap="none" rtlCol="0">
            <a:spAutoFit/>
          </a:bodyPr>
          <a:lstStyle/>
          <a:p>
            <a:r>
              <a:rPr lang="vi-VN" sz="2800" b="1">
                <a:latin typeface="Courier New" panose="02070309020205020404" pitchFamily="49" charset="0"/>
                <a:cs typeface="Courier New" panose="02070309020205020404" pitchFamily="49" charset="0"/>
              </a:rPr>
              <a:t>void</a:t>
            </a:r>
            <a:r>
              <a:rPr lang="vi-VN" sz="2800">
                <a:latin typeface="Courier New" panose="02070309020205020404" pitchFamily="49" charset="0"/>
                <a:cs typeface="Courier New" panose="02070309020205020404" pitchFamily="49" charset="0"/>
              </a:rPr>
              <a:t> main()</a:t>
            </a:r>
          </a:p>
          <a:p>
            <a:r>
              <a:rPr lang="vi-VN" sz="2800">
                <a:latin typeface="Courier New" panose="02070309020205020404" pitchFamily="49" charset="0"/>
                <a:cs typeface="Courier New" panose="02070309020205020404" pitchFamily="49" charset="0"/>
              </a:rPr>
              <a:t>{</a:t>
            </a:r>
          </a:p>
          <a:p>
            <a:r>
              <a:rPr lang="vi-VN" sz="2800">
                <a:latin typeface="Courier New" panose="02070309020205020404" pitchFamily="49" charset="0"/>
                <a:cs typeface="Courier New" panose="02070309020205020404" pitchFamily="49" charset="0"/>
              </a:rPr>
              <a:t>    b();</a:t>
            </a:r>
          </a:p>
          <a:p>
            <a:r>
              <a:rPr lang="vi-VN" sz="2800" smtClean="0">
                <a:latin typeface="Courier New" panose="02070309020205020404" pitchFamily="49" charset="0"/>
                <a:cs typeface="Courier New" panose="02070309020205020404" pitchFamily="49" charset="0"/>
              </a:rPr>
              <a:t>}</a:t>
            </a:r>
          </a:p>
          <a:p>
            <a:endParaRPr lang="vi-VN" sz="2800">
              <a:latin typeface="Courier New" panose="02070309020205020404" pitchFamily="49" charset="0"/>
              <a:cs typeface="Courier New" panose="02070309020205020404" pitchFamily="49" charset="0"/>
            </a:endParaRPr>
          </a:p>
          <a:p>
            <a:r>
              <a:rPr lang="vi-VN" sz="2800" b="1">
                <a:latin typeface="Courier New" panose="02070309020205020404" pitchFamily="49" charset="0"/>
                <a:cs typeface="Courier New" panose="02070309020205020404" pitchFamily="49" charset="0"/>
              </a:rPr>
              <a:t>void</a:t>
            </a:r>
            <a:r>
              <a:rPr lang="vi-VN" sz="2800">
                <a:latin typeface="Courier New" panose="02070309020205020404" pitchFamily="49" charset="0"/>
                <a:cs typeface="Courier New" panose="02070309020205020404" pitchFamily="49" charset="0"/>
              </a:rPr>
              <a:t> b()</a:t>
            </a:r>
          </a:p>
          <a:p>
            <a:r>
              <a:rPr lang="vi-VN" sz="2800">
                <a:latin typeface="Courier New" panose="02070309020205020404" pitchFamily="49" charset="0"/>
                <a:cs typeface="Courier New" panose="02070309020205020404" pitchFamily="49" charset="0"/>
              </a:rPr>
              <a:t>{</a:t>
            </a:r>
          </a:p>
          <a:p>
            <a:r>
              <a:rPr lang="vi-VN" sz="2800">
                <a:solidFill>
                  <a:srgbClr val="00FF00"/>
                </a:solidFill>
                <a:latin typeface="Courier New" panose="02070309020205020404" pitchFamily="49" charset="0"/>
                <a:cs typeface="Courier New" panose="02070309020205020404" pitchFamily="49" charset="0"/>
              </a:rPr>
              <a:t>    a();</a:t>
            </a:r>
          </a:p>
          <a:p>
            <a:r>
              <a:rPr lang="vi-VN" sz="2800" smtClean="0">
                <a:latin typeface="Courier New" panose="02070309020205020404" pitchFamily="49" charset="0"/>
                <a:cs typeface="Courier New" panose="02070309020205020404" pitchFamily="49" charset="0"/>
              </a:rPr>
              <a:t>}</a:t>
            </a:r>
          </a:p>
          <a:p>
            <a:endParaRPr lang="vi-VN" sz="2800">
              <a:latin typeface="Courier New" panose="02070309020205020404" pitchFamily="49" charset="0"/>
              <a:cs typeface="Courier New" panose="02070309020205020404" pitchFamily="49" charset="0"/>
            </a:endParaRPr>
          </a:p>
          <a:p>
            <a:r>
              <a:rPr lang="vi-VN" sz="2800" b="1" smtClean="0">
                <a:latin typeface="Courier New" panose="02070309020205020404" pitchFamily="49" charset="0"/>
                <a:cs typeface="Courier New" panose="02070309020205020404" pitchFamily="49" charset="0"/>
              </a:rPr>
              <a:t>void</a:t>
            </a:r>
            <a:r>
              <a:rPr lang="vi-VN" sz="2800" smtClean="0">
                <a:latin typeface="Courier New" panose="02070309020205020404" pitchFamily="49" charset="0"/>
                <a:cs typeface="Courier New" panose="02070309020205020404" pitchFamily="49" charset="0"/>
              </a:rPr>
              <a:t> a()</a:t>
            </a:r>
          </a:p>
          <a:p>
            <a:r>
              <a:rPr lang="vi-VN" sz="2800" smtClean="0">
                <a:latin typeface="Courier New" panose="02070309020205020404" pitchFamily="49" charset="0"/>
                <a:cs typeface="Courier New" panose="02070309020205020404" pitchFamily="49" charset="0"/>
              </a:rPr>
              <a:t>{</a:t>
            </a:r>
          </a:p>
          <a:p>
            <a:r>
              <a:rPr lang="vi-VN" sz="2800" smtClean="0">
                <a:latin typeface="Courier New" panose="02070309020205020404" pitchFamily="49" charset="0"/>
                <a:cs typeface="Courier New" panose="02070309020205020404" pitchFamily="49" charset="0"/>
              </a:rPr>
              <a:t>}</a:t>
            </a:r>
          </a:p>
        </p:txBody>
      </p:sp>
      <p:sp>
        <p:nvSpPr>
          <p:cNvPr id="5" name="Rectangle 4"/>
          <p:cNvSpPr/>
          <p:nvPr/>
        </p:nvSpPr>
        <p:spPr>
          <a:xfrm>
            <a:off x="3153646" y="1600200"/>
            <a:ext cx="2514600" cy="914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vi-VN" sz="2400" smtClean="0"/>
              <a:t>Stack Frame </a:t>
            </a:r>
            <a:br>
              <a:rPr lang="vi-VN" sz="2400" smtClean="0"/>
            </a:br>
            <a:r>
              <a:rPr lang="vi-VN" sz="2400" smtClean="0"/>
              <a:t>of "main"</a:t>
            </a:r>
            <a:endParaRPr lang="vi-VN" sz="2400"/>
          </a:p>
        </p:txBody>
      </p:sp>
      <p:sp>
        <p:nvSpPr>
          <p:cNvPr id="13" name="Rectangle 12"/>
          <p:cNvSpPr/>
          <p:nvPr/>
        </p:nvSpPr>
        <p:spPr>
          <a:xfrm>
            <a:off x="3153646" y="2514600"/>
            <a:ext cx="2514600" cy="914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vi-VN" sz="2400" smtClean="0"/>
              <a:t>Stack Frame </a:t>
            </a:r>
            <a:br>
              <a:rPr lang="vi-VN" sz="2400" smtClean="0"/>
            </a:br>
            <a:r>
              <a:rPr lang="vi-VN" sz="2400" smtClean="0"/>
              <a:t>of "b"</a:t>
            </a:r>
            <a:endParaRPr lang="vi-VN" sz="2400"/>
          </a:p>
        </p:txBody>
      </p:sp>
      <p:sp>
        <p:nvSpPr>
          <p:cNvPr id="15" name="Rectangle 14"/>
          <p:cNvSpPr/>
          <p:nvPr/>
        </p:nvSpPr>
        <p:spPr>
          <a:xfrm>
            <a:off x="3153646" y="3418114"/>
            <a:ext cx="2514600" cy="914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vi-VN" sz="2400" smtClean="0"/>
              <a:t>Stack Frame </a:t>
            </a:r>
            <a:br>
              <a:rPr lang="vi-VN" sz="2400" smtClean="0"/>
            </a:br>
            <a:r>
              <a:rPr lang="vi-VN" sz="2400" smtClean="0"/>
              <a:t>of "a"</a:t>
            </a:r>
            <a:endParaRPr lang="vi-VN" sz="2400"/>
          </a:p>
        </p:txBody>
      </p:sp>
      <p:sp>
        <p:nvSpPr>
          <p:cNvPr id="16" name="Rounded Rectangle 15"/>
          <p:cNvSpPr/>
          <p:nvPr/>
        </p:nvSpPr>
        <p:spPr>
          <a:xfrm>
            <a:off x="349831" y="3418114"/>
            <a:ext cx="2803814" cy="914400"/>
          </a:xfrm>
          <a:prstGeom prst="round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vi-VN" sz="2400" smtClean="0"/>
              <a:t>Hàm "a" kết thúc</a:t>
            </a:r>
          </a:p>
          <a:p>
            <a:pPr algn="ctr"/>
            <a:r>
              <a:rPr lang="vi-VN" sz="2400" smtClean="0"/>
              <a:t>Trở lại hàm "b"</a:t>
            </a:r>
            <a:endParaRPr lang="vi-VN" sz="2400"/>
          </a:p>
        </p:txBody>
      </p:sp>
    </p:spTree>
    <p:extLst>
      <p:ext uri="{BB962C8B-B14F-4D97-AF65-F5344CB8AC3E}">
        <p14:creationId xmlns:p14="http://schemas.microsoft.com/office/powerpoint/2010/main" val="40571963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2" presetClass="exit" presetSubtype="4" fill="hold" grpId="0" nodeType="afterEffect">
                                  <p:stCondLst>
                                    <p:cond delay="0"/>
                                  </p:stCondLst>
                                  <p:childTnLst>
                                    <p:animEffect transition="out" filter="wipe(down)">
                                      <p:cBhvr>
                                        <p:cTn id="10" dur="1000"/>
                                        <p:tgtEl>
                                          <p:spTgt spid="15"/>
                                        </p:tgtEl>
                                      </p:cBhvr>
                                    </p:animEffect>
                                    <p:set>
                                      <p:cBhvr>
                                        <p:cTn id="11" dur="1" fill="hold">
                                          <p:stCondLst>
                                            <p:cond delay="9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1447800" y="852190"/>
            <a:ext cx="4220446" cy="5827599"/>
            <a:chOff x="1447800" y="852190"/>
            <a:chExt cx="4220446" cy="5827599"/>
          </a:xfrm>
        </p:grpSpPr>
        <p:sp>
          <p:nvSpPr>
            <p:cNvPr id="18" name="Rectangle 17"/>
            <p:cNvSpPr/>
            <p:nvPr/>
          </p:nvSpPr>
          <p:spPr>
            <a:xfrm>
              <a:off x="3153646" y="852190"/>
              <a:ext cx="2514600" cy="737124"/>
            </a:xfrm>
            <a:prstGeom prst="rect">
              <a:avLst/>
            </a:prstGeom>
            <a:ln w="3175">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vi-VN" sz="2400" smtClean="0">
                  <a:latin typeface="Courier New" panose="02070309020205020404" pitchFamily="49" charset="0"/>
                  <a:cs typeface="Courier New" panose="02070309020205020404" pitchFamily="49" charset="0"/>
                </a:rPr>
                <a:t>????????</a:t>
              </a:r>
            </a:p>
            <a:p>
              <a:pPr algn="ctr"/>
              <a:r>
                <a:rPr lang="vi-VN" sz="2400" smtClean="0">
                  <a:latin typeface="Courier New" panose="02070309020205020404" pitchFamily="49" charset="0"/>
                  <a:cs typeface="Courier New" panose="02070309020205020404" pitchFamily="49" charset="0"/>
                </a:rPr>
                <a:t>????????</a:t>
              </a:r>
              <a:endParaRPr lang="vi-VN" sz="2400">
                <a:latin typeface="Courier New" panose="02070309020205020404" pitchFamily="49" charset="0"/>
                <a:cs typeface="Courier New" panose="02070309020205020404" pitchFamily="49" charset="0"/>
              </a:endParaRPr>
            </a:p>
          </p:txBody>
        </p:sp>
        <p:sp>
          <p:nvSpPr>
            <p:cNvPr id="19" name="Rounded Rectangle 18"/>
            <p:cNvSpPr/>
            <p:nvPr/>
          </p:nvSpPr>
          <p:spPr>
            <a:xfrm>
              <a:off x="1447800" y="6312779"/>
              <a:ext cx="1719096" cy="367010"/>
            </a:xfrm>
            <a:prstGeom prst="round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r"/>
              <a:r>
                <a:rPr lang="vi-VN" sz="2000" smtClean="0">
                  <a:latin typeface="Courier New" panose="02070309020205020404" pitchFamily="49" charset="0"/>
                  <a:cs typeface="Courier New" panose="02070309020205020404" pitchFamily="49" charset="0"/>
                </a:rPr>
                <a:t>00000000</a:t>
              </a:r>
              <a:endParaRPr lang="vi-VN" sz="2000">
                <a:latin typeface="Courier New" panose="02070309020205020404" pitchFamily="49" charset="0"/>
                <a:cs typeface="Courier New" panose="02070309020205020404" pitchFamily="49" charset="0"/>
              </a:endParaRPr>
            </a:p>
          </p:txBody>
        </p:sp>
        <p:sp>
          <p:nvSpPr>
            <p:cNvPr id="20" name="Rounded Rectangle 19"/>
            <p:cNvSpPr/>
            <p:nvPr/>
          </p:nvSpPr>
          <p:spPr>
            <a:xfrm>
              <a:off x="1447800" y="852190"/>
              <a:ext cx="1719096" cy="367010"/>
            </a:xfrm>
            <a:prstGeom prst="round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r"/>
              <a:r>
                <a:rPr lang="vi-VN" sz="2000" smtClean="0">
                  <a:latin typeface="Courier New" panose="02070309020205020404" pitchFamily="49" charset="0"/>
                  <a:cs typeface="Courier New" panose="02070309020205020404" pitchFamily="49" charset="0"/>
                </a:rPr>
                <a:t>FFFFFFFF</a:t>
              </a:r>
              <a:endParaRPr lang="vi-VN" sz="2000">
                <a:latin typeface="Courier New" panose="02070309020205020404" pitchFamily="49" charset="0"/>
                <a:cs typeface="Courier New" panose="02070309020205020404" pitchFamily="49" charset="0"/>
              </a:endParaRPr>
            </a:p>
          </p:txBody>
        </p:sp>
        <p:cxnSp>
          <p:nvCxnSpPr>
            <p:cNvPr id="21" name="Straight Connector 20"/>
            <p:cNvCxnSpPr/>
            <p:nvPr/>
          </p:nvCxnSpPr>
          <p:spPr>
            <a:xfrm>
              <a:off x="3153646" y="852190"/>
              <a:ext cx="0" cy="5693866"/>
            </a:xfrm>
            <a:prstGeom prst="line">
              <a:avLst/>
            </a:prstGeom>
            <a:ln>
              <a:prstDash val="solid"/>
            </a:ln>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a:off x="5668246" y="852190"/>
              <a:ext cx="0" cy="5693866"/>
            </a:xfrm>
            <a:prstGeom prst="line">
              <a:avLst/>
            </a:prstGeom>
            <a:ln>
              <a:prstDash val="solid"/>
            </a:ln>
          </p:spPr>
          <p:style>
            <a:lnRef idx="1">
              <a:schemeClr val="dk1"/>
            </a:lnRef>
            <a:fillRef idx="0">
              <a:schemeClr val="dk1"/>
            </a:fillRef>
            <a:effectRef idx="0">
              <a:schemeClr val="dk1"/>
            </a:effectRef>
            <a:fontRef idx="minor">
              <a:schemeClr val="tx1"/>
            </a:fontRef>
          </p:style>
        </p:cxnSp>
      </p:grpSp>
      <p:sp>
        <p:nvSpPr>
          <p:cNvPr id="2" name="Title 1"/>
          <p:cNvSpPr>
            <a:spLocks noGrp="1"/>
          </p:cNvSpPr>
          <p:nvPr>
            <p:ph type="title"/>
          </p:nvPr>
        </p:nvSpPr>
        <p:spPr/>
        <p:txBody>
          <a:bodyPr/>
          <a:lstStyle/>
          <a:p>
            <a:r>
              <a:rPr lang="vi-VN"/>
              <a:t>Stack Frame</a:t>
            </a:r>
          </a:p>
        </p:txBody>
      </p:sp>
      <p:sp>
        <p:nvSpPr>
          <p:cNvPr id="3" name="Slide Number Placeholder 2"/>
          <p:cNvSpPr>
            <a:spLocks noGrp="1"/>
          </p:cNvSpPr>
          <p:nvPr>
            <p:ph type="sldNum" sz="quarter" idx="12"/>
          </p:nvPr>
        </p:nvSpPr>
        <p:spPr/>
        <p:txBody>
          <a:bodyPr/>
          <a:lstStyle/>
          <a:p>
            <a:fld id="{3E15BD7C-E074-4D4A-84C3-500EE5B9C190}" type="slidenum">
              <a:rPr lang="ru-RU" smtClean="0"/>
              <a:pPr/>
              <a:t>28</a:t>
            </a:fld>
            <a:endParaRPr lang="ru-RU"/>
          </a:p>
        </p:txBody>
      </p:sp>
      <p:sp>
        <p:nvSpPr>
          <p:cNvPr id="4" name="TextBox 3"/>
          <p:cNvSpPr txBox="1"/>
          <p:nvPr/>
        </p:nvSpPr>
        <p:spPr>
          <a:xfrm>
            <a:off x="6307293" y="852190"/>
            <a:ext cx="2547492" cy="5693866"/>
          </a:xfrm>
          <a:prstGeom prst="rect">
            <a:avLst/>
          </a:prstGeom>
          <a:noFill/>
        </p:spPr>
        <p:txBody>
          <a:bodyPr wrap="none" rtlCol="0">
            <a:spAutoFit/>
          </a:bodyPr>
          <a:lstStyle/>
          <a:p>
            <a:r>
              <a:rPr lang="vi-VN" sz="2800" b="1">
                <a:latin typeface="Courier New" panose="02070309020205020404" pitchFamily="49" charset="0"/>
                <a:cs typeface="Courier New" panose="02070309020205020404" pitchFamily="49" charset="0"/>
              </a:rPr>
              <a:t>void</a:t>
            </a:r>
            <a:r>
              <a:rPr lang="vi-VN" sz="2800">
                <a:latin typeface="Courier New" panose="02070309020205020404" pitchFamily="49" charset="0"/>
                <a:cs typeface="Courier New" panose="02070309020205020404" pitchFamily="49" charset="0"/>
              </a:rPr>
              <a:t> main()</a:t>
            </a:r>
          </a:p>
          <a:p>
            <a:r>
              <a:rPr lang="vi-VN" sz="2800">
                <a:latin typeface="Courier New" panose="02070309020205020404" pitchFamily="49" charset="0"/>
                <a:cs typeface="Courier New" panose="02070309020205020404" pitchFamily="49" charset="0"/>
              </a:rPr>
              <a:t>{</a:t>
            </a:r>
          </a:p>
          <a:p>
            <a:r>
              <a:rPr lang="vi-VN" sz="2800">
                <a:solidFill>
                  <a:srgbClr val="00FF00"/>
                </a:solidFill>
                <a:latin typeface="Courier New" panose="02070309020205020404" pitchFamily="49" charset="0"/>
                <a:cs typeface="Courier New" panose="02070309020205020404" pitchFamily="49" charset="0"/>
              </a:rPr>
              <a:t>    b();</a:t>
            </a:r>
          </a:p>
          <a:p>
            <a:r>
              <a:rPr lang="vi-VN" sz="2800" smtClean="0">
                <a:latin typeface="Courier New" panose="02070309020205020404" pitchFamily="49" charset="0"/>
                <a:cs typeface="Courier New" panose="02070309020205020404" pitchFamily="49" charset="0"/>
              </a:rPr>
              <a:t>}</a:t>
            </a:r>
          </a:p>
          <a:p>
            <a:endParaRPr lang="vi-VN" sz="2800">
              <a:latin typeface="Courier New" panose="02070309020205020404" pitchFamily="49" charset="0"/>
              <a:cs typeface="Courier New" panose="02070309020205020404" pitchFamily="49" charset="0"/>
            </a:endParaRPr>
          </a:p>
          <a:p>
            <a:r>
              <a:rPr lang="vi-VN" sz="2800" b="1">
                <a:latin typeface="Courier New" panose="02070309020205020404" pitchFamily="49" charset="0"/>
                <a:cs typeface="Courier New" panose="02070309020205020404" pitchFamily="49" charset="0"/>
              </a:rPr>
              <a:t>void</a:t>
            </a:r>
            <a:r>
              <a:rPr lang="vi-VN" sz="2800">
                <a:latin typeface="Courier New" panose="02070309020205020404" pitchFamily="49" charset="0"/>
                <a:cs typeface="Courier New" panose="02070309020205020404" pitchFamily="49" charset="0"/>
              </a:rPr>
              <a:t> b()</a:t>
            </a:r>
          </a:p>
          <a:p>
            <a:r>
              <a:rPr lang="vi-VN" sz="2800">
                <a:latin typeface="Courier New" panose="02070309020205020404" pitchFamily="49" charset="0"/>
                <a:cs typeface="Courier New" panose="02070309020205020404" pitchFamily="49" charset="0"/>
              </a:rPr>
              <a:t>{</a:t>
            </a:r>
          </a:p>
          <a:p>
            <a:r>
              <a:rPr lang="vi-VN" sz="2800">
                <a:latin typeface="Courier New" panose="02070309020205020404" pitchFamily="49" charset="0"/>
                <a:cs typeface="Courier New" panose="02070309020205020404" pitchFamily="49" charset="0"/>
              </a:rPr>
              <a:t>    a();</a:t>
            </a:r>
          </a:p>
          <a:p>
            <a:r>
              <a:rPr lang="vi-VN" sz="2800" smtClean="0">
                <a:latin typeface="Courier New" panose="02070309020205020404" pitchFamily="49" charset="0"/>
                <a:cs typeface="Courier New" panose="02070309020205020404" pitchFamily="49" charset="0"/>
              </a:rPr>
              <a:t>}</a:t>
            </a:r>
          </a:p>
          <a:p>
            <a:endParaRPr lang="vi-VN" sz="2800">
              <a:latin typeface="Courier New" panose="02070309020205020404" pitchFamily="49" charset="0"/>
              <a:cs typeface="Courier New" panose="02070309020205020404" pitchFamily="49" charset="0"/>
            </a:endParaRPr>
          </a:p>
          <a:p>
            <a:r>
              <a:rPr lang="vi-VN" sz="2800" b="1" smtClean="0">
                <a:latin typeface="Courier New" panose="02070309020205020404" pitchFamily="49" charset="0"/>
                <a:cs typeface="Courier New" panose="02070309020205020404" pitchFamily="49" charset="0"/>
              </a:rPr>
              <a:t>void</a:t>
            </a:r>
            <a:r>
              <a:rPr lang="vi-VN" sz="2800" smtClean="0">
                <a:latin typeface="Courier New" panose="02070309020205020404" pitchFamily="49" charset="0"/>
                <a:cs typeface="Courier New" panose="02070309020205020404" pitchFamily="49" charset="0"/>
              </a:rPr>
              <a:t> a()</a:t>
            </a:r>
          </a:p>
          <a:p>
            <a:r>
              <a:rPr lang="vi-VN" sz="2800" smtClean="0">
                <a:latin typeface="Courier New" panose="02070309020205020404" pitchFamily="49" charset="0"/>
                <a:cs typeface="Courier New" panose="02070309020205020404" pitchFamily="49" charset="0"/>
              </a:rPr>
              <a:t>{</a:t>
            </a:r>
          </a:p>
          <a:p>
            <a:r>
              <a:rPr lang="vi-VN" sz="2800" smtClean="0">
                <a:latin typeface="Courier New" panose="02070309020205020404" pitchFamily="49" charset="0"/>
                <a:cs typeface="Courier New" panose="02070309020205020404" pitchFamily="49" charset="0"/>
              </a:rPr>
              <a:t>}</a:t>
            </a:r>
          </a:p>
        </p:txBody>
      </p:sp>
      <p:sp>
        <p:nvSpPr>
          <p:cNvPr id="5" name="Rectangle 4"/>
          <p:cNvSpPr/>
          <p:nvPr/>
        </p:nvSpPr>
        <p:spPr>
          <a:xfrm>
            <a:off x="3153646" y="1600200"/>
            <a:ext cx="2514600" cy="914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vi-VN" sz="2400" smtClean="0"/>
              <a:t>Stack Frame </a:t>
            </a:r>
            <a:br>
              <a:rPr lang="vi-VN" sz="2400" smtClean="0"/>
            </a:br>
            <a:r>
              <a:rPr lang="vi-VN" sz="2400" smtClean="0"/>
              <a:t>of "main"</a:t>
            </a:r>
            <a:endParaRPr lang="vi-VN" sz="2400"/>
          </a:p>
        </p:txBody>
      </p:sp>
      <p:sp>
        <p:nvSpPr>
          <p:cNvPr id="13" name="Rectangle 12"/>
          <p:cNvSpPr/>
          <p:nvPr/>
        </p:nvSpPr>
        <p:spPr>
          <a:xfrm>
            <a:off x="3153646" y="2514600"/>
            <a:ext cx="2514600" cy="914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vi-VN" sz="2400" smtClean="0"/>
              <a:t>Stack Frame </a:t>
            </a:r>
            <a:br>
              <a:rPr lang="vi-VN" sz="2400" smtClean="0"/>
            </a:br>
            <a:r>
              <a:rPr lang="vi-VN" sz="2400" smtClean="0"/>
              <a:t>of "b"</a:t>
            </a:r>
            <a:endParaRPr lang="vi-VN" sz="2400"/>
          </a:p>
        </p:txBody>
      </p:sp>
      <p:sp>
        <p:nvSpPr>
          <p:cNvPr id="16" name="Rounded Rectangle 15"/>
          <p:cNvSpPr/>
          <p:nvPr/>
        </p:nvSpPr>
        <p:spPr>
          <a:xfrm>
            <a:off x="349831" y="2514600"/>
            <a:ext cx="2790566" cy="914400"/>
          </a:xfrm>
          <a:prstGeom prst="round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vi-VN" sz="2400" smtClean="0"/>
              <a:t>Hàm "b" kết thúc</a:t>
            </a:r>
          </a:p>
          <a:p>
            <a:pPr algn="ctr"/>
            <a:r>
              <a:rPr lang="vi-VN" sz="2400" smtClean="0"/>
              <a:t>Trở lại hàm "main"</a:t>
            </a:r>
            <a:endParaRPr lang="vi-VN" sz="2400"/>
          </a:p>
        </p:txBody>
      </p:sp>
    </p:spTree>
    <p:extLst>
      <p:ext uri="{BB962C8B-B14F-4D97-AF65-F5344CB8AC3E}">
        <p14:creationId xmlns:p14="http://schemas.microsoft.com/office/powerpoint/2010/main" val="12823913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2" presetClass="exit" presetSubtype="4" fill="hold" grpId="0" nodeType="afterEffect">
                                  <p:stCondLst>
                                    <p:cond delay="0"/>
                                  </p:stCondLst>
                                  <p:childTnLst>
                                    <p:animEffect transition="out" filter="wipe(down)">
                                      <p:cBhvr>
                                        <p:cTn id="10" dur="1000"/>
                                        <p:tgtEl>
                                          <p:spTgt spid="13"/>
                                        </p:tgtEl>
                                      </p:cBhvr>
                                    </p:animEffect>
                                    <p:set>
                                      <p:cBhvr>
                                        <p:cTn id="11" dur="1" fill="hold">
                                          <p:stCondLst>
                                            <p:cond delay="9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1447800" y="852190"/>
            <a:ext cx="4220446" cy="5827599"/>
            <a:chOff x="1447800" y="852190"/>
            <a:chExt cx="4220446" cy="5827599"/>
          </a:xfrm>
        </p:grpSpPr>
        <p:sp>
          <p:nvSpPr>
            <p:cNvPr id="18" name="Rectangle 17"/>
            <p:cNvSpPr/>
            <p:nvPr/>
          </p:nvSpPr>
          <p:spPr>
            <a:xfrm>
              <a:off x="3153646" y="852190"/>
              <a:ext cx="2514600" cy="737124"/>
            </a:xfrm>
            <a:prstGeom prst="rect">
              <a:avLst/>
            </a:prstGeom>
            <a:ln w="3175">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vi-VN" sz="2400" smtClean="0">
                  <a:latin typeface="Courier New" panose="02070309020205020404" pitchFamily="49" charset="0"/>
                  <a:cs typeface="Courier New" panose="02070309020205020404" pitchFamily="49" charset="0"/>
                </a:rPr>
                <a:t>????????</a:t>
              </a:r>
            </a:p>
            <a:p>
              <a:pPr algn="ctr"/>
              <a:r>
                <a:rPr lang="vi-VN" sz="2400" smtClean="0">
                  <a:latin typeface="Courier New" panose="02070309020205020404" pitchFamily="49" charset="0"/>
                  <a:cs typeface="Courier New" panose="02070309020205020404" pitchFamily="49" charset="0"/>
                </a:rPr>
                <a:t>????????</a:t>
              </a:r>
              <a:endParaRPr lang="vi-VN" sz="2400">
                <a:latin typeface="Courier New" panose="02070309020205020404" pitchFamily="49" charset="0"/>
                <a:cs typeface="Courier New" panose="02070309020205020404" pitchFamily="49" charset="0"/>
              </a:endParaRPr>
            </a:p>
          </p:txBody>
        </p:sp>
        <p:sp>
          <p:nvSpPr>
            <p:cNvPr id="19" name="Rounded Rectangle 18"/>
            <p:cNvSpPr/>
            <p:nvPr/>
          </p:nvSpPr>
          <p:spPr>
            <a:xfrm>
              <a:off x="1447800" y="6312779"/>
              <a:ext cx="1719096" cy="367010"/>
            </a:xfrm>
            <a:prstGeom prst="round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r"/>
              <a:r>
                <a:rPr lang="vi-VN" sz="2000" smtClean="0">
                  <a:latin typeface="Courier New" panose="02070309020205020404" pitchFamily="49" charset="0"/>
                  <a:cs typeface="Courier New" panose="02070309020205020404" pitchFamily="49" charset="0"/>
                </a:rPr>
                <a:t>00000000</a:t>
              </a:r>
              <a:endParaRPr lang="vi-VN" sz="2000">
                <a:latin typeface="Courier New" panose="02070309020205020404" pitchFamily="49" charset="0"/>
                <a:cs typeface="Courier New" panose="02070309020205020404" pitchFamily="49" charset="0"/>
              </a:endParaRPr>
            </a:p>
          </p:txBody>
        </p:sp>
        <p:sp>
          <p:nvSpPr>
            <p:cNvPr id="20" name="Rounded Rectangle 19"/>
            <p:cNvSpPr/>
            <p:nvPr/>
          </p:nvSpPr>
          <p:spPr>
            <a:xfrm>
              <a:off x="1447800" y="852190"/>
              <a:ext cx="1719096" cy="367010"/>
            </a:xfrm>
            <a:prstGeom prst="round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r"/>
              <a:r>
                <a:rPr lang="vi-VN" sz="2000" smtClean="0">
                  <a:latin typeface="Courier New" panose="02070309020205020404" pitchFamily="49" charset="0"/>
                  <a:cs typeface="Courier New" panose="02070309020205020404" pitchFamily="49" charset="0"/>
                </a:rPr>
                <a:t>FFFFFFFF</a:t>
              </a:r>
              <a:endParaRPr lang="vi-VN" sz="2000">
                <a:latin typeface="Courier New" panose="02070309020205020404" pitchFamily="49" charset="0"/>
                <a:cs typeface="Courier New" panose="02070309020205020404" pitchFamily="49" charset="0"/>
              </a:endParaRPr>
            </a:p>
          </p:txBody>
        </p:sp>
        <p:cxnSp>
          <p:nvCxnSpPr>
            <p:cNvPr id="21" name="Straight Connector 20"/>
            <p:cNvCxnSpPr/>
            <p:nvPr/>
          </p:nvCxnSpPr>
          <p:spPr>
            <a:xfrm>
              <a:off x="3153646" y="852190"/>
              <a:ext cx="0" cy="5693866"/>
            </a:xfrm>
            <a:prstGeom prst="line">
              <a:avLst/>
            </a:prstGeom>
            <a:ln>
              <a:prstDash val="solid"/>
            </a:ln>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a:off x="5668246" y="852190"/>
              <a:ext cx="0" cy="5693866"/>
            </a:xfrm>
            <a:prstGeom prst="line">
              <a:avLst/>
            </a:prstGeom>
            <a:ln>
              <a:prstDash val="solid"/>
            </a:ln>
          </p:spPr>
          <p:style>
            <a:lnRef idx="1">
              <a:schemeClr val="dk1"/>
            </a:lnRef>
            <a:fillRef idx="0">
              <a:schemeClr val="dk1"/>
            </a:fillRef>
            <a:effectRef idx="0">
              <a:schemeClr val="dk1"/>
            </a:effectRef>
            <a:fontRef idx="minor">
              <a:schemeClr val="tx1"/>
            </a:fontRef>
          </p:style>
        </p:cxnSp>
      </p:grpSp>
      <p:sp>
        <p:nvSpPr>
          <p:cNvPr id="2" name="Title 1"/>
          <p:cNvSpPr>
            <a:spLocks noGrp="1"/>
          </p:cNvSpPr>
          <p:nvPr>
            <p:ph type="title"/>
          </p:nvPr>
        </p:nvSpPr>
        <p:spPr/>
        <p:txBody>
          <a:bodyPr/>
          <a:lstStyle/>
          <a:p>
            <a:r>
              <a:rPr lang="vi-VN"/>
              <a:t>Stack Frame</a:t>
            </a:r>
          </a:p>
        </p:txBody>
      </p:sp>
      <p:sp>
        <p:nvSpPr>
          <p:cNvPr id="3" name="Slide Number Placeholder 2"/>
          <p:cNvSpPr>
            <a:spLocks noGrp="1"/>
          </p:cNvSpPr>
          <p:nvPr>
            <p:ph type="sldNum" sz="quarter" idx="12"/>
          </p:nvPr>
        </p:nvSpPr>
        <p:spPr/>
        <p:txBody>
          <a:bodyPr/>
          <a:lstStyle/>
          <a:p>
            <a:fld id="{3E15BD7C-E074-4D4A-84C3-500EE5B9C190}" type="slidenum">
              <a:rPr lang="ru-RU" smtClean="0"/>
              <a:pPr/>
              <a:t>29</a:t>
            </a:fld>
            <a:endParaRPr lang="ru-RU"/>
          </a:p>
        </p:txBody>
      </p:sp>
      <p:sp>
        <p:nvSpPr>
          <p:cNvPr id="4" name="TextBox 3"/>
          <p:cNvSpPr txBox="1"/>
          <p:nvPr/>
        </p:nvSpPr>
        <p:spPr>
          <a:xfrm>
            <a:off x="6307293" y="852190"/>
            <a:ext cx="2547492" cy="5693866"/>
          </a:xfrm>
          <a:prstGeom prst="rect">
            <a:avLst/>
          </a:prstGeom>
          <a:noFill/>
        </p:spPr>
        <p:txBody>
          <a:bodyPr wrap="none" rtlCol="0">
            <a:spAutoFit/>
          </a:bodyPr>
          <a:lstStyle/>
          <a:p>
            <a:r>
              <a:rPr lang="vi-VN" sz="2800" b="1">
                <a:latin typeface="Courier New" panose="02070309020205020404" pitchFamily="49" charset="0"/>
                <a:cs typeface="Courier New" panose="02070309020205020404" pitchFamily="49" charset="0"/>
              </a:rPr>
              <a:t>void</a:t>
            </a:r>
            <a:r>
              <a:rPr lang="vi-VN" sz="2800">
                <a:latin typeface="Courier New" panose="02070309020205020404" pitchFamily="49" charset="0"/>
                <a:cs typeface="Courier New" panose="02070309020205020404" pitchFamily="49" charset="0"/>
              </a:rPr>
              <a:t> main()</a:t>
            </a:r>
          </a:p>
          <a:p>
            <a:r>
              <a:rPr lang="vi-VN" sz="2800">
                <a:latin typeface="Courier New" panose="02070309020205020404" pitchFamily="49" charset="0"/>
                <a:cs typeface="Courier New" panose="02070309020205020404" pitchFamily="49" charset="0"/>
              </a:rPr>
              <a:t>{</a:t>
            </a:r>
          </a:p>
          <a:p>
            <a:r>
              <a:rPr lang="vi-VN" sz="2800">
                <a:latin typeface="Courier New" panose="02070309020205020404" pitchFamily="49" charset="0"/>
                <a:cs typeface="Courier New" panose="02070309020205020404" pitchFamily="49" charset="0"/>
              </a:rPr>
              <a:t>    b();</a:t>
            </a:r>
          </a:p>
          <a:p>
            <a:r>
              <a:rPr lang="vi-VN" sz="2800" smtClean="0">
                <a:latin typeface="Courier New" panose="02070309020205020404" pitchFamily="49" charset="0"/>
                <a:cs typeface="Courier New" panose="02070309020205020404" pitchFamily="49" charset="0"/>
              </a:rPr>
              <a:t>}</a:t>
            </a:r>
          </a:p>
          <a:p>
            <a:endParaRPr lang="vi-VN" sz="2800">
              <a:latin typeface="Courier New" panose="02070309020205020404" pitchFamily="49" charset="0"/>
              <a:cs typeface="Courier New" panose="02070309020205020404" pitchFamily="49" charset="0"/>
            </a:endParaRPr>
          </a:p>
          <a:p>
            <a:r>
              <a:rPr lang="vi-VN" sz="2800" b="1">
                <a:latin typeface="Courier New" panose="02070309020205020404" pitchFamily="49" charset="0"/>
                <a:cs typeface="Courier New" panose="02070309020205020404" pitchFamily="49" charset="0"/>
              </a:rPr>
              <a:t>void</a:t>
            </a:r>
            <a:r>
              <a:rPr lang="vi-VN" sz="2800">
                <a:latin typeface="Courier New" panose="02070309020205020404" pitchFamily="49" charset="0"/>
                <a:cs typeface="Courier New" panose="02070309020205020404" pitchFamily="49" charset="0"/>
              </a:rPr>
              <a:t> b()</a:t>
            </a:r>
          </a:p>
          <a:p>
            <a:r>
              <a:rPr lang="vi-VN" sz="2800">
                <a:latin typeface="Courier New" panose="02070309020205020404" pitchFamily="49" charset="0"/>
                <a:cs typeface="Courier New" panose="02070309020205020404" pitchFamily="49" charset="0"/>
              </a:rPr>
              <a:t>{</a:t>
            </a:r>
          </a:p>
          <a:p>
            <a:r>
              <a:rPr lang="vi-VN" sz="2800">
                <a:latin typeface="Courier New" panose="02070309020205020404" pitchFamily="49" charset="0"/>
                <a:cs typeface="Courier New" panose="02070309020205020404" pitchFamily="49" charset="0"/>
              </a:rPr>
              <a:t>    a();</a:t>
            </a:r>
          </a:p>
          <a:p>
            <a:r>
              <a:rPr lang="vi-VN" sz="2800" smtClean="0">
                <a:latin typeface="Courier New" panose="02070309020205020404" pitchFamily="49" charset="0"/>
                <a:cs typeface="Courier New" panose="02070309020205020404" pitchFamily="49" charset="0"/>
              </a:rPr>
              <a:t>}</a:t>
            </a:r>
          </a:p>
          <a:p>
            <a:endParaRPr lang="vi-VN" sz="2800">
              <a:latin typeface="Courier New" panose="02070309020205020404" pitchFamily="49" charset="0"/>
              <a:cs typeface="Courier New" panose="02070309020205020404" pitchFamily="49" charset="0"/>
            </a:endParaRPr>
          </a:p>
          <a:p>
            <a:r>
              <a:rPr lang="vi-VN" sz="2800" b="1" smtClean="0">
                <a:latin typeface="Courier New" panose="02070309020205020404" pitchFamily="49" charset="0"/>
                <a:cs typeface="Courier New" panose="02070309020205020404" pitchFamily="49" charset="0"/>
              </a:rPr>
              <a:t>void</a:t>
            </a:r>
            <a:r>
              <a:rPr lang="vi-VN" sz="2800" smtClean="0">
                <a:latin typeface="Courier New" panose="02070309020205020404" pitchFamily="49" charset="0"/>
                <a:cs typeface="Courier New" panose="02070309020205020404" pitchFamily="49" charset="0"/>
              </a:rPr>
              <a:t> a()</a:t>
            </a:r>
          </a:p>
          <a:p>
            <a:r>
              <a:rPr lang="vi-VN" sz="2800" smtClean="0">
                <a:latin typeface="Courier New" panose="02070309020205020404" pitchFamily="49" charset="0"/>
                <a:cs typeface="Courier New" panose="02070309020205020404" pitchFamily="49" charset="0"/>
              </a:rPr>
              <a:t>{</a:t>
            </a:r>
          </a:p>
          <a:p>
            <a:r>
              <a:rPr lang="vi-VN" sz="2800" smtClean="0">
                <a:latin typeface="Courier New" panose="02070309020205020404" pitchFamily="49" charset="0"/>
                <a:cs typeface="Courier New" panose="02070309020205020404" pitchFamily="49" charset="0"/>
              </a:rPr>
              <a:t>}</a:t>
            </a:r>
          </a:p>
        </p:txBody>
      </p:sp>
      <p:sp>
        <p:nvSpPr>
          <p:cNvPr id="5" name="Rectangle 4"/>
          <p:cNvSpPr/>
          <p:nvPr/>
        </p:nvSpPr>
        <p:spPr>
          <a:xfrm>
            <a:off x="3153646" y="1600200"/>
            <a:ext cx="2514600" cy="914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vi-VN" sz="2400" smtClean="0"/>
              <a:t>Stack Frame </a:t>
            </a:r>
            <a:br>
              <a:rPr lang="vi-VN" sz="2400" smtClean="0"/>
            </a:br>
            <a:r>
              <a:rPr lang="vi-VN" sz="2400" smtClean="0"/>
              <a:t>of "main"</a:t>
            </a:r>
            <a:endParaRPr lang="vi-VN" sz="2400"/>
          </a:p>
        </p:txBody>
      </p:sp>
      <p:sp>
        <p:nvSpPr>
          <p:cNvPr id="16" name="Rounded Rectangle 15"/>
          <p:cNvSpPr/>
          <p:nvPr/>
        </p:nvSpPr>
        <p:spPr>
          <a:xfrm>
            <a:off x="349831" y="1600200"/>
            <a:ext cx="2790566" cy="914400"/>
          </a:xfrm>
          <a:prstGeom prst="round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vi-VN" sz="2400" smtClean="0"/>
              <a:t>Chương trình </a:t>
            </a:r>
            <a:br>
              <a:rPr lang="vi-VN" sz="2400" smtClean="0"/>
            </a:br>
            <a:r>
              <a:rPr lang="vi-VN" sz="2400" smtClean="0"/>
              <a:t>kết thúc</a:t>
            </a:r>
            <a:endParaRPr lang="vi-VN" sz="2400"/>
          </a:p>
        </p:txBody>
      </p:sp>
    </p:spTree>
    <p:extLst>
      <p:ext uri="{BB962C8B-B14F-4D97-AF65-F5344CB8AC3E}">
        <p14:creationId xmlns:p14="http://schemas.microsoft.com/office/powerpoint/2010/main" val="7612016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2" presetClass="exit" presetSubtype="4" fill="hold" grpId="0" nodeType="afterEffect">
                                  <p:stCondLst>
                                    <p:cond delay="0"/>
                                  </p:stCondLst>
                                  <p:childTnLst>
                                    <p:animEffect transition="out" filter="wipe(down)">
                                      <p:cBhvr>
                                        <p:cTn id="10" dur="1000"/>
                                        <p:tgtEl>
                                          <p:spTgt spid="5"/>
                                        </p:tgtEl>
                                      </p:cBhvr>
                                    </p:animEffect>
                                    <p:set>
                                      <p:cBhvr>
                                        <p:cTn id="11" dur="1" fill="hold">
                                          <p:stCondLst>
                                            <p:cond delay="999"/>
                                          </p:stCondLst>
                                        </p:cTn>
                                        <p:tgtEl>
                                          <p:spTgt spid="5"/>
                                        </p:tgtEl>
                                        <p:attrNameLst>
                                          <p:attrName>style.visibility</p:attrName>
                                        </p:attrNameLst>
                                      </p:cBhvr>
                                      <p:to>
                                        <p:strVal val="hidden"/>
                                      </p:to>
                                    </p:set>
                                  </p:childTnLst>
                                </p:cTn>
                              </p:par>
                            </p:childTnLst>
                          </p:cTn>
                        </p:par>
                        <p:par>
                          <p:cTn id="12" fill="hold">
                            <p:stCondLst>
                              <p:cond delay="1500"/>
                            </p:stCondLst>
                            <p:childTnLst>
                              <p:par>
                                <p:cTn id="13" presetID="22" presetClass="exit" presetSubtype="4" fill="hold" grpId="1" nodeType="afterEffect">
                                  <p:stCondLst>
                                    <p:cond delay="2000"/>
                                  </p:stCondLst>
                                  <p:childTnLst>
                                    <p:animEffect transition="out" filter="wipe(down)">
                                      <p:cBhvr>
                                        <p:cTn id="14" dur="500"/>
                                        <p:tgtEl>
                                          <p:spTgt spid="16"/>
                                        </p:tgtEl>
                                      </p:cBhvr>
                                    </p:animEffect>
                                    <p:set>
                                      <p:cBhvr>
                                        <p:cTn id="15"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6" grpId="0" animBg="1"/>
      <p:bldP spid="16"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marL="742950" indent="-742950">
              <a:buFont typeface="+mj-lt"/>
              <a:buAutoNum type="arabicPeriod"/>
            </a:pPr>
            <a:r>
              <a:rPr lang="vi-VN"/>
              <a:t>Nguyễn Thành Nam, </a:t>
            </a:r>
            <a:r>
              <a:rPr lang="vi-VN" b="1"/>
              <a:t>Chương 2// Nghệ thuật tận dụng lỗi phần mềm</a:t>
            </a:r>
            <a:r>
              <a:rPr lang="vi-VN"/>
              <a:t>, NXB Khoa học &amp; Kỹ thuật, </a:t>
            </a:r>
            <a:r>
              <a:rPr lang="vi-VN" smtClean="0"/>
              <a:t>2009</a:t>
            </a:r>
          </a:p>
          <a:p>
            <a:pPr marL="742950" indent="-742950">
              <a:buFont typeface="+mj-lt"/>
              <a:buAutoNum type="arabicPeriod"/>
            </a:pPr>
            <a:r>
              <a:rPr lang="vi-VN" b="1"/>
              <a:t>NASM Assembly Language </a:t>
            </a:r>
            <a:r>
              <a:rPr lang="vi-VN" b="1" smtClean="0"/>
              <a:t>Tutorials</a:t>
            </a:r>
            <a:r>
              <a:rPr lang="vi-VN" smtClean="0"/>
              <a:t/>
            </a:r>
            <a:br>
              <a:rPr lang="vi-VN" smtClean="0"/>
            </a:br>
            <a:r>
              <a:rPr lang="vi-VN">
                <a:hlinkClick r:id="rId2"/>
              </a:rPr>
              <a:t>https://</a:t>
            </a:r>
            <a:r>
              <a:rPr lang="vi-VN" smtClean="0">
                <a:hlinkClick r:id="rId2"/>
              </a:rPr>
              <a:t>asmtutor.com</a:t>
            </a:r>
            <a:endParaRPr lang="vi-VN" smtClean="0"/>
          </a:p>
          <a:p>
            <a:pPr marL="742950" indent="-742950">
              <a:buFont typeface="+mj-lt"/>
              <a:buAutoNum type="arabicPeriod"/>
            </a:pPr>
            <a:endParaRPr lang="vi-VN"/>
          </a:p>
        </p:txBody>
      </p:sp>
      <p:sp>
        <p:nvSpPr>
          <p:cNvPr id="3" name="Title 2"/>
          <p:cNvSpPr>
            <a:spLocks noGrp="1"/>
          </p:cNvSpPr>
          <p:nvPr>
            <p:ph type="title"/>
          </p:nvPr>
        </p:nvSpPr>
        <p:spPr/>
        <p:txBody>
          <a:bodyPr/>
          <a:lstStyle/>
          <a:p>
            <a:r>
              <a:rPr lang="vi-VN" smtClean="0"/>
              <a:t>Tài liệu tham khảo</a:t>
            </a:r>
            <a:endParaRPr lang="vi-VN"/>
          </a:p>
        </p:txBody>
      </p:sp>
      <p:sp>
        <p:nvSpPr>
          <p:cNvPr id="4" name="Slide Number Placeholder 3"/>
          <p:cNvSpPr>
            <a:spLocks noGrp="1"/>
          </p:cNvSpPr>
          <p:nvPr>
            <p:ph type="sldNum" sz="quarter" idx="12"/>
          </p:nvPr>
        </p:nvSpPr>
        <p:spPr/>
        <p:txBody>
          <a:bodyPr/>
          <a:lstStyle/>
          <a:p>
            <a:fld id="{3E15BD7C-E074-4D4A-84C3-500EE5B9C190}" type="slidenum">
              <a:rPr lang="ru-RU" smtClean="0"/>
              <a:pPr/>
              <a:t>3</a:t>
            </a:fld>
            <a:endParaRPr lang="ru-RU"/>
          </a:p>
        </p:txBody>
      </p:sp>
    </p:spTree>
    <p:extLst>
      <p:ext uri="{BB962C8B-B14F-4D97-AF65-F5344CB8AC3E}">
        <p14:creationId xmlns:p14="http://schemas.microsoft.com/office/powerpoint/2010/main" val="114090642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3334561979"/>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3652516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smtClean="0"/>
              <a:t>Hàm</a:t>
            </a:r>
            <a:endParaRPr lang="vi-VN"/>
          </a:p>
        </p:txBody>
      </p:sp>
      <p:sp>
        <p:nvSpPr>
          <p:cNvPr id="4" name="Slide Number Placeholder 3"/>
          <p:cNvSpPr>
            <a:spLocks noGrp="1"/>
          </p:cNvSpPr>
          <p:nvPr>
            <p:ph type="sldNum" sz="quarter" idx="12"/>
          </p:nvPr>
        </p:nvSpPr>
        <p:spPr/>
        <p:txBody>
          <a:bodyPr/>
          <a:lstStyle/>
          <a:p>
            <a:fld id="{3E15BD7C-E074-4D4A-84C3-500EE5B9C190}" type="slidenum">
              <a:rPr lang="ru-RU" smtClean="0"/>
              <a:pPr/>
              <a:t>31</a:t>
            </a:fld>
            <a:endParaRPr lang="ru-RU"/>
          </a:p>
        </p:txBody>
      </p:sp>
      <p:sp>
        <p:nvSpPr>
          <p:cNvPr id="6" name="Content Placeholder 5"/>
          <p:cNvSpPr>
            <a:spLocks noGrp="1"/>
          </p:cNvSpPr>
          <p:nvPr>
            <p:ph sz="quarter" idx="13"/>
          </p:nvPr>
        </p:nvSpPr>
        <p:spPr/>
        <p:txBody>
          <a:bodyPr/>
          <a:lstStyle/>
          <a:p>
            <a:pPr>
              <a:buFont typeface="Wingdings" panose="05000000000000000000" pitchFamily="2" charset="2"/>
              <a:buChar char="q"/>
            </a:pPr>
            <a:r>
              <a:rPr lang="vi-VN" b="1"/>
              <a:t>Hàm (Procedure)</a:t>
            </a:r>
            <a:r>
              <a:rPr lang="vi-VN"/>
              <a:t> là một đoạn chương trình con mà có thể được gọi bởi một chương trình khác để thực thi một nhiệm vụ nhất </a:t>
            </a:r>
            <a:r>
              <a:rPr lang="vi-VN" smtClean="0"/>
              <a:t>định</a:t>
            </a:r>
          </a:p>
          <a:p>
            <a:pPr marL="396875" indent="0">
              <a:lnSpc>
                <a:spcPct val="100000"/>
              </a:lnSpc>
              <a:spcBef>
                <a:spcPts val="0"/>
              </a:spcBef>
              <a:spcAft>
                <a:spcPts val="0"/>
              </a:spcAft>
              <a:buNone/>
            </a:pPr>
            <a:r>
              <a:rPr lang="en-US" smtClean="0">
                <a:latin typeface="Bahnschrift Light Condensed" panose="020B0502040204020203" pitchFamily="34" charset="0"/>
              </a:rPr>
              <a:t>procedure_name:</a:t>
            </a:r>
            <a:endParaRPr lang="en-US">
              <a:latin typeface="Bahnschrift Light Condensed" panose="020B0502040204020203" pitchFamily="34" charset="0"/>
            </a:endParaRPr>
          </a:p>
          <a:p>
            <a:pPr marL="396875" indent="0">
              <a:lnSpc>
                <a:spcPct val="100000"/>
              </a:lnSpc>
              <a:spcBef>
                <a:spcPts val="0"/>
              </a:spcBef>
              <a:spcAft>
                <a:spcPts val="0"/>
              </a:spcAft>
              <a:buNone/>
            </a:pPr>
            <a:r>
              <a:rPr lang="en-US">
                <a:latin typeface="Bahnschrift Light Condensed" panose="020B0502040204020203" pitchFamily="34" charset="0"/>
              </a:rPr>
              <a:t>	;some instructions</a:t>
            </a:r>
          </a:p>
          <a:p>
            <a:pPr marL="396875" indent="0">
              <a:lnSpc>
                <a:spcPct val="100000"/>
              </a:lnSpc>
              <a:spcBef>
                <a:spcPts val="0"/>
              </a:spcBef>
              <a:spcAft>
                <a:spcPts val="0"/>
              </a:spcAft>
              <a:buNone/>
            </a:pPr>
            <a:r>
              <a:rPr lang="en-US">
                <a:latin typeface="Bahnschrift Light Condensed" panose="020B0502040204020203" pitchFamily="34" charset="0"/>
              </a:rPr>
              <a:t>	</a:t>
            </a:r>
            <a:r>
              <a:rPr lang="en-US" smtClean="0">
                <a:latin typeface="Bahnschrift Light Condensed" panose="020B0502040204020203" pitchFamily="34" charset="0"/>
              </a:rPr>
              <a:t>RET</a:t>
            </a:r>
            <a:endParaRPr lang="en-US">
              <a:latin typeface="Bahnschrift Light Condensed" panose="020B0502040204020203" pitchFamily="34" charset="0"/>
            </a:endParaRPr>
          </a:p>
        </p:txBody>
      </p:sp>
    </p:spTree>
    <p:extLst>
      <p:ext uri="{BB962C8B-B14F-4D97-AF65-F5344CB8AC3E}">
        <p14:creationId xmlns:p14="http://schemas.microsoft.com/office/powerpoint/2010/main" val="399167765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smtClean="0"/>
              <a:t>Hàm</a:t>
            </a:r>
            <a:endParaRPr lang="vi-VN"/>
          </a:p>
        </p:txBody>
      </p:sp>
      <p:sp>
        <p:nvSpPr>
          <p:cNvPr id="4" name="Slide Number Placeholder 3"/>
          <p:cNvSpPr>
            <a:spLocks noGrp="1"/>
          </p:cNvSpPr>
          <p:nvPr>
            <p:ph type="sldNum" sz="quarter" idx="12"/>
          </p:nvPr>
        </p:nvSpPr>
        <p:spPr/>
        <p:txBody>
          <a:bodyPr/>
          <a:lstStyle/>
          <a:p>
            <a:fld id="{3E15BD7C-E074-4D4A-84C3-500EE5B9C190}" type="slidenum">
              <a:rPr lang="ru-RU" smtClean="0"/>
              <a:pPr/>
              <a:t>32</a:t>
            </a:fld>
            <a:endParaRPr lang="ru-RU"/>
          </a:p>
        </p:txBody>
      </p:sp>
      <p:sp>
        <p:nvSpPr>
          <p:cNvPr id="6" name="Content Placeholder 5"/>
          <p:cNvSpPr>
            <a:spLocks noGrp="1"/>
          </p:cNvSpPr>
          <p:nvPr>
            <p:ph sz="quarter" idx="13"/>
          </p:nvPr>
        </p:nvSpPr>
        <p:spPr/>
        <p:txBody>
          <a:bodyPr/>
          <a:lstStyle/>
          <a:p>
            <a:r>
              <a:rPr lang="en-US"/>
              <a:t>Thông thường, nếu hàm có trả về một kết quả thì kết quả đó được đặt trong EAX trước khi hàm kết </a:t>
            </a:r>
            <a:r>
              <a:rPr lang="en-US" smtClean="0"/>
              <a:t>thúc.</a:t>
            </a:r>
          </a:p>
          <a:p>
            <a:r>
              <a:rPr lang="en-US" smtClean="0"/>
              <a:t>Ví dụ:</a:t>
            </a:r>
            <a:endParaRPr lang="vi-VN" smtClean="0"/>
          </a:p>
          <a:p>
            <a:pPr marL="396875" indent="0">
              <a:lnSpc>
                <a:spcPct val="100000"/>
              </a:lnSpc>
              <a:spcBef>
                <a:spcPts val="0"/>
              </a:spcBef>
              <a:spcAft>
                <a:spcPts val="0"/>
              </a:spcAft>
              <a:buNone/>
            </a:pPr>
            <a:r>
              <a:rPr lang="en-US" smtClean="0">
                <a:latin typeface="Bahnschrift Light Condensed" panose="020B0502040204020203" pitchFamily="34" charset="0"/>
              </a:rPr>
              <a:t>MySimpleProc:</a:t>
            </a:r>
            <a:endParaRPr lang="en-US">
              <a:latin typeface="Bahnschrift Light Condensed" panose="020B0502040204020203" pitchFamily="34" charset="0"/>
            </a:endParaRPr>
          </a:p>
          <a:p>
            <a:pPr marL="396875" indent="0">
              <a:lnSpc>
                <a:spcPct val="100000"/>
              </a:lnSpc>
              <a:spcBef>
                <a:spcPts val="0"/>
              </a:spcBef>
              <a:spcAft>
                <a:spcPts val="0"/>
              </a:spcAft>
              <a:buNone/>
            </a:pPr>
            <a:r>
              <a:rPr lang="en-US">
                <a:latin typeface="Bahnschrift Light Condensed" panose="020B0502040204020203" pitchFamily="34" charset="0"/>
              </a:rPr>
              <a:t>	add		eax, ebx</a:t>
            </a:r>
          </a:p>
          <a:p>
            <a:pPr marL="396875" indent="0">
              <a:lnSpc>
                <a:spcPct val="100000"/>
              </a:lnSpc>
              <a:spcBef>
                <a:spcPts val="0"/>
              </a:spcBef>
              <a:spcAft>
                <a:spcPts val="0"/>
              </a:spcAft>
              <a:buNone/>
            </a:pPr>
            <a:r>
              <a:rPr lang="en-US">
                <a:latin typeface="Bahnschrift Light Condensed" panose="020B0502040204020203" pitchFamily="34" charset="0"/>
              </a:rPr>
              <a:t>	sub		eax, edx</a:t>
            </a:r>
          </a:p>
          <a:p>
            <a:pPr marL="396875" indent="0">
              <a:lnSpc>
                <a:spcPct val="100000"/>
              </a:lnSpc>
              <a:spcBef>
                <a:spcPts val="0"/>
              </a:spcBef>
              <a:spcAft>
                <a:spcPts val="0"/>
              </a:spcAft>
              <a:buNone/>
            </a:pPr>
            <a:r>
              <a:rPr lang="en-US">
                <a:latin typeface="Bahnschrift Light Condensed" panose="020B0502040204020203" pitchFamily="34" charset="0"/>
              </a:rPr>
              <a:t>	</a:t>
            </a:r>
            <a:r>
              <a:rPr lang="en-US" smtClean="0">
                <a:latin typeface="Bahnschrift Light Condensed" panose="020B0502040204020203" pitchFamily="34" charset="0"/>
              </a:rPr>
              <a:t>ret</a:t>
            </a:r>
            <a:endParaRPr lang="en-US">
              <a:latin typeface="Bahnschrift Light Condensed" panose="020B0502040204020203" pitchFamily="34" charset="0"/>
            </a:endParaRPr>
          </a:p>
        </p:txBody>
      </p:sp>
    </p:spTree>
    <p:extLst>
      <p:ext uri="{BB962C8B-B14F-4D97-AF65-F5344CB8AC3E}">
        <p14:creationId xmlns:p14="http://schemas.microsoft.com/office/powerpoint/2010/main" val="40319334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3"/>
          </p:nvPr>
        </p:nvSpPr>
        <p:spPr/>
        <p:txBody>
          <a:bodyPr>
            <a:normAutofit/>
          </a:bodyPr>
          <a:lstStyle/>
          <a:p>
            <a:r>
              <a:rPr lang="vi-VN" smtClean="0"/>
              <a:t>MySimpleProc</a:t>
            </a:r>
            <a:r>
              <a:rPr lang="vi-VN"/>
              <a:t>:</a:t>
            </a:r>
          </a:p>
          <a:p>
            <a:r>
              <a:rPr lang="vi-VN"/>
              <a:t>	add		eax, ebx</a:t>
            </a:r>
          </a:p>
          <a:p>
            <a:r>
              <a:rPr lang="vi-VN"/>
              <a:t>	sub		eax, edx</a:t>
            </a:r>
          </a:p>
          <a:p>
            <a:r>
              <a:rPr lang="vi-VN"/>
              <a:t>	ret</a:t>
            </a:r>
          </a:p>
          <a:p>
            <a:r>
              <a:rPr lang="vi-VN" smtClean="0"/>
              <a:t>_start:</a:t>
            </a:r>
            <a:endParaRPr lang="vi-VN"/>
          </a:p>
          <a:p>
            <a:r>
              <a:rPr lang="vi-VN"/>
              <a:t>	mov		eax, </a:t>
            </a:r>
            <a:r>
              <a:rPr lang="vi-VN" smtClean="0"/>
              <a:t>11</a:t>
            </a:r>
            <a:endParaRPr lang="vi-VN"/>
          </a:p>
          <a:p>
            <a:r>
              <a:rPr lang="vi-VN"/>
              <a:t>	mov		ebx, </a:t>
            </a:r>
            <a:r>
              <a:rPr lang="vi-VN" smtClean="0"/>
              <a:t>22</a:t>
            </a:r>
            <a:endParaRPr lang="vi-VN"/>
          </a:p>
          <a:p>
            <a:r>
              <a:rPr lang="vi-VN"/>
              <a:t>	mov		edx, </a:t>
            </a:r>
            <a:r>
              <a:rPr lang="vi-VN" smtClean="0"/>
              <a:t>33</a:t>
            </a:r>
            <a:endParaRPr lang="vi-VN"/>
          </a:p>
          <a:p>
            <a:r>
              <a:rPr lang="vi-VN"/>
              <a:t>	call		MySimpleProc		;EAX = </a:t>
            </a:r>
            <a:r>
              <a:rPr lang="vi-VN" smtClean="0"/>
              <a:t>11+22-33 = 0</a:t>
            </a:r>
            <a:endParaRPr lang="vi-VN"/>
          </a:p>
          <a:p>
            <a:r>
              <a:rPr lang="vi-VN"/>
              <a:t>	</a:t>
            </a:r>
            <a:r>
              <a:rPr lang="en-US" smtClean="0"/>
              <a:t>mov		ebx, 0</a:t>
            </a:r>
          </a:p>
          <a:p>
            <a:r>
              <a:rPr lang="en-US"/>
              <a:t>	</a:t>
            </a:r>
            <a:r>
              <a:rPr lang="en-US" smtClean="0"/>
              <a:t>mov		eax, 1</a:t>
            </a:r>
          </a:p>
          <a:p>
            <a:r>
              <a:rPr lang="en-US"/>
              <a:t>	</a:t>
            </a:r>
            <a:r>
              <a:rPr lang="en-US" smtClean="0"/>
              <a:t>int			80h</a:t>
            </a:r>
            <a:endParaRPr lang="vi-VN"/>
          </a:p>
        </p:txBody>
      </p:sp>
      <p:sp>
        <p:nvSpPr>
          <p:cNvPr id="5" name="Title 4"/>
          <p:cNvSpPr>
            <a:spLocks noGrp="1"/>
          </p:cNvSpPr>
          <p:nvPr>
            <p:ph type="title"/>
          </p:nvPr>
        </p:nvSpPr>
        <p:spPr/>
        <p:txBody>
          <a:bodyPr/>
          <a:lstStyle/>
          <a:p>
            <a:r>
              <a:rPr lang="vi-VN" smtClean="0"/>
              <a:t>Gọi hàm</a:t>
            </a:r>
            <a:endParaRPr lang="vi-VN"/>
          </a:p>
        </p:txBody>
      </p:sp>
      <p:sp>
        <p:nvSpPr>
          <p:cNvPr id="4" name="Slide Number Placeholder 3"/>
          <p:cNvSpPr>
            <a:spLocks noGrp="1"/>
          </p:cNvSpPr>
          <p:nvPr>
            <p:ph type="sldNum" sz="quarter" idx="12"/>
          </p:nvPr>
        </p:nvSpPr>
        <p:spPr/>
        <p:txBody>
          <a:bodyPr/>
          <a:lstStyle/>
          <a:p>
            <a:fld id="{3E15BD7C-E074-4D4A-84C3-500EE5B9C190}" type="slidenum">
              <a:rPr lang="ru-RU" smtClean="0"/>
              <a:pPr/>
              <a:t>33</a:t>
            </a:fld>
            <a:endParaRPr lang="ru-RU"/>
          </a:p>
        </p:txBody>
      </p:sp>
      <p:sp>
        <p:nvSpPr>
          <p:cNvPr id="7" name="Rounded Rectangular Callout 6"/>
          <p:cNvSpPr/>
          <p:nvPr/>
        </p:nvSpPr>
        <p:spPr>
          <a:xfrm>
            <a:off x="3886200" y="1143000"/>
            <a:ext cx="5029200" cy="1676400"/>
          </a:xfrm>
          <a:prstGeom prst="wedgeRoundRectCallout">
            <a:avLst>
              <a:gd name="adj1" fmla="val -42177"/>
              <a:gd name="adj2" fmla="val 73173"/>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r>
              <a:rPr lang="vi-VN" sz="2800" smtClean="0"/>
              <a:t>Việc gọi một hàm bao gồm:</a:t>
            </a:r>
          </a:p>
          <a:p>
            <a:pPr marL="285750" indent="-285750">
              <a:buFont typeface="Arial" panose="020B0604020202020204" pitchFamily="34" charset="0"/>
              <a:buChar char="•"/>
            </a:pPr>
            <a:r>
              <a:rPr lang="vi-VN" sz="2800" smtClean="0"/>
              <a:t>Nạp các tham số cần thiết</a:t>
            </a:r>
          </a:p>
          <a:p>
            <a:pPr marL="285750" indent="-285750">
              <a:buFont typeface="Arial" panose="020B0604020202020204" pitchFamily="34" charset="0"/>
              <a:buChar char="•"/>
            </a:pPr>
            <a:r>
              <a:rPr lang="vi-VN" sz="2800" smtClean="0"/>
              <a:t>Thực hiện lệnh CALL</a:t>
            </a:r>
            <a:endParaRPr lang="vi-VN" sz="2800"/>
          </a:p>
        </p:txBody>
      </p:sp>
      <p:sp>
        <p:nvSpPr>
          <p:cNvPr id="8" name="Rounded Rectangle 7"/>
          <p:cNvSpPr/>
          <p:nvPr/>
        </p:nvSpPr>
        <p:spPr>
          <a:xfrm>
            <a:off x="152400" y="3180522"/>
            <a:ext cx="4343400" cy="200107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57783095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21" presetClass="entr" presetSubtype="1"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heel(1)">
                                      <p:cBhvr>
                                        <p:cTn id="11"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p:txBody>
          <a:bodyPr>
            <a:normAutofit/>
          </a:bodyPr>
          <a:lstStyle/>
          <a:p>
            <a:r>
              <a:rPr lang="vi-VN" smtClean="0"/>
              <a:t>Tham </a:t>
            </a:r>
            <a:r>
              <a:rPr lang="vi-VN"/>
              <a:t>số </a:t>
            </a:r>
            <a:r>
              <a:rPr lang="vi-VN" smtClean="0"/>
              <a:t>có thể được nạp vào thanh ghi</a:t>
            </a:r>
          </a:p>
          <a:p>
            <a:pPr lvl="1"/>
            <a:r>
              <a:rPr lang="vi-VN" smtClean="0"/>
              <a:t>Ưu: nhanh</a:t>
            </a:r>
          </a:p>
          <a:p>
            <a:pPr lvl="1"/>
            <a:r>
              <a:rPr lang="vi-VN" smtClean="0"/>
              <a:t>Nhược: có thể không đủ thanh ghi</a:t>
            </a:r>
          </a:p>
          <a:p>
            <a:r>
              <a:rPr lang="vi-VN" smtClean="0"/>
              <a:t>Cần kết hợp nạp tham số vào stack</a:t>
            </a:r>
          </a:p>
          <a:p>
            <a:r>
              <a:rPr lang="vi-VN" smtClean="0"/>
              <a:t>Người xây </a:t>
            </a:r>
            <a:r>
              <a:rPr lang="vi-VN"/>
              <a:t>dựng </a:t>
            </a:r>
            <a:r>
              <a:rPr lang="vi-VN" smtClean="0"/>
              <a:t>hàm </a:t>
            </a:r>
            <a:r>
              <a:rPr lang="vi-VN"/>
              <a:t>có toàn quyền lựa chọn cách thức nạp tham </a:t>
            </a:r>
            <a:r>
              <a:rPr lang="vi-VN" smtClean="0"/>
              <a:t>số. Nhưng cần có quy ước chung:</a:t>
            </a:r>
          </a:p>
          <a:p>
            <a:pPr lvl="1"/>
            <a:r>
              <a:rPr lang="vi-VN" smtClean="0"/>
              <a:t>Mọi người hiểu mã của nhau</a:t>
            </a:r>
          </a:p>
          <a:p>
            <a:pPr lvl="1"/>
            <a:r>
              <a:rPr lang="vi-VN" smtClean="0"/>
              <a:t>Mọi người có thể sử dụng hàm của nhau</a:t>
            </a:r>
            <a:endParaRPr lang="vi-VN"/>
          </a:p>
          <a:p>
            <a:endParaRPr lang="vi-VN"/>
          </a:p>
        </p:txBody>
      </p:sp>
      <p:sp>
        <p:nvSpPr>
          <p:cNvPr id="3" name="Title 2"/>
          <p:cNvSpPr>
            <a:spLocks noGrp="1"/>
          </p:cNvSpPr>
          <p:nvPr>
            <p:ph type="title"/>
          </p:nvPr>
        </p:nvSpPr>
        <p:spPr/>
        <p:txBody>
          <a:bodyPr/>
          <a:lstStyle/>
          <a:p>
            <a:r>
              <a:rPr lang="vi-VN"/>
              <a:t>Gọi hàm</a:t>
            </a:r>
          </a:p>
        </p:txBody>
      </p:sp>
      <p:sp>
        <p:nvSpPr>
          <p:cNvPr id="4" name="Slide Number Placeholder 3"/>
          <p:cNvSpPr>
            <a:spLocks noGrp="1"/>
          </p:cNvSpPr>
          <p:nvPr>
            <p:ph type="sldNum" sz="quarter" idx="12"/>
          </p:nvPr>
        </p:nvSpPr>
        <p:spPr/>
        <p:txBody>
          <a:bodyPr/>
          <a:lstStyle/>
          <a:p>
            <a:fld id="{3E15BD7C-E074-4D4A-84C3-500EE5B9C190}" type="slidenum">
              <a:rPr lang="ru-RU" smtClean="0"/>
              <a:pPr/>
              <a:t>34</a:t>
            </a:fld>
            <a:endParaRPr lang="ru-RU"/>
          </a:p>
        </p:txBody>
      </p:sp>
    </p:spTree>
    <p:extLst>
      <p:ext uri="{BB962C8B-B14F-4D97-AF65-F5344CB8AC3E}">
        <p14:creationId xmlns:p14="http://schemas.microsoft.com/office/powerpoint/2010/main" val="296742871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normAutofit lnSpcReduction="10000"/>
          </a:bodyPr>
          <a:lstStyle/>
          <a:p>
            <a:pPr>
              <a:buFont typeface="Wingdings" panose="05000000000000000000" pitchFamily="2" charset="2"/>
              <a:buChar char="v"/>
            </a:pPr>
            <a:r>
              <a:rPr lang="vi-VN" smtClean="0"/>
              <a:t>Phổ biến: </a:t>
            </a:r>
            <a:r>
              <a:rPr lang="vi-VN" b="1" smtClean="0"/>
              <a:t>stdcall</a:t>
            </a:r>
            <a:r>
              <a:rPr lang="vi-VN" smtClean="0"/>
              <a:t> (Windows API) và </a:t>
            </a:r>
            <a:r>
              <a:rPr lang="vi-VN" b="1" smtClean="0"/>
              <a:t>cdecl</a:t>
            </a:r>
            <a:r>
              <a:rPr lang="vi-VN" smtClean="0"/>
              <a:t> (standard C library)</a:t>
            </a:r>
            <a:endParaRPr lang="vi-VN" b="1" smtClean="0"/>
          </a:p>
          <a:p>
            <a:pPr lvl="1">
              <a:buFont typeface="Wingdings" panose="05000000000000000000" pitchFamily="2" charset="2"/>
              <a:buChar char="§"/>
            </a:pPr>
            <a:r>
              <a:rPr lang="vi-VN" smtClean="0"/>
              <a:t>Giống</a:t>
            </a:r>
          </a:p>
          <a:p>
            <a:pPr lvl="2"/>
            <a:r>
              <a:rPr lang="vi-VN" smtClean="0"/>
              <a:t>Truyền tham số qua </a:t>
            </a:r>
            <a:r>
              <a:rPr lang="vi-VN" smtClean="0"/>
              <a:t>stack; tham số được truyền từ phải sang trái</a:t>
            </a:r>
            <a:endParaRPr lang="vi-VN" smtClean="0"/>
          </a:p>
          <a:p>
            <a:pPr lvl="2"/>
            <a:r>
              <a:rPr lang="vi-VN"/>
              <a:t>caller phải bảo quản EAX, </a:t>
            </a:r>
            <a:r>
              <a:rPr lang="vi-VN" smtClean="0"/>
              <a:t>ECX </a:t>
            </a:r>
            <a:r>
              <a:rPr lang="vi-VN"/>
              <a:t>và EDX </a:t>
            </a:r>
            <a:r>
              <a:rPr lang="vi-VN" smtClean="0"/>
              <a:t>nếu cần</a:t>
            </a:r>
            <a:br>
              <a:rPr lang="vi-VN" smtClean="0"/>
            </a:br>
            <a:r>
              <a:rPr lang="vi-VN" smtClean="0"/>
              <a:t>(callee phải bảo quản các thanh ghi khác)</a:t>
            </a:r>
          </a:p>
          <a:p>
            <a:pPr lvl="1">
              <a:buFont typeface="Wingdings" panose="05000000000000000000" pitchFamily="2" charset="2"/>
              <a:buChar char="§"/>
            </a:pPr>
            <a:r>
              <a:rPr lang="vi-VN" smtClean="0"/>
              <a:t>Khác</a:t>
            </a:r>
          </a:p>
          <a:p>
            <a:pPr lvl="2"/>
            <a:r>
              <a:rPr lang="vi-VN" smtClean="0"/>
              <a:t>cdecl: caller phải cân bằng stack</a:t>
            </a:r>
          </a:p>
          <a:p>
            <a:pPr lvl="2"/>
            <a:r>
              <a:rPr lang="vi-VN" smtClean="0"/>
              <a:t>stdcall: callee phải cân bằng stack</a:t>
            </a:r>
            <a:endParaRPr lang="vi-VN"/>
          </a:p>
          <a:p>
            <a:pPr>
              <a:spcBef>
                <a:spcPts val="2400"/>
              </a:spcBef>
              <a:buFont typeface="Wingdings" panose="05000000000000000000" pitchFamily="2" charset="2"/>
              <a:buChar char="v"/>
            </a:pPr>
            <a:r>
              <a:rPr lang="vi-VN"/>
              <a:t>Có thể gặp: </a:t>
            </a:r>
            <a:r>
              <a:rPr lang="vi-VN" b="1" smtClean="0"/>
              <a:t>fastcall</a:t>
            </a:r>
            <a:endParaRPr lang="vi-VN" b="1"/>
          </a:p>
        </p:txBody>
      </p:sp>
      <p:sp>
        <p:nvSpPr>
          <p:cNvPr id="3" name="Title 2"/>
          <p:cNvSpPr>
            <a:spLocks noGrp="1"/>
          </p:cNvSpPr>
          <p:nvPr>
            <p:ph type="title"/>
          </p:nvPr>
        </p:nvSpPr>
        <p:spPr/>
        <p:txBody>
          <a:bodyPr/>
          <a:lstStyle/>
          <a:p>
            <a:r>
              <a:rPr lang="vi-VN" smtClean="0"/>
              <a:t>Calling Convention</a:t>
            </a:r>
            <a:endParaRPr lang="vi-VN"/>
          </a:p>
        </p:txBody>
      </p:sp>
      <p:sp>
        <p:nvSpPr>
          <p:cNvPr id="4" name="Slide Number Placeholder 3"/>
          <p:cNvSpPr>
            <a:spLocks noGrp="1"/>
          </p:cNvSpPr>
          <p:nvPr>
            <p:ph type="sldNum" sz="quarter" idx="12"/>
          </p:nvPr>
        </p:nvSpPr>
        <p:spPr/>
        <p:txBody>
          <a:bodyPr/>
          <a:lstStyle/>
          <a:p>
            <a:fld id="{3E15BD7C-E074-4D4A-84C3-500EE5B9C190}" type="slidenum">
              <a:rPr lang="ru-RU" smtClean="0"/>
              <a:pPr/>
              <a:t>35</a:t>
            </a:fld>
            <a:endParaRPr lang="ru-RU"/>
          </a:p>
        </p:txBody>
      </p:sp>
    </p:spTree>
    <p:extLst>
      <p:ext uri="{BB962C8B-B14F-4D97-AF65-F5344CB8AC3E}">
        <p14:creationId xmlns:p14="http://schemas.microsoft.com/office/powerpoint/2010/main" val="377455251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sz="quarter" idx="13"/>
          </p:nvPr>
        </p:nvSpPr>
        <p:spPr/>
        <p:txBody>
          <a:bodyPr>
            <a:normAutofit fontScale="70000" lnSpcReduction="20000"/>
          </a:bodyPr>
          <a:lstStyle/>
          <a:p>
            <a:r>
              <a:rPr lang="vi-VN" smtClean="0"/>
              <a:t>; int SubSquare(int x, int y)</a:t>
            </a:r>
          </a:p>
          <a:p>
            <a:r>
              <a:rPr lang="vi-VN" smtClean="0"/>
              <a:t>; Return: x^2 – y^2	</a:t>
            </a:r>
          </a:p>
          <a:p>
            <a:r>
              <a:rPr lang="vi-VN" smtClean="0"/>
              <a:t>SubSquare:					</a:t>
            </a:r>
            <a:endParaRPr lang="vi-VN"/>
          </a:p>
          <a:p>
            <a:r>
              <a:rPr lang="vi-VN"/>
              <a:t>	push	</a:t>
            </a:r>
            <a:r>
              <a:rPr lang="vi-VN" smtClean="0"/>
              <a:t>ebp</a:t>
            </a:r>
            <a:r>
              <a:rPr lang="vi-VN"/>
              <a:t>				; Bảo quản giá trị của EBP</a:t>
            </a:r>
          </a:p>
          <a:p>
            <a:r>
              <a:rPr lang="vi-VN"/>
              <a:t>	mov		ebp, esp			; ebp là cơ sở (base) để đọc tham số</a:t>
            </a:r>
          </a:p>
          <a:p>
            <a:r>
              <a:rPr lang="vi-VN"/>
              <a:t>	push	</a:t>
            </a:r>
            <a:r>
              <a:rPr lang="vi-VN" smtClean="0"/>
              <a:t>ebx</a:t>
            </a:r>
            <a:r>
              <a:rPr lang="vi-VN"/>
              <a:t>				; Bảo quản giá trị của </a:t>
            </a:r>
            <a:r>
              <a:rPr lang="vi-VN" smtClean="0"/>
              <a:t>EBX trước khi dùng nó</a:t>
            </a:r>
            <a:endParaRPr lang="vi-VN"/>
          </a:p>
          <a:p>
            <a:r>
              <a:rPr lang="vi-VN">
                <a:solidFill>
                  <a:srgbClr val="00FF00"/>
                </a:solidFill>
              </a:rPr>
              <a:t>	mov		eax, [ebp+08h]	</a:t>
            </a:r>
            <a:r>
              <a:rPr lang="vi-VN" smtClean="0">
                <a:solidFill>
                  <a:srgbClr val="00FF00"/>
                </a:solidFill>
              </a:rPr>
              <a:t>; </a:t>
            </a:r>
            <a:r>
              <a:rPr lang="vi-VN">
                <a:solidFill>
                  <a:srgbClr val="00FF00"/>
                </a:solidFill>
              </a:rPr>
              <a:t>x</a:t>
            </a:r>
          </a:p>
          <a:p>
            <a:r>
              <a:rPr lang="vi-VN">
                <a:solidFill>
                  <a:srgbClr val="00FF00"/>
                </a:solidFill>
              </a:rPr>
              <a:t>	mov		edx, [ebp+0ch]	</a:t>
            </a:r>
            <a:r>
              <a:rPr lang="vi-VN" smtClean="0">
                <a:solidFill>
                  <a:srgbClr val="00FF00"/>
                </a:solidFill>
              </a:rPr>
              <a:t>; </a:t>
            </a:r>
            <a:r>
              <a:rPr lang="vi-VN">
                <a:solidFill>
                  <a:srgbClr val="00FF00"/>
                </a:solidFill>
              </a:rPr>
              <a:t>y</a:t>
            </a:r>
          </a:p>
          <a:p>
            <a:r>
              <a:rPr lang="vi-VN"/>
              <a:t>	mov		ebx, eax			; ebx = x</a:t>
            </a:r>
          </a:p>
          <a:p>
            <a:r>
              <a:rPr lang="vi-VN"/>
              <a:t>	sub		eax, edx			; eax = x – y</a:t>
            </a:r>
          </a:p>
          <a:p>
            <a:r>
              <a:rPr lang="vi-VN"/>
              <a:t>	add		ebx, edx			; ebx = x + y</a:t>
            </a:r>
          </a:p>
          <a:p>
            <a:r>
              <a:rPr lang="vi-VN"/>
              <a:t>	mul		ebx				; eax *= ebx</a:t>
            </a:r>
          </a:p>
          <a:p>
            <a:r>
              <a:rPr lang="vi-VN"/>
              <a:t>	pop		ebx				; Hoàn lại ebx ban đầu</a:t>
            </a:r>
          </a:p>
          <a:p>
            <a:r>
              <a:rPr lang="vi-VN"/>
              <a:t>	pop		ebp				; Hoàn lại ebp ban đầu</a:t>
            </a:r>
          </a:p>
          <a:p>
            <a:r>
              <a:rPr lang="vi-VN"/>
              <a:t>	ret						; Kết quả lưu trong EAX</a:t>
            </a:r>
          </a:p>
          <a:p>
            <a:endParaRPr lang="vi-VN"/>
          </a:p>
          <a:p>
            <a:r>
              <a:rPr lang="vi-VN" smtClean="0"/>
              <a:t>_start:</a:t>
            </a:r>
            <a:endParaRPr lang="vi-VN"/>
          </a:p>
          <a:p>
            <a:r>
              <a:rPr lang="vi-VN">
                <a:solidFill>
                  <a:srgbClr val="00FF00"/>
                </a:solidFill>
              </a:rPr>
              <a:t>	push	</a:t>
            </a:r>
            <a:r>
              <a:rPr lang="vi-VN" smtClean="0">
                <a:solidFill>
                  <a:srgbClr val="00FF00"/>
                </a:solidFill>
              </a:rPr>
              <a:t>10</a:t>
            </a:r>
            <a:r>
              <a:rPr lang="vi-VN">
                <a:solidFill>
                  <a:srgbClr val="00FF00"/>
                </a:solidFill>
              </a:rPr>
              <a:t>			; Truyền tham số thứ 2</a:t>
            </a:r>
          </a:p>
          <a:p>
            <a:r>
              <a:rPr lang="vi-VN">
                <a:solidFill>
                  <a:srgbClr val="00FF00"/>
                </a:solidFill>
              </a:rPr>
              <a:t>	push	</a:t>
            </a:r>
            <a:r>
              <a:rPr lang="vi-VN" smtClean="0">
                <a:solidFill>
                  <a:srgbClr val="00FF00"/>
                </a:solidFill>
              </a:rPr>
              <a:t>20</a:t>
            </a:r>
            <a:r>
              <a:rPr lang="vi-VN">
                <a:solidFill>
                  <a:srgbClr val="00FF00"/>
                </a:solidFill>
              </a:rPr>
              <a:t>			; Truyền tham số thứ 1</a:t>
            </a:r>
          </a:p>
          <a:p>
            <a:r>
              <a:rPr lang="vi-VN"/>
              <a:t>	call		</a:t>
            </a:r>
            <a:r>
              <a:rPr lang="vi-VN" smtClean="0"/>
              <a:t>SubSquare	; ESP được bảo toàn</a:t>
            </a:r>
            <a:endParaRPr lang="vi-VN"/>
          </a:p>
          <a:p>
            <a:r>
              <a:rPr lang="vi-VN">
                <a:solidFill>
                  <a:srgbClr val="FF0000"/>
                </a:solidFill>
              </a:rPr>
              <a:t>	add		esp, 8		; Cân bằng stack, tổng cộng 8 byte tham số</a:t>
            </a:r>
          </a:p>
          <a:p>
            <a:r>
              <a:rPr lang="vi-VN"/>
              <a:t>	</a:t>
            </a:r>
            <a:r>
              <a:rPr lang="vi-VN" smtClean="0"/>
              <a:t>ret</a:t>
            </a:r>
            <a:endParaRPr lang="vi-VN"/>
          </a:p>
        </p:txBody>
      </p:sp>
      <p:sp>
        <p:nvSpPr>
          <p:cNvPr id="8" name="Title 7"/>
          <p:cNvSpPr>
            <a:spLocks noGrp="1"/>
          </p:cNvSpPr>
          <p:nvPr>
            <p:ph type="title"/>
          </p:nvPr>
        </p:nvSpPr>
        <p:spPr/>
        <p:txBody>
          <a:bodyPr/>
          <a:lstStyle/>
          <a:p>
            <a:r>
              <a:rPr lang="vi-VN" smtClean="0"/>
              <a:t>cdecl</a:t>
            </a:r>
            <a:endParaRPr lang="vi-VN"/>
          </a:p>
        </p:txBody>
      </p:sp>
      <p:sp>
        <p:nvSpPr>
          <p:cNvPr id="4" name="Slide Number Placeholder 3"/>
          <p:cNvSpPr>
            <a:spLocks noGrp="1"/>
          </p:cNvSpPr>
          <p:nvPr>
            <p:ph type="sldNum" sz="quarter" idx="12"/>
          </p:nvPr>
        </p:nvSpPr>
        <p:spPr/>
        <p:txBody>
          <a:bodyPr/>
          <a:lstStyle/>
          <a:p>
            <a:fld id="{3E15BD7C-E074-4D4A-84C3-500EE5B9C190}" type="slidenum">
              <a:rPr lang="ru-RU" smtClean="0"/>
              <a:pPr/>
              <a:t>36</a:t>
            </a:fld>
            <a:endParaRPr lang="ru-RU"/>
          </a:p>
        </p:txBody>
      </p:sp>
    </p:spTree>
    <p:extLst>
      <p:ext uri="{BB962C8B-B14F-4D97-AF65-F5344CB8AC3E}">
        <p14:creationId xmlns:p14="http://schemas.microsoft.com/office/powerpoint/2010/main" val="30648156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sz="quarter" idx="13"/>
          </p:nvPr>
        </p:nvSpPr>
        <p:spPr/>
        <p:txBody>
          <a:bodyPr>
            <a:normAutofit fontScale="70000" lnSpcReduction="20000"/>
          </a:bodyPr>
          <a:lstStyle/>
          <a:p>
            <a:r>
              <a:rPr lang="vi-VN"/>
              <a:t>; int SubSquare(int x, int y)</a:t>
            </a:r>
          </a:p>
          <a:p>
            <a:r>
              <a:rPr lang="vi-VN"/>
              <a:t>; Return: x^2 – y^2	</a:t>
            </a:r>
          </a:p>
          <a:p>
            <a:r>
              <a:rPr lang="vi-VN" smtClean="0"/>
              <a:t>SubSquare</a:t>
            </a:r>
            <a:r>
              <a:rPr lang="vi-VN"/>
              <a:t>:</a:t>
            </a:r>
          </a:p>
          <a:p>
            <a:r>
              <a:rPr lang="vi-VN"/>
              <a:t>	push	</a:t>
            </a:r>
            <a:r>
              <a:rPr lang="vi-VN" smtClean="0"/>
              <a:t>ebp</a:t>
            </a:r>
            <a:r>
              <a:rPr lang="vi-VN"/>
              <a:t>				; Bảo quản giá trị của EBP</a:t>
            </a:r>
          </a:p>
          <a:p>
            <a:r>
              <a:rPr lang="vi-VN"/>
              <a:t>	mov		ebp, esp			; ebp là cơ sở (base) để đọc tham số</a:t>
            </a:r>
          </a:p>
          <a:p>
            <a:r>
              <a:rPr lang="vi-VN"/>
              <a:t>	push	ebx				; Bảo quản giá trị của EBX trước khi dùng nó</a:t>
            </a:r>
          </a:p>
          <a:p>
            <a:r>
              <a:rPr lang="vi-VN">
                <a:solidFill>
                  <a:srgbClr val="00FF00"/>
                </a:solidFill>
              </a:rPr>
              <a:t>	mov		eax, [ebp+08h]	</a:t>
            </a:r>
            <a:r>
              <a:rPr lang="vi-VN" smtClean="0">
                <a:solidFill>
                  <a:srgbClr val="00FF00"/>
                </a:solidFill>
              </a:rPr>
              <a:t>; </a:t>
            </a:r>
            <a:r>
              <a:rPr lang="vi-VN">
                <a:solidFill>
                  <a:srgbClr val="00FF00"/>
                </a:solidFill>
              </a:rPr>
              <a:t>x</a:t>
            </a:r>
          </a:p>
          <a:p>
            <a:r>
              <a:rPr lang="vi-VN">
                <a:solidFill>
                  <a:srgbClr val="00FF00"/>
                </a:solidFill>
              </a:rPr>
              <a:t>	mov		edx, [ebp+0ch]	</a:t>
            </a:r>
            <a:r>
              <a:rPr lang="vi-VN" smtClean="0">
                <a:solidFill>
                  <a:srgbClr val="00FF00"/>
                </a:solidFill>
              </a:rPr>
              <a:t>; </a:t>
            </a:r>
            <a:r>
              <a:rPr lang="vi-VN">
                <a:solidFill>
                  <a:srgbClr val="00FF00"/>
                </a:solidFill>
              </a:rPr>
              <a:t>y</a:t>
            </a:r>
          </a:p>
          <a:p>
            <a:r>
              <a:rPr lang="vi-VN"/>
              <a:t>	mov		ebx, eax			; ebx = x</a:t>
            </a:r>
          </a:p>
          <a:p>
            <a:r>
              <a:rPr lang="vi-VN"/>
              <a:t>	sub		eax, edx			; eax = x – y</a:t>
            </a:r>
          </a:p>
          <a:p>
            <a:r>
              <a:rPr lang="vi-VN"/>
              <a:t>	add		ebx, edx			; ebx = x + y</a:t>
            </a:r>
          </a:p>
          <a:p>
            <a:r>
              <a:rPr lang="vi-VN"/>
              <a:t>	mul		ebx				; eax *= ebx</a:t>
            </a:r>
          </a:p>
          <a:p>
            <a:r>
              <a:rPr lang="vi-VN"/>
              <a:t>	pop		ebx				; Hoàn lại ebx ban đầu</a:t>
            </a:r>
          </a:p>
          <a:p>
            <a:r>
              <a:rPr lang="vi-VN"/>
              <a:t>	pop		ebp				; Hoàn lại ebp ban đầu</a:t>
            </a:r>
          </a:p>
          <a:p>
            <a:r>
              <a:rPr lang="vi-VN">
                <a:solidFill>
                  <a:srgbClr val="FF0000"/>
                </a:solidFill>
              </a:rPr>
              <a:t>	ret		</a:t>
            </a:r>
            <a:r>
              <a:rPr lang="vi-VN" smtClean="0">
                <a:solidFill>
                  <a:srgbClr val="FF0000"/>
                </a:solidFill>
              </a:rPr>
              <a:t>8</a:t>
            </a:r>
            <a:r>
              <a:rPr lang="vi-VN">
                <a:solidFill>
                  <a:srgbClr val="FF0000"/>
                </a:solidFill>
              </a:rPr>
              <a:t>				; </a:t>
            </a:r>
            <a:r>
              <a:rPr lang="vi-VN" smtClean="0">
                <a:solidFill>
                  <a:srgbClr val="FF0000"/>
                </a:solidFill>
              </a:rPr>
              <a:t>Cân bằng stack với 8 byte. Kết </a:t>
            </a:r>
            <a:r>
              <a:rPr lang="vi-VN">
                <a:solidFill>
                  <a:srgbClr val="FF0000"/>
                </a:solidFill>
              </a:rPr>
              <a:t>quả lưu trong EAX</a:t>
            </a:r>
          </a:p>
          <a:p>
            <a:endParaRPr lang="vi-VN"/>
          </a:p>
          <a:p>
            <a:r>
              <a:rPr lang="vi-VN" smtClean="0"/>
              <a:t>_start:</a:t>
            </a:r>
            <a:endParaRPr lang="vi-VN"/>
          </a:p>
          <a:p>
            <a:r>
              <a:rPr lang="vi-VN">
                <a:solidFill>
                  <a:srgbClr val="00FF00"/>
                </a:solidFill>
              </a:rPr>
              <a:t>	push	</a:t>
            </a:r>
            <a:r>
              <a:rPr lang="vi-VN" smtClean="0">
                <a:solidFill>
                  <a:srgbClr val="00FF00"/>
                </a:solidFill>
              </a:rPr>
              <a:t>10</a:t>
            </a:r>
            <a:r>
              <a:rPr lang="vi-VN">
                <a:solidFill>
                  <a:srgbClr val="00FF00"/>
                </a:solidFill>
              </a:rPr>
              <a:t>			; Truyền tham số thứ 2</a:t>
            </a:r>
          </a:p>
          <a:p>
            <a:r>
              <a:rPr lang="vi-VN">
                <a:solidFill>
                  <a:srgbClr val="00FF00"/>
                </a:solidFill>
              </a:rPr>
              <a:t>	push	</a:t>
            </a:r>
            <a:r>
              <a:rPr lang="vi-VN" smtClean="0">
                <a:solidFill>
                  <a:srgbClr val="00FF00"/>
                </a:solidFill>
              </a:rPr>
              <a:t>20</a:t>
            </a:r>
            <a:r>
              <a:rPr lang="vi-VN">
                <a:solidFill>
                  <a:srgbClr val="00FF00"/>
                </a:solidFill>
              </a:rPr>
              <a:t>			; Truyền tham số thứ 1</a:t>
            </a:r>
          </a:p>
          <a:p>
            <a:r>
              <a:rPr lang="vi-VN"/>
              <a:t>	call		</a:t>
            </a:r>
            <a:r>
              <a:rPr lang="vi-VN" smtClean="0"/>
              <a:t>SubSquare	; ESP được tăng 8 trước khi trở về</a:t>
            </a:r>
            <a:endParaRPr lang="vi-VN"/>
          </a:p>
          <a:p>
            <a:r>
              <a:rPr lang="vi-VN"/>
              <a:t>	</a:t>
            </a:r>
            <a:r>
              <a:rPr lang="vi-VN" smtClean="0"/>
              <a:t>ret</a:t>
            </a:r>
            <a:endParaRPr lang="vi-VN"/>
          </a:p>
        </p:txBody>
      </p:sp>
      <p:sp>
        <p:nvSpPr>
          <p:cNvPr id="8" name="Title 7"/>
          <p:cNvSpPr>
            <a:spLocks noGrp="1"/>
          </p:cNvSpPr>
          <p:nvPr>
            <p:ph type="title"/>
          </p:nvPr>
        </p:nvSpPr>
        <p:spPr/>
        <p:txBody>
          <a:bodyPr/>
          <a:lstStyle/>
          <a:p>
            <a:r>
              <a:rPr lang="vi-VN" smtClean="0"/>
              <a:t>stdcall</a:t>
            </a:r>
            <a:endParaRPr lang="vi-VN"/>
          </a:p>
        </p:txBody>
      </p:sp>
      <p:sp>
        <p:nvSpPr>
          <p:cNvPr id="4" name="Slide Number Placeholder 3"/>
          <p:cNvSpPr>
            <a:spLocks noGrp="1"/>
          </p:cNvSpPr>
          <p:nvPr>
            <p:ph type="sldNum" sz="quarter" idx="12"/>
          </p:nvPr>
        </p:nvSpPr>
        <p:spPr/>
        <p:txBody>
          <a:bodyPr/>
          <a:lstStyle/>
          <a:p>
            <a:fld id="{3E15BD7C-E074-4D4A-84C3-500EE5B9C190}" type="slidenum">
              <a:rPr lang="ru-RU" smtClean="0"/>
              <a:pPr/>
              <a:t>37</a:t>
            </a:fld>
            <a:endParaRPr lang="ru-RU"/>
          </a:p>
        </p:txBody>
      </p:sp>
    </p:spTree>
    <p:extLst>
      <p:ext uri="{BB962C8B-B14F-4D97-AF65-F5344CB8AC3E}">
        <p14:creationId xmlns:p14="http://schemas.microsoft.com/office/powerpoint/2010/main" val="90075749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Sự trở về từ hàm được gọi</a:t>
            </a:r>
            <a:endParaRPr lang="vi-VN"/>
          </a:p>
        </p:txBody>
      </p:sp>
      <p:sp>
        <p:nvSpPr>
          <p:cNvPr id="4" name="Slide Number Placeholder 3"/>
          <p:cNvSpPr>
            <a:spLocks noGrp="1"/>
          </p:cNvSpPr>
          <p:nvPr>
            <p:ph type="sldNum" sz="quarter" idx="12"/>
          </p:nvPr>
        </p:nvSpPr>
        <p:spPr/>
        <p:txBody>
          <a:bodyPr/>
          <a:lstStyle/>
          <a:p>
            <a:fld id="{3E15BD7C-E074-4D4A-84C3-500EE5B9C190}" type="slidenum">
              <a:rPr lang="ru-RU" smtClean="0"/>
              <a:pPr/>
              <a:t>38</a:t>
            </a:fld>
            <a:endParaRPr lang="ru-RU"/>
          </a:p>
        </p:txBody>
      </p:sp>
      <p:sp>
        <p:nvSpPr>
          <p:cNvPr id="5" name="Content Placeholder 5"/>
          <p:cNvSpPr>
            <a:spLocks noGrp="1"/>
          </p:cNvSpPr>
          <p:nvPr>
            <p:ph sz="quarter" idx="13"/>
          </p:nvPr>
        </p:nvSpPr>
        <p:spPr/>
        <p:txBody>
          <a:bodyPr>
            <a:normAutofit lnSpcReduction="10000"/>
          </a:bodyPr>
          <a:lstStyle/>
          <a:p>
            <a:r>
              <a:rPr lang="vi-VN" b="1"/>
              <a:t>08048060 &lt;</a:t>
            </a:r>
            <a:r>
              <a:rPr lang="vi-VN" b="1" smtClean="0"/>
              <a:t>MyProc</a:t>
            </a:r>
            <a:r>
              <a:rPr lang="vi-VN" b="1"/>
              <a:t>&gt;:</a:t>
            </a:r>
          </a:p>
          <a:p>
            <a:r>
              <a:rPr lang="vi-VN"/>
              <a:t> 8048060:	01 </a:t>
            </a:r>
            <a:r>
              <a:rPr lang="vi-VN" smtClean="0"/>
              <a:t>d8					add	eax,ebx</a:t>
            </a:r>
            <a:endParaRPr lang="vi-VN"/>
          </a:p>
          <a:p>
            <a:r>
              <a:rPr lang="vi-VN"/>
              <a:t> 8048062:	29 </a:t>
            </a:r>
            <a:r>
              <a:rPr lang="vi-VN" smtClean="0"/>
              <a:t>d0					sub	eax,edx</a:t>
            </a:r>
            <a:endParaRPr lang="vi-VN"/>
          </a:p>
          <a:p>
            <a:r>
              <a:rPr lang="vi-VN"/>
              <a:t> 8048064:	</a:t>
            </a:r>
            <a:r>
              <a:rPr lang="vi-VN" smtClean="0"/>
              <a:t>c3						ret    </a:t>
            </a:r>
          </a:p>
          <a:p>
            <a:endParaRPr lang="vi-VN"/>
          </a:p>
          <a:p>
            <a:r>
              <a:rPr lang="vi-VN" b="1" smtClean="0"/>
              <a:t>08048065 </a:t>
            </a:r>
            <a:r>
              <a:rPr lang="vi-VN" b="1"/>
              <a:t>&lt;_start&gt;:</a:t>
            </a:r>
          </a:p>
          <a:p>
            <a:r>
              <a:rPr lang="vi-VN"/>
              <a:t> 8048065:	b8 0b 00 00 </a:t>
            </a:r>
            <a:r>
              <a:rPr lang="vi-VN" smtClean="0"/>
              <a:t>00		mov	eax,0xb</a:t>
            </a:r>
            <a:endParaRPr lang="vi-VN"/>
          </a:p>
          <a:p>
            <a:r>
              <a:rPr lang="vi-VN"/>
              <a:t> 804806a:	bb 16 00 00 </a:t>
            </a:r>
            <a:r>
              <a:rPr lang="vi-VN" smtClean="0"/>
              <a:t>00		mov	ebx,0x16</a:t>
            </a:r>
            <a:endParaRPr lang="vi-VN"/>
          </a:p>
          <a:p>
            <a:r>
              <a:rPr lang="vi-VN"/>
              <a:t> </a:t>
            </a:r>
            <a:r>
              <a:rPr lang="vi-VN" smtClean="0"/>
              <a:t>804806f:	ba </a:t>
            </a:r>
            <a:r>
              <a:rPr lang="vi-VN"/>
              <a:t>21 00 00 </a:t>
            </a:r>
            <a:r>
              <a:rPr lang="vi-VN" smtClean="0"/>
              <a:t>00		mov	edx,0x21</a:t>
            </a:r>
            <a:endParaRPr lang="vi-VN"/>
          </a:p>
          <a:p>
            <a:r>
              <a:rPr lang="vi-VN">
                <a:solidFill>
                  <a:srgbClr val="FF00FF"/>
                </a:solidFill>
              </a:rPr>
              <a:t> 8048074:	e8 e7 ff ff </a:t>
            </a:r>
            <a:r>
              <a:rPr lang="vi-VN" smtClean="0">
                <a:solidFill>
                  <a:srgbClr val="FF00FF"/>
                </a:solidFill>
              </a:rPr>
              <a:t>ff			call	8048060 </a:t>
            </a:r>
            <a:r>
              <a:rPr lang="vi-VN">
                <a:solidFill>
                  <a:srgbClr val="FF00FF"/>
                </a:solidFill>
              </a:rPr>
              <a:t>&lt;</a:t>
            </a:r>
            <a:r>
              <a:rPr lang="vi-VN" smtClean="0">
                <a:solidFill>
                  <a:srgbClr val="FF00FF"/>
                </a:solidFill>
              </a:rPr>
              <a:t>MyProc</a:t>
            </a:r>
            <a:r>
              <a:rPr lang="vi-VN">
                <a:solidFill>
                  <a:srgbClr val="FF00FF"/>
                </a:solidFill>
              </a:rPr>
              <a:t>&gt;</a:t>
            </a:r>
          </a:p>
          <a:p>
            <a:r>
              <a:rPr lang="vi-VN"/>
              <a:t> 8048079:	bb 00 00 00 </a:t>
            </a:r>
            <a:r>
              <a:rPr lang="vi-VN" smtClean="0"/>
              <a:t>00		mov	ebx,0x0</a:t>
            </a:r>
            <a:endParaRPr lang="vi-VN"/>
          </a:p>
          <a:p>
            <a:r>
              <a:rPr lang="vi-VN"/>
              <a:t> 804807e:	b8 01 00 00 </a:t>
            </a:r>
            <a:r>
              <a:rPr lang="vi-VN" smtClean="0"/>
              <a:t>00		mov	eax,0x1</a:t>
            </a:r>
            <a:endParaRPr lang="vi-VN"/>
          </a:p>
          <a:p>
            <a:r>
              <a:rPr lang="vi-VN"/>
              <a:t> 8048083:	cd </a:t>
            </a:r>
            <a:r>
              <a:rPr lang="vi-VN" smtClean="0"/>
              <a:t>80				</a:t>
            </a:r>
            <a:r>
              <a:rPr lang="vi-VN"/>
              <a:t>	</a:t>
            </a:r>
            <a:r>
              <a:rPr lang="vi-VN" smtClean="0"/>
              <a:t>int		0x80</a:t>
            </a:r>
            <a:endParaRPr lang="vi-VN"/>
          </a:p>
        </p:txBody>
      </p:sp>
      <p:sp>
        <p:nvSpPr>
          <p:cNvPr id="6" name="Rounded Rectangle 5"/>
          <p:cNvSpPr/>
          <p:nvPr/>
        </p:nvSpPr>
        <p:spPr>
          <a:xfrm>
            <a:off x="4419600" y="914400"/>
            <a:ext cx="4267200" cy="57150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 name="Rounded Rectangular Callout 6"/>
          <p:cNvSpPr/>
          <p:nvPr/>
        </p:nvSpPr>
        <p:spPr>
          <a:xfrm>
            <a:off x="1360681" y="5509534"/>
            <a:ext cx="2905539" cy="1146370"/>
          </a:xfrm>
          <a:prstGeom prst="wedgeRoundRectCallout">
            <a:avLst>
              <a:gd name="adj1" fmla="val 53571"/>
              <a:gd name="adj2" fmla="val -110914"/>
              <a:gd name="adj3" fmla="val 16667"/>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vi-VN" sz="2800" smtClean="0"/>
              <a:t>Mã hợp ngữ</a:t>
            </a:r>
            <a:endParaRPr lang="vi-VN" sz="2800"/>
          </a:p>
        </p:txBody>
      </p:sp>
    </p:spTree>
    <p:extLst>
      <p:ext uri="{BB962C8B-B14F-4D97-AF65-F5344CB8AC3E}">
        <p14:creationId xmlns:p14="http://schemas.microsoft.com/office/powerpoint/2010/main" val="216471768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down)">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Sự trở về từ hàm được gọi</a:t>
            </a:r>
            <a:endParaRPr lang="vi-VN"/>
          </a:p>
        </p:txBody>
      </p:sp>
      <p:sp>
        <p:nvSpPr>
          <p:cNvPr id="4" name="Slide Number Placeholder 3"/>
          <p:cNvSpPr>
            <a:spLocks noGrp="1"/>
          </p:cNvSpPr>
          <p:nvPr>
            <p:ph type="sldNum" sz="quarter" idx="12"/>
          </p:nvPr>
        </p:nvSpPr>
        <p:spPr/>
        <p:txBody>
          <a:bodyPr/>
          <a:lstStyle/>
          <a:p>
            <a:fld id="{3E15BD7C-E074-4D4A-84C3-500EE5B9C190}" type="slidenum">
              <a:rPr lang="ru-RU" smtClean="0"/>
              <a:pPr/>
              <a:t>39</a:t>
            </a:fld>
            <a:endParaRPr lang="ru-RU"/>
          </a:p>
        </p:txBody>
      </p:sp>
      <p:sp>
        <p:nvSpPr>
          <p:cNvPr id="5" name="Content Placeholder 5"/>
          <p:cNvSpPr>
            <a:spLocks noGrp="1"/>
          </p:cNvSpPr>
          <p:nvPr>
            <p:ph sz="quarter" idx="13"/>
          </p:nvPr>
        </p:nvSpPr>
        <p:spPr/>
        <p:txBody>
          <a:bodyPr>
            <a:normAutofit lnSpcReduction="10000"/>
          </a:bodyPr>
          <a:lstStyle/>
          <a:p>
            <a:r>
              <a:rPr lang="vi-VN" b="1"/>
              <a:t>08048060 &lt;</a:t>
            </a:r>
            <a:r>
              <a:rPr lang="vi-VN" b="1" smtClean="0"/>
              <a:t>MyProc</a:t>
            </a:r>
            <a:r>
              <a:rPr lang="vi-VN" b="1"/>
              <a:t>&gt;:</a:t>
            </a:r>
          </a:p>
          <a:p>
            <a:r>
              <a:rPr lang="vi-VN"/>
              <a:t> 8048060:	01 </a:t>
            </a:r>
            <a:r>
              <a:rPr lang="vi-VN" smtClean="0"/>
              <a:t>d8					add	eax,ebx</a:t>
            </a:r>
            <a:endParaRPr lang="vi-VN"/>
          </a:p>
          <a:p>
            <a:r>
              <a:rPr lang="vi-VN"/>
              <a:t> 8048062:	29 </a:t>
            </a:r>
            <a:r>
              <a:rPr lang="vi-VN" smtClean="0"/>
              <a:t>d0					sub	eax,edx</a:t>
            </a:r>
            <a:endParaRPr lang="vi-VN"/>
          </a:p>
          <a:p>
            <a:r>
              <a:rPr lang="vi-VN"/>
              <a:t> 8048064:	</a:t>
            </a:r>
            <a:r>
              <a:rPr lang="vi-VN" smtClean="0"/>
              <a:t>c3						ret    </a:t>
            </a:r>
          </a:p>
          <a:p>
            <a:endParaRPr lang="vi-VN"/>
          </a:p>
          <a:p>
            <a:r>
              <a:rPr lang="vi-VN" b="1" smtClean="0"/>
              <a:t>08048065 </a:t>
            </a:r>
            <a:r>
              <a:rPr lang="vi-VN" b="1"/>
              <a:t>&lt;_start&gt;:</a:t>
            </a:r>
          </a:p>
          <a:p>
            <a:r>
              <a:rPr lang="vi-VN"/>
              <a:t> 8048065:	b8 0b 00 00 </a:t>
            </a:r>
            <a:r>
              <a:rPr lang="vi-VN" smtClean="0"/>
              <a:t>00		mov	eax,0xb</a:t>
            </a:r>
            <a:endParaRPr lang="vi-VN"/>
          </a:p>
          <a:p>
            <a:r>
              <a:rPr lang="vi-VN"/>
              <a:t> 804806a:	bb 16 00 00 </a:t>
            </a:r>
            <a:r>
              <a:rPr lang="vi-VN" smtClean="0"/>
              <a:t>00		mov	ebx,0x16</a:t>
            </a:r>
            <a:endParaRPr lang="vi-VN"/>
          </a:p>
          <a:p>
            <a:r>
              <a:rPr lang="vi-VN"/>
              <a:t> </a:t>
            </a:r>
            <a:r>
              <a:rPr lang="vi-VN" smtClean="0"/>
              <a:t>804806f:	ba </a:t>
            </a:r>
            <a:r>
              <a:rPr lang="vi-VN"/>
              <a:t>21 00 00 </a:t>
            </a:r>
            <a:r>
              <a:rPr lang="vi-VN" smtClean="0"/>
              <a:t>00		mov	edx,0x21</a:t>
            </a:r>
            <a:endParaRPr lang="vi-VN"/>
          </a:p>
          <a:p>
            <a:r>
              <a:rPr lang="vi-VN">
                <a:solidFill>
                  <a:srgbClr val="FF00FF"/>
                </a:solidFill>
              </a:rPr>
              <a:t> 8048074:	e8 e7 ff ff </a:t>
            </a:r>
            <a:r>
              <a:rPr lang="vi-VN" smtClean="0">
                <a:solidFill>
                  <a:srgbClr val="FF00FF"/>
                </a:solidFill>
              </a:rPr>
              <a:t>ff			call	8048060 </a:t>
            </a:r>
            <a:r>
              <a:rPr lang="vi-VN">
                <a:solidFill>
                  <a:srgbClr val="FF00FF"/>
                </a:solidFill>
              </a:rPr>
              <a:t>&lt;</a:t>
            </a:r>
            <a:r>
              <a:rPr lang="vi-VN" smtClean="0">
                <a:solidFill>
                  <a:srgbClr val="FF00FF"/>
                </a:solidFill>
              </a:rPr>
              <a:t>MyProc</a:t>
            </a:r>
            <a:r>
              <a:rPr lang="vi-VN">
                <a:solidFill>
                  <a:srgbClr val="FF00FF"/>
                </a:solidFill>
              </a:rPr>
              <a:t>&gt;</a:t>
            </a:r>
          </a:p>
          <a:p>
            <a:r>
              <a:rPr lang="vi-VN"/>
              <a:t> 8048079:	bb 00 00 00 </a:t>
            </a:r>
            <a:r>
              <a:rPr lang="vi-VN" smtClean="0"/>
              <a:t>00		mov	ebx,0x0</a:t>
            </a:r>
            <a:endParaRPr lang="vi-VN"/>
          </a:p>
          <a:p>
            <a:r>
              <a:rPr lang="vi-VN"/>
              <a:t> 804807e:	b8 01 00 00 </a:t>
            </a:r>
            <a:r>
              <a:rPr lang="vi-VN" smtClean="0"/>
              <a:t>00		mov	eax,0x1</a:t>
            </a:r>
            <a:endParaRPr lang="vi-VN"/>
          </a:p>
          <a:p>
            <a:r>
              <a:rPr lang="vi-VN"/>
              <a:t> 8048083:	cd </a:t>
            </a:r>
            <a:r>
              <a:rPr lang="vi-VN" smtClean="0"/>
              <a:t>80				</a:t>
            </a:r>
            <a:r>
              <a:rPr lang="vi-VN"/>
              <a:t>	</a:t>
            </a:r>
            <a:r>
              <a:rPr lang="vi-VN" smtClean="0"/>
              <a:t>int		0x80</a:t>
            </a:r>
            <a:endParaRPr lang="vi-VN"/>
          </a:p>
        </p:txBody>
      </p:sp>
      <p:sp>
        <p:nvSpPr>
          <p:cNvPr id="6" name="Rounded Rectangle 5"/>
          <p:cNvSpPr/>
          <p:nvPr/>
        </p:nvSpPr>
        <p:spPr>
          <a:xfrm>
            <a:off x="1752600" y="914400"/>
            <a:ext cx="2513620" cy="57150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 name="Rounded Rectangular Callout 6"/>
          <p:cNvSpPr/>
          <p:nvPr/>
        </p:nvSpPr>
        <p:spPr>
          <a:xfrm>
            <a:off x="5029200" y="2013756"/>
            <a:ext cx="3962400" cy="1447800"/>
          </a:xfrm>
          <a:prstGeom prst="wedgeRoundRectCallout">
            <a:avLst>
              <a:gd name="adj1" fmla="val -69879"/>
              <a:gd name="adj2" fmla="val 65192"/>
              <a:gd name="adj3" fmla="val 16667"/>
            </a:avLst>
          </a:prstGeom>
        </p:spPr>
        <p:style>
          <a:lnRef idx="0">
            <a:schemeClr val="accent4"/>
          </a:lnRef>
          <a:fillRef idx="3">
            <a:schemeClr val="accent4"/>
          </a:fillRef>
          <a:effectRef idx="3">
            <a:schemeClr val="accent4"/>
          </a:effectRef>
          <a:fontRef idx="minor">
            <a:schemeClr val="lt1"/>
          </a:fontRef>
        </p:style>
        <p:txBody>
          <a:bodyPr rtlCol="0" anchor="ctr"/>
          <a:lstStyle/>
          <a:p>
            <a:pPr marL="238125" indent="-238125">
              <a:buFont typeface="Arial" panose="020B0604020202020204" pitchFamily="34" charset="0"/>
              <a:buChar char="•"/>
            </a:pPr>
            <a:r>
              <a:rPr lang="vi-VN" sz="2800" smtClean="0"/>
              <a:t>Mã máy</a:t>
            </a:r>
          </a:p>
          <a:p>
            <a:pPr marL="238125" indent="-238125">
              <a:buFont typeface="Arial" panose="020B0604020202020204" pitchFamily="34" charset="0"/>
              <a:buChar char="•"/>
            </a:pPr>
            <a:r>
              <a:rPr lang="vi-VN" sz="2800" smtClean="0"/>
              <a:t>Độ dài lệnh mã máy là không cố định</a:t>
            </a:r>
            <a:endParaRPr lang="vi-VN" sz="2800"/>
          </a:p>
        </p:txBody>
      </p:sp>
    </p:spTree>
    <p:extLst>
      <p:ext uri="{BB962C8B-B14F-4D97-AF65-F5344CB8AC3E}">
        <p14:creationId xmlns:p14="http://schemas.microsoft.com/office/powerpoint/2010/main" val="42699901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par>
                          <p:cTn id="8" fill="hold">
                            <p:stCondLst>
                              <p:cond delay="2000"/>
                            </p:stCondLst>
                            <p:childTnLst>
                              <p:par>
                                <p:cTn id="9" presetID="22" presetClass="entr" presetSubtype="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3103164078"/>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4439424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Sự trở về từ hàm được gọi</a:t>
            </a:r>
            <a:endParaRPr lang="vi-VN"/>
          </a:p>
        </p:txBody>
      </p:sp>
      <p:sp>
        <p:nvSpPr>
          <p:cNvPr id="4" name="Slide Number Placeholder 3"/>
          <p:cNvSpPr>
            <a:spLocks noGrp="1"/>
          </p:cNvSpPr>
          <p:nvPr>
            <p:ph type="sldNum" sz="quarter" idx="12"/>
          </p:nvPr>
        </p:nvSpPr>
        <p:spPr/>
        <p:txBody>
          <a:bodyPr/>
          <a:lstStyle/>
          <a:p>
            <a:fld id="{3E15BD7C-E074-4D4A-84C3-500EE5B9C190}" type="slidenum">
              <a:rPr lang="ru-RU" smtClean="0"/>
              <a:pPr/>
              <a:t>40</a:t>
            </a:fld>
            <a:endParaRPr lang="ru-RU"/>
          </a:p>
        </p:txBody>
      </p:sp>
      <p:sp>
        <p:nvSpPr>
          <p:cNvPr id="5" name="Content Placeholder 5"/>
          <p:cNvSpPr>
            <a:spLocks noGrp="1"/>
          </p:cNvSpPr>
          <p:nvPr>
            <p:ph sz="quarter" idx="13"/>
          </p:nvPr>
        </p:nvSpPr>
        <p:spPr/>
        <p:txBody>
          <a:bodyPr>
            <a:normAutofit lnSpcReduction="10000"/>
          </a:bodyPr>
          <a:lstStyle/>
          <a:p>
            <a:r>
              <a:rPr lang="vi-VN" b="1"/>
              <a:t>08048060 &lt;</a:t>
            </a:r>
            <a:r>
              <a:rPr lang="vi-VN" b="1" smtClean="0"/>
              <a:t>MyProc</a:t>
            </a:r>
            <a:r>
              <a:rPr lang="vi-VN" b="1"/>
              <a:t>&gt;:</a:t>
            </a:r>
          </a:p>
          <a:p>
            <a:r>
              <a:rPr lang="vi-VN"/>
              <a:t> 8048060:	01 </a:t>
            </a:r>
            <a:r>
              <a:rPr lang="vi-VN" smtClean="0"/>
              <a:t>d8					add	eax,ebx</a:t>
            </a:r>
            <a:endParaRPr lang="vi-VN"/>
          </a:p>
          <a:p>
            <a:r>
              <a:rPr lang="vi-VN"/>
              <a:t> 8048062:	29 </a:t>
            </a:r>
            <a:r>
              <a:rPr lang="vi-VN" smtClean="0"/>
              <a:t>d0					sub	eax,edx</a:t>
            </a:r>
            <a:endParaRPr lang="vi-VN"/>
          </a:p>
          <a:p>
            <a:r>
              <a:rPr lang="vi-VN"/>
              <a:t> 8048064:	</a:t>
            </a:r>
            <a:r>
              <a:rPr lang="vi-VN" smtClean="0"/>
              <a:t>c3						ret    </a:t>
            </a:r>
          </a:p>
          <a:p>
            <a:endParaRPr lang="vi-VN"/>
          </a:p>
          <a:p>
            <a:r>
              <a:rPr lang="vi-VN" b="1" smtClean="0"/>
              <a:t>08048065 </a:t>
            </a:r>
            <a:r>
              <a:rPr lang="vi-VN" b="1"/>
              <a:t>&lt;_start&gt;:</a:t>
            </a:r>
          </a:p>
          <a:p>
            <a:r>
              <a:rPr lang="vi-VN"/>
              <a:t> 8048065:	b8 0b 00 00 </a:t>
            </a:r>
            <a:r>
              <a:rPr lang="vi-VN" smtClean="0"/>
              <a:t>00		mov	eax,0xb</a:t>
            </a:r>
            <a:endParaRPr lang="vi-VN"/>
          </a:p>
          <a:p>
            <a:r>
              <a:rPr lang="vi-VN"/>
              <a:t> 804806a:	bb 16 00 00 </a:t>
            </a:r>
            <a:r>
              <a:rPr lang="vi-VN" smtClean="0"/>
              <a:t>00		mov	ebx,0x16</a:t>
            </a:r>
            <a:endParaRPr lang="vi-VN"/>
          </a:p>
          <a:p>
            <a:r>
              <a:rPr lang="vi-VN"/>
              <a:t> </a:t>
            </a:r>
            <a:r>
              <a:rPr lang="vi-VN" smtClean="0"/>
              <a:t>804806f:	ba </a:t>
            </a:r>
            <a:r>
              <a:rPr lang="vi-VN"/>
              <a:t>21 00 00 </a:t>
            </a:r>
            <a:r>
              <a:rPr lang="vi-VN" smtClean="0"/>
              <a:t>00		mov	edx,0x21</a:t>
            </a:r>
            <a:endParaRPr lang="vi-VN"/>
          </a:p>
          <a:p>
            <a:r>
              <a:rPr lang="vi-VN">
                <a:solidFill>
                  <a:srgbClr val="FF00FF"/>
                </a:solidFill>
              </a:rPr>
              <a:t> 8048074:	e8 e7 ff ff </a:t>
            </a:r>
            <a:r>
              <a:rPr lang="vi-VN" smtClean="0">
                <a:solidFill>
                  <a:srgbClr val="FF00FF"/>
                </a:solidFill>
              </a:rPr>
              <a:t>ff			call	8048060 </a:t>
            </a:r>
            <a:r>
              <a:rPr lang="vi-VN">
                <a:solidFill>
                  <a:srgbClr val="FF00FF"/>
                </a:solidFill>
              </a:rPr>
              <a:t>&lt;</a:t>
            </a:r>
            <a:r>
              <a:rPr lang="vi-VN" smtClean="0">
                <a:solidFill>
                  <a:srgbClr val="FF00FF"/>
                </a:solidFill>
              </a:rPr>
              <a:t>MyProc</a:t>
            </a:r>
            <a:r>
              <a:rPr lang="vi-VN">
                <a:solidFill>
                  <a:srgbClr val="FF00FF"/>
                </a:solidFill>
              </a:rPr>
              <a:t>&gt;</a:t>
            </a:r>
          </a:p>
          <a:p>
            <a:r>
              <a:rPr lang="vi-VN"/>
              <a:t> 8048079:	bb 00 00 00 </a:t>
            </a:r>
            <a:r>
              <a:rPr lang="vi-VN" smtClean="0"/>
              <a:t>00		mov	ebx,0x0</a:t>
            </a:r>
            <a:endParaRPr lang="vi-VN"/>
          </a:p>
          <a:p>
            <a:r>
              <a:rPr lang="vi-VN"/>
              <a:t> 804807e:	b8 01 00 00 </a:t>
            </a:r>
            <a:r>
              <a:rPr lang="vi-VN" smtClean="0"/>
              <a:t>00		mov	eax,0x1</a:t>
            </a:r>
            <a:endParaRPr lang="vi-VN"/>
          </a:p>
          <a:p>
            <a:r>
              <a:rPr lang="vi-VN"/>
              <a:t> 8048083:	cd </a:t>
            </a:r>
            <a:r>
              <a:rPr lang="vi-VN" smtClean="0"/>
              <a:t>80				</a:t>
            </a:r>
            <a:r>
              <a:rPr lang="vi-VN"/>
              <a:t>	</a:t>
            </a:r>
            <a:r>
              <a:rPr lang="vi-VN" smtClean="0"/>
              <a:t>int		0x80</a:t>
            </a:r>
            <a:endParaRPr lang="vi-VN"/>
          </a:p>
        </p:txBody>
      </p:sp>
      <p:sp>
        <p:nvSpPr>
          <p:cNvPr id="6" name="Rounded Rectangle 5"/>
          <p:cNvSpPr/>
          <p:nvPr/>
        </p:nvSpPr>
        <p:spPr>
          <a:xfrm>
            <a:off x="33130" y="685800"/>
            <a:ext cx="1643270" cy="59436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 name="Rounded Rectangular Callout 6"/>
          <p:cNvSpPr/>
          <p:nvPr/>
        </p:nvSpPr>
        <p:spPr>
          <a:xfrm>
            <a:off x="2819400" y="1066800"/>
            <a:ext cx="6324600" cy="2895600"/>
          </a:xfrm>
          <a:prstGeom prst="wedgeRoundRectCallout">
            <a:avLst>
              <a:gd name="adj1" fmla="val -68483"/>
              <a:gd name="adj2" fmla="val 49681"/>
              <a:gd name="adj3" fmla="val 16667"/>
            </a:avLst>
          </a:prstGeom>
        </p:spPr>
        <p:style>
          <a:lnRef idx="0">
            <a:schemeClr val="accent4"/>
          </a:lnRef>
          <a:fillRef idx="3">
            <a:schemeClr val="accent4"/>
          </a:fillRef>
          <a:effectRef idx="3">
            <a:schemeClr val="accent4"/>
          </a:effectRef>
          <a:fontRef idx="minor">
            <a:schemeClr val="lt1"/>
          </a:fontRef>
        </p:style>
        <p:txBody>
          <a:bodyPr rtlCol="0" anchor="ctr"/>
          <a:lstStyle/>
          <a:p>
            <a:pPr marL="238125" indent="-238125">
              <a:buFont typeface="Arial" panose="020B0604020202020204" pitchFamily="34" charset="0"/>
              <a:buChar char="•"/>
            </a:pPr>
            <a:r>
              <a:rPr lang="vi-VN" sz="2800" smtClean="0"/>
              <a:t>Địa chỉ của lệnh mã máy khi thực thi chương trình</a:t>
            </a:r>
          </a:p>
          <a:p>
            <a:pPr marL="238125" indent="-238125">
              <a:buFont typeface="Arial" panose="020B0604020202020204" pitchFamily="34" charset="0"/>
              <a:buChar char="•"/>
            </a:pPr>
            <a:r>
              <a:rPr lang="vi-VN" sz="2800" smtClean="0"/>
              <a:t>Tên hàm là địa chỉ của lệnh đầu tiên trong hàm</a:t>
            </a:r>
          </a:p>
          <a:p>
            <a:pPr marL="238125" indent="-238125">
              <a:buFont typeface="Arial" panose="020B0604020202020204" pitchFamily="34" charset="0"/>
              <a:buChar char="•"/>
            </a:pPr>
            <a:r>
              <a:rPr lang="vi-VN" sz="2800" smtClean="0"/>
              <a:t>Các lệnh được thực hiện tuần tự từ trên xuống, trừ khi có lệnh nhảy.</a:t>
            </a:r>
            <a:endParaRPr lang="vi-VN" sz="2800"/>
          </a:p>
        </p:txBody>
      </p:sp>
    </p:spTree>
    <p:extLst>
      <p:ext uri="{BB962C8B-B14F-4D97-AF65-F5344CB8AC3E}">
        <p14:creationId xmlns:p14="http://schemas.microsoft.com/office/powerpoint/2010/main" val="9704031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par>
                          <p:cTn id="8" fill="hold">
                            <p:stCondLst>
                              <p:cond delay="2000"/>
                            </p:stCondLst>
                            <p:childTnLst>
                              <p:par>
                                <p:cTn id="9" presetID="22" presetClass="entr" presetSubtype="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Sự trở về từ hàm được gọi</a:t>
            </a:r>
            <a:endParaRPr lang="vi-VN"/>
          </a:p>
        </p:txBody>
      </p:sp>
      <p:sp>
        <p:nvSpPr>
          <p:cNvPr id="4" name="Slide Number Placeholder 3"/>
          <p:cNvSpPr>
            <a:spLocks noGrp="1"/>
          </p:cNvSpPr>
          <p:nvPr>
            <p:ph type="sldNum" sz="quarter" idx="12"/>
          </p:nvPr>
        </p:nvSpPr>
        <p:spPr/>
        <p:txBody>
          <a:bodyPr/>
          <a:lstStyle/>
          <a:p>
            <a:fld id="{3E15BD7C-E074-4D4A-84C3-500EE5B9C190}" type="slidenum">
              <a:rPr lang="ru-RU" smtClean="0"/>
              <a:pPr/>
              <a:t>41</a:t>
            </a:fld>
            <a:endParaRPr lang="ru-RU"/>
          </a:p>
        </p:txBody>
      </p:sp>
      <p:sp>
        <p:nvSpPr>
          <p:cNvPr id="5" name="Content Placeholder 5"/>
          <p:cNvSpPr>
            <a:spLocks noGrp="1"/>
          </p:cNvSpPr>
          <p:nvPr>
            <p:ph sz="quarter" idx="13"/>
          </p:nvPr>
        </p:nvSpPr>
        <p:spPr/>
        <p:txBody>
          <a:bodyPr>
            <a:normAutofit lnSpcReduction="10000"/>
          </a:bodyPr>
          <a:lstStyle/>
          <a:p>
            <a:r>
              <a:rPr lang="vi-VN" b="1"/>
              <a:t>08048060 &lt;</a:t>
            </a:r>
            <a:r>
              <a:rPr lang="vi-VN" b="1" smtClean="0"/>
              <a:t>MyProc</a:t>
            </a:r>
            <a:r>
              <a:rPr lang="vi-VN" b="1"/>
              <a:t>&gt;:</a:t>
            </a:r>
          </a:p>
          <a:p>
            <a:r>
              <a:rPr lang="vi-VN"/>
              <a:t> 8048060:	01 </a:t>
            </a:r>
            <a:r>
              <a:rPr lang="vi-VN" smtClean="0"/>
              <a:t>d8					add	eax,ebx</a:t>
            </a:r>
            <a:endParaRPr lang="vi-VN"/>
          </a:p>
          <a:p>
            <a:r>
              <a:rPr lang="vi-VN"/>
              <a:t> 8048062:	29 </a:t>
            </a:r>
            <a:r>
              <a:rPr lang="vi-VN" smtClean="0"/>
              <a:t>d0					sub	eax,edx</a:t>
            </a:r>
            <a:endParaRPr lang="vi-VN"/>
          </a:p>
          <a:p>
            <a:r>
              <a:rPr lang="vi-VN"/>
              <a:t> 8048064:	</a:t>
            </a:r>
            <a:r>
              <a:rPr lang="vi-VN" smtClean="0"/>
              <a:t>c3						ret    </a:t>
            </a:r>
          </a:p>
          <a:p>
            <a:endParaRPr lang="vi-VN"/>
          </a:p>
          <a:p>
            <a:r>
              <a:rPr lang="vi-VN" b="1" smtClean="0"/>
              <a:t>08048065 </a:t>
            </a:r>
            <a:r>
              <a:rPr lang="vi-VN" b="1"/>
              <a:t>&lt;_start&gt;:</a:t>
            </a:r>
          </a:p>
          <a:p>
            <a:r>
              <a:rPr lang="vi-VN"/>
              <a:t> 8048065:	b8 0b 00 00 </a:t>
            </a:r>
            <a:r>
              <a:rPr lang="vi-VN" smtClean="0"/>
              <a:t>00		mov	eax,0xb</a:t>
            </a:r>
            <a:endParaRPr lang="vi-VN"/>
          </a:p>
          <a:p>
            <a:r>
              <a:rPr lang="vi-VN"/>
              <a:t> 804806a:	bb 16 00 00 </a:t>
            </a:r>
            <a:r>
              <a:rPr lang="vi-VN" smtClean="0"/>
              <a:t>00		mov	ebx,0x16</a:t>
            </a:r>
            <a:endParaRPr lang="vi-VN"/>
          </a:p>
          <a:p>
            <a:r>
              <a:rPr lang="vi-VN"/>
              <a:t> </a:t>
            </a:r>
            <a:r>
              <a:rPr lang="vi-VN" smtClean="0"/>
              <a:t>804806f:	ba </a:t>
            </a:r>
            <a:r>
              <a:rPr lang="vi-VN"/>
              <a:t>21 00 00 </a:t>
            </a:r>
            <a:r>
              <a:rPr lang="vi-VN" smtClean="0"/>
              <a:t>00		mov	edx,0x21</a:t>
            </a:r>
            <a:endParaRPr lang="vi-VN"/>
          </a:p>
          <a:p>
            <a:r>
              <a:rPr lang="vi-VN">
                <a:solidFill>
                  <a:srgbClr val="FF00FF"/>
                </a:solidFill>
              </a:rPr>
              <a:t> 8048074:	e8 e7 ff ff </a:t>
            </a:r>
            <a:r>
              <a:rPr lang="vi-VN" smtClean="0">
                <a:solidFill>
                  <a:srgbClr val="FF00FF"/>
                </a:solidFill>
              </a:rPr>
              <a:t>ff			call	8048060 </a:t>
            </a:r>
            <a:r>
              <a:rPr lang="vi-VN">
                <a:solidFill>
                  <a:srgbClr val="FF00FF"/>
                </a:solidFill>
              </a:rPr>
              <a:t>&lt;</a:t>
            </a:r>
            <a:r>
              <a:rPr lang="vi-VN" smtClean="0">
                <a:solidFill>
                  <a:srgbClr val="FF00FF"/>
                </a:solidFill>
              </a:rPr>
              <a:t>MyProc</a:t>
            </a:r>
            <a:r>
              <a:rPr lang="vi-VN">
                <a:solidFill>
                  <a:srgbClr val="FF00FF"/>
                </a:solidFill>
              </a:rPr>
              <a:t>&gt;</a:t>
            </a:r>
          </a:p>
          <a:p>
            <a:r>
              <a:rPr lang="vi-VN"/>
              <a:t> 8048079:	bb 00 00 00 </a:t>
            </a:r>
            <a:r>
              <a:rPr lang="vi-VN" smtClean="0"/>
              <a:t>00		mov	ebx,0x0</a:t>
            </a:r>
            <a:endParaRPr lang="vi-VN"/>
          </a:p>
          <a:p>
            <a:r>
              <a:rPr lang="vi-VN"/>
              <a:t> 804807e:	b8 01 00 00 </a:t>
            </a:r>
            <a:r>
              <a:rPr lang="vi-VN" smtClean="0"/>
              <a:t>00		mov	eax,0x1</a:t>
            </a:r>
            <a:endParaRPr lang="vi-VN"/>
          </a:p>
          <a:p>
            <a:r>
              <a:rPr lang="vi-VN"/>
              <a:t> 8048083:	cd </a:t>
            </a:r>
            <a:r>
              <a:rPr lang="vi-VN" smtClean="0"/>
              <a:t>80				</a:t>
            </a:r>
            <a:r>
              <a:rPr lang="vi-VN"/>
              <a:t>	</a:t>
            </a:r>
            <a:r>
              <a:rPr lang="vi-VN" smtClean="0"/>
              <a:t>int		0x80</a:t>
            </a:r>
            <a:endParaRPr lang="vi-VN"/>
          </a:p>
        </p:txBody>
      </p:sp>
      <p:sp>
        <p:nvSpPr>
          <p:cNvPr id="7" name="Rounded Rectangular Callout 6"/>
          <p:cNvSpPr/>
          <p:nvPr/>
        </p:nvSpPr>
        <p:spPr>
          <a:xfrm>
            <a:off x="1715480" y="5681983"/>
            <a:ext cx="5713040" cy="1143000"/>
          </a:xfrm>
          <a:prstGeom prst="wedgeRoundRectCallout">
            <a:avLst>
              <a:gd name="adj1" fmla="val 21287"/>
              <a:gd name="adj2" fmla="val -102058"/>
              <a:gd name="adj3" fmla="val 16667"/>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vi-VN" sz="2800" smtClean="0"/>
              <a:t>Lệnh "call" sẽ khiến chương trình nhảy đến lệnh ở 08048060</a:t>
            </a:r>
            <a:endParaRPr lang="vi-VN" sz="2800"/>
          </a:p>
        </p:txBody>
      </p:sp>
      <p:sp>
        <p:nvSpPr>
          <p:cNvPr id="8" name="Rounded Rectangle 7"/>
          <p:cNvSpPr/>
          <p:nvPr/>
        </p:nvSpPr>
        <p:spPr>
          <a:xfrm>
            <a:off x="33130" y="685800"/>
            <a:ext cx="6901070" cy="9906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28790597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21" presetClass="entr" presetSubtype="1"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heel(1)">
                                      <p:cBhvr>
                                        <p:cTn id="11"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Sự trở về từ hàm được gọi</a:t>
            </a:r>
            <a:endParaRPr lang="vi-VN"/>
          </a:p>
        </p:txBody>
      </p:sp>
      <p:sp>
        <p:nvSpPr>
          <p:cNvPr id="4" name="Slide Number Placeholder 3"/>
          <p:cNvSpPr>
            <a:spLocks noGrp="1"/>
          </p:cNvSpPr>
          <p:nvPr>
            <p:ph type="sldNum" sz="quarter" idx="12"/>
          </p:nvPr>
        </p:nvSpPr>
        <p:spPr/>
        <p:txBody>
          <a:bodyPr/>
          <a:lstStyle/>
          <a:p>
            <a:fld id="{3E15BD7C-E074-4D4A-84C3-500EE5B9C190}" type="slidenum">
              <a:rPr lang="ru-RU" smtClean="0"/>
              <a:pPr/>
              <a:t>42</a:t>
            </a:fld>
            <a:endParaRPr lang="ru-RU"/>
          </a:p>
        </p:txBody>
      </p:sp>
      <p:sp>
        <p:nvSpPr>
          <p:cNvPr id="5" name="Content Placeholder 5"/>
          <p:cNvSpPr>
            <a:spLocks noGrp="1"/>
          </p:cNvSpPr>
          <p:nvPr>
            <p:ph sz="quarter" idx="13"/>
          </p:nvPr>
        </p:nvSpPr>
        <p:spPr/>
        <p:txBody>
          <a:bodyPr>
            <a:normAutofit lnSpcReduction="10000"/>
          </a:bodyPr>
          <a:lstStyle/>
          <a:p>
            <a:r>
              <a:rPr lang="vi-VN" b="1"/>
              <a:t>08048060 &lt;</a:t>
            </a:r>
            <a:r>
              <a:rPr lang="vi-VN" b="1" smtClean="0"/>
              <a:t>MyProc</a:t>
            </a:r>
            <a:r>
              <a:rPr lang="vi-VN" b="1"/>
              <a:t>&gt;:</a:t>
            </a:r>
          </a:p>
          <a:p>
            <a:r>
              <a:rPr lang="vi-VN"/>
              <a:t> 8048060:	01 </a:t>
            </a:r>
            <a:r>
              <a:rPr lang="vi-VN" smtClean="0"/>
              <a:t>d8					add	eax,ebx</a:t>
            </a:r>
            <a:endParaRPr lang="vi-VN"/>
          </a:p>
          <a:p>
            <a:r>
              <a:rPr lang="vi-VN"/>
              <a:t> 8048062:	29 </a:t>
            </a:r>
            <a:r>
              <a:rPr lang="vi-VN" smtClean="0"/>
              <a:t>d0					sub	eax,edx</a:t>
            </a:r>
            <a:endParaRPr lang="vi-VN"/>
          </a:p>
          <a:p>
            <a:r>
              <a:rPr lang="vi-VN"/>
              <a:t> 8048064:	</a:t>
            </a:r>
            <a:r>
              <a:rPr lang="vi-VN" smtClean="0"/>
              <a:t>c3						ret    </a:t>
            </a:r>
          </a:p>
          <a:p>
            <a:endParaRPr lang="vi-VN"/>
          </a:p>
          <a:p>
            <a:r>
              <a:rPr lang="vi-VN" b="1" smtClean="0"/>
              <a:t>08048065 </a:t>
            </a:r>
            <a:r>
              <a:rPr lang="vi-VN" b="1"/>
              <a:t>&lt;_start&gt;:</a:t>
            </a:r>
          </a:p>
          <a:p>
            <a:r>
              <a:rPr lang="vi-VN"/>
              <a:t> 8048065:	b8 0b 00 00 </a:t>
            </a:r>
            <a:r>
              <a:rPr lang="vi-VN" smtClean="0"/>
              <a:t>00		mov	eax,0xb</a:t>
            </a:r>
            <a:endParaRPr lang="vi-VN"/>
          </a:p>
          <a:p>
            <a:r>
              <a:rPr lang="vi-VN"/>
              <a:t> 804806a:	bb 16 00 00 </a:t>
            </a:r>
            <a:r>
              <a:rPr lang="vi-VN" smtClean="0"/>
              <a:t>00		mov	ebx,0x16</a:t>
            </a:r>
            <a:endParaRPr lang="vi-VN"/>
          </a:p>
          <a:p>
            <a:r>
              <a:rPr lang="vi-VN"/>
              <a:t> </a:t>
            </a:r>
            <a:r>
              <a:rPr lang="vi-VN" smtClean="0"/>
              <a:t>804806f:	ba </a:t>
            </a:r>
            <a:r>
              <a:rPr lang="vi-VN"/>
              <a:t>21 00 00 </a:t>
            </a:r>
            <a:r>
              <a:rPr lang="vi-VN" smtClean="0"/>
              <a:t>00		mov	edx,0x21</a:t>
            </a:r>
            <a:endParaRPr lang="vi-VN"/>
          </a:p>
          <a:p>
            <a:r>
              <a:rPr lang="vi-VN">
                <a:solidFill>
                  <a:srgbClr val="FF00FF"/>
                </a:solidFill>
              </a:rPr>
              <a:t> 8048074:	e8 e7 ff ff </a:t>
            </a:r>
            <a:r>
              <a:rPr lang="vi-VN" smtClean="0">
                <a:solidFill>
                  <a:srgbClr val="FF00FF"/>
                </a:solidFill>
              </a:rPr>
              <a:t>ff			call	8048060 </a:t>
            </a:r>
            <a:r>
              <a:rPr lang="vi-VN">
                <a:solidFill>
                  <a:srgbClr val="FF00FF"/>
                </a:solidFill>
              </a:rPr>
              <a:t>&lt;</a:t>
            </a:r>
            <a:r>
              <a:rPr lang="vi-VN" smtClean="0">
                <a:solidFill>
                  <a:srgbClr val="FF00FF"/>
                </a:solidFill>
              </a:rPr>
              <a:t>MyProc</a:t>
            </a:r>
            <a:r>
              <a:rPr lang="vi-VN">
                <a:solidFill>
                  <a:srgbClr val="FF00FF"/>
                </a:solidFill>
              </a:rPr>
              <a:t>&gt;</a:t>
            </a:r>
          </a:p>
          <a:p>
            <a:r>
              <a:rPr lang="vi-VN"/>
              <a:t> 8048079:	bb 00 00 00 </a:t>
            </a:r>
            <a:r>
              <a:rPr lang="vi-VN" smtClean="0"/>
              <a:t>00		mov	ebx,0x0</a:t>
            </a:r>
            <a:endParaRPr lang="vi-VN"/>
          </a:p>
          <a:p>
            <a:r>
              <a:rPr lang="vi-VN"/>
              <a:t> 804807e:	b8 01 00 00 </a:t>
            </a:r>
            <a:r>
              <a:rPr lang="vi-VN" smtClean="0"/>
              <a:t>00		mov	eax,0x1</a:t>
            </a:r>
            <a:endParaRPr lang="vi-VN"/>
          </a:p>
          <a:p>
            <a:r>
              <a:rPr lang="vi-VN"/>
              <a:t> 8048083:	cd </a:t>
            </a:r>
            <a:r>
              <a:rPr lang="vi-VN" smtClean="0"/>
              <a:t>80				</a:t>
            </a:r>
            <a:r>
              <a:rPr lang="vi-VN"/>
              <a:t>	</a:t>
            </a:r>
            <a:r>
              <a:rPr lang="vi-VN" smtClean="0"/>
              <a:t>int		0x80</a:t>
            </a:r>
            <a:endParaRPr lang="vi-VN"/>
          </a:p>
        </p:txBody>
      </p:sp>
      <p:sp>
        <p:nvSpPr>
          <p:cNvPr id="7" name="Rounded Rectangular Callout 6"/>
          <p:cNvSpPr/>
          <p:nvPr/>
        </p:nvSpPr>
        <p:spPr>
          <a:xfrm>
            <a:off x="2819400" y="2933700"/>
            <a:ext cx="6170240" cy="1638300"/>
          </a:xfrm>
          <a:prstGeom prst="wedgeRoundRectCallout">
            <a:avLst>
              <a:gd name="adj1" fmla="val -17016"/>
              <a:gd name="adj2" fmla="val -77104"/>
              <a:gd name="adj3" fmla="val 16667"/>
            </a:avLst>
          </a:prstGeom>
        </p:spPr>
        <p:style>
          <a:lnRef idx="0">
            <a:schemeClr val="accent4"/>
          </a:lnRef>
          <a:fillRef idx="3">
            <a:schemeClr val="accent4"/>
          </a:fillRef>
          <a:effectRef idx="3">
            <a:schemeClr val="accent4"/>
          </a:effectRef>
          <a:fontRef idx="minor">
            <a:schemeClr val="lt1"/>
          </a:fontRef>
        </p:style>
        <p:txBody>
          <a:bodyPr rtlCol="0" anchor="ctr"/>
          <a:lstStyle/>
          <a:p>
            <a:pPr marL="179388" indent="-179388">
              <a:buFont typeface="Arial" panose="020B0604020202020204" pitchFamily="34" charset="0"/>
              <a:buChar char="•"/>
            </a:pPr>
            <a:r>
              <a:rPr lang="vi-VN" sz="2800" smtClean="0"/>
              <a:t>Tiếp theo lệnh "ret" sẽ là lệnh nào?</a:t>
            </a:r>
          </a:p>
          <a:p>
            <a:pPr marL="179388" indent="-179388">
              <a:buFont typeface="Arial" panose="020B0604020202020204" pitchFamily="34" charset="0"/>
              <a:buChar char="•"/>
            </a:pPr>
            <a:r>
              <a:rPr lang="vi-VN" sz="2800"/>
              <a:t>Rõ ràng là lệnh ở </a:t>
            </a:r>
            <a:r>
              <a:rPr lang="vi-VN" sz="2800" smtClean="0"/>
              <a:t>08048079</a:t>
            </a:r>
          </a:p>
          <a:p>
            <a:pPr marL="179388" indent="-179388">
              <a:buFont typeface="Arial" panose="020B0604020202020204" pitchFamily="34" charset="0"/>
              <a:buChar char="•"/>
            </a:pPr>
            <a:r>
              <a:rPr lang="vi-VN" sz="2800" smtClean="0"/>
              <a:t>Nhưng bằng cách nào????????</a:t>
            </a:r>
            <a:endParaRPr lang="vi-VN" sz="2800"/>
          </a:p>
        </p:txBody>
      </p:sp>
      <p:sp>
        <p:nvSpPr>
          <p:cNvPr id="6" name="Rounded Rectangle 5"/>
          <p:cNvSpPr/>
          <p:nvPr/>
        </p:nvSpPr>
        <p:spPr>
          <a:xfrm>
            <a:off x="109330" y="5105400"/>
            <a:ext cx="6901070" cy="4572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12536461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21" presetClass="entr" presetSubtype="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heel(1)">
                                      <p:cBhvr>
                                        <p:cTn id="11"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Sự trở về từ hàm được gọi</a:t>
            </a:r>
            <a:endParaRPr lang="vi-VN"/>
          </a:p>
        </p:txBody>
      </p:sp>
      <p:sp>
        <p:nvSpPr>
          <p:cNvPr id="4" name="Slide Number Placeholder 3"/>
          <p:cNvSpPr>
            <a:spLocks noGrp="1"/>
          </p:cNvSpPr>
          <p:nvPr>
            <p:ph type="sldNum" sz="quarter" idx="12"/>
          </p:nvPr>
        </p:nvSpPr>
        <p:spPr/>
        <p:txBody>
          <a:bodyPr/>
          <a:lstStyle/>
          <a:p>
            <a:fld id="{3E15BD7C-E074-4D4A-84C3-500EE5B9C190}" type="slidenum">
              <a:rPr lang="ru-RU" smtClean="0"/>
              <a:pPr/>
              <a:t>43</a:t>
            </a:fld>
            <a:endParaRPr lang="ru-RU"/>
          </a:p>
        </p:txBody>
      </p:sp>
      <p:sp>
        <p:nvSpPr>
          <p:cNvPr id="5" name="Content Placeholder 5"/>
          <p:cNvSpPr>
            <a:spLocks noGrp="1"/>
          </p:cNvSpPr>
          <p:nvPr>
            <p:ph sz="quarter" idx="13"/>
          </p:nvPr>
        </p:nvSpPr>
        <p:spPr/>
        <p:txBody>
          <a:bodyPr>
            <a:normAutofit lnSpcReduction="10000"/>
          </a:bodyPr>
          <a:lstStyle/>
          <a:p>
            <a:r>
              <a:rPr lang="vi-VN" b="1"/>
              <a:t>08048060 &lt;</a:t>
            </a:r>
            <a:r>
              <a:rPr lang="vi-VN" b="1" smtClean="0"/>
              <a:t>MyProc</a:t>
            </a:r>
            <a:r>
              <a:rPr lang="vi-VN" b="1"/>
              <a:t>&gt;:</a:t>
            </a:r>
          </a:p>
          <a:p>
            <a:r>
              <a:rPr lang="vi-VN" smtClean="0"/>
              <a:t> </a:t>
            </a:r>
            <a:r>
              <a:rPr lang="vi-VN" smtClean="0">
                <a:solidFill>
                  <a:srgbClr val="00B0F0"/>
                </a:solidFill>
              </a:rPr>
              <a:t>8048060</a:t>
            </a:r>
            <a:r>
              <a:rPr lang="vi-VN" smtClean="0"/>
              <a:t>:</a:t>
            </a:r>
            <a:r>
              <a:rPr lang="vi-VN"/>
              <a:t>	01 </a:t>
            </a:r>
            <a:r>
              <a:rPr lang="vi-VN" smtClean="0"/>
              <a:t>d8					add	eax,ebx</a:t>
            </a:r>
            <a:endParaRPr lang="vi-VN"/>
          </a:p>
          <a:p>
            <a:r>
              <a:rPr lang="vi-VN"/>
              <a:t> </a:t>
            </a:r>
            <a:r>
              <a:rPr lang="vi-VN" smtClean="0"/>
              <a:t>8048062</a:t>
            </a:r>
            <a:r>
              <a:rPr lang="vi-VN"/>
              <a:t>:	29 </a:t>
            </a:r>
            <a:r>
              <a:rPr lang="vi-VN" smtClean="0"/>
              <a:t>d0					sub	eax,edx</a:t>
            </a:r>
            <a:endParaRPr lang="vi-VN"/>
          </a:p>
          <a:p>
            <a:r>
              <a:rPr lang="vi-VN"/>
              <a:t> 8048064:	</a:t>
            </a:r>
            <a:r>
              <a:rPr lang="vi-VN" smtClean="0"/>
              <a:t>c3						ret    </a:t>
            </a:r>
          </a:p>
          <a:p>
            <a:endParaRPr lang="vi-VN"/>
          </a:p>
          <a:p>
            <a:r>
              <a:rPr lang="vi-VN" b="1" smtClean="0"/>
              <a:t>08048065 </a:t>
            </a:r>
            <a:r>
              <a:rPr lang="vi-VN" b="1"/>
              <a:t>&lt;_start&gt;:</a:t>
            </a:r>
          </a:p>
          <a:p>
            <a:r>
              <a:rPr lang="vi-VN"/>
              <a:t> 8048065:	b8 0b 00 00 </a:t>
            </a:r>
            <a:r>
              <a:rPr lang="vi-VN" smtClean="0"/>
              <a:t>00		mov	eax,0xb</a:t>
            </a:r>
            <a:endParaRPr lang="vi-VN"/>
          </a:p>
          <a:p>
            <a:r>
              <a:rPr lang="vi-VN"/>
              <a:t> 804806a:	bb 16 00 00 </a:t>
            </a:r>
            <a:r>
              <a:rPr lang="vi-VN" smtClean="0"/>
              <a:t>00		mov	ebx,0x16</a:t>
            </a:r>
            <a:endParaRPr lang="vi-VN"/>
          </a:p>
          <a:p>
            <a:r>
              <a:rPr lang="vi-VN"/>
              <a:t> </a:t>
            </a:r>
            <a:r>
              <a:rPr lang="vi-VN" smtClean="0"/>
              <a:t>804806f:	ba </a:t>
            </a:r>
            <a:r>
              <a:rPr lang="vi-VN"/>
              <a:t>21 00 00 </a:t>
            </a:r>
            <a:r>
              <a:rPr lang="vi-VN" smtClean="0"/>
              <a:t>00		mov	edx,0x21</a:t>
            </a:r>
            <a:endParaRPr lang="vi-VN"/>
          </a:p>
          <a:p>
            <a:r>
              <a:rPr lang="vi-VN">
                <a:solidFill>
                  <a:srgbClr val="FF00FF"/>
                </a:solidFill>
              </a:rPr>
              <a:t> 8048074:	e8 e7 ff ff </a:t>
            </a:r>
            <a:r>
              <a:rPr lang="vi-VN" smtClean="0">
                <a:solidFill>
                  <a:srgbClr val="FF00FF"/>
                </a:solidFill>
              </a:rPr>
              <a:t>ff			call	8048060 </a:t>
            </a:r>
            <a:r>
              <a:rPr lang="vi-VN">
                <a:solidFill>
                  <a:srgbClr val="FF00FF"/>
                </a:solidFill>
              </a:rPr>
              <a:t>&lt;</a:t>
            </a:r>
            <a:r>
              <a:rPr lang="vi-VN" smtClean="0">
                <a:solidFill>
                  <a:srgbClr val="FF00FF"/>
                </a:solidFill>
              </a:rPr>
              <a:t>MyProc</a:t>
            </a:r>
            <a:r>
              <a:rPr lang="vi-VN">
                <a:solidFill>
                  <a:srgbClr val="FF00FF"/>
                </a:solidFill>
              </a:rPr>
              <a:t>&gt;</a:t>
            </a:r>
          </a:p>
          <a:p>
            <a:r>
              <a:rPr lang="vi-VN"/>
              <a:t> </a:t>
            </a:r>
            <a:r>
              <a:rPr lang="vi-VN">
                <a:solidFill>
                  <a:srgbClr val="00FF00"/>
                </a:solidFill>
              </a:rPr>
              <a:t>8048079</a:t>
            </a:r>
            <a:r>
              <a:rPr lang="vi-VN"/>
              <a:t>:	bb 00 00 00 </a:t>
            </a:r>
            <a:r>
              <a:rPr lang="vi-VN" smtClean="0"/>
              <a:t>00		mov	ebx,0x0</a:t>
            </a:r>
            <a:endParaRPr lang="vi-VN"/>
          </a:p>
          <a:p>
            <a:r>
              <a:rPr lang="vi-VN"/>
              <a:t> 804807e:	b8 01 00 00 </a:t>
            </a:r>
            <a:r>
              <a:rPr lang="vi-VN" smtClean="0"/>
              <a:t>00		mov	eax,0x1</a:t>
            </a:r>
            <a:endParaRPr lang="vi-VN"/>
          </a:p>
          <a:p>
            <a:r>
              <a:rPr lang="vi-VN"/>
              <a:t> 8048083:	cd </a:t>
            </a:r>
            <a:r>
              <a:rPr lang="vi-VN" smtClean="0"/>
              <a:t>80				</a:t>
            </a:r>
            <a:r>
              <a:rPr lang="vi-VN"/>
              <a:t>	</a:t>
            </a:r>
            <a:r>
              <a:rPr lang="vi-VN" smtClean="0"/>
              <a:t>int		0x80</a:t>
            </a:r>
            <a:endParaRPr lang="vi-VN"/>
          </a:p>
        </p:txBody>
      </p:sp>
      <p:sp>
        <p:nvSpPr>
          <p:cNvPr id="7" name="Rounded Rectangular Callout 6"/>
          <p:cNvSpPr/>
          <p:nvPr/>
        </p:nvSpPr>
        <p:spPr>
          <a:xfrm>
            <a:off x="2937317" y="1398984"/>
            <a:ext cx="6170240" cy="3053745"/>
          </a:xfrm>
          <a:prstGeom prst="wedgeRoundRectCallout">
            <a:avLst>
              <a:gd name="adj1" fmla="val -21527"/>
              <a:gd name="adj2" fmla="val 60261"/>
              <a:gd name="adj3" fmla="val 16667"/>
            </a:avLst>
          </a:prstGeom>
        </p:spPr>
        <p:style>
          <a:lnRef idx="0">
            <a:schemeClr val="accent4"/>
          </a:lnRef>
          <a:fillRef idx="3">
            <a:schemeClr val="accent4"/>
          </a:fillRef>
          <a:effectRef idx="3">
            <a:schemeClr val="accent4"/>
          </a:effectRef>
          <a:fontRef idx="minor">
            <a:schemeClr val="lt1"/>
          </a:fontRef>
        </p:style>
        <p:txBody>
          <a:bodyPr rtlCol="0" anchor="ctr"/>
          <a:lstStyle/>
          <a:p>
            <a:pPr marL="179388" indent="-179388">
              <a:buFont typeface="Arial" panose="020B0604020202020204" pitchFamily="34" charset="0"/>
              <a:buChar char="•"/>
              <a:tabLst>
                <a:tab pos="1371600" algn="l"/>
              </a:tabLst>
            </a:pPr>
            <a:r>
              <a:rPr lang="vi-VN" sz="2800" smtClean="0"/>
              <a:t>Trước khi nhảy đến hàm được gọi, địa chỉ của lệnh kế tiếp sau lệnh "call" sẽ được đưa vào stack</a:t>
            </a:r>
          </a:p>
          <a:p>
            <a:pPr marL="179388" indent="-179388">
              <a:buFont typeface="Arial" panose="020B0604020202020204" pitchFamily="34" charset="0"/>
              <a:buChar char="•"/>
              <a:tabLst>
                <a:tab pos="1371600" algn="l"/>
              </a:tabLst>
            </a:pPr>
            <a:r>
              <a:rPr lang="vi-VN" sz="2800" smtClean="0"/>
              <a:t>Đó gọi là "địa chỉ trở về" (return address). Một cách gần đúng:</a:t>
            </a:r>
            <a:br>
              <a:rPr lang="vi-VN" sz="2800" smtClean="0"/>
            </a:br>
            <a:r>
              <a:rPr lang="vi-VN" sz="2800" smtClean="0"/>
              <a:t>push	</a:t>
            </a:r>
            <a:r>
              <a:rPr lang="vi-VN" sz="2800" b="1" smtClean="0">
                <a:solidFill>
                  <a:srgbClr val="00FF00"/>
                </a:solidFill>
              </a:rPr>
              <a:t>08048079h</a:t>
            </a:r>
            <a:r>
              <a:rPr lang="vi-VN" sz="2800" smtClean="0"/>
              <a:t/>
            </a:r>
            <a:br>
              <a:rPr lang="vi-VN" sz="2800" smtClean="0"/>
            </a:br>
            <a:r>
              <a:rPr lang="vi-VN" sz="2800" smtClean="0"/>
              <a:t>jmp	</a:t>
            </a:r>
            <a:r>
              <a:rPr lang="vi-VN" sz="2800" b="1" smtClean="0">
                <a:solidFill>
                  <a:srgbClr val="00B0F0"/>
                </a:solidFill>
              </a:rPr>
              <a:t>08088060h</a:t>
            </a:r>
            <a:endParaRPr lang="vi-VN" sz="2800" b="1">
              <a:solidFill>
                <a:srgbClr val="00B0F0"/>
              </a:solidFill>
            </a:endParaRPr>
          </a:p>
        </p:txBody>
      </p:sp>
    </p:spTree>
    <p:extLst>
      <p:ext uri="{BB962C8B-B14F-4D97-AF65-F5344CB8AC3E}">
        <p14:creationId xmlns:p14="http://schemas.microsoft.com/office/powerpoint/2010/main" val="30894494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Sự trở về từ hàm được gọi</a:t>
            </a:r>
            <a:endParaRPr lang="vi-VN"/>
          </a:p>
        </p:txBody>
      </p:sp>
      <p:sp>
        <p:nvSpPr>
          <p:cNvPr id="4" name="Slide Number Placeholder 3"/>
          <p:cNvSpPr>
            <a:spLocks noGrp="1"/>
          </p:cNvSpPr>
          <p:nvPr>
            <p:ph type="sldNum" sz="quarter" idx="12"/>
          </p:nvPr>
        </p:nvSpPr>
        <p:spPr/>
        <p:txBody>
          <a:bodyPr/>
          <a:lstStyle/>
          <a:p>
            <a:fld id="{3E15BD7C-E074-4D4A-84C3-500EE5B9C190}" type="slidenum">
              <a:rPr lang="ru-RU" smtClean="0"/>
              <a:pPr/>
              <a:t>44</a:t>
            </a:fld>
            <a:endParaRPr lang="ru-RU"/>
          </a:p>
        </p:txBody>
      </p:sp>
      <p:sp>
        <p:nvSpPr>
          <p:cNvPr id="5" name="Rectangle 4"/>
          <p:cNvSpPr/>
          <p:nvPr/>
        </p:nvSpPr>
        <p:spPr>
          <a:xfrm>
            <a:off x="6477000" y="1909379"/>
            <a:ext cx="2438400" cy="452821"/>
          </a:xfrm>
          <a:prstGeom prst="rect">
            <a:avLst/>
          </a:prstGeom>
          <a:solidFill>
            <a:schemeClr val="accent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vi-VN" sz="3200" b="1" smtClean="0"/>
              <a:t>08048079</a:t>
            </a:r>
            <a:endParaRPr lang="vi-VN" sz="3200" b="1"/>
          </a:p>
        </p:txBody>
      </p:sp>
      <p:sp>
        <p:nvSpPr>
          <p:cNvPr id="13" name="Rectangle 12"/>
          <p:cNvSpPr/>
          <p:nvPr/>
        </p:nvSpPr>
        <p:spPr>
          <a:xfrm>
            <a:off x="4495800" y="1909379"/>
            <a:ext cx="136964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vi-VN" sz="2800" b="1" smtClean="0"/>
              <a:t>ESP</a:t>
            </a:r>
            <a:endParaRPr lang="vi-VN" sz="2800" b="1"/>
          </a:p>
        </p:txBody>
      </p:sp>
      <p:cxnSp>
        <p:nvCxnSpPr>
          <p:cNvPr id="14" name="Straight Arrow Connector 13"/>
          <p:cNvCxnSpPr>
            <a:stCxn id="13" idx="3"/>
          </p:cNvCxnSpPr>
          <p:nvPr/>
        </p:nvCxnSpPr>
        <p:spPr>
          <a:xfrm>
            <a:off x="5865440" y="2137979"/>
            <a:ext cx="61156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6477000" y="1456558"/>
            <a:ext cx="2438400" cy="4528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vi-VN"/>
          </a:p>
        </p:txBody>
      </p:sp>
      <p:sp>
        <p:nvSpPr>
          <p:cNvPr id="19" name="Rectangle 18"/>
          <p:cNvSpPr/>
          <p:nvPr/>
        </p:nvSpPr>
        <p:spPr>
          <a:xfrm>
            <a:off x="6477000" y="2362200"/>
            <a:ext cx="2438400" cy="4528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vi-VN"/>
          </a:p>
        </p:txBody>
      </p:sp>
      <p:sp>
        <p:nvSpPr>
          <p:cNvPr id="20" name="Rectangle 19"/>
          <p:cNvSpPr/>
          <p:nvPr/>
        </p:nvSpPr>
        <p:spPr>
          <a:xfrm>
            <a:off x="6477000" y="2815021"/>
            <a:ext cx="2438400" cy="4528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vi-VN"/>
          </a:p>
        </p:txBody>
      </p:sp>
      <p:sp>
        <p:nvSpPr>
          <p:cNvPr id="21" name="Rectangle 20"/>
          <p:cNvSpPr/>
          <p:nvPr/>
        </p:nvSpPr>
        <p:spPr>
          <a:xfrm>
            <a:off x="6477000" y="1003737"/>
            <a:ext cx="2438400" cy="4528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vi-VN"/>
          </a:p>
        </p:txBody>
      </p:sp>
      <p:sp>
        <p:nvSpPr>
          <p:cNvPr id="22" name="Rectangle 21"/>
          <p:cNvSpPr/>
          <p:nvPr/>
        </p:nvSpPr>
        <p:spPr>
          <a:xfrm>
            <a:off x="6477000" y="3267842"/>
            <a:ext cx="2438400" cy="4528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vi-VN"/>
          </a:p>
        </p:txBody>
      </p:sp>
      <p:sp>
        <p:nvSpPr>
          <p:cNvPr id="23" name="Rectangle 22"/>
          <p:cNvSpPr/>
          <p:nvPr/>
        </p:nvSpPr>
        <p:spPr>
          <a:xfrm>
            <a:off x="6477000" y="3720663"/>
            <a:ext cx="2438400" cy="4528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vi-VN"/>
          </a:p>
        </p:txBody>
      </p:sp>
      <p:sp>
        <p:nvSpPr>
          <p:cNvPr id="24" name="Rounded Rectangular Callout 23"/>
          <p:cNvSpPr/>
          <p:nvPr/>
        </p:nvSpPr>
        <p:spPr>
          <a:xfrm>
            <a:off x="533400" y="4173484"/>
            <a:ext cx="5636840" cy="2180937"/>
          </a:xfrm>
          <a:prstGeom prst="wedgeRoundRectCallout">
            <a:avLst>
              <a:gd name="adj1" fmla="val 52462"/>
              <a:gd name="adj2" fmla="val -131777"/>
              <a:gd name="adj3" fmla="val 16667"/>
            </a:avLst>
          </a:prstGeom>
        </p:spPr>
        <p:style>
          <a:lnRef idx="0">
            <a:schemeClr val="accent4"/>
          </a:lnRef>
          <a:fillRef idx="3">
            <a:schemeClr val="accent4"/>
          </a:fillRef>
          <a:effectRef idx="3">
            <a:schemeClr val="accent4"/>
          </a:effectRef>
          <a:fontRef idx="minor">
            <a:schemeClr val="lt1"/>
          </a:fontRef>
        </p:style>
        <p:txBody>
          <a:bodyPr rtlCol="0" anchor="ctr"/>
          <a:lstStyle/>
          <a:p>
            <a:pPr marL="179388" indent="-179388">
              <a:buFont typeface="Arial" panose="020B0604020202020204" pitchFamily="34" charset="0"/>
              <a:buChar char="•"/>
              <a:tabLst>
                <a:tab pos="1371600" algn="l"/>
              </a:tabLst>
            </a:pPr>
            <a:r>
              <a:rPr lang="vi-VN" sz="2800"/>
              <a:t>Khi hàm kết thúc, lệnh RET sẽ đưa EIP trở </a:t>
            </a:r>
            <a:r>
              <a:rPr lang="vi-VN" sz="2800"/>
              <a:t>về </a:t>
            </a:r>
            <a:r>
              <a:rPr lang="vi-VN" sz="2800" smtClean="0"/>
              <a:t>08048079</a:t>
            </a:r>
          </a:p>
          <a:p>
            <a:pPr marL="179388" indent="-179388">
              <a:buFont typeface="Arial" panose="020B0604020202020204" pitchFamily="34" charset="0"/>
              <a:buChar char="•"/>
              <a:tabLst>
                <a:tab pos="1371600" algn="l"/>
              </a:tabLst>
            </a:pPr>
            <a:r>
              <a:rPr lang="vi-VN" sz="2800" smtClean="0"/>
              <a:t>Một cách gần đúng</a:t>
            </a:r>
            <a:br>
              <a:rPr lang="vi-VN" sz="2800" smtClean="0"/>
            </a:br>
            <a:r>
              <a:rPr lang="vi-VN" sz="2800" smtClean="0"/>
              <a:t>ret = pop eip </a:t>
            </a:r>
            <a:endParaRPr lang="vi-VN" sz="2800"/>
          </a:p>
        </p:txBody>
      </p:sp>
    </p:spTree>
    <p:extLst>
      <p:ext uri="{BB962C8B-B14F-4D97-AF65-F5344CB8AC3E}">
        <p14:creationId xmlns:p14="http://schemas.microsoft.com/office/powerpoint/2010/main" val="89111666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up)">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3"/>
          </p:nvPr>
        </p:nvSpPr>
        <p:spPr/>
        <p:txBody>
          <a:bodyPr/>
          <a:lstStyle/>
          <a:p>
            <a:r>
              <a:rPr lang="vi-VN" smtClean="0"/>
              <a:t>Hàm:</a:t>
            </a:r>
            <a:endParaRPr lang="vi-VN" smtClean="0"/>
          </a:p>
          <a:p>
            <a:r>
              <a:rPr lang="vi-VN"/>
              <a:t>	</a:t>
            </a:r>
            <a:r>
              <a:rPr lang="vi-VN" smtClean="0"/>
              <a:t>Phần dẫn nhập;</a:t>
            </a:r>
          </a:p>
          <a:p>
            <a:r>
              <a:rPr lang="vi-VN"/>
              <a:t>	</a:t>
            </a:r>
            <a:r>
              <a:rPr lang="vi-VN" smtClean="0"/>
              <a:t>Phần thân hàm;</a:t>
            </a:r>
          </a:p>
          <a:p>
            <a:r>
              <a:rPr lang="vi-VN"/>
              <a:t>	</a:t>
            </a:r>
            <a:r>
              <a:rPr lang="vi-VN" smtClean="0"/>
              <a:t>Phần kết thúc</a:t>
            </a:r>
            <a:r>
              <a:rPr lang="vi-VN" smtClean="0"/>
              <a:t>;</a:t>
            </a:r>
            <a:endParaRPr lang="vi-VN" smtClean="0"/>
          </a:p>
        </p:txBody>
      </p:sp>
      <p:sp>
        <p:nvSpPr>
          <p:cNvPr id="3" name="Title 2"/>
          <p:cNvSpPr>
            <a:spLocks noGrp="1"/>
          </p:cNvSpPr>
          <p:nvPr>
            <p:ph type="title"/>
          </p:nvPr>
        </p:nvSpPr>
        <p:spPr/>
        <p:txBody>
          <a:bodyPr/>
          <a:lstStyle/>
          <a:p>
            <a:r>
              <a:rPr lang="vi-VN" smtClean="0"/>
              <a:t>Cấu trúc hàm</a:t>
            </a:r>
            <a:endParaRPr lang="vi-VN"/>
          </a:p>
        </p:txBody>
      </p:sp>
      <p:sp>
        <p:nvSpPr>
          <p:cNvPr id="4" name="Slide Number Placeholder 3"/>
          <p:cNvSpPr>
            <a:spLocks noGrp="1"/>
          </p:cNvSpPr>
          <p:nvPr>
            <p:ph type="sldNum" sz="quarter" idx="12"/>
          </p:nvPr>
        </p:nvSpPr>
        <p:spPr/>
        <p:txBody>
          <a:bodyPr/>
          <a:lstStyle/>
          <a:p>
            <a:fld id="{3E15BD7C-E074-4D4A-84C3-500EE5B9C190}" type="slidenum">
              <a:rPr lang="ru-RU" smtClean="0"/>
              <a:pPr/>
              <a:t>45</a:t>
            </a:fld>
            <a:endParaRPr lang="ru-RU"/>
          </a:p>
        </p:txBody>
      </p:sp>
    </p:spTree>
    <p:extLst>
      <p:ext uri="{BB962C8B-B14F-4D97-AF65-F5344CB8AC3E}">
        <p14:creationId xmlns:p14="http://schemas.microsoft.com/office/powerpoint/2010/main" val="250285939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3"/>
          </p:nvPr>
        </p:nvSpPr>
        <p:spPr/>
        <p:txBody>
          <a:bodyPr>
            <a:normAutofit/>
          </a:bodyPr>
          <a:lstStyle/>
          <a:p>
            <a:r>
              <a:rPr lang="vi-VN" smtClean="0"/>
              <a:t>;Phần dẫn nhập</a:t>
            </a:r>
          </a:p>
          <a:p>
            <a:r>
              <a:rPr lang="vi-VN" smtClean="0"/>
              <a:t>PUSH	EBP</a:t>
            </a:r>
            <a:endParaRPr lang="vi-VN"/>
          </a:p>
          <a:p>
            <a:r>
              <a:rPr lang="vi-VN" smtClean="0"/>
              <a:t>MOV		EBP</a:t>
            </a:r>
            <a:r>
              <a:rPr lang="vi-VN"/>
              <a:t>, ESP</a:t>
            </a:r>
          </a:p>
          <a:p>
            <a:r>
              <a:rPr lang="vi-VN" smtClean="0"/>
              <a:t>SUB		ESP</a:t>
            </a:r>
            <a:r>
              <a:rPr lang="vi-VN"/>
              <a:t>, </a:t>
            </a:r>
            <a:r>
              <a:rPr lang="vi-VN" smtClean="0"/>
              <a:t>0x20</a:t>
            </a:r>
          </a:p>
          <a:p>
            <a:endParaRPr lang="vi-VN"/>
          </a:p>
          <a:p>
            <a:r>
              <a:rPr lang="vi-VN" smtClean="0"/>
              <a:t>;Phần thân hàm</a:t>
            </a:r>
          </a:p>
          <a:p>
            <a:r>
              <a:rPr lang="vi-VN" smtClean="0"/>
              <a:t>;....</a:t>
            </a:r>
            <a:endParaRPr lang="vi-VN"/>
          </a:p>
          <a:p>
            <a:endParaRPr lang="vi-VN" smtClean="0"/>
          </a:p>
          <a:p>
            <a:r>
              <a:rPr lang="vi-VN" smtClean="0"/>
              <a:t>;Phần kết thúc</a:t>
            </a:r>
          </a:p>
          <a:p>
            <a:r>
              <a:rPr lang="vi-VN" smtClean="0"/>
              <a:t>MOV		ESP</a:t>
            </a:r>
            <a:r>
              <a:rPr lang="vi-VN"/>
              <a:t>, EBP</a:t>
            </a:r>
          </a:p>
          <a:p>
            <a:r>
              <a:rPr lang="vi-VN" smtClean="0"/>
              <a:t>POP		EBP</a:t>
            </a:r>
            <a:endParaRPr lang="vi-VN"/>
          </a:p>
          <a:p>
            <a:r>
              <a:rPr lang="vi-VN"/>
              <a:t>RET</a:t>
            </a:r>
          </a:p>
        </p:txBody>
      </p:sp>
      <p:sp>
        <p:nvSpPr>
          <p:cNvPr id="3" name="Title 2"/>
          <p:cNvSpPr>
            <a:spLocks noGrp="1"/>
          </p:cNvSpPr>
          <p:nvPr>
            <p:ph type="title"/>
          </p:nvPr>
        </p:nvSpPr>
        <p:spPr/>
        <p:txBody>
          <a:bodyPr/>
          <a:lstStyle/>
          <a:p>
            <a:r>
              <a:rPr lang="vi-VN" smtClean="0"/>
              <a:t>Cấu trúc hàm</a:t>
            </a:r>
            <a:endParaRPr lang="vi-VN"/>
          </a:p>
        </p:txBody>
      </p:sp>
      <p:sp>
        <p:nvSpPr>
          <p:cNvPr id="4" name="Slide Number Placeholder 3"/>
          <p:cNvSpPr>
            <a:spLocks noGrp="1"/>
          </p:cNvSpPr>
          <p:nvPr>
            <p:ph type="sldNum" sz="quarter" idx="12"/>
          </p:nvPr>
        </p:nvSpPr>
        <p:spPr/>
        <p:txBody>
          <a:bodyPr/>
          <a:lstStyle/>
          <a:p>
            <a:fld id="{3E15BD7C-E074-4D4A-84C3-500EE5B9C190}" type="slidenum">
              <a:rPr lang="ru-RU" smtClean="0"/>
              <a:pPr/>
              <a:t>46</a:t>
            </a:fld>
            <a:endParaRPr lang="ru-RU"/>
          </a:p>
        </p:txBody>
      </p:sp>
      <p:sp>
        <p:nvSpPr>
          <p:cNvPr id="5" name="Rectangle 4"/>
          <p:cNvSpPr/>
          <p:nvPr/>
        </p:nvSpPr>
        <p:spPr>
          <a:xfrm>
            <a:off x="7162800" y="1686767"/>
            <a:ext cx="1369640" cy="457200"/>
          </a:xfrm>
          <a:prstGeom prst="rect">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r>
              <a:rPr lang="vi-VN" smtClean="0"/>
              <a:t>Ret. Addr.</a:t>
            </a:r>
            <a:endParaRPr lang="vi-VN"/>
          </a:p>
        </p:txBody>
      </p:sp>
      <p:sp>
        <p:nvSpPr>
          <p:cNvPr id="7" name="Rectangle 6"/>
          <p:cNvSpPr/>
          <p:nvPr/>
        </p:nvSpPr>
        <p:spPr>
          <a:xfrm>
            <a:off x="7162800" y="2108403"/>
            <a:ext cx="136964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vi-VN"/>
          </a:p>
        </p:txBody>
      </p:sp>
      <p:sp>
        <p:nvSpPr>
          <p:cNvPr id="8" name="Rectangle 7"/>
          <p:cNvSpPr/>
          <p:nvPr/>
        </p:nvSpPr>
        <p:spPr>
          <a:xfrm>
            <a:off x="7162800" y="2565603"/>
            <a:ext cx="136964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vi-VN"/>
          </a:p>
        </p:txBody>
      </p:sp>
      <p:sp>
        <p:nvSpPr>
          <p:cNvPr id="9" name="Rectangle 8"/>
          <p:cNvSpPr/>
          <p:nvPr/>
        </p:nvSpPr>
        <p:spPr>
          <a:xfrm>
            <a:off x="7162800" y="2987239"/>
            <a:ext cx="136964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vi-VN"/>
          </a:p>
        </p:txBody>
      </p:sp>
      <p:sp>
        <p:nvSpPr>
          <p:cNvPr id="10" name="Rectangle 9"/>
          <p:cNvSpPr/>
          <p:nvPr/>
        </p:nvSpPr>
        <p:spPr>
          <a:xfrm>
            <a:off x="7162800" y="3424864"/>
            <a:ext cx="136964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vi-VN"/>
          </a:p>
        </p:txBody>
      </p:sp>
      <p:sp>
        <p:nvSpPr>
          <p:cNvPr id="11" name="Rectangle 10"/>
          <p:cNvSpPr/>
          <p:nvPr/>
        </p:nvSpPr>
        <p:spPr>
          <a:xfrm>
            <a:off x="7162800" y="3846500"/>
            <a:ext cx="136964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vi-VN"/>
          </a:p>
        </p:txBody>
      </p:sp>
      <p:sp>
        <p:nvSpPr>
          <p:cNvPr id="12" name="Rectangle 11"/>
          <p:cNvSpPr/>
          <p:nvPr/>
        </p:nvSpPr>
        <p:spPr>
          <a:xfrm>
            <a:off x="7162800" y="4303700"/>
            <a:ext cx="136964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vi-VN"/>
          </a:p>
        </p:txBody>
      </p:sp>
      <p:sp>
        <p:nvSpPr>
          <p:cNvPr id="13" name="Rectangle 12"/>
          <p:cNvSpPr/>
          <p:nvPr/>
        </p:nvSpPr>
        <p:spPr>
          <a:xfrm>
            <a:off x="7162800" y="4725336"/>
            <a:ext cx="136964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vi-VN"/>
          </a:p>
        </p:txBody>
      </p:sp>
      <p:sp>
        <p:nvSpPr>
          <p:cNvPr id="14" name="Rectangle 13"/>
          <p:cNvSpPr/>
          <p:nvPr/>
        </p:nvSpPr>
        <p:spPr>
          <a:xfrm>
            <a:off x="5181600" y="1686767"/>
            <a:ext cx="136964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vi-VN" smtClean="0"/>
              <a:t>ESP</a:t>
            </a:r>
            <a:endParaRPr lang="vi-VN"/>
          </a:p>
        </p:txBody>
      </p:sp>
      <p:cxnSp>
        <p:nvCxnSpPr>
          <p:cNvPr id="15" name="Straight Arrow Connector 14"/>
          <p:cNvCxnSpPr>
            <a:stCxn id="14" idx="3"/>
          </p:cNvCxnSpPr>
          <p:nvPr/>
        </p:nvCxnSpPr>
        <p:spPr>
          <a:xfrm>
            <a:off x="6551240" y="1915367"/>
            <a:ext cx="61156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Rounded Rectangular Callout 1"/>
          <p:cNvSpPr/>
          <p:nvPr/>
        </p:nvSpPr>
        <p:spPr>
          <a:xfrm>
            <a:off x="4038600" y="4506167"/>
            <a:ext cx="2819400" cy="1828800"/>
          </a:xfrm>
          <a:prstGeom prst="wedgeRoundRectCallout">
            <a:avLst>
              <a:gd name="adj1" fmla="val 58133"/>
              <a:gd name="adj2" fmla="val -163587"/>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vi-VN" sz="2800" smtClean="0"/>
              <a:t>Điểm bắt đầu</a:t>
            </a:r>
            <a:br>
              <a:rPr lang="vi-VN" sz="2800" smtClean="0"/>
            </a:br>
            <a:r>
              <a:rPr lang="vi-VN" sz="2800" smtClean="0"/>
              <a:t>Stack Frame</a:t>
            </a:r>
            <a:br>
              <a:rPr lang="vi-VN" sz="2800" smtClean="0"/>
            </a:br>
            <a:r>
              <a:rPr lang="vi-VN" sz="2800" smtClean="0"/>
              <a:t>của hàm</a:t>
            </a:r>
            <a:endParaRPr lang="vi-VN" sz="2800"/>
          </a:p>
        </p:txBody>
      </p:sp>
      <p:sp>
        <p:nvSpPr>
          <p:cNvPr id="16" name="Rectangle 15"/>
          <p:cNvSpPr/>
          <p:nvPr/>
        </p:nvSpPr>
        <p:spPr>
          <a:xfrm>
            <a:off x="7162800" y="1229567"/>
            <a:ext cx="1369640" cy="457200"/>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vi-VN" smtClean="0"/>
              <a:t>param1</a:t>
            </a:r>
            <a:endParaRPr lang="vi-VN"/>
          </a:p>
        </p:txBody>
      </p:sp>
      <p:sp>
        <p:nvSpPr>
          <p:cNvPr id="17" name="Rectangle 16"/>
          <p:cNvSpPr/>
          <p:nvPr/>
        </p:nvSpPr>
        <p:spPr>
          <a:xfrm>
            <a:off x="7162800" y="772367"/>
            <a:ext cx="1369640" cy="457200"/>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vi-VN" smtClean="0"/>
              <a:t>param2</a:t>
            </a:r>
            <a:endParaRPr lang="vi-VN"/>
          </a:p>
        </p:txBody>
      </p:sp>
    </p:spTree>
    <p:extLst>
      <p:ext uri="{BB962C8B-B14F-4D97-AF65-F5344CB8AC3E}">
        <p14:creationId xmlns:p14="http://schemas.microsoft.com/office/powerpoint/2010/main" val="13010967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3"/>
          </p:nvPr>
        </p:nvSpPr>
        <p:spPr/>
        <p:txBody>
          <a:bodyPr>
            <a:normAutofit/>
          </a:bodyPr>
          <a:lstStyle/>
          <a:p>
            <a:r>
              <a:rPr lang="vi-VN" smtClean="0"/>
              <a:t>;Phần dẫn nhập</a:t>
            </a:r>
          </a:p>
          <a:p>
            <a:r>
              <a:rPr lang="vi-VN" smtClean="0">
                <a:solidFill>
                  <a:srgbClr val="FF0000"/>
                </a:solidFill>
              </a:rPr>
              <a:t>PUSH	EBP</a:t>
            </a:r>
            <a:endParaRPr lang="vi-VN">
              <a:solidFill>
                <a:srgbClr val="FF0000"/>
              </a:solidFill>
            </a:endParaRPr>
          </a:p>
          <a:p>
            <a:r>
              <a:rPr lang="vi-VN" smtClean="0"/>
              <a:t>MOV		EBP</a:t>
            </a:r>
            <a:r>
              <a:rPr lang="vi-VN"/>
              <a:t>, ESP</a:t>
            </a:r>
          </a:p>
          <a:p>
            <a:r>
              <a:rPr lang="vi-VN" smtClean="0"/>
              <a:t>SUB		ESP</a:t>
            </a:r>
            <a:r>
              <a:rPr lang="vi-VN"/>
              <a:t>, </a:t>
            </a:r>
            <a:r>
              <a:rPr lang="vi-VN" smtClean="0"/>
              <a:t>0x20</a:t>
            </a:r>
          </a:p>
          <a:p>
            <a:endParaRPr lang="vi-VN"/>
          </a:p>
          <a:p>
            <a:r>
              <a:rPr lang="vi-VN" smtClean="0"/>
              <a:t>;Phần thân hàm</a:t>
            </a:r>
          </a:p>
          <a:p>
            <a:r>
              <a:rPr lang="vi-VN" smtClean="0"/>
              <a:t>;....</a:t>
            </a:r>
            <a:endParaRPr lang="vi-VN"/>
          </a:p>
          <a:p>
            <a:endParaRPr lang="vi-VN" smtClean="0"/>
          </a:p>
          <a:p>
            <a:r>
              <a:rPr lang="vi-VN" smtClean="0"/>
              <a:t>;Phần kết thúc</a:t>
            </a:r>
          </a:p>
          <a:p>
            <a:r>
              <a:rPr lang="vi-VN" smtClean="0"/>
              <a:t>MOV		ESP</a:t>
            </a:r>
            <a:r>
              <a:rPr lang="vi-VN"/>
              <a:t>, EBP</a:t>
            </a:r>
          </a:p>
          <a:p>
            <a:r>
              <a:rPr lang="vi-VN" smtClean="0"/>
              <a:t>POP		EBP</a:t>
            </a:r>
            <a:endParaRPr lang="vi-VN"/>
          </a:p>
          <a:p>
            <a:r>
              <a:rPr lang="vi-VN"/>
              <a:t>RET</a:t>
            </a:r>
          </a:p>
        </p:txBody>
      </p:sp>
      <p:sp>
        <p:nvSpPr>
          <p:cNvPr id="3" name="Title 2"/>
          <p:cNvSpPr>
            <a:spLocks noGrp="1"/>
          </p:cNvSpPr>
          <p:nvPr>
            <p:ph type="title"/>
          </p:nvPr>
        </p:nvSpPr>
        <p:spPr/>
        <p:txBody>
          <a:bodyPr/>
          <a:lstStyle/>
          <a:p>
            <a:r>
              <a:rPr lang="vi-VN" smtClean="0"/>
              <a:t>Cấu trúc hàm</a:t>
            </a:r>
            <a:endParaRPr lang="vi-VN"/>
          </a:p>
        </p:txBody>
      </p:sp>
      <p:sp>
        <p:nvSpPr>
          <p:cNvPr id="4" name="Slide Number Placeholder 3"/>
          <p:cNvSpPr>
            <a:spLocks noGrp="1"/>
          </p:cNvSpPr>
          <p:nvPr>
            <p:ph type="sldNum" sz="quarter" idx="12"/>
          </p:nvPr>
        </p:nvSpPr>
        <p:spPr/>
        <p:txBody>
          <a:bodyPr/>
          <a:lstStyle/>
          <a:p>
            <a:fld id="{3E15BD7C-E074-4D4A-84C3-500EE5B9C190}" type="slidenum">
              <a:rPr lang="ru-RU" smtClean="0"/>
              <a:pPr/>
              <a:t>47</a:t>
            </a:fld>
            <a:endParaRPr lang="ru-RU"/>
          </a:p>
        </p:txBody>
      </p:sp>
      <p:sp>
        <p:nvSpPr>
          <p:cNvPr id="18" name="Rectangle 17"/>
          <p:cNvSpPr/>
          <p:nvPr/>
        </p:nvSpPr>
        <p:spPr>
          <a:xfrm>
            <a:off x="7162800" y="1686767"/>
            <a:ext cx="1369640" cy="457200"/>
          </a:xfrm>
          <a:prstGeom prst="rect">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r>
              <a:rPr lang="vi-VN" smtClean="0"/>
              <a:t>Ret. Addr.</a:t>
            </a:r>
            <a:endParaRPr lang="vi-VN"/>
          </a:p>
        </p:txBody>
      </p:sp>
      <p:sp>
        <p:nvSpPr>
          <p:cNvPr id="19" name="Rectangle 18"/>
          <p:cNvSpPr/>
          <p:nvPr/>
        </p:nvSpPr>
        <p:spPr>
          <a:xfrm>
            <a:off x="7162800" y="2108403"/>
            <a:ext cx="136964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vi-VN" smtClean="0"/>
              <a:t>EBP cũ</a:t>
            </a:r>
            <a:endParaRPr lang="vi-VN"/>
          </a:p>
        </p:txBody>
      </p:sp>
      <p:sp>
        <p:nvSpPr>
          <p:cNvPr id="20" name="Rectangle 19"/>
          <p:cNvSpPr/>
          <p:nvPr/>
        </p:nvSpPr>
        <p:spPr>
          <a:xfrm>
            <a:off x="7162800" y="2565603"/>
            <a:ext cx="136964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vi-VN"/>
          </a:p>
        </p:txBody>
      </p:sp>
      <p:sp>
        <p:nvSpPr>
          <p:cNvPr id="21" name="Rectangle 20"/>
          <p:cNvSpPr/>
          <p:nvPr/>
        </p:nvSpPr>
        <p:spPr>
          <a:xfrm>
            <a:off x="7162800" y="2987239"/>
            <a:ext cx="136964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vi-VN"/>
          </a:p>
        </p:txBody>
      </p:sp>
      <p:sp>
        <p:nvSpPr>
          <p:cNvPr id="22" name="Rectangle 21"/>
          <p:cNvSpPr/>
          <p:nvPr/>
        </p:nvSpPr>
        <p:spPr>
          <a:xfrm>
            <a:off x="7162800" y="3424864"/>
            <a:ext cx="136964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vi-VN"/>
          </a:p>
        </p:txBody>
      </p:sp>
      <p:sp>
        <p:nvSpPr>
          <p:cNvPr id="23" name="Rectangle 22"/>
          <p:cNvSpPr/>
          <p:nvPr/>
        </p:nvSpPr>
        <p:spPr>
          <a:xfrm>
            <a:off x="7162800" y="3846500"/>
            <a:ext cx="136964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vi-VN"/>
          </a:p>
        </p:txBody>
      </p:sp>
      <p:sp>
        <p:nvSpPr>
          <p:cNvPr id="24" name="Rectangle 23"/>
          <p:cNvSpPr/>
          <p:nvPr/>
        </p:nvSpPr>
        <p:spPr>
          <a:xfrm>
            <a:off x="7162800" y="4303700"/>
            <a:ext cx="136964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vi-VN"/>
          </a:p>
        </p:txBody>
      </p:sp>
      <p:sp>
        <p:nvSpPr>
          <p:cNvPr id="25" name="Rectangle 24"/>
          <p:cNvSpPr/>
          <p:nvPr/>
        </p:nvSpPr>
        <p:spPr>
          <a:xfrm>
            <a:off x="7162800" y="4725336"/>
            <a:ext cx="136964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vi-VN"/>
          </a:p>
        </p:txBody>
      </p:sp>
      <p:sp>
        <p:nvSpPr>
          <p:cNvPr id="26" name="Rectangle 25"/>
          <p:cNvSpPr/>
          <p:nvPr/>
        </p:nvSpPr>
        <p:spPr>
          <a:xfrm>
            <a:off x="5181600" y="2108403"/>
            <a:ext cx="136964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vi-VN" smtClean="0"/>
              <a:t>ESP</a:t>
            </a:r>
            <a:endParaRPr lang="vi-VN"/>
          </a:p>
        </p:txBody>
      </p:sp>
      <p:cxnSp>
        <p:nvCxnSpPr>
          <p:cNvPr id="27" name="Straight Arrow Connector 26"/>
          <p:cNvCxnSpPr>
            <a:stCxn id="26" idx="3"/>
            <a:endCxn id="19" idx="1"/>
          </p:cNvCxnSpPr>
          <p:nvPr/>
        </p:nvCxnSpPr>
        <p:spPr>
          <a:xfrm>
            <a:off x="6551240" y="2337003"/>
            <a:ext cx="61156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7162800" y="1229567"/>
            <a:ext cx="1369640" cy="457200"/>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vi-VN" smtClean="0"/>
              <a:t>param1</a:t>
            </a:r>
            <a:endParaRPr lang="vi-VN"/>
          </a:p>
        </p:txBody>
      </p:sp>
      <p:sp>
        <p:nvSpPr>
          <p:cNvPr id="29" name="Rectangle 28"/>
          <p:cNvSpPr/>
          <p:nvPr/>
        </p:nvSpPr>
        <p:spPr>
          <a:xfrm>
            <a:off x="7162800" y="772367"/>
            <a:ext cx="1369640" cy="457200"/>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vi-VN" smtClean="0"/>
              <a:t>param2</a:t>
            </a:r>
            <a:endParaRPr lang="vi-VN"/>
          </a:p>
        </p:txBody>
      </p:sp>
    </p:spTree>
    <p:extLst>
      <p:ext uri="{BB962C8B-B14F-4D97-AF65-F5344CB8AC3E}">
        <p14:creationId xmlns:p14="http://schemas.microsoft.com/office/powerpoint/2010/main" val="38232439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afterEffect">
                                  <p:stCondLst>
                                    <p:cond delay="0"/>
                                  </p:stCondLst>
                                  <p:childTnLst>
                                    <p:animRot by="120000">
                                      <p:cBhvr>
                                        <p:cTn id="6" dur="100" fill="hold">
                                          <p:stCondLst>
                                            <p:cond delay="0"/>
                                          </p:stCondLst>
                                        </p:cTn>
                                        <p:tgtEl>
                                          <p:spTgt spid="19"/>
                                        </p:tgtEl>
                                        <p:attrNameLst>
                                          <p:attrName>r</p:attrName>
                                        </p:attrNameLst>
                                      </p:cBhvr>
                                    </p:animRot>
                                    <p:animRot by="-240000">
                                      <p:cBhvr>
                                        <p:cTn id="7" dur="200" fill="hold">
                                          <p:stCondLst>
                                            <p:cond delay="200"/>
                                          </p:stCondLst>
                                        </p:cTn>
                                        <p:tgtEl>
                                          <p:spTgt spid="19"/>
                                        </p:tgtEl>
                                        <p:attrNameLst>
                                          <p:attrName>r</p:attrName>
                                        </p:attrNameLst>
                                      </p:cBhvr>
                                    </p:animRot>
                                    <p:animRot by="240000">
                                      <p:cBhvr>
                                        <p:cTn id="8" dur="200" fill="hold">
                                          <p:stCondLst>
                                            <p:cond delay="400"/>
                                          </p:stCondLst>
                                        </p:cTn>
                                        <p:tgtEl>
                                          <p:spTgt spid="19"/>
                                        </p:tgtEl>
                                        <p:attrNameLst>
                                          <p:attrName>r</p:attrName>
                                        </p:attrNameLst>
                                      </p:cBhvr>
                                    </p:animRot>
                                    <p:animRot by="-240000">
                                      <p:cBhvr>
                                        <p:cTn id="9" dur="200" fill="hold">
                                          <p:stCondLst>
                                            <p:cond delay="600"/>
                                          </p:stCondLst>
                                        </p:cTn>
                                        <p:tgtEl>
                                          <p:spTgt spid="19"/>
                                        </p:tgtEl>
                                        <p:attrNameLst>
                                          <p:attrName>r</p:attrName>
                                        </p:attrNameLst>
                                      </p:cBhvr>
                                    </p:animRot>
                                    <p:animRot by="120000">
                                      <p:cBhvr>
                                        <p:cTn id="10" dur="200" fill="hold">
                                          <p:stCondLst>
                                            <p:cond delay="800"/>
                                          </p:stCondLst>
                                        </p:cTn>
                                        <p:tgtEl>
                                          <p:spTgt spid="1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3"/>
          </p:nvPr>
        </p:nvSpPr>
        <p:spPr/>
        <p:txBody>
          <a:bodyPr>
            <a:normAutofit/>
          </a:bodyPr>
          <a:lstStyle/>
          <a:p>
            <a:r>
              <a:rPr lang="vi-VN" smtClean="0"/>
              <a:t>;Phần dẫn nhập</a:t>
            </a:r>
          </a:p>
          <a:p>
            <a:r>
              <a:rPr lang="vi-VN" smtClean="0"/>
              <a:t>PUSH	EBP</a:t>
            </a:r>
            <a:endParaRPr lang="vi-VN"/>
          </a:p>
          <a:p>
            <a:r>
              <a:rPr lang="vi-VN" smtClean="0">
                <a:solidFill>
                  <a:srgbClr val="FF0000"/>
                </a:solidFill>
              </a:rPr>
              <a:t>MOV		EBP</a:t>
            </a:r>
            <a:r>
              <a:rPr lang="vi-VN">
                <a:solidFill>
                  <a:srgbClr val="FF0000"/>
                </a:solidFill>
              </a:rPr>
              <a:t>, ESP</a:t>
            </a:r>
          </a:p>
          <a:p>
            <a:r>
              <a:rPr lang="vi-VN" smtClean="0"/>
              <a:t>SUB		ESP</a:t>
            </a:r>
            <a:r>
              <a:rPr lang="vi-VN"/>
              <a:t>, </a:t>
            </a:r>
            <a:r>
              <a:rPr lang="vi-VN" smtClean="0"/>
              <a:t>0x20</a:t>
            </a:r>
          </a:p>
          <a:p>
            <a:endParaRPr lang="vi-VN"/>
          </a:p>
          <a:p>
            <a:r>
              <a:rPr lang="vi-VN" smtClean="0"/>
              <a:t>;Phần thân hàm</a:t>
            </a:r>
          </a:p>
          <a:p>
            <a:r>
              <a:rPr lang="vi-VN" smtClean="0"/>
              <a:t>;....</a:t>
            </a:r>
            <a:endParaRPr lang="vi-VN"/>
          </a:p>
          <a:p>
            <a:endParaRPr lang="vi-VN" smtClean="0"/>
          </a:p>
          <a:p>
            <a:r>
              <a:rPr lang="vi-VN" smtClean="0"/>
              <a:t>;Phần kết thúc</a:t>
            </a:r>
          </a:p>
          <a:p>
            <a:r>
              <a:rPr lang="vi-VN" smtClean="0"/>
              <a:t>MOV		ESP</a:t>
            </a:r>
            <a:r>
              <a:rPr lang="vi-VN"/>
              <a:t>, EBP</a:t>
            </a:r>
          </a:p>
          <a:p>
            <a:r>
              <a:rPr lang="vi-VN" smtClean="0"/>
              <a:t>POP		EBP</a:t>
            </a:r>
            <a:endParaRPr lang="vi-VN"/>
          </a:p>
          <a:p>
            <a:r>
              <a:rPr lang="vi-VN"/>
              <a:t>RET</a:t>
            </a:r>
          </a:p>
        </p:txBody>
      </p:sp>
      <p:sp>
        <p:nvSpPr>
          <p:cNvPr id="3" name="Title 2"/>
          <p:cNvSpPr>
            <a:spLocks noGrp="1"/>
          </p:cNvSpPr>
          <p:nvPr>
            <p:ph type="title"/>
          </p:nvPr>
        </p:nvSpPr>
        <p:spPr/>
        <p:txBody>
          <a:bodyPr/>
          <a:lstStyle/>
          <a:p>
            <a:r>
              <a:rPr lang="vi-VN" smtClean="0"/>
              <a:t>Cấu trúc hàm</a:t>
            </a:r>
            <a:endParaRPr lang="vi-VN"/>
          </a:p>
        </p:txBody>
      </p:sp>
      <p:sp>
        <p:nvSpPr>
          <p:cNvPr id="4" name="Slide Number Placeholder 3"/>
          <p:cNvSpPr>
            <a:spLocks noGrp="1"/>
          </p:cNvSpPr>
          <p:nvPr>
            <p:ph type="sldNum" sz="quarter" idx="12"/>
          </p:nvPr>
        </p:nvSpPr>
        <p:spPr/>
        <p:txBody>
          <a:bodyPr/>
          <a:lstStyle/>
          <a:p>
            <a:fld id="{3E15BD7C-E074-4D4A-84C3-500EE5B9C190}" type="slidenum">
              <a:rPr lang="ru-RU" smtClean="0"/>
              <a:pPr/>
              <a:t>48</a:t>
            </a:fld>
            <a:endParaRPr lang="ru-RU"/>
          </a:p>
        </p:txBody>
      </p:sp>
      <p:sp>
        <p:nvSpPr>
          <p:cNvPr id="16" name="Rectangle 15"/>
          <p:cNvSpPr/>
          <p:nvPr/>
        </p:nvSpPr>
        <p:spPr>
          <a:xfrm>
            <a:off x="5181600" y="1623421"/>
            <a:ext cx="136964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vi-VN" smtClean="0"/>
              <a:t>EBP</a:t>
            </a:r>
            <a:endParaRPr lang="vi-VN"/>
          </a:p>
        </p:txBody>
      </p:sp>
      <p:cxnSp>
        <p:nvCxnSpPr>
          <p:cNvPr id="19" name="Elbow Connector 18"/>
          <p:cNvCxnSpPr>
            <a:stCxn id="16" idx="3"/>
          </p:cNvCxnSpPr>
          <p:nvPr/>
        </p:nvCxnSpPr>
        <p:spPr>
          <a:xfrm>
            <a:off x="6551240" y="1852021"/>
            <a:ext cx="611560" cy="319015"/>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7162800" y="1686767"/>
            <a:ext cx="1369640" cy="457200"/>
          </a:xfrm>
          <a:prstGeom prst="rect">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r>
              <a:rPr lang="vi-VN" smtClean="0"/>
              <a:t>Ret. Addr.</a:t>
            </a:r>
            <a:endParaRPr lang="vi-VN"/>
          </a:p>
        </p:txBody>
      </p:sp>
      <p:sp>
        <p:nvSpPr>
          <p:cNvPr id="21" name="Rectangle 20"/>
          <p:cNvSpPr/>
          <p:nvPr/>
        </p:nvSpPr>
        <p:spPr>
          <a:xfrm>
            <a:off x="7162800" y="2108403"/>
            <a:ext cx="136964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vi-VN" smtClean="0"/>
              <a:t>EBP cũ</a:t>
            </a:r>
            <a:endParaRPr lang="vi-VN"/>
          </a:p>
        </p:txBody>
      </p:sp>
      <p:sp>
        <p:nvSpPr>
          <p:cNvPr id="22" name="Rectangle 21"/>
          <p:cNvSpPr/>
          <p:nvPr/>
        </p:nvSpPr>
        <p:spPr>
          <a:xfrm>
            <a:off x="7162800" y="2565603"/>
            <a:ext cx="136964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vi-VN"/>
          </a:p>
        </p:txBody>
      </p:sp>
      <p:sp>
        <p:nvSpPr>
          <p:cNvPr id="23" name="Rectangle 22"/>
          <p:cNvSpPr/>
          <p:nvPr/>
        </p:nvSpPr>
        <p:spPr>
          <a:xfrm>
            <a:off x="7162800" y="2987239"/>
            <a:ext cx="136964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vi-VN"/>
          </a:p>
        </p:txBody>
      </p:sp>
      <p:sp>
        <p:nvSpPr>
          <p:cNvPr id="24" name="Rectangle 23"/>
          <p:cNvSpPr/>
          <p:nvPr/>
        </p:nvSpPr>
        <p:spPr>
          <a:xfrm>
            <a:off x="7162800" y="3424864"/>
            <a:ext cx="136964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vi-VN"/>
          </a:p>
        </p:txBody>
      </p:sp>
      <p:sp>
        <p:nvSpPr>
          <p:cNvPr id="25" name="Rectangle 24"/>
          <p:cNvSpPr/>
          <p:nvPr/>
        </p:nvSpPr>
        <p:spPr>
          <a:xfrm>
            <a:off x="7162800" y="3846500"/>
            <a:ext cx="136964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vi-VN"/>
          </a:p>
        </p:txBody>
      </p:sp>
      <p:sp>
        <p:nvSpPr>
          <p:cNvPr id="26" name="Rectangle 25"/>
          <p:cNvSpPr/>
          <p:nvPr/>
        </p:nvSpPr>
        <p:spPr>
          <a:xfrm>
            <a:off x="7162800" y="4303700"/>
            <a:ext cx="136964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vi-VN"/>
          </a:p>
        </p:txBody>
      </p:sp>
      <p:sp>
        <p:nvSpPr>
          <p:cNvPr id="27" name="Rectangle 26"/>
          <p:cNvSpPr/>
          <p:nvPr/>
        </p:nvSpPr>
        <p:spPr>
          <a:xfrm>
            <a:off x="7162800" y="4725336"/>
            <a:ext cx="136964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vi-VN"/>
          </a:p>
        </p:txBody>
      </p:sp>
      <p:sp>
        <p:nvSpPr>
          <p:cNvPr id="28" name="Rectangle 27"/>
          <p:cNvSpPr/>
          <p:nvPr/>
        </p:nvSpPr>
        <p:spPr>
          <a:xfrm>
            <a:off x="5181600" y="2108403"/>
            <a:ext cx="136964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vi-VN" smtClean="0"/>
              <a:t>ESP</a:t>
            </a:r>
            <a:endParaRPr lang="vi-VN"/>
          </a:p>
        </p:txBody>
      </p:sp>
      <p:cxnSp>
        <p:nvCxnSpPr>
          <p:cNvPr id="29" name="Straight Arrow Connector 28"/>
          <p:cNvCxnSpPr>
            <a:stCxn id="28" idx="3"/>
            <a:endCxn id="21" idx="1"/>
          </p:cNvCxnSpPr>
          <p:nvPr/>
        </p:nvCxnSpPr>
        <p:spPr>
          <a:xfrm>
            <a:off x="6551240" y="2337003"/>
            <a:ext cx="61156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7162800" y="1229567"/>
            <a:ext cx="1369640" cy="457200"/>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vi-VN" smtClean="0"/>
              <a:t>param1</a:t>
            </a:r>
            <a:endParaRPr lang="vi-VN"/>
          </a:p>
        </p:txBody>
      </p:sp>
      <p:sp>
        <p:nvSpPr>
          <p:cNvPr id="31" name="Rectangle 30"/>
          <p:cNvSpPr/>
          <p:nvPr/>
        </p:nvSpPr>
        <p:spPr>
          <a:xfrm>
            <a:off x="7162800" y="772367"/>
            <a:ext cx="1369640" cy="457200"/>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vi-VN" smtClean="0"/>
              <a:t>param2</a:t>
            </a:r>
            <a:endParaRPr lang="vi-VN"/>
          </a:p>
        </p:txBody>
      </p:sp>
    </p:spTree>
    <p:extLst>
      <p:ext uri="{BB962C8B-B14F-4D97-AF65-F5344CB8AC3E}">
        <p14:creationId xmlns:p14="http://schemas.microsoft.com/office/powerpoint/2010/main" val="9918536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3"/>
          </p:nvPr>
        </p:nvSpPr>
        <p:spPr/>
        <p:txBody>
          <a:bodyPr>
            <a:normAutofit/>
          </a:bodyPr>
          <a:lstStyle/>
          <a:p>
            <a:r>
              <a:rPr lang="vi-VN" smtClean="0"/>
              <a:t>;Phần dẫn nhập</a:t>
            </a:r>
          </a:p>
          <a:p>
            <a:r>
              <a:rPr lang="vi-VN" smtClean="0"/>
              <a:t>PUSH	EBP</a:t>
            </a:r>
            <a:endParaRPr lang="vi-VN"/>
          </a:p>
          <a:p>
            <a:r>
              <a:rPr lang="vi-VN" smtClean="0"/>
              <a:t>MOV		EBP, ESP</a:t>
            </a:r>
          </a:p>
          <a:p>
            <a:r>
              <a:rPr lang="vi-VN" smtClean="0">
                <a:solidFill>
                  <a:srgbClr val="FF0000"/>
                </a:solidFill>
              </a:rPr>
              <a:t>SUB		ESP, 0x20</a:t>
            </a:r>
          </a:p>
          <a:p>
            <a:endParaRPr lang="vi-VN"/>
          </a:p>
          <a:p>
            <a:r>
              <a:rPr lang="vi-VN" smtClean="0"/>
              <a:t>;Phần thân hàm</a:t>
            </a:r>
          </a:p>
          <a:p>
            <a:r>
              <a:rPr lang="vi-VN" smtClean="0"/>
              <a:t>;....</a:t>
            </a:r>
            <a:endParaRPr lang="vi-VN"/>
          </a:p>
          <a:p>
            <a:endParaRPr lang="vi-VN" smtClean="0"/>
          </a:p>
          <a:p>
            <a:r>
              <a:rPr lang="vi-VN" smtClean="0"/>
              <a:t>;Phần kết thúc</a:t>
            </a:r>
          </a:p>
          <a:p>
            <a:r>
              <a:rPr lang="vi-VN" smtClean="0"/>
              <a:t>MOV		ESP</a:t>
            </a:r>
            <a:r>
              <a:rPr lang="vi-VN"/>
              <a:t>, EBP</a:t>
            </a:r>
          </a:p>
          <a:p>
            <a:r>
              <a:rPr lang="vi-VN" smtClean="0"/>
              <a:t>POP		EBP</a:t>
            </a:r>
            <a:endParaRPr lang="vi-VN"/>
          </a:p>
          <a:p>
            <a:r>
              <a:rPr lang="vi-VN"/>
              <a:t>RET</a:t>
            </a:r>
          </a:p>
        </p:txBody>
      </p:sp>
      <p:sp>
        <p:nvSpPr>
          <p:cNvPr id="3" name="Title 2"/>
          <p:cNvSpPr>
            <a:spLocks noGrp="1"/>
          </p:cNvSpPr>
          <p:nvPr>
            <p:ph type="title"/>
          </p:nvPr>
        </p:nvSpPr>
        <p:spPr/>
        <p:txBody>
          <a:bodyPr/>
          <a:lstStyle/>
          <a:p>
            <a:r>
              <a:rPr lang="vi-VN" smtClean="0"/>
              <a:t>Cấu trúc hàm</a:t>
            </a:r>
            <a:endParaRPr lang="vi-VN"/>
          </a:p>
        </p:txBody>
      </p:sp>
      <p:sp>
        <p:nvSpPr>
          <p:cNvPr id="4" name="Slide Number Placeholder 3"/>
          <p:cNvSpPr>
            <a:spLocks noGrp="1"/>
          </p:cNvSpPr>
          <p:nvPr>
            <p:ph type="sldNum" sz="quarter" idx="12"/>
          </p:nvPr>
        </p:nvSpPr>
        <p:spPr/>
        <p:txBody>
          <a:bodyPr/>
          <a:lstStyle/>
          <a:p>
            <a:fld id="{3E15BD7C-E074-4D4A-84C3-500EE5B9C190}" type="slidenum">
              <a:rPr lang="ru-RU" smtClean="0"/>
              <a:pPr/>
              <a:t>49</a:t>
            </a:fld>
            <a:endParaRPr lang="ru-RU"/>
          </a:p>
        </p:txBody>
      </p:sp>
      <p:sp>
        <p:nvSpPr>
          <p:cNvPr id="15" name="Rectangle 14"/>
          <p:cNvSpPr/>
          <p:nvPr/>
        </p:nvSpPr>
        <p:spPr>
          <a:xfrm>
            <a:off x="5181600" y="4419600"/>
            <a:ext cx="136964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vi-VN" smtClean="0"/>
              <a:t>ESP</a:t>
            </a:r>
            <a:endParaRPr lang="vi-VN"/>
          </a:p>
        </p:txBody>
      </p:sp>
      <p:cxnSp>
        <p:nvCxnSpPr>
          <p:cNvPr id="17" name="Straight Arrow Connector 16"/>
          <p:cNvCxnSpPr>
            <a:stCxn id="15" idx="3"/>
          </p:cNvCxnSpPr>
          <p:nvPr/>
        </p:nvCxnSpPr>
        <p:spPr>
          <a:xfrm>
            <a:off x="6551240" y="4648200"/>
            <a:ext cx="61156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Left Brace 1"/>
          <p:cNvSpPr/>
          <p:nvPr/>
        </p:nvSpPr>
        <p:spPr>
          <a:xfrm>
            <a:off x="6781800" y="2590013"/>
            <a:ext cx="304800" cy="2134387"/>
          </a:xfrm>
          <a:prstGeom prst="leftBrac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vi-VN"/>
          </a:p>
        </p:txBody>
      </p:sp>
      <p:sp>
        <p:nvSpPr>
          <p:cNvPr id="14" name="TextBox 13"/>
          <p:cNvSpPr txBox="1"/>
          <p:nvPr/>
        </p:nvSpPr>
        <p:spPr>
          <a:xfrm>
            <a:off x="4922990" y="2992356"/>
            <a:ext cx="1858810" cy="1200329"/>
          </a:xfrm>
          <a:prstGeom prst="rect">
            <a:avLst/>
          </a:prstGeom>
          <a:noFill/>
        </p:spPr>
        <p:txBody>
          <a:bodyPr wrap="square" rtlCol="0">
            <a:spAutoFit/>
          </a:bodyPr>
          <a:lstStyle/>
          <a:p>
            <a:r>
              <a:rPr lang="vi-VN" smtClean="0"/>
              <a:t>Vùng stack dành cho biến cục bộ, tổng kích thước 0x20</a:t>
            </a:r>
            <a:endParaRPr lang="vi-VN"/>
          </a:p>
        </p:txBody>
      </p:sp>
      <p:sp>
        <p:nvSpPr>
          <p:cNvPr id="30" name="Rectangle 29"/>
          <p:cNvSpPr/>
          <p:nvPr/>
        </p:nvSpPr>
        <p:spPr>
          <a:xfrm>
            <a:off x="5181600" y="1623421"/>
            <a:ext cx="136964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vi-VN" smtClean="0"/>
              <a:t>EBP</a:t>
            </a:r>
            <a:endParaRPr lang="vi-VN"/>
          </a:p>
        </p:txBody>
      </p:sp>
      <p:cxnSp>
        <p:nvCxnSpPr>
          <p:cNvPr id="31" name="Elbow Connector 30"/>
          <p:cNvCxnSpPr>
            <a:stCxn id="30" idx="3"/>
          </p:cNvCxnSpPr>
          <p:nvPr/>
        </p:nvCxnSpPr>
        <p:spPr>
          <a:xfrm>
            <a:off x="6551240" y="1852021"/>
            <a:ext cx="611560" cy="319015"/>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7162800" y="1686767"/>
            <a:ext cx="1369640" cy="457200"/>
          </a:xfrm>
          <a:prstGeom prst="rect">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r>
              <a:rPr lang="vi-VN" smtClean="0"/>
              <a:t>Ret. Addr.</a:t>
            </a:r>
            <a:endParaRPr lang="vi-VN"/>
          </a:p>
        </p:txBody>
      </p:sp>
      <p:sp>
        <p:nvSpPr>
          <p:cNvPr id="33" name="Rectangle 32"/>
          <p:cNvSpPr/>
          <p:nvPr/>
        </p:nvSpPr>
        <p:spPr>
          <a:xfrm>
            <a:off x="7162800" y="2108403"/>
            <a:ext cx="136964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vi-VN" smtClean="0"/>
              <a:t>EBP cũ</a:t>
            </a:r>
            <a:endParaRPr lang="vi-VN"/>
          </a:p>
        </p:txBody>
      </p:sp>
      <p:sp>
        <p:nvSpPr>
          <p:cNvPr id="34" name="Rectangle 33"/>
          <p:cNvSpPr/>
          <p:nvPr/>
        </p:nvSpPr>
        <p:spPr>
          <a:xfrm>
            <a:off x="7162800" y="2565603"/>
            <a:ext cx="136964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vi-VN"/>
          </a:p>
        </p:txBody>
      </p:sp>
      <p:sp>
        <p:nvSpPr>
          <p:cNvPr id="35" name="Rectangle 34"/>
          <p:cNvSpPr/>
          <p:nvPr/>
        </p:nvSpPr>
        <p:spPr>
          <a:xfrm>
            <a:off x="7162800" y="2987239"/>
            <a:ext cx="136964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vi-VN"/>
          </a:p>
        </p:txBody>
      </p:sp>
      <p:sp>
        <p:nvSpPr>
          <p:cNvPr id="36" name="Rectangle 35"/>
          <p:cNvSpPr/>
          <p:nvPr/>
        </p:nvSpPr>
        <p:spPr>
          <a:xfrm>
            <a:off x="7162800" y="3424864"/>
            <a:ext cx="136964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vi-VN"/>
          </a:p>
        </p:txBody>
      </p:sp>
      <p:sp>
        <p:nvSpPr>
          <p:cNvPr id="37" name="Rectangle 36"/>
          <p:cNvSpPr/>
          <p:nvPr/>
        </p:nvSpPr>
        <p:spPr>
          <a:xfrm>
            <a:off x="7162800" y="3846500"/>
            <a:ext cx="136964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vi-VN"/>
          </a:p>
        </p:txBody>
      </p:sp>
      <p:sp>
        <p:nvSpPr>
          <p:cNvPr id="38" name="Rectangle 37"/>
          <p:cNvSpPr/>
          <p:nvPr/>
        </p:nvSpPr>
        <p:spPr>
          <a:xfrm>
            <a:off x="7162800" y="4303700"/>
            <a:ext cx="136964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vi-VN"/>
          </a:p>
        </p:txBody>
      </p:sp>
      <p:sp>
        <p:nvSpPr>
          <p:cNvPr id="39" name="Rectangle 38"/>
          <p:cNvSpPr/>
          <p:nvPr/>
        </p:nvSpPr>
        <p:spPr>
          <a:xfrm>
            <a:off x="7162800" y="4725336"/>
            <a:ext cx="136964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vi-VN"/>
          </a:p>
        </p:txBody>
      </p:sp>
      <p:sp>
        <p:nvSpPr>
          <p:cNvPr id="40" name="Rectangle 39"/>
          <p:cNvSpPr/>
          <p:nvPr/>
        </p:nvSpPr>
        <p:spPr>
          <a:xfrm>
            <a:off x="7162800" y="1229567"/>
            <a:ext cx="1369640" cy="457200"/>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vi-VN" smtClean="0"/>
              <a:t>param1</a:t>
            </a:r>
            <a:endParaRPr lang="vi-VN"/>
          </a:p>
        </p:txBody>
      </p:sp>
      <p:sp>
        <p:nvSpPr>
          <p:cNvPr id="41" name="Rectangle 40"/>
          <p:cNvSpPr/>
          <p:nvPr/>
        </p:nvSpPr>
        <p:spPr>
          <a:xfrm>
            <a:off x="7162800" y="772367"/>
            <a:ext cx="1369640" cy="457200"/>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vi-VN" smtClean="0"/>
              <a:t>param2</a:t>
            </a:r>
            <a:endParaRPr lang="vi-VN"/>
          </a:p>
        </p:txBody>
      </p:sp>
    </p:spTree>
    <p:extLst>
      <p:ext uri="{BB962C8B-B14F-4D97-AF65-F5344CB8AC3E}">
        <p14:creationId xmlns:p14="http://schemas.microsoft.com/office/powerpoint/2010/main" val="39698291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smtClean="0"/>
              <a:t>Kiến trúc máy tính</a:t>
            </a:r>
            <a:endParaRPr lang="vi-VN"/>
          </a:p>
        </p:txBody>
      </p:sp>
      <p:sp>
        <p:nvSpPr>
          <p:cNvPr id="2" name="Slide Number Placeholder 1"/>
          <p:cNvSpPr>
            <a:spLocks noGrp="1"/>
          </p:cNvSpPr>
          <p:nvPr>
            <p:ph type="sldNum" sz="quarter" idx="12"/>
          </p:nvPr>
        </p:nvSpPr>
        <p:spPr/>
        <p:txBody>
          <a:bodyPr/>
          <a:lstStyle/>
          <a:p>
            <a:fld id="{3E15BD7C-E074-4D4A-84C3-500EE5B9C190}" type="slidenum">
              <a:rPr lang="ru-RU" smtClean="0"/>
              <a:pPr/>
              <a:t>5</a:t>
            </a:fld>
            <a:endParaRPr lang="ru-RU"/>
          </a:p>
        </p:txBody>
      </p:sp>
      <p:pic>
        <p:nvPicPr>
          <p:cNvPr id="7" name="Picture 6"/>
          <p:cNvPicPr>
            <a:picLocks noChangeAspect="1"/>
          </p:cNvPicPr>
          <p:nvPr/>
        </p:nvPicPr>
        <p:blipFill>
          <a:blip r:embed="rId3"/>
          <a:stretch>
            <a:fillRect/>
          </a:stretch>
        </p:blipFill>
        <p:spPr>
          <a:xfrm>
            <a:off x="280987" y="1062037"/>
            <a:ext cx="8582025" cy="4733925"/>
          </a:xfrm>
          <a:prstGeom prst="rect">
            <a:avLst/>
          </a:prstGeom>
        </p:spPr>
      </p:pic>
    </p:spTree>
    <p:extLst>
      <p:ext uri="{BB962C8B-B14F-4D97-AF65-F5344CB8AC3E}">
        <p14:creationId xmlns:p14="http://schemas.microsoft.com/office/powerpoint/2010/main" val="22466765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3"/>
          </p:nvPr>
        </p:nvSpPr>
        <p:spPr/>
        <p:txBody>
          <a:bodyPr>
            <a:normAutofit/>
          </a:bodyPr>
          <a:lstStyle/>
          <a:p>
            <a:r>
              <a:rPr lang="vi-VN" smtClean="0"/>
              <a:t>;Phần dẫn nhập</a:t>
            </a:r>
          </a:p>
          <a:p>
            <a:r>
              <a:rPr lang="vi-VN" smtClean="0"/>
              <a:t>PUSH	EBP</a:t>
            </a:r>
            <a:endParaRPr lang="vi-VN"/>
          </a:p>
          <a:p>
            <a:r>
              <a:rPr lang="vi-VN" smtClean="0"/>
              <a:t>MOV		EBP, ESP</a:t>
            </a:r>
          </a:p>
          <a:p>
            <a:r>
              <a:rPr lang="vi-VN" smtClean="0"/>
              <a:t>SUB		ESP, 0x20</a:t>
            </a:r>
          </a:p>
          <a:p>
            <a:endParaRPr lang="vi-VN"/>
          </a:p>
          <a:p>
            <a:r>
              <a:rPr lang="vi-VN" smtClean="0">
                <a:solidFill>
                  <a:srgbClr val="FF0000"/>
                </a:solidFill>
              </a:rPr>
              <a:t>;Phần thân hàm</a:t>
            </a:r>
          </a:p>
          <a:p>
            <a:r>
              <a:rPr lang="vi-VN" smtClean="0">
                <a:solidFill>
                  <a:srgbClr val="FF0000"/>
                </a:solidFill>
              </a:rPr>
              <a:t>;....</a:t>
            </a:r>
            <a:endParaRPr lang="vi-VN">
              <a:solidFill>
                <a:srgbClr val="FF0000"/>
              </a:solidFill>
            </a:endParaRPr>
          </a:p>
          <a:p>
            <a:endParaRPr lang="vi-VN" smtClean="0"/>
          </a:p>
          <a:p>
            <a:r>
              <a:rPr lang="vi-VN" smtClean="0"/>
              <a:t>;Phần kết thúc</a:t>
            </a:r>
          </a:p>
          <a:p>
            <a:r>
              <a:rPr lang="vi-VN" smtClean="0"/>
              <a:t>MOV		ESP</a:t>
            </a:r>
            <a:r>
              <a:rPr lang="vi-VN"/>
              <a:t>, EBP</a:t>
            </a:r>
          </a:p>
          <a:p>
            <a:r>
              <a:rPr lang="vi-VN" smtClean="0"/>
              <a:t>POP		EBP</a:t>
            </a:r>
            <a:endParaRPr lang="vi-VN"/>
          </a:p>
          <a:p>
            <a:r>
              <a:rPr lang="vi-VN"/>
              <a:t>RET</a:t>
            </a:r>
          </a:p>
        </p:txBody>
      </p:sp>
      <p:sp>
        <p:nvSpPr>
          <p:cNvPr id="3" name="Title 2"/>
          <p:cNvSpPr>
            <a:spLocks noGrp="1"/>
          </p:cNvSpPr>
          <p:nvPr>
            <p:ph type="title"/>
          </p:nvPr>
        </p:nvSpPr>
        <p:spPr/>
        <p:txBody>
          <a:bodyPr/>
          <a:lstStyle/>
          <a:p>
            <a:r>
              <a:rPr lang="vi-VN" smtClean="0"/>
              <a:t>Cấu trúc hàm</a:t>
            </a:r>
            <a:endParaRPr lang="vi-VN"/>
          </a:p>
        </p:txBody>
      </p:sp>
      <p:sp>
        <p:nvSpPr>
          <p:cNvPr id="4" name="Slide Number Placeholder 3"/>
          <p:cNvSpPr>
            <a:spLocks noGrp="1"/>
          </p:cNvSpPr>
          <p:nvPr>
            <p:ph type="sldNum" sz="quarter" idx="12"/>
          </p:nvPr>
        </p:nvSpPr>
        <p:spPr/>
        <p:txBody>
          <a:bodyPr/>
          <a:lstStyle/>
          <a:p>
            <a:fld id="{3E15BD7C-E074-4D4A-84C3-500EE5B9C190}" type="slidenum">
              <a:rPr lang="ru-RU" smtClean="0"/>
              <a:pPr/>
              <a:t>50</a:t>
            </a:fld>
            <a:endParaRPr lang="ru-RU"/>
          </a:p>
        </p:txBody>
      </p:sp>
      <p:sp>
        <p:nvSpPr>
          <p:cNvPr id="20" name="Rectangle 19"/>
          <p:cNvSpPr/>
          <p:nvPr/>
        </p:nvSpPr>
        <p:spPr>
          <a:xfrm>
            <a:off x="5181600" y="4419600"/>
            <a:ext cx="136964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vi-VN" smtClean="0"/>
              <a:t>ESP</a:t>
            </a:r>
            <a:endParaRPr lang="vi-VN"/>
          </a:p>
        </p:txBody>
      </p:sp>
      <p:cxnSp>
        <p:nvCxnSpPr>
          <p:cNvPr id="21" name="Straight Arrow Connector 20"/>
          <p:cNvCxnSpPr>
            <a:stCxn id="20" idx="3"/>
          </p:cNvCxnSpPr>
          <p:nvPr/>
        </p:nvCxnSpPr>
        <p:spPr>
          <a:xfrm>
            <a:off x="6551240" y="4648200"/>
            <a:ext cx="61156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5181600" y="1623421"/>
            <a:ext cx="136964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vi-VN" smtClean="0"/>
              <a:t>EBP</a:t>
            </a:r>
            <a:endParaRPr lang="vi-VN"/>
          </a:p>
        </p:txBody>
      </p:sp>
      <p:cxnSp>
        <p:nvCxnSpPr>
          <p:cNvPr id="24" name="Elbow Connector 23"/>
          <p:cNvCxnSpPr>
            <a:stCxn id="23" idx="3"/>
          </p:cNvCxnSpPr>
          <p:nvPr/>
        </p:nvCxnSpPr>
        <p:spPr>
          <a:xfrm>
            <a:off x="6551240" y="1852021"/>
            <a:ext cx="611560" cy="319015"/>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7162800" y="1686767"/>
            <a:ext cx="1369640" cy="457200"/>
          </a:xfrm>
          <a:prstGeom prst="rect">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r>
              <a:rPr lang="vi-VN" smtClean="0"/>
              <a:t>Ret. Addr.</a:t>
            </a:r>
            <a:endParaRPr lang="vi-VN"/>
          </a:p>
        </p:txBody>
      </p:sp>
      <p:sp>
        <p:nvSpPr>
          <p:cNvPr id="26" name="Rectangle 25"/>
          <p:cNvSpPr/>
          <p:nvPr/>
        </p:nvSpPr>
        <p:spPr>
          <a:xfrm>
            <a:off x="7162800" y="2108403"/>
            <a:ext cx="136964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vi-VN" smtClean="0"/>
              <a:t>EBP cũ</a:t>
            </a:r>
            <a:endParaRPr lang="vi-VN"/>
          </a:p>
        </p:txBody>
      </p:sp>
      <p:sp>
        <p:nvSpPr>
          <p:cNvPr id="27" name="Rectangle 26"/>
          <p:cNvSpPr/>
          <p:nvPr/>
        </p:nvSpPr>
        <p:spPr>
          <a:xfrm>
            <a:off x="7162800" y="2565603"/>
            <a:ext cx="136964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vi-VN"/>
          </a:p>
        </p:txBody>
      </p:sp>
      <p:sp>
        <p:nvSpPr>
          <p:cNvPr id="28" name="Rectangle 27"/>
          <p:cNvSpPr/>
          <p:nvPr/>
        </p:nvSpPr>
        <p:spPr>
          <a:xfrm>
            <a:off x="7162800" y="2987239"/>
            <a:ext cx="136964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vi-VN"/>
          </a:p>
        </p:txBody>
      </p:sp>
      <p:sp>
        <p:nvSpPr>
          <p:cNvPr id="29" name="Rectangle 28"/>
          <p:cNvSpPr/>
          <p:nvPr/>
        </p:nvSpPr>
        <p:spPr>
          <a:xfrm>
            <a:off x="7162800" y="3424864"/>
            <a:ext cx="136964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vi-VN"/>
          </a:p>
        </p:txBody>
      </p:sp>
      <p:sp>
        <p:nvSpPr>
          <p:cNvPr id="30" name="Rectangle 29"/>
          <p:cNvSpPr/>
          <p:nvPr/>
        </p:nvSpPr>
        <p:spPr>
          <a:xfrm>
            <a:off x="7162800" y="3846500"/>
            <a:ext cx="136964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vi-VN"/>
          </a:p>
        </p:txBody>
      </p:sp>
      <p:sp>
        <p:nvSpPr>
          <p:cNvPr id="31" name="Rectangle 30"/>
          <p:cNvSpPr/>
          <p:nvPr/>
        </p:nvSpPr>
        <p:spPr>
          <a:xfrm>
            <a:off x="7162800" y="4303700"/>
            <a:ext cx="136964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vi-VN"/>
          </a:p>
        </p:txBody>
      </p:sp>
      <p:sp>
        <p:nvSpPr>
          <p:cNvPr id="32" name="Rectangle 31"/>
          <p:cNvSpPr/>
          <p:nvPr/>
        </p:nvSpPr>
        <p:spPr>
          <a:xfrm>
            <a:off x="7162800" y="4725336"/>
            <a:ext cx="136964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vi-VN"/>
          </a:p>
        </p:txBody>
      </p:sp>
      <p:sp>
        <p:nvSpPr>
          <p:cNvPr id="33" name="Rectangle 32"/>
          <p:cNvSpPr/>
          <p:nvPr/>
        </p:nvSpPr>
        <p:spPr>
          <a:xfrm>
            <a:off x="7162800" y="1229567"/>
            <a:ext cx="1369640" cy="457200"/>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vi-VN" smtClean="0"/>
              <a:t>param1</a:t>
            </a:r>
            <a:endParaRPr lang="vi-VN"/>
          </a:p>
        </p:txBody>
      </p:sp>
      <p:sp>
        <p:nvSpPr>
          <p:cNvPr id="34" name="Rectangle 33"/>
          <p:cNvSpPr/>
          <p:nvPr/>
        </p:nvSpPr>
        <p:spPr>
          <a:xfrm>
            <a:off x="7162800" y="772367"/>
            <a:ext cx="1369640" cy="457200"/>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vi-VN" smtClean="0"/>
              <a:t>param2</a:t>
            </a:r>
            <a:endParaRPr lang="vi-VN"/>
          </a:p>
        </p:txBody>
      </p:sp>
      <p:sp>
        <p:nvSpPr>
          <p:cNvPr id="18" name="Rounded Rectangular Callout 17"/>
          <p:cNvSpPr/>
          <p:nvPr/>
        </p:nvSpPr>
        <p:spPr>
          <a:xfrm>
            <a:off x="3048001" y="5126460"/>
            <a:ext cx="3124199" cy="1477753"/>
          </a:xfrm>
          <a:prstGeom prst="wedgeRoundRectCallout">
            <a:avLst>
              <a:gd name="adj1" fmla="val -60359"/>
              <a:gd name="adj2" fmla="val -148931"/>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vi-VN" sz="2800" smtClean="0"/>
              <a:t>EBP sẽ không thay đổi trong thân hàm</a:t>
            </a:r>
            <a:endParaRPr lang="vi-VN" sz="2800"/>
          </a:p>
        </p:txBody>
      </p:sp>
      <p:grpSp>
        <p:nvGrpSpPr>
          <p:cNvPr id="2" name="Group 1"/>
          <p:cNvGrpSpPr/>
          <p:nvPr/>
        </p:nvGrpSpPr>
        <p:grpSpPr>
          <a:xfrm>
            <a:off x="4922990" y="2590013"/>
            <a:ext cx="2163610" cy="2134387"/>
            <a:chOff x="4922990" y="2590013"/>
            <a:chExt cx="2163610" cy="2134387"/>
          </a:xfrm>
        </p:grpSpPr>
        <p:sp>
          <p:nvSpPr>
            <p:cNvPr id="22" name="Left Brace 21"/>
            <p:cNvSpPr/>
            <p:nvPr/>
          </p:nvSpPr>
          <p:spPr>
            <a:xfrm>
              <a:off x="6781800" y="2590013"/>
              <a:ext cx="304800" cy="2134387"/>
            </a:xfrm>
            <a:prstGeom prst="leftBrac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vi-VN"/>
            </a:p>
          </p:txBody>
        </p:sp>
        <p:sp>
          <p:nvSpPr>
            <p:cNvPr id="35" name="TextBox 34"/>
            <p:cNvSpPr txBox="1"/>
            <p:nvPr/>
          </p:nvSpPr>
          <p:spPr>
            <a:xfrm>
              <a:off x="4922990" y="2992356"/>
              <a:ext cx="1858810" cy="1200329"/>
            </a:xfrm>
            <a:prstGeom prst="rect">
              <a:avLst/>
            </a:prstGeom>
            <a:noFill/>
          </p:spPr>
          <p:txBody>
            <a:bodyPr wrap="square" rtlCol="0">
              <a:spAutoFit/>
            </a:bodyPr>
            <a:lstStyle/>
            <a:p>
              <a:r>
                <a:rPr lang="vi-VN" smtClean="0"/>
                <a:t>Vùng stack dành cho biến cục bộ, tổng kích thước 0x20</a:t>
              </a:r>
              <a:endParaRPr lang="vi-VN"/>
            </a:p>
          </p:txBody>
        </p:sp>
      </p:grpSp>
    </p:spTree>
    <p:extLst>
      <p:ext uri="{BB962C8B-B14F-4D97-AF65-F5344CB8AC3E}">
        <p14:creationId xmlns:p14="http://schemas.microsoft.com/office/powerpoint/2010/main" val="3917999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3"/>
          </p:nvPr>
        </p:nvSpPr>
        <p:spPr/>
        <p:txBody>
          <a:bodyPr>
            <a:normAutofit/>
          </a:bodyPr>
          <a:lstStyle/>
          <a:p>
            <a:r>
              <a:rPr lang="vi-VN" smtClean="0"/>
              <a:t>;Phần dẫn nhập</a:t>
            </a:r>
          </a:p>
          <a:p>
            <a:r>
              <a:rPr lang="vi-VN" smtClean="0"/>
              <a:t>PUSH	EBP</a:t>
            </a:r>
            <a:endParaRPr lang="vi-VN"/>
          </a:p>
          <a:p>
            <a:r>
              <a:rPr lang="vi-VN" smtClean="0"/>
              <a:t>MOV		EBP, ESP</a:t>
            </a:r>
          </a:p>
          <a:p>
            <a:r>
              <a:rPr lang="vi-VN" smtClean="0"/>
              <a:t>SUB		ESP, 0x20</a:t>
            </a:r>
          </a:p>
          <a:p>
            <a:endParaRPr lang="vi-VN"/>
          </a:p>
          <a:p>
            <a:r>
              <a:rPr lang="vi-VN" smtClean="0"/>
              <a:t>;Phần thân hàm</a:t>
            </a:r>
          </a:p>
          <a:p>
            <a:r>
              <a:rPr lang="vi-VN" smtClean="0"/>
              <a:t>;....</a:t>
            </a:r>
            <a:endParaRPr lang="vi-VN"/>
          </a:p>
          <a:p>
            <a:endParaRPr lang="vi-VN" smtClean="0"/>
          </a:p>
          <a:p>
            <a:r>
              <a:rPr lang="vi-VN" smtClean="0"/>
              <a:t>;Phần kết thúc</a:t>
            </a:r>
          </a:p>
          <a:p>
            <a:r>
              <a:rPr lang="vi-VN" smtClean="0">
                <a:solidFill>
                  <a:srgbClr val="FF0000"/>
                </a:solidFill>
              </a:rPr>
              <a:t>MOV		ESP</a:t>
            </a:r>
            <a:r>
              <a:rPr lang="vi-VN">
                <a:solidFill>
                  <a:srgbClr val="FF0000"/>
                </a:solidFill>
              </a:rPr>
              <a:t>, EBP</a:t>
            </a:r>
          </a:p>
          <a:p>
            <a:r>
              <a:rPr lang="vi-VN" smtClean="0"/>
              <a:t>POP		EBP</a:t>
            </a:r>
            <a:endParaRPr lang="vi-VN"/>
          </a:p>
          <a:p>
            <a:r>
              <a:rPr lang="vi-VN"/>
              <a:t>RET</a:t>
            </a:r>
          </a:p>
        </p:txBody>
      </p:sp>
      <p:sp>
        <p:nvSpPr>
          <p:cNvPr id="3" name="Title 2"/>
          <p:cNvSpPr>
            <a:spLocks noGrp="1"/>
          </p:cNvSpPr>
          <p:nvPr>
            <p:ph type="title"/>
          </p:nvPr>
        </p:nvSpPr>
        <p:spPr/>
        <p:txBody>
          <a:bodyPr/>
          <a:lstStyle/>
          <a:p>
            <a:r>
              <a:rPr lang="vi-VN" smtClean="0"/>
              <a:t>Cấu trúc hàm</a:t>
            </a:r>
            <a:endParaRPr lang="vi-VN"/>
          </a:p>
        </p:txBody>
      </p:sp>
      <p:sp>
        <p:nvSpPr>
          <p:cNvPr id="4" name="Slide Number Placeholder 3"/>
          <p:cNvSpPr>
            <a:spLocks noGrp="1"/>
          </p:cNvSpPr>
          <p:nvPr>
            <p:ph type="sldNum" sz="quarter" idx="12"/>
          </p:nvPr>
        </p:nvSpPr>
        <p:spPr/>
        <p:txBody>
          <a:bodyPr/>
          <a:lstStyle/>
          <a:p>
            <a:fld id="{3E15BD7C-E074-4D4A-84C3-500EE5B9C190}" type="slidenum">
              <a:rPr lang="ru-RU" smtClean="0"/>
              <a:pPr/>
              <a:t>51</a:t>
            </a:fld>
            <a:endParaRPr lang="ru-RU"/>
          </a:p>
        </p:txBody>
      </p:sp>
      <p:sp>
        <p:nvSpPr>
          <p:cNvPr id="36" name="Rectangle 35"/>
          <p:cNvSpPr/>
          <p:nvPr/>
        </p:nvSpPr>
        <p:spPr>
          <a:xfrm>
            <a:off x="5181600" y="1623421"/>
            <a:ext cx="136964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vi-VN" smtClean="0"/>
              <a:t>EBP</a:t>
            </a:r>
            <a:endParaRPr lang="vi-VN"/>
          </a:p>
        </p:txBody>
      </p:sp>
      <p:cxnSp>
        <p:nvCxnSpPr>
          <p:cNvPr id="37" name="Elbow Connector 36"/>
          <p:cNvCxnSpPr>
            <a:stCxn id="36" idx="3"/>
          </p:cNvCxnSpPr>
          <p:nvPr/>
        </p:nvCxnSpPr>
        <p:spPr>
          <a:xfrm>
            <a:off x="6551240" y="1852021"/>
            <a:ext cx="611560" cy="319015"/>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7162800" y="1686767"/>
            <a:ext cx="1369640" cy="457200"/>
          </a:xfrm>
          <a:prstGeom prst="rect">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r>
              <a:rPr lang="vi-VN" smtClean="0"/>
              <a:t>Ret. Addr.</a:t>
            </a:r>
            <a:endParaRPr lang="vi-VN"/>
          </a:p>
        </p:txBody>
      </p:sp>
      <p:sp>
        <p:nvSpPr>
          <p:cNvPr id="39" name="Rectangle 38"/>
          <p:cNvSpPr/>
          <p:nvPr/>
        </p:nvSpPr>
        <p:spPr>
          <a:xfrm>
            <a:off x="7162800" y="2108403"/>
            <a:ext cx="136964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vi-VN" smtClean="0"/>
              <a:t>EBP cũ</a:t>
            </a:r>
            <a:endParaRPr lang="vi-VN"/>
          </a:p>
        </p:txBody>
      </p:sp>
      <p:sp>
        <p:nvSpPr>
          <p:cNvPr id="40" name="Rectangle 39"/>
          <p:cNvSpPr/>
          <p:nvPr/>
        </p:nvSpPr>
        <p:spPr>
          <a:xfrm>
            <a:off x="7162800" y="2565603"/>
            <a:ext cx="136964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vi-VN"/>
          </a:p>
        </p:txBody>
      </p:sp>
      <p:sp>
        <p:nvSpPr>
          <p:cNvPr id="41" name="Rectangle 40"/>
          <p:cNvSpPr/>
          <p:nvPr/>
        </p:nvSpPr>
        <p:spPr>
          <a:xfrm>
            <a:off x="7162800" y="2987239"/>
            <a:ext cx="136964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vi-VN"/>
          </a:p>
        </p:txBody>
      </p:sp>
      <p:sp>
        <p:nvSpPr>
          <p:cNvPr id="42" name="Rectangle 41"/>
          <p:cNvSpPr/>
          <p:nvPr/>
        </p:nvSpPr>
        <p:spPr>
          <a:xfrm>
            <a:off x="7162800" y="3424864"/>
            <a:ext cx="136964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vi-VN"/>
          </a:p>
        </p:txBody>
      </p:sp>
      <p:sp>
        <p:nvSpPr>
          <p:cNvPr id="43" name="Rectangle 42"/>
          <p:cNvSpPr/>
          <p:nvPr/>
        </p:nvSpPr>
        <p:spPr>
          <a:xfrm>
            <a:off x="7162800" y="3846500"/>
            <a:ext cx="136964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vi-VN"/>
          </a:p>
        </p:txBody>
      </p:sp>
      <p:sp>
        <p:nvSpPr>
          <p:cNvPr id="44" name="Rectangle 43"/>
          <p:cNvSpPr/>
          <p:nvPr/>
        </p:nvSpPr>
        <p:spPr>
          <a:xfrm>
            <a:off x="7162800" y="4303700"/>
            <a:ext cx="136964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vi-VN"/>
          </a:p>
        </p:txBody>
      </p:sp>
      <p:sp>
        <p:nvSpPr>
          <p:cNvPr id="45" name="Rectangle 44"/>
          <p:cNvSpPr/>
          <p:nvPr/>
        </p:nvSpPr>
        <p:spPr>
          <a:xfrm>
            <a:off x="7162800" y="4725336"/>
            <a:ext cx="136964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vi-VN"/>
          </a:p>
        </p:txBody>
      </p:sp>
      <p:sp>
        <p:nvSpPr>
          <p:cNvPr id="46" name="Rectangle 45"/>
          <p:cNvSpPr/>
          <p:nvPr/>
        </p:nvSpPr>
        <p:spPr>
          <a:xfrm>
            <a:off x="5181600" y="2108403"/>
            <a:ext cx="136964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vi-VN" smtClean="0"/>
              <a:t>ESP</a:t>
            </a:r>
            <a:endParaRPr lang="vi-VN"/>
          </a:p>
        </p:txBody>
      </p:sp>
      <p:cxnSp>
        <p:nvCxnSpPr>
          <p:cNvPr id="47" name="Straight Arrow Connector 46"/>
          <p:cNvCxnSpPr>
            <a:stCxn id="46" idx="3"/>
            <a:endCxn id="39" idx="1"/>
          </p:cNvCxnSpPr>
          <p:nvPr/>
        </p:nvCxnSpPr>
        <p:spPr>
          <a:xfrm>
            <a:off x="6551240" y="2337003"/>
            <a:ext cx="61156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7162800" y="1229567"/>
            <a:ext cx="1369640" cy="457200"/>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vi-VN" smtClean="0"/>
              <a:t>param1</a:t>
            </a:r>
            <a:endParaRPr lang="vi-VN"/>
          </a:p>
        </p:txBody>
      </p:sp>
      <p:sp>
        <p:nvSpPr>
          <p:cNvPr id="49" name="Rectangle 48"/>
          <p:cNvSpPr/>
          <p:nvPr/>
        </p:nvSpPr>
        <p:spPr>
          <a:xfrm>
            <a:off x="7162800" y="772367"/>
            <a:ext cx="1369640" cy="457200"/>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vi-VN" smtClean="0"/>
              <a:t>param2</a:t>
            </a:r>
            <a:endParaRPr lang="vi-VN"/>
          </a:p>
        </p:txBody>
      </p:sp>
      <p:grpSp>
        <p:nvGrpSpPr>
          <p:cNvPr id="21" name="Group 20"/>
          <p:cNvGrpSpPr/>
          <p:nvPr/>
        </p:nvGrpSpPr>
        <p:grpSpPr>
          <a:xfrm>
            <a:off x="4922990" y="2590013"/>
            <a:ext cx="2163610" cy="2134387"/>
            <a:chOff x="4922990" y="2590013"/>
            <a:chExt cx="2163610" cy="2134387"/>
          </a:xfrm>
        </p:grpSpPr>
        <p:sp>
          <p:nvSpPr>
            <p:cNvPr id="22" name="Left Brace 21"/>
            <p:cNvSpPr/>
            <p:nvPr/>
          </p:nvSpPr>
          <p:spPr>
            <a:xfrm>
              <a:off x="6781800" y="2590013"/>
              <a:ext cx="304800" cy="2134387"/>
            </a:xfrm>
            <a:prstGeom prst="leftBrac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vi-VN"/>
            </a:p>
          </p:txBody>
        </p:sp>
        <p:sp>
          <p:nvSpPr>
            <p:cNvPr id="23" name="TextBox 22"/>
            <p:cNvSpPr txBox="1"/>
            <p:nvPr/>
          </p:nvSpPr>
          <p:spPr>
            <a:xfrm>
              <a:off x="4922990" y="2992356"/>
              <a:ext cx="1858810" cy="1200329"/>
            </a:xfrm>
            <a:prstGeom prst="rect">
              <a:avLst/>
            </a:prstGeom>
            <a:noFill/>
          </p:spPr>
          <p:txBody>
            <a:bodyPr wrap="square" rtlCol="0">
              <a:spAutoFit/>
            </a:bodyPr>
            <a:lstStyle/>
            <a:p>
              <a:r>
                <a:rPr lang="vi-VN" smtClean="0"/>
                <a:t>Vùng stack dành cho biến cục bộ, tổng kích thước 0x20</a:t>
              </a:r>
              <a:endParaRPr lang="vi-VN"/>
            </a:p>
          </p:txBody>
        </p:sp>
      </p:grpSp>
    </p:spTree>
    <p:extLst>
      <p:ext uri="{BB962C8B-B14F-4D97-AF65-F5344CB8AC3E}">
        <p14:creationId xmlns:p14="http://schemas.microsoft.com/office/powerpoint/2010/main" val="13822001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xit" presetSubtype="4" fill="hold" nodeType="afterEffect">
                                  <p:stCondLst>
                                    <p:cond delay="0"/>
                                  </p:stCondLst>
                                  <p:childTnLst>
                                    <p:animEffect transition="out" filter="wipe(down)">
                                      <p:cBhvr>
                                        <p:cTn id="6" dur="500"/>
                                        <p:tgtEl>
                                          <p:spTgt spid="21"/>
                                        </p:tgtEl>
                                      </p:cBhvr>
                                    </p:animEffect>
                                    <p:set>
                                      <p:cBhvr>
                                        <p:cTn id="7"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p:cNvSpPr/>
          <p:nvPr/>
        </p:nvSpPr>
        <p:spPr>
          <a:xfrm>
            <a:off x="7162800" y="2116398"/>
            <a:ext cx="136964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vi-VN"/>
          </a:p>
        </p:txBody>
      </p:sp>
      <p:sp>
        <p:nvSpPr>
          <p:cNvPr id="6" name="Content Placeholder 5"/>
          <p:cNvSpPr>
            <a:spLocks noGrp="1"/>
          </p:cNvSpPr>
          <p:nvPr>
            <p:ph sz="quarter" idx="13"/>
          </p:nvPr>
        </p:nvSpPr>
        <p:spPr/>
        <p:txBody>
          <a:bodyPr>
            <a:normAutofit/>
          </a:bodyPr>
          <a:lstStyle/>
          <a:p>
            <a:r>
              <a:rPr lang="vi-VN" smtClean="0"/>
              <a:t>;Phần dẫn nhập</a:t>
            </a:r>
          </a:p>
          <a:p>
            <a:r>
              <a:rPr lang="vi-VN" smtClean="0"/>
              <a:t>PUSH	EBP</a:t>
            </a:r>
            <a:endParaRPr lang="vi-VN"/>
          </a:p>
          <a:p>
            <a:r>
              <a:rPr lang="vi-VN" smtClean="0"/>
              <a:t>MOV		EBP, ESP</a:t>
            </a:r>
          </a:p>
          <a:p>
            <a:r>
              <a:rPr lang="vi-VN" smtClean="0"/>
              <a:t>SUB		ESP, 0x20</a:t>
            </a:r>
          </a:p>
          <a:p>
            <a:endParaRPr lang="vi-VN"/>
          </a:p>
          <a:p>
            <a:r>
              <a:rPr lang="vi-VN" smtClean="0"/>
              <a:t>;Phần thân hàm</a:t>
            </a:r>
          </a:p>
          <a:p>
            <a:r>
              <a:rPr lang="vi-VN" smtClean="0"/>
              <a:t>;....</a:t>
            </a:r>
            <a:endParaRPr lang="vi-VN"/>
          </a:p>
          <a:p>
            <a:endParaRPr lang="vi-VN" smtClean="0"/>
          </a:p>
          <a:p>
            <a:r>
              <a:rPr lang="vi-VN" smtClean="0"/>
              <a:t>;Phần kết thúc</a:t>
            </a:r>
          </a:p>
          <a:p>
            <a:r>
              <a:rPr lang="vi-VN" smtClean="0"/>
              <a:t>MOV		ESP</a:t>
            </a:r>
            <a:r>
              <a:rPr lang="vi-VN"/>
              <a:t>, EBP</a:t>
            </a:r>
          </a:p>
          <a:p>
            <a:r>
              <a:rPr lang="vi-VN" smtClean="0">
                <a:solidFill>
                  <a:srgbClr val="FF0000"/>
                </a:solidFill>
              </a:rPr>
              <a:t>POP		EBP</a:t>
            </a:r>
            <a:endParaRPr lang="vi-VN">
              <a:solidFill>
                <a:srgbClr val="FF0000"/>
              </a:solidFill>
            </a:endParaRPr>
          </a:p>
          <a:p>
            <a:r>
              <a:rPr lang="vi-VN"/>
              <a:t>RET</a:t>
            </a:r>
          </a:p>
        </p:txBody>
      </p:sp>
      <p:sp>
        <p:nvSpPr>
          <p:cNvPr id="3" name="Title 2"/>
          <p:cNvSpPr>
            <a:spLocks noGrp="1"/>
          </p:cNvSpPr>
          <p:nvPr>
            <p:ph type="title"/>
          </p:nvPr>
        </p:nvSpPr>
        <p:spPr/>
        <p:txBody>
          <a:bodyPr/>
          <a:lstStyle/>
          <a:p>
            <a:r>
              <a:rPr lang="vi-VN" smtClean="0"/>
              <a:t>Cấu trúc hàm</a:t>
            </a:r>
            <a:endParaRPr lang="vi-VN"/>
          </a:p>
        </p:txBody>
      </p:sp>
      <p:sp>
        <p:nvSpPr>
          <p:cNvPr id="4" name="Slide Number Placeholder 3"/>
          <p:cNvSpPr>
            <a:spLocks noGrp="1"/>
          </p:cNvSpPr>
          <p:nvPr>
            <p:ph type="sldNum" sz="quarter" idx="12"/>
          </p:nvPr>
        </p:nvSpPr>
        <p:spPr/>
        <p:txBody>
          <a:bodyPr/>
          <a:lstStyle/>
          <a:p>
            <a:fld id="{3E15BD7C-E074-4D4A-84C3-500EE5B9C190}" type="slidenum">
              <a:rPr lang="ru-RU" smtClean="0"/>
              <a:pPr/>
              <a:t>52</a:t>
            </a:fld>
            <a:endParaRPr lang="ru-RU"/>
          </a:p>
        </p:txBody>
      </p:sp>
      <p:sp>
        <p:nvSpPr>
          <p:cNvPr id="18" name="Rectangle 17"/>
          <p:cNvSpPr/>
          <p:nvPr/>
        </p:nvSpPr>
        <p:spPr>
          <a:xfrm>
            <a:off x="5181600" y="1623421"/>
            <a:ext cx="136964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vi-VN" smtClean="0"/>
              <a:t>EBP</a:t>
            </a:r>
            <a:endParaRPr lang="vi-VN"/>
          </a:p>
        </p:txBody>
      </p:sp>
      <p:cxnSp>
        <p:nvCxnSpPr>
          <p:cNvPr id="21" name="Elbow Connector 20"/>
          <p:cNvCxnSpPr>
            <a:stCxn id="18" idx="3"/>
            <a:endCxn id="23" idx="1"/>
          </p:cNvCxnSpPr>
          <p:nvPr/>
        </p:nvCxnSpPr>
        <p:spPr>
          <a:xfrm>
            <a:off x="6551240" y="1852021"/>
            <a:ext cx="611560" cy="484982"/>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7162800" y="1686767"/>
            <a:ext cx="1369640" cy="457200"/>
          </a:xfrm>
          <a:prstGeom prst="rect">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r>
              <a:rPr lang="vi-VN" smtClean="0"/>
              <a:t>Ret. Addr.</a:t>
            </a:r>
            <a:endParaRPr lang="vi-VN"/>
          </a:p>
        </p:txBody>
      </p:sp>
      <p:sp>
        <p:nvSpPr>
          <p:cNvPr id="23" name="Rectangle 22"/>
          <p:cNvSpPr/>
          <p:nvPr/>
        </p:nvSpPr>
        <p:spPr>
          <a:xfrm>
            <a:off x="7162800" y="2108403"/>
            <a:ext cx="136964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vi-VN" smtClean="0"/>
              <a:t>EBP cũ</a:t>
            </a:r>
            <a:endParaRPr lang="vi-VN"/>
          </a:p>
        </p:txBody>
      </p:sp>
      <p:sp>
        <p:nvSpPr>
          <p:cNvPr id="24" name="Rectangle 23"/>
          <p:cNvSpPr/>
          <p:nvPr/>
        </p:nvSpPr>
        <p:spPr>
          <a:xfrm>
            <a:off x="7162800" y="2565603"/>
            <a:ext cx="136964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vi-VN"/>
          </a:p>
        </p:txBody>
      </p:sp>
      <p:sp>
        <p:nvSpPr>
          <p:cNvPr id="25" name="Rectangle 24"/>
          <p:cNvSpPr/>
          <p:nvPr/>
        </p:nvSpPr>
        <p:spPr>
          <a:xfrm>
            <a:off x="7162800" y="2987239"/>
            <a:ext cx="136964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vi-VN"/>
          </a:p>
        </p:txBody>
      </p:sp>
      <p:sp>
        <p:nvSpPr>
          <p:cNvPr id="26" name="Rectangle 25"/>
          <p:cNvSpPr/>
          <p:nvPr/>
        </p:nvSpPr>
        <p:spPr>
          <a:xfrm>
            <a:off x="7162800" y="3424864"/>
            <a:ext cx="136964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vi-VN"/>
          </a:p>
        </p:txBody>
      </p:sp>
      <p:sp>
        <p:nvSpPr>
          <p:cNvPr id="27" name="Rectangle 26"/>
          <p:cNvSpPr/>
          <p:nvPr/>
        </p:nvSpPr>
        <p:spPr>
          <a:xfrm>
            <a:off x="7162800" y="3846500"/>
            <a:ext cx="136964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vi-VN"/>
          </a:p>
        </p:txBody>
      </p:sp>
      <p:sp>
        <p:nvSpPr>
          <p:cNvPr id="28" name="Rectangle 27"/>
          <p:cNvSpPr/>
          <p:nvPr/>
        </p:nvSpPr>
        <p:spPr>
          <a:xfrm>
            <a:off x="7162800" y="4303700"/>
            <a:ext cx="136964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vi-VN"/>
          </a:p>
        </p:txBody>
      </p:sp>
      <p:sp>
        <p:nvSpPr>
          <p:cNvPr id="29" name="Rectangle 28"/>
          <p:cNvSpPr/>
          <p:nvPr/>
        </p:nvSpPr>
        <p:spPr>
          <a:xfrm>
            <a:off x="7162800" y="4725336"/>
            <a:ext cx="136964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vi-VN"/>
          </a:p>
        </p:txBody>
      </p:sp>
      <p:sp>
        <p:nvSpPr>
          <p:cNvPr id="30" name="Rectangle 29"/>
          <p:cNvSpPr/>
          <p:nvPr/>
        </p:nvSpPr>
        <p:spPr>
          <a:xfrm>
            <a:off x="5181600" y="2108403"/>
            <a:ext cx="136964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vi-VN" smtClean="0"/>
              <a:t>ESP</a:t>
            </a:r>
            <a:endParaRPr lang="vi-VN"/>
          </a:p>
        </p:txBody>
      </p:sp>
      <p:sp>
        <p:nvSpPr>
          <p:cNvPr id="32" name="Rectangle 31"/>
          <p:cNvSpPr/>
          <p:nvPr/>
        </p:nvSpPr>
        <p:spPr>
          <a:xfrm>
            <a:off x="7162800" y="1229567"/>
            <a:ext cx="1369640" cy="457200"/>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vi-VN" smtClean="0"/>
              <a:t>param1</a:t>
            </a:r>
            <a:endParaRPr lang="vi-VN"/>
          </a:p>
        </p:txBody>
      </p:sp>
      <p:sp>
        <p:nvSpPr>
          <p:cNvPr id="33" name="Rectangle 32"/>
          <p:cNvSpPr/>
          <p:nvPr/>
        </p:nvSpPr>
        <p:spPr>
          <a:xfrm>
            <a:off x="7162800" y="772367"/>
            <a:ext cx="1369640" cy="457200"/>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vi-VN" smtClean="0"/>
              <a:t>param2</a:t>
            </a:r>
            <a:endParaRPr lang="vi-VN"/>
          </a:p>
        </p:txBody>
      </p:sp>
      <p:cxnSp>
        <p:nvCxnSpPr>
          <p:cNvPr id="34" name="Elbow Connector 33"/>
          <p:cNvCxnSpPr>
            <a:stCxn id="30" idx="3"/>
            <a:endCxn id="22" idx="1"/>
          </p:cNvCxnSpPr>
          <p:nvPr/>
        </p:nvCxnSpPr>
        <p:spPr>
          <a:xfrm flipV="1">
            <a:off x="6551240" y="1915367"/>
            <a:ext cx="611560" cy="421636"/>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67945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xit" presetSubtype="4" fill="hold" nodeType="afterEffect">
                                  <p:stCondLst>
                                    <p:cond delay="0"/>
                                  </p:stCondLst>
                                  <p:childTnLst>
                                    <p:animEffect transition="out" filter="wipe(down)">
                                      <p:cBhvr>
                                        <p:cTn id="6" dur="500"/>
                                        <p:tgtEl>
                                          <p:spTgt spid="21"/>
                                        </p:tgtEl>
                                      </p:cBhvr>
                                    </p:animEffect>
                                    <p:set>
                                      <p:cBhvr>
                                        <p:cTn id="7" dur="1" fill="hold">
                                          <p:stCondLst>
                                            <p:cond delay="499"/>
                                          </p:stCondLst>
                                        </p:cTn>
                                        <p:tgtEl>
                                          <p:spTgt spid="21"/>
                                        </p:tgtEl>
                                        <p:attrNameLst>
                                          <p:attrName>style.visibility</p:attrName>
                                        </p:attrNameLst>
                                      </p:cBhvr>
                                      <p:to>
                                        <p:strVal val="hidden"/>
                                      </p:to>
                                    </p:se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left)">
                                      <p:cBhvr>
                                        <p:cTn id="11" dur="500"/>
                                        <p:tgtEl>
                                          <p:spTgt spid="34"/>
                                        </p:tgtEl>
                                      </p:cBhvr>
                                    </p:animEffect>
                                  </p:childTnLst>
                                </p:cTn>
                              </p:par>
                            </p:childTnLst>
                          </p:cTn>
                        </p:par>
                        <p:par>
                          <p:cTn id="12" fill="hold">
                            <p:stCondLst>
                              <p:cond delay="1000"/>
                            </p:stCondLst>
                            <p:childTnLst>
                              <p:par>
                                <p:cTn id="13" presetID="22" presetClass="exit" presetSubtype="4" fill="hold" grpId="0" nodeType="afterEffect">
                                  <p:stCondLst>
                                    <p:cond delay="0"/>
                                  </p:stCondLst>
                                  <p:childTnLst>
                                    <p:animEffect transition="out" filter="wipe(down)">
                                      <p:cBhvr>
                                        <p:cTn id="14" dur="500"/>
                                        <p:tgtEl>
                                          <p:spTgt spid="23"/>
                                        </p:tgtEl>
                                      </p:cBhvr>
                                    </p:animEffect>
                                    <p:set>
                                      <p:cBhvr>
                                        <p:cTn id="15" dur="1" fill="hold">
                                          <p:stCondLst>
                                            <p:cond delay="499"/>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p:cNvSpPr/>
          <p:nvPr/>
        </p:nvSpPr>
        <p:spPr>
          <a:xfrm>
            <a:off x="7162800" y="2116398"/>
            <a:ext cx="136964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vi-VN"/>
          </a:p>
        </p:txBody>
      </p:sp>
      <p:sp>
        <p:nvSpPr>
          <p:cNvPr id="6" name="Content Placeholder 5"/>
          <p:cNvSpPr>
            <a:spLocks noGrp="1"/>
          </p:cNvSpPr>
          <p:nvPr>
            <p:ph sz="quarter" idx="13"/>
          </p:nvPr>
        </p:nvSpPr>
        <p:spPr/>
        <p:txBody>
          <a:bodyPr>
            <a:normAutofit/>
          </a:bodyPr>
          <a:lstStyle/>
          <a:p>
            <a:r>
              <a:rPr lang="vi-VN" smtClean="0"/>
              <a:t>;Phần dẫn nhập</a:t>
            </a:r>
          </a:p>
          <a:p>
            <a:r>
              <a:rPr lang="vi-VN" smtClean="0"/>
              <a:t>PUSH	EBP</a:t>
            </a:r>
            <a:endParaRPr lang="vi-VN"/>
          </a:p>
          <a:p>
            <a:r>
              <a:rPr lang="vi-VN" smtClean="0"/>
              <a:t>MOV		EBP, ESP</a:t>
            </a:r>
          </a:p>
          <a:p>
            <a:r>
              <a:rPr lang="vi-VN" smtClean="0"/>
              <a:t>SUB		ESP, 0x20</a:t>
            </a:r>
          </a:p>
          <a:p>
            <a:endParaRPr lang="vi-VN"/>
          </a:p>
          <a:p>
            <a:r>
              <a:rPr lang="vi-VN" smtClean="0"/>
              <a:t>;Phần thân hàm</a:t>
            </a:r>
          </a:p>
          <a:p>
            <a:r>
              <a:rPr lang="vi-VN" smtClean="0"/>
              <a:t>;....</a:t>
            </a:r>
            <a:endParaRPr lang="vi-VN"/>
          </a:p>
          <a:p>
            <a:endParaRPr lang="vi-VN" smtClean="0"/>
          </a:p>
          <a:p>
            <a:r>
              <a:rPr lang="vi-VN" smtClean="0"/>
              <a:t>;Phần kết thúc</a:t>
            </a:r>
          </a:p>
          <a:p>
            <a:r>
              <a:rPr lang="vi-VN" smtClean="0">
                <a:solidFill>
                  <a:srgbClr val="FF0000"/>
                </a:solidFill>
              </a:rPr>
              <a:t>MOV		ESP</a:t>
            </a:r>
            <a:r>
              <a:rPr lang="vi-VN">
                <a:solidFill>
                  <a:srgbClr val="FF0000"/>
                </a:solidFill>
              </a:rPr>
              <a:t>, EBP</a:t>
            </a:r>
          </a:p>
          <a:p>
            <a:r>
              <a:rPr lang="vi-VN" smtClean="0">
                <a:solidFill>
                  <a:srgbClr val="FF0000"/>
                </a:solidFill>
              </a:rPr>
              <a:t>POP		EBP</a:t>
            </a:r>
            <a:endParaRPr lang="vi-VN">
              <a:solidFill>
                <a:srgbClr val="FF0000"/>
              </a:solidFill>
            </a:endParaRPr>
          </a:p>
          <a:p>
            <a:r>
              <a:rPr lang="vi-VN"/>
              <a:t>RET</a:t>
            </a:r>
          </a:p>
        </p:txBody>
      </p:sp>
      <p:sp>
        <p:nvSpPr>
          <p:cNvPr id="3" name="Title 2"/>
          <p:cNvSpPr>
            <a:spLocks noGrp="1"/>
          </p:cNvSpPr>
          <p:nvPr>
            <p:ph type="title"/>
          </p:nvPr>
        </p:nvSpPr>
        <p:spPr/>
        <p:txBody>
          <a:bodyPr/>
          <a:lstStyle/>
          <a:p>
            <a:r>
              <a:rPr lang="vi-VN" smtClean="0"/>
              <a:t>Cấu trúc hàm</a:t>
            </a:r>
            <a:endParaRPr lang="vi-VN"/>
          </a:p>
        </p:txBody>
      </p:sp>
      <p:sp>
        <p:nvSpPr>
          <p:cNvPr id="4" name="Slide Number Placeholder 3"/>
          <p:cNvSpPr>
            <a:spLocks noGrp="1"/>
          </p:cNvSpPr>
          <p:nvPr>
            <p:ph type="sldNum" sz="quarter" idx="12"/>
          </p:nvPr>
        </p:nvSpPr>
        <p:spPr/>
        <p:txBody>
          <a:bodyPr/>
          <a:lstStyle/>
          <a:p>
            <a:fld id="{3E15BD7C-E074-4D4A-84C3-500EE5B9C190}" type="slidenum">
              <a:rPr lang="ru-RU" smtClean="0"/>
              <a:pPr/>
              <a:t>53</a:t>
            </a:fld>
            <a:endParaRPr lang="ru-RU"/>
          </a:p>
        </p:txBody>
      </p:sp>
      <p:sp>
        <p:nvSpPr>
          <p:cNvPr id="18" name="Rectangle 17"/>
          <p:cNvSpPr/>
          <p:nvPr/>
        </p:nvSpPr>
        <p:spPr>
          <a:xfrm>
            <a:off x="5181600" y="1623421"/>
            <a:ext cx="136964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vi-VN" smtClean="0"/>
              <a:t>EBP</a:t>
            </a:r>
            <a:endParaRPr lang="vi-VN"/>
          </a:p>
        </p:txBody>
      </p:sp>
      <p:sp>
        <p:nvSpPr>
          <p:cNvPr id="22" name="Rectangle 21"/>
          <p:cNvSpPr/>
          <p:nvPr/>
        </p:nvSpPr>
        <p:spPr>
          <a:xfrm>
            <a:off x="7162800" y="1686767"/>
            <a:ext cx="1369640" cy="457200"/>
          </a:xfrm>
          <a:prstGeom prst="rect">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r>
              <a:rPr lang="vi-VN" smtClean="0"/>
              <a:t>Ret. Addr.</a:t>
            </a:r>
            <a:endParaRPr lang="vi-VN"/>
          </a:p>
        </p:txBody>
      </p:sp>
      <p:sp>
        <p:nvSpPr>
          <p:cNvPr id="24" name="Rectangle 23"/>
          <p:cNvSpPr/>
          <p:nvPr/>
        </p:nvSpPr>
        <p:spPr>
          <a:xfrm>
            <a:off x="7162800" y="2565603"/>
            <a:ext cx="136964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vi-VN"/>
          </a:p>
        </p:txBody>
      </p:sp>
      <p:sp>
        <p:nvSpPr>
          <p:cNvPr id="25" name="Rectangle 24"/>
          <p:cNvSpPr/>
          <p:nvPr/>
        </p:nvSpPr>
        <p:spPr>
          <a:xfrm>
            <a:off x="7162800" y="2987239"/>
            <a:ext cx="136964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vi-VN"/>
          </a:p>
        </p:txBody>
      </p:sp>
      <p:sp>
        <p:nvSpPr>
          <p:cNvPr id="26" name="Rectangle 25"/>
          <p:cNvSpPr/>
          <p:nvPr/>
        </p:nvSpPr>
        <p:spPr>
          <a:xfrm>
            <a:off x="7162800" y="3424864"/>
            <a:ext cx="136964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vi-VN"/>
          </a:p>
        </p:txBody>
      </p:sp>
      <p:sp>
        <p:nvSpPr>
          <p:cNvPr id="27" name="Rectangle 26"/>
          <p:cNvSpPr/>
          <p:nvPr/>
        </p:nvSpPr>
        <p:spPr>
          <a:xfrm>
            <a:off x="7162800" y="3846500"/>
            <a:ext cx="136964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vi-VN"/>
          </a:p>
        </p:txBody>
      </p:sp>
      <p:sp>
        <p:nvSpPr>
          <p:cNvPr id="28" name="Rectangle 27"/>
          <p:cNvSpPr/>
          <p:nvPr/>
        </p:nvSpPr>
        <p:spPr>
          <a:xfrm>
            <a:off x="7162800" y="4303700"/>
            <a:ext cx="136964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vi-VN"/>
          </a:p>
        </p:txBody>
      </p:sp>
      <p:sp>
        <p:nvSpPr>
          <p:cNvPr id="29" name="Rectangle 28"/>
          <p:cNvSpPr/>
          <p:nvPr/>
        </p:nvSpPr>
        <p:spPr>
          <a:xfrm>
            <a:off x="7162800" y="4725336"/>
            <a:ext cx="136964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vi-VN"/>
          </a:p>
        </p:txBody>
      </p:sp>
      <p:sp>
        <p:nvSpPr>
          <p:cNvPr id="30" name="Rectangle 29"/>
          <p:cNvSpPr/>
          <p:nvPr/>
        </p:nvSpPr>
        <p:spPr>
          <a:xfrm>
            <a:off x="5181600" y="2108403"/>
            <a:ext cx="136964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vi-VN" smtClean="0"/>
              <a:t>ESP</a:t>
            </a:r>
            <a:endParaRPr lang="vi-VN"/>
          </a:p>
        </p:txBody>
      </p:sp>
      <p:sp>
        <p:nvSpPr>
          <p:cNvPr id="32" name="Rectangle 31"/>
          <p:cNvSpPr/>
          <p:nvPr/>
        </p:nvSpPr>
        <p:spPr>
          <a:xfrm>
            <a:off x="7162800" y="1229567"/>
            <a:ext cx="1369640" cy="457200"/>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vi-VN" smtClean="0"/>
              <a:t>param1</a:t>
            </a:r>
            <a:endParaRPr lang="vi-VN"/>
          </a:p>
        </p:txBody>
      </p:sp>
      <p:sp>
        <p:nvSpPr>
          <p:cNvPr id="33" name="Rectangle 32"/>
          <p:cNvSpPr/>
          <p:nvPr/>
        </p:nvSpPr>
        <p:spPr>
          <a:xfrm>
            <a:off x="7162800" y="772367"/>
            <a:ext cx="1369640" cy="457200"/>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vi-VN" smtClean="0"/>
              <a:t>param2</a:t>
            </a:r>
            <a:endParaRPr lang="vi-VN"/>
          </a:p>
        </p:txBody>
      </p:sp>
      <p:cxnSp>
        <p:nvCxnSpPr>
          <p:cNvPr id="34" name="Elbow Connector 33"/>
          <p:cNvCxnSpPr>
            <a:stCxn id="30" idx="3"/>
            <a:endCxn id="22" idx="1"/>
          </p:cNvCxnSpPr>
          <p:nvPr/>
        </p:nvCxnSpPr>
        <p:spPr>
          <a:xfrm flipV="1">
            <a:off x="6551240" y="1915367"/>
            <a:ext cx="611560" cy="421636"/>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Rounded Rectangle 1"/>
          <p:cNvSpPr/>
          <p:nvPr/>
        </p:nvSpPr>
        <p:spPr>
          <a:xfrm>
            <a:off x="0" y="5105400"/>
            <a:ext cx="3124200" cy="990600"/>
          </a:xfrm>
          <a:prstGeom prst="round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1" name="Rounded Rectangular Callout 30"/>
          <p:cNvSpPr/>
          <p:nvPr/>
        </p:nvSpPr>
        <p:spPr>
          <a:xfrm>
            <a:off x="2667000" y="3473165"/>
            <a:ext cx="4166829" cy="1569208"/>
          </a:xfrm>
          <a:prstGeom prst="wedgeRoundRectCallout">
            <a:avLst>
              <a:gd name="adj1" fmla="val -54925"/>
              <a:gd name="adj2" fmla="val 53374"/>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r>
              <a:rPr lang="vi-VN" sz="2800" smtClean="0"/>
              <a:t>Cặp lệnh này có thể được thay thế bởi</a:t>
            </a:r>
          </a:p>
          <a:p>
            <a:r>
              <a:rPr lang="vi-VN" sz="2800" smtClean="0">
                <a:solidFill>
                  <a:srgbClr val="FF0000"/>
                </a:solidFill>
              </a:rPr>
              <a:t>LEAVE</a:t>
            </a:r>
            <a:endParaRPr lang="vi-VN" sz="2800">
              <a:solidFill>
                <a:srgbClr val="FF0000"/>
              </a:solidFill>
            </a:endParaRPr>
          </a:p>
        </p:txBody>
      </p:sp>
    </p:spTree>
    <p:extLst>
      <p:ext uri="{BB962C8B-B14F-4D97-AF65-F5344CB8AC3E}">
        <p14:creationId xmlns:p14="http://schemas.microsoft.com/office/powerpoint/2010/main" val="24219770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up)">
                                      <p:cBhvr>
                                        <p:cTn id="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3"/>
          </p:nvPr>
        </p:nvSpPr>
        <p:spPr/>
        <p:txBody>
          <a:bodyPr>
            <a:normAutofit/>
          </a:bodyPr>
          <a:lstStyle/>
          <a:p>
            <a:r>
              <a:rPr lang="vi-VN" smtClean="0"/>
              <a:t>;Phần dẫn nhập</a:t>
            </a:r>
          </a:p>
          <a:p>
            <a:r>
              <a:rPr lang="vi-VN" smtClean="0"/>
              <a:t>PUSH	EBP</a:t>
            </a:r>
            <a:endParaRPr lang="vi-VN"/>
          </a:p>
          <a:p>
            <a:r>
              <a:rPr lang="vi-VN" smtClean="0"/>
              <a:t>MOV		EBP, ESP</a:t>
            </a:r>
          </a:p>
          <a:p>
            <a:r>
              <a:rPr lang="vi-VN" smtClean="0"/>
              <a:t>SUB		ESP, 0x20</a:t>
            </a:r>
          </a:p>
          <a:p>
            <a:endParaRPr lang="vi-VN"/>
          </a:p>
          <a:p>
            <a:r>
              <a:rPr lang="vi-VN" smtClean="0"/>
              <a:t>;Phần thân hàm</a:t>
            </a:r>
          </a:p>
          <a:p>
            <a:r>
              <a:rPr lang="vi-VN" smtClean="0"/>
              <a:t>;....</a:t>
            </a:r>
            <a:endParaRPr lang="vi-VN"/>
          </a:p>
          <a:p>
            <a:endParaRPr lang="vi-VN" smtClean="0"/>
          </a:p>
          <a:p>
            <a:r>
              <a:rPr lang="vi-VN" smtClean="0"/>
              <a:t>;Phần kết thúc</a:t>
            </a:r>
          </a:p>
          <a:p>
            <a:r>
              <a:rPr lang="vi-VN" smtClean="0"/>
              <a:t>MOV		ESP</a:t>
            </a:r>
            <a:r>
              <a:rPr lang="vi-VN"/>
              <a:t>, EBP</a:t>
            </a:r>
          </a:p>
          <a:p>
            <a:r>
              <a:rPr lang="vi-VN" smtClean="0"/>
              <a:t>POP		EBP</a:t>
            </a:r>
            <a:endParaRPr lang="vi-VN"/>
          </a:p>
          <a:p>
            <a:r>
              <a:rPr lang="vi-VN">
                <a:solidFill>
                  <a:srgbClr val="FF0000"/>
                </a:solidFill>
              </a:rPr>
              <a:t>RET</a:t>
            </a:r>
          </a:p>
        </p:txBody>
      </p:sp>
      <p:sp>
        <p:nvSpPr>
          <p:cNvPr id="3" name="Title 2"/>
          <p:cNvSpPr>
            <a:spLocks noGrp="1"/>
          </p:cNvSpPr>
          <p:nvPr>
            <p:ph type="title"/>
          </p:nvPr>
        </p:nvSpPr>
        <p:spPr/>
        <p:txBody>
          <a:bodyPr/>
          <a:lstStyle/>
          <a:p>
            <a:r>
              <a:rPr lang="vi-VN" smtClean="0"/>
              <a:t>Cấu trúc hàm</a:t>
            </a:r>
            <a:endParaRPr lang="vi-VN"/>
          </a:p>
        </p:txBody>
      </p:sp>
      <p:sp>
        <p:nvSpPr>
          <p:cNvPr id="4" name="Slide Number Placeholder 3"/>
          <p:cNvSpPr>
            <a:spLocks noGrp="1"/>
          </p:cNvSpPr>
          <p:nvPr>
            <p:ph type="sldNum" sz="quarter" idx="12"/>
          </p:nvPr>
        </p:nvSpPr>
        <p:spPr/>
        <p:txBody>
          <a:bodyPr/>
          <a:lstStyle/>
          <a:p>
            <a:fld id="{3E15BD7C-E074-4D4A-84C3-500EE5B9C190}" type="slidenum">
              <a:rPr lang="ru-RU" smtClean="0"/>
              <a:pPr/>
              <a:t>54</a:t>
            </a:fld>
            <a:endParaRPr lang="ru-RU"/>
          </a:p>
        </p:txBody>
      </p:sp>
      <p:sp>
        <p:nvSpPr>
          <p:cNvPr id="22" name="Rectangle 21"/>
          <p:cNvSpPr/>
          <p:nvPr/>
        </p:nvSpPr>
        <p:spPr>
          <a:xfrm>
            <a:off x="7162800" y="1686767"/>
            <a:ext cx="1369640" cy="457200"/>
          </a:xfrm>
          <a:prstGeom prst="rect">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r>
              <a:rPr lang="vi-VN" smtClean="0"/>
              <a:t>Ret. Addr.</a:t>
            </a:r>
            <a:endParaRPr lang="vi-VN"/>
          </a:p>
        </p:txBody>
      </p:sp>
      <p:sp>
        <p:nvSpPr>
          <p:cNvPr id="23" name="Rectangle 22"/>
          <p:cNvSpPr/>
          <p:nvPr/>
        </p:nvSpPr>
        <p:spPr>
          <a:xfrm>
            <a:off x="7162800" y="2108403"/>
            <a:ext cx="136964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vi-VN"/>
          </a:p>
        </p:txBody>
      </p:sp>
      <p:sp>
        <p:nvSpPr>
          <p:cNvPr id="24" name="Rectangle 23"/>
          <p:cNvSpPr/>
          <p:nvPr/>
        </p:nvSpPr>
        <p:spPr>
          <a:xfrm>
            <a:off x="7162800" y="2565603"/>
            <a:ext cx="136964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vi-VN"/>
          </a:p>
        </p:txBody>
      </p:sp>
      <p:sp>
        <p:nvSpPr>
          <p:cNvPr id="25" name="Rectangle 24"/>
          <p:cNvSpPr/>
          <p:nvPr/>
        </p:nvSpPr>
        <p:spPr>
          <a:xfrm>
            <a:off x="7162800" y="2987239"/>
            <a:ext cx="136964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vi-VN"/>
          </a:p>
        </p:txBody>
      </p:sp>
      <p:sp>
        <p:nvSpPr>
          <p:cNvPr id="26" name="Rectangle 25"/>
          <p:cNvSpPr/>
          <p:nvPr/>
        </p:nvSpPr>
        <p:spPr>
          <a:xfrm>
            <a:off x="7162800" y="3424864"/>
            <a:ext cx="136964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vi-VN"/>
          </a:p>
        </p:txBody>
      </p:sp>
      <p:sp>
        <p:nvSpPr>
          <p:cNvPr id="27" name="Rectangle 26"/>
          <p:cNvSpPr/>
          <p:nvPr/>
        </p:nvSpPr>
        <p:spPr>
          <a:xfrm>
            <a:off x="7162800" y="3846500"/>
            <a:ext cx="136964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vi-VN"/>
          </a:p>
        </p:txBody>
      </p:sp>
      <p:sp>
        <p:nvSpPr>
          <p:cNvPr id="28" name="Rectangle 27"/>
          <p:cNvSpPr/>
          <p:nvPr/>
        </p:nvSpPr>
        <p:spPr>
          <a:xfrm>
            <a:off x="7162800" y="4303700"/>
            <a:ext cx="136964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vi-VN"/>
          </a:p>
        </p:txBody>
      </p:sp>
      <p:sp>
        <p:nvSpPr>
          <p:cNvPr id="29" name="Rectangle 28"/>
          <p:cNvSpPr/>
          <p:nvPr/>
        </p:nvSpPr>
        <p:spPr>
          <a:xfrm>
            <a:off x="7162800" y="4725336"/>
            <a:ext cx="136964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vi-VN"/>
          </a:p>
        </p:txBody>
      </p:sp>
      <p:sp>
        <p:nvSpPr>
          <p:cNvPr id="30" name="Rectangle 29"/>
          <p:cNvSpPr/>
          <p:nvPr/>
        </p:nvSpPr>
        <p:spPr>
          <a:xfrm>
            <a:off x="5181600" y="2108403"/>
            <a:ext cx="136964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vi-VN" smtClean="0"/>
              <a:t>ESP</a:t>
            </a:r>
            <a:endParaRPr lang="vi-VN"/>
          </a:p>
        </p:txBody>
      </p:sp>
      <p:sp>
        <p:nvSpPr>
          <p:cNvPr id="32" name="Rectangle 31"/>
          <p:cNvSpPr/>
          <p:nvPr/>
        </p:nvSpPr>
        <p:spPr>
          <a:xfrm>
            <a:off x="7162800" y="1229567"/>
            <a:ext cx="1369640" cy="457200"/>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vi-VN" smtClean="0"/>
              <a:t>param1</a:t>
            </a:r>
            <a:endParaRPr lang="vi-VN"/>
          </a:p>
        </p:txBody>
      </p:sp>
      <p:sp>
        <p:nvSpPr>
          <p:cNvPr id="33" name="Rectangle 32"/>
          <p:cNvSpPr/>
          <p:nvPr/>
        </p:nvSpPr>
        <p:spPr>
          <a:xfrm>
            <a:off x="7162800" y="772367"/>
            <a:ext cx="1369640" cy="457200"/>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vi-VN" smtClean="0"/>
              <a:t>param2</a:t>
            </a:r>
            <a:endParaRPr lang="vi-VN"/>
          </a:p>
        </p:txBody>
      </p:sp>
      <p:sp>
        <p:nvSpPr>
          <p:cNvPr id="19" name="Rounded Rectangular Callout 18"/>
          <p:cNvSpPr/>
          <p:nvPr/>
        </p:nvSpPr>
        <p:spPr>
          <a:xfrm>
            <a:off x="4038600" y="816532"/>
            <a:ext cx="2286000" cy="1098835"/>
          </a:xfrm>
          <a:prstGeom prst="wedgeRoundRectCallout">
            <a:avLst>
              <a:gd name="adj1" fmla="val 82466"/>
              <a:gd name="adj2" fmla="val 46138"/>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vi-VN" sz="2800" smtClean="0"/>
              <a:t>Trở về địa chỉ này</a:t>
            </a:r>
            <a:endParaRPr lang="vi-VN" sz="2800"/>
          </a:p>
        </p:txBody>
      </p:sp>
      <p:cxnSp>
        <p:nvCxnSpPr>
          <p:cNvPr id="5" name="Elbow Connector 4"/>
          <p:cNvCxnSpPr>
            <a:stCxn id="30" idx="3"/>
            <a:endCxn id="22" idx="1"/>
          </p:cNvCxnSpPr>
          <p:nvPr/>
        </p:nvCxnSpPr>
        <p:spPr>
          <a:xfrm flipV="1">
            <a:off x="6551240" y="1915367"/>
            <a:ext cx="611560" cy="421636"/>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32679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vi-VN" smtClean="0"/>
              <a:t>Cấu trúc mới cho hàm main()</a:t>
            </a:r>
            <a:br>
              <a:rPr lang="vi-VN" smtClean="0"/>
            </a:br>
            <a:r>
              <a:rPr lang="vi-VN" smtClean="0"/>
              <a:t>(gcc 5.4 trở về sau)</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55</a:t>
            </a:fld>
            <a:endParaRPr lang="ru-RU"/>
          </a:p>
        </p:txBody>
      </p:sp>
    </p:spTree>
    <p:extLst>
      <p:ext uri="{BB962C8B-B14F-4D97-AF65-F5344CB8AC3E}">
        <p14:creationId xmlns:p14="http://schemas.microsoft.com/office/powerpoint/2010/main" val="17285836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85000" lnSpcReduction="20000"/>
          </a:bodyPr>
          <a:lstStyle/>
          <a:p>
            <a:r>
              <a:rPr lang="vi-VN" smtClean="0"/>
              <a:t>;Phần dẫn nhập</a:t>
            </a:r>
          </a:p>
          <a:p>
            <a:r>
              <a:rPr lang="vi-VN" smtClean="0"/>
              <a:t>lea		ecx, [esp+4]</a:t>
            </a:r>
          </a:p>
          <a:p>
            <a:r>
              <a:rPr lang="vi-VN" smtClean="0"/>
              <a:t>and	esp, fffffff0h				;Căn lề</a:t>
            </a:r>
          </a:p>
          <a:p>
            <a:r>
              <a:rPr lang="vi-VN" smtClean="0"/>
              <a:t>push	DWORD PTR [ecx-4]		;ESP cũ</a:t>
            </a:r>
          </a:p>
          <a:p>
            <a:r>
              <a:rPr lang="en-US" smtClean="0"/>
              <a:t>push	ebp</a:t>
            </a:r>
          </a:p>
          <a:p>
            <a:r>
              <a:rPr lang="en-US" smtClean="0"/>
              <a:t>mov	ebp, esp</a:t>
            </a:r>
          </a:p>
          <a:p>
            <a:r>
              <a:rPr lang="en-US" smtClean="0"/>
              <a:t>push	ecx							;ESP cũ + 4</a:t>
            </a:r>
            <a:endParaRPr lang="en-US"/>
          </a:p>
          <a:p>
            <a:endParaRPr lang="en-US"/>
          </a:p>
          <a:p>
            <a:r>
              <a:rPr lang="en-US"/>
              <a:t>;</a:t>
            </a:r>
            <a:r>
              <a:rPr lang="en-US" err="1"/>
              <a:t>Phần</a:t>
            </a:r>
            <a:r>
              <a:rPr lang="en-US"/>
              <a:t> </a:t>
            </a:r>
            <a:r>
              <a:rPr lang="en-US" err="1"/>
              <a:t>thân</a:t>
            </a:r>
            <a:r>
              <a:rPr lang="en-US"/>
              <a:t> </a:t>
            </a:r>
            <a:r>
              <a:rPr lang="en-US" err="1"/>
              <a:t>hàm</a:t>
            </a:r>
            <a:endParaRPr lang="en-US"/>
          </a:p>
          <a:p>
            <a:r>
              <a:rPr lang="en-US"/>
              <a:t>;....</a:t>
            </a:r>
          </a:p>
          <a:p>
            <a:endParaRPr lang="en-US"/>
          </a:p>
          <a:p>
            <a:r>
              <a:rPr lang="en-US"/>
              <a:t>;</a:t>
            </a:r>
            <a:r>
              <a:rPr lang="en-US" err="1"/>
              <a:t>Phần</a:t>
            </a:r>
            <a:r>
              <a:rPr lang="en-US"/>
              <a:t> </a:t>
            </a:r>
            <a:r>
              <a:rPr lang="en-US" err="1"/>
              <a:t>kết</a:t>
            </a:r>
            <a:r>
              <a:rPr lang="en-US"/>
              <a:t> </a:t>
            </a:r>
            <a:r>
              <a:rPr lang="en-US" smtClean="0"/>
              <a:t>thúc</a:t>
            </a:r>
          </a:p>
          <a:p>
            <a:r>
              <a:rPr lang="en-US" smtClean="0"/>
              <a:t>mov	ecx,DWORD </a:t>
            </a:r>
            <a:r>
              <a:rPr lang="en-US"/>
              <a:t>PTR [</a:t>
            </a:r>
            <a:r>
              <a:rPr lang="en-US" smtClean="0"/>
              <a:t>ebp-4</a:t>
            </a:r>
            <a:r>
              <a:rPr lang="en-US"/>
              <a:t>]</a:t>
            </a:r>
          </a:p>
          <a:p>
            <a:r>
              <a:rPr lang="en-US" smtClean="0"/>
              <a:t>mov	esp, ebp</a:t>
            </a:r>
          </a:p>
          <a:p>
            <a:r>
              <a:rPr lang="en-US" smtClean="0"/>
              <a:t>pop	ebp</a:t>
            </a:r>
          </a:p>
          <a:p>
            <a:r>
              <a:rPr lang="en-US" smtClean="0"/>
              <a:t>lea		esp, [ecx-4]</a:t>
            </a:r>
            <a:endParaRPr lang="en-US"/>
          </a:p>
          <a:p>
            <a:r>
              <a:rPr lang="en-US" smtClean="0"/>
              <a:t>ret</a:t>
            </a:r>
            <a:endParaRPr lang="en-US"/>
          </a:p>
        </p:txBody>
      </p:sp>
      <p:sp>
        <p:nvSpPr>
          <p:cNvPr id="3" name="Title 2"/>
          <p:cNvSpPr>
            <a:spLocks noGrp="1"/>
          </p:cNvSpPr>
          <p:nvPr>
            <p:ph type="title"/>
          </p:nvPr>
        </p:nvSpPr>
        <p:spPr/>
        <p:txBody>
          <a:bodyPr/>
          <a:lstStyle/>
          <a:p>
            <a:r>
              <a:rPr lang="vi-VN" smtClean="0"/>
              <a:t>Cấu trúc hàm main() sinh bởi gcc 5.4</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56</a:t>
            </a:fld>
            <a:endParaRPr lang="ru-RU"/>
          </a:p>
        </p:txBody>
      </p:sp>
      <p:pic>
        <p:nvPicPr>
          <p:cNvPr id="6" name="Picture 5"/>
          <p:cNvPicPr>
            <a:picLocks noChangeAspect="1"/>
          </p:cNvPicPr>
          <p:nvPr/>
        </p:nvPicPr>
        <p:blipFill>
          <a:blip r:embed="rId3"/>
          <a:stretch>
            <a:fillRect/>
          </a:stretch>
        </p:blipFill>
        <p:spPr>
          <a:xfrm>
            <a:off x="4191000" y="1143000"/>
            <a:ext cx="4649272" cy="5091112"/>
          </a:xfrm>
          <a:prstGeom prst="rect">
            <a:avLst/>
          </a:prstGeom>
        </p:spPr>
      </p:pic>
    </p:spTree>
    <p:extLst>
      <p:ext uri="{BB962C8B-B14F-4D97-AF65-F5344CB8AC3E}">
        <p14:creationId xmlns:p14="http://schemas.microsoft.com/office/powerpoint/2010/main" val="121550290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3954248486"/>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871476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3"/>
          </p:nvPr>
        </p:nvSpPr>
        <p:spPr/>
        <p:txBody>
          <a:bodyPr anchor="ctr"/>
          <a:lstStyle/>
          <a:p>
            <a:pPr>
              <a:buFont typeface="Wingdings" panose="05000000000000000000" pitchFamily="2" charset="2"/>
              <a:buChar char="q"/>
            </a:pPr>
            <a:r>
              <a:rPr lang="vi-VN" b="1" smtClean="0"/>
              <a:t>Lỗ hổng phần mềm (software vulnerability) </a:t>
            </a:r>
            <a:r>
              <a:rPr lang="vi-VN" smtClean="0"/>
              <a:t>là khiếm khuyết trong thiết kế, lập trình phần mềm mà kẻ tấn công có thể lợi dụng để làm thay đổi hoạt động bình thường của phần mềm</a:t>
            </a:r>
            <a:endParaRPr lang="vi-VN"/>
          </a:p>
        </p:txBody>
      </p:sp>
      <p:sp>
        <p:nvSpPr>
          <p:cNvPr id="5" name="Title 4"/>
          <p:cNvSpPr>
            <a:spLocks noGrp="1"/>
          </p:cNvSpPr>
          <p:nvPr>
            <p:ph type="title"/>
          </p:nvPr>
        </p:nvSpPr>
        <p:spPr/>
        <p:txBody>
          <a:bodyPr/>
          <a:lstStyle/>
          <a:p>
            <a:r>
              <a:rPr lang="vi-VN" smtClean="0"/>
              <a:t>Lỗ hổng phần mềm</a:t>
            </a:r>
            <a:endParaRPr lang="vi-VN"/>
          </a:p>
        </p:txBody>
      </p:sp>
      <p:sp>
        <p:nvSpPr>
          <p:cNvPr id="4" name="Slide Number Placeholder 3"/>
          <p:cNvSpPr>
            <a:spLocks noGrp="1"/>
          </p:cNvSpPr>
          <p:nvPr>
            <p:ph type="sldNum" sz="quarter" idx="12"/>
          </p:nvPr>
        </p:nvSpPr>
        <p:spPr/>
        <p:txBody>
          <a:bodyPr/>
          <a:lstStyle/>
          <a:p>
            <a:fld id="{3E15BD7C-E074-4D4A-84C3-500EE5B9C190}" type="slidenum">
              <a:rPr lang="ru-RU" smtClean="0"/>
              <a:pPr/>
              <a:t>58</a:t>
            </a:fld>
            <a:endParaRPr lang="ru-RU"/>
          </a:p>
        </p:txBody>
      </p:sp>
    </p:spTree>
    <p:extLst>
      <p:ext uri="{BB962C8B-B14F-4D97-AF65-F5344CB8AC3E}">
        <p14:creationId xmlns:p14="http://schemas.microsoft.com/office/powerpoint/2010/main" val="96977151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smtClean="0"/>
              <a:t>Lỗ hổng do lập trình</a:t>
            </a:r>
            <a:endParaRPr lang="vi-VN"/>
          </a:p>
        </p:txBody>
      </p:sp>
      <p:sp>
        <p:nvSpPr>
          <p:cNvPr id="4" name="Slide Number Placeholder 3"/>
          <p:cNvSpPr>
            <a:spLocks noGrp="1"/>
          </p:cNvSpPr>
          <p:nvPr>
            <p:ph type="sldNum" sz="quarter" idx="12"/>
          </p:nvPr>
        </p:nvSpPr>
        <p:spPr/>
        <p:txBody>
          <a:bodyPr/>
          <a:lstStyle/>
          <a:p>
            <a:fld id="{3E15BD7C-E074-4D4A-84C3-500EE5B9C190}" type="slidenum">
              <a:rPr lang="ru-RU" smtClean="0"/>
              <a:pPr/>
              <a:t>59</a:t>
            </a:fld>
            <a:endParaRPr lang="ru-RU"/>
          </a:p>
        </p:txBody>
      </p:sp>
      <p:sp>
        <p:nvSpPr>
          <p:cNvPr id="5" name="Rounded Rectangle 4"/>
          <p:cNvSpPr/>
          <p:nvPr/>
        </p:nvSpPr>
        <p:spPr>
          <a:xfrm>
            <a:off x="228600" y="990600"/>
            <a:ext cx="2667000" cy="6858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vi-VN" sz="2400" smtClean="0"/>
              <a:t>Buffer Overflow</a:t>
            </a:r>
            <a:endParaRPr lang="vi-VN" sz="2400"/>
          </a:p>
        </p:txBody>
      </p:sp>
      <p:sp>
        <p:nvSpPr>
          <p:cNvPr id="8" name="Rounded Rectangle 7"/>
          <p:cNvSpPr/>
          <p:nvPr/>
        </p:nvSpPr>
        <p:spPr>
          <a:xfrm>
            <a:off x="5877339" y="997226"/>
            <a:ext cx="2667000" cy="6858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vi-VN" sz="2400" smtClean="0"/>
              <a:t>Integer Overflow</a:t>
            </a:r>
            <a:endParaRPr lang="vi-VN" sz="2400"/>
          </a:p>
        </p:txBody>
      </p:sp>
      <p:sp>
        <p:nvSpPr>
          <p:cNvPr id="9" name="Rounded Rectangle 8"/>
          <p:cNvSpPr/>
          <p:nvPr/>
        </p:nvSpPr>
        <p:spPr>
          <a:xfrm>
            <a:off x="228600" y="1921565"/>
            <a:ext cx="2667000" cy="6858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vi-VN" sz="2400" smtClean="0"/>
              <a:t>Off-by-One</a:t>
            </a:r>
            <a:endParaRPr lang="vi-VN" sz="2400"/>
          </a:p>
        </p:txBody>
      </p:sp>
      <p:sp>
        <p:nvSpPr>
          <p:cNvPr id="10" name="Rounded Rectangle 9"/>
          <p:cNvSpPr/>
          <p:nvPr/>
        </p:nvSpPr>
        <p:spPr>
          <a:xfrm>
            <a:off x="3048000" y="1921565"/>
            <a:ext cx="2667000" cy="6858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vi-VN" sz="2400" smtClean="0"/>
              <a:t>Race Condition</a:t>
            </a:r>
            <a:endParaRPr lang="vi-VN" sz="2400"/>
          </a:p>
        </p:txBody>
      </p:sp>
      <p:sp>
        <p:nvSpPr>
          <p:cNvPr id="11" name="Rounded Rectangle 10"/>
          <p:cNvSpPr/>
          <p:nvPr/>
        </p:nvSpPr>
        <p:spPr>
          <a:xfrm>
            <a:off x="3048000" y="997226"/>
            <a:ext cx="2667000" cy="6858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vi-VN" sz="2400" smtClean="0"/>
              <a:t>Format String</a:t>
            </a:r>
            <a:endParaRPr lang="vi-VN" sz="2400"/>
          </a:p>
        </p:txBody>
      </p:sp>
      <p:sp>
        <p:nvSpPr>
          <p:cNvPr id="12" name="Rounded Rectangle 11"/>
          <p:cNvSpPr/>
          <p:nvPr/>
        </p:nvSpPr>
        <p:spPr>
          <a:xfrm>
            <a:off x="5877339" y="1905000"/>
            <a:ext cx="2667000" cy="6858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vi-VN" sz="2400" smtClean="0">
                <a:sym typeface="Symbol" panose="05050102010706020507" pitchFamily="18" charset="2"/>
              </a:rPr>
              <a:t></a:t>
            </a:r>
            <a:endParaRPr lang="vi-VN" sz="2400"/>
          </a:p>
        </p:txBody>
      </p:sp>
    </p:spTree>
    <p:extLst>
      <p:ext uri="{BB962C8B-B14F-4D97-AF65-F5344CB8AC3E}">
        <p14:creationId xmlns:p14="http://schemas.microsoft.com/office/powerpoint/2010/main" val="270235413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500"/>
                                        <p:tgtEl>
                                          <p:spTgt spid="9"/>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0" grpId="0" animBg="1"/>
      <p:bldP spid="11" grpId="0"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smtClean="0"/>
              <a:t>Các thanh ghi của CPU Intel 8086</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6</a:t>
            </a:fld>
            <a:endParaRPr lang="ru-RU"/>
          </a:p>
        </p:txBody>
      </p:sp>
      <p:pic>
        <p:nvPicPr>
          <p:cNvPr id="1026" name="Picture 2" descr="Image result for cpu regist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447800"/>
            <a:ext cx="8782636"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733342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smtClean="0"/>
              <a:t>Lỗ hổng do lập trình</a:t>
            </a:r>
            <a:endParaRPr lang="vi-VN"/>
          </a:p>
        </p:txBody>
      </p:sp>
      <p:sp>
        <p:nvSpPr>
          <p:cNvPr id="4" name="Slide Number Placeholder 3"/>
          <p:cNvSpPr>
            <a:spLocks noGrp="1"/>
          </p:cNvSpPr>
          <p:nvPr>
            <p:ph type="sldNum" sz="quarter" idx="12"/>
          </p:nvPr>
        </p:nvSpPr>
        <p:spPr/>
        <p:txBody>
          <a:bodyPr/>
          <a:lstStyle/>
          <a:p>
            <a:fld id="{3E15BD7C-E074-4D4A-84C3-500EE5B9C190}" type="slidenum">
              <a:rPr lang="ru-RU" smtClean="0"/>
              <a:pPr/>
              <a:t>60</a:t>
            </a:fld>
            <a:endParaRPr lang="ru-RU"/>
          </a:p>
        </p:txBody>
      </p:sp>
      <p:sp>
        <p:nvSpPr>
          <p:cNvPr id="5" name="Rounded Rectangle 4"/>
          <p:cNvSpPr/>
          <p:nvPr/>
        </p:nvSpPr>
        <p:spPr>
          <a:xfrm>
            <a:off x="228600" y="990600"/>
            <a:ext cx="2667000" cy="6858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vi-VN" sz="2400" smtClean="0"/>
              <a:t>Buffer Overflow</a:t>
            </a:r>
            <a:endParaRPr lang="vi-VN" sz="2400"/>
          </a:p>
        </p:txBody>
      </p:sp>
      <p:sp>
        <p:nvSpPr>
          <p:cNvPr id="8" name="Rounded Rectangle 7"/>
          <p:cNvSpPr/>
          <p:nvPr/>
        </p:nvSpPr>
        <p:spPr>
          <a:xfrm>
            <a:off x="5877339" y="997226"/>
            <a:ext cx="2667000" cy="6858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vi-VN" sz="2400" smtClean="0"/>
              <a:t>Integer Overflow</a:t>
            </a:r>
            <a:endParaRPr lang="vi-VN" sz="2400"/>
          </a:p>
        </p:txBody>
      </p:sp>
      <p:sp>
        <p:nvSpPr>
          <p:cNvPr id="9" name="Rounded Rectangle 8"/>
          <p:cNvSpPr/>
          <p:nvPr/>
        </p:nvSpPr>
        <p:spPr>
          <a:xfrm>
            <a:off x="228600" y="1921565"/>
            <a:ext cx="2667000" cy="6858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vi-VN" sz="2400" smtClean="0"/>
              <a:t>Off-by-One</a:t>
            </a:r>
            <a:endParaRPr lang="vi-VN" sz="2400"/>
          </a:p>
        </p:txBody>
      </p:sp>
      <p:sp>
        <p:nvSpPr>
          <p:cNvPr id="10" name="Rounded Rectangle 9"/>
          <p:cNvSpPr/>
          <p:nvPr/>
        </p:nvSpPr>
        <p:spPr>
          <a:xfrm>
            <a:off x="3048000" y="1921565"/>
            <a:ext cx="2667000" cy="6858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vi-VN" sz="2400" smtClean="0"/>
              <a:t>Race Condition</a:t>
            </a:r>
            <a:endParaRPr lang="vi-VN" sz="2400"/>
          </a:p>
        </p:txBody>
      </p:sp>
      <p:sp>
        <p:nvSpPr>
          <p:cNvPr id="11" name="Rounded Rectangle 10"/>
          <p:cNvSpPr/>
          <p:nvPr/>
        </p:nvSpPr>
        <p:spPr>
          <a:xfrm>
            <a:off x="3048000" y="997226"/>
            <a:ext cx="2667000" cy="6858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vi-VN" sz="2400" smtClean="0"/>
              <a:t>Format String</a:t>
            </a:r>
            <a:endParaRPr lang="vi-VN" sz="2400"/>
          </a:p>
        </p:txBody>
      </p:sp>
      <p:sp>
        <p:nvSpPr>
          <p:cNvPr id="12" name="Rounded Rectangle 11"/>
          <p:cNvSpPr/>
          <p:nvPr/>
        </p:nvSpPr>
        <p:spPr>
          <a:xfrm>
            <a:off x="5877339" y="1905000"/>
            <a:ext cx="2667000" cy="6858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vi-VN" sz="2400" smtClean="0">
                <a:sym typeface="Symbol" panose="05050102010706020507" pitchFamily="18" charset="2"/>
              </a:rPr>
              <a:t></a:t>
            </a:r>
            <a:endParaRPr lang="vi-VN" sz="2400"/>
          </a:p>
        </p:txBody>
      </p:sp>
      <p:sp>
        <p:nvSpPr>
          <p:cNvPr id="2" name="TextBox 1"/>
          <p:cNvSpPr txBox="1"/>
          <p:nvPr/>
        </p:nvSpPr>
        <p:spPr>
          <a:xfrm>
            <a:off x="228600" y="2971800"/>
            <a:ext cx="8610600" cy="2246769"/>
          </a:xfrm>
          <a:prstGeom prst="rect">
            <a:avLst/>
          </a:prstGeom>
          <a:noFill/>
        </p:spPr>
        <p:txBody>
          <a:bodyPr wrap="square" rtlCol="0">
            <a:spAutoFit/>
          </a:bodyPr>
          <a:lstStyle/>
          <a:p>
            <a:r>
              <a:rPr lang="vi-VN" sz="2800" smtClean="0"/>
              <a:t>Lỗ hổng khiến dữ liệu có kích thước lớn có thể tràn ra khỏi vùng đệm để chứa nó</a:t>
            </a:r>
          </a:p>
          <a:p>
            <a:endParaRPr lang="vi-VN" sz="2800" smtClean="0"/>
          </a:p>
          <a:p>
            <a:r>
              <a:rPr lang="vi-VN" sz="2800" smtClean="0">
                <a:latin typeface="Bahnschrift Light Condensed" panose="020B0502040204020203" pitchFamily="34" charset="0"/>
              </a:rPr>
              <a:t>char st[10];</a:t>
            </a:r>
          </a:p>
          <a:p>
            <a:r>
              <a:rPr lang="vi-VN" sz="2800" smtClean="0">
                <a:latin typeface="Bahnschrift Light Condensed" panose="020B0502040204020203" pitchFamily="34" charset="0"/>
              </a:rPr>
              <a:t>gets(st);</a:t>
            </a:r>
            <a:endParaRPr lang="vi-VN" sz="2800">
              <a:latin typeface="Bahnschrift Light Condensed" panose="020B0502040204020203" pitchFamily="34" charset="0"/>
            </a:endParaRPr>
          </a:p>
        </p:txBody>
      </p:sp>
    </p:spTree>
    <p:extLst>
      <p:ext uri="{BB962C8B-B14F-4D97-AF65-F5344CB8AC3E}">
        <p14:creationId xmlns:p14="http://schemas.microsoft.com/office/powerpoint/2010/main" val="2836283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mph" presetSubtype="0" fill="hold" grpId="0" nodeType="withEffect">
                                  <p:stCondLst>
                                    <p:cond delay="0"/>
                                  </p:stCondLst>
                                  <p:childTnLst>
                                    <p:animClr clrSpc="hsl" dir="cw">
                                      <p:cBhvr override="childStyle">
                                        <p:cTn id="6" dur="1000" fill="hold"/>
                                        <p:tgtEl>
                                          <p:spTgt spid="11"/>
                                        </p:tgtEl>
                                        <p:attrNameLst>
                                          <p:attrName>style.color</p:attrName>
                                        </p:attrNameLst>
                                      </p:cBhvr>
                                      <p:by>
                                        <p:hsl h="0" s="12549" l="25098"/>
                                      </p:by>
                                    </p:animClr>
                                    <p:animClr clrSpc="hsl" dir="cw">
                                      <p:cBhvr>
                                        <p:cTn id="7" dur="1000" fill="hold"/>
                                        <p:tgtEl>
                                          <p:spTgt spid="11"/>
                                        </p:tgtEl>
                                        <p:attrNameLst>
                                          <p:attrName>fillcolor</p:attrName>
                                        </p:attrNameLst>
                                      </p:cBhvr>
                                      <p:by>
                                        <p:hsl h="0" s="12549" l="25098"/>
                                      </p:by>
                                    </p:animClr>
                                    <p:animClr clrSpc="hsl" dir="cw">
                                      <p:cBhvr>
                                        <p:cTn id="8" dur="1000" fill="hold"/>
                                        <p:tgtEl>
                                          <p:spTgt spid="11"/>
                                        </p:tgtEl>
                                        <p:attrNameLst>
                                          <p:attrName>stroke.color</p:attrName>
                                        </p:attrNameLst>
                                      </p:cBhvr>
                                      <p:by>
                                        <p:hsl h="0" s="12549" l="25098"/>
                                      </p:by>
                                    </p:animClr>
                                    <p:set>
                                      <p:cBhvr>
                                        <p:cTn id="9" dur="1000" fill="hold"/>
                                        <p:tgtEl>
                                          <p:spTgt spid="11"/>
                                        </p:tgtEl>
                                        <p:attrNameLst>
                                          <p:attrName>fill.type</p:attrName>
                                        </p:attrNameLst>
                                      </p:cBhvr>
                                      <p:to>
                                        <p:strVal val="solid"/>
                                      </p:to>
                                    </p:set>
                                  </p:childTnLst>
                                </p:cTn>
                              </p:par>
                              <p:par>
                                <p:cTn id="10" presetID="30" presetClass="emph" presetSubtype="0" fill="hold" grpId="0" nodeType="withEffect">
                                  <p:stCondLst>
                                    <p:cond delay="0"/>
                                  </p:stCondLst>
                                  <p:childTnLst>
                                    <p:animClr clrSpc="hsl" dir="cw">
                                      <p:cBhvr override="childStyle">
                                        <p:cTn id="11" dur="1000" fill="hold"/>
                                        <p:tgtEl>
                                          <p:spTgt spid="9"/>
                                        </p:tgtEl>
                                        <p:attrNameLst>
                                          <p:attrName>style.color</p:attrName>
                                        </p:attrNameLst>
                                      </p:cBhvr>
                                      <p:by>
                                        <p:hsl h="0" s="12549" l="25098"/>
                                      </p:by>
                                    </p:animClr>
                                    <p:animClr clrSpc="hsl" dir="cw">
                                      <p:cBhvr>
                                        <p:cTn id="12" dur="1000" fill="hold"/>
                                        <p:tgtEl>
                                          <p:spTgt spid="9"/>
                                        </p:tgtEl>
                                        <p:attrNameLst>
                                          <p:attrName>fillcolor</p:attrName>
                                        </p:attrNameLst>
                                      </p:cBhvr>
                                      <p:by>
                                        <p:hsl h="0" s="12549" l="25098"/>
                                      </p:by>
                                    </p:animClr>
                                    <p:animClr clrSpc="hsl" dir="cw">
                                      <p:cBhvr>
                                        <p:cTn id="13" dur="1000" fill="hold"/>
                                        <p:tgtEl>
                                          <p:spTgt spid="9"/>
                                        </p:tgtEl>
                                        <p:attrNameLst>
                                          <p:attrName>stroke.color</p:attrName>
                                        </p:attrNameLst>
                                      </p:cBhvr>
                                      <p:by>
                                        <p:hsl h="0" s="12549" l="25098"/>
                                      </p:by>
                                    </p:animClr>
                                    <p:set>
                                      <p:cBhvr>
                                        <p:cTn id="14" dur="1000" fill="hold"/>
                                        <p:tgtEl>
                                          <p:spTgt spid="9"/>
                                        </p:tgtEl>
                                        <p:attrNameLst>
                                          <p:attrName>fill.type</p:attrName>
                                        </p:attrNameLst>
                                      </p:cBhvr>
                                      <p:to>
                                        <p:strVal val="solid"/>
                                      </p:to>
                                    </p:set>
                                  </p:childTnLst>
                                </p:cTn>
                              </p:par>
                              <p:par>
                                <p:cTn id="15" presetID="30" presetClass="emph" presetSubtype="0" fill="hold" grpId="0" nodeType="withEffect">
                                  <p:stCondLst>
                                    <p:cond delay="0"/>
                                  </p:stCondLst>
                                  <p:childTnLst>
                                    <p:animClr clrSpc="hsl" dir="cw">
                                      <p:cBhvr override="childStyle">
                                        <p:cTn id="16" dur="1000" fill="hold"/>
                                        <p:tgtEl>
                                          <p:spTgt spid="10"/>
                                        </p:tgtEl>
                                        <p:attrNameLst>
                                          <p:attrName>style.color</p:attrName>
                                        </p:attrNameLst>
                                      </p:cBhvr>
                                      <p:by>
                                        <p:hsl h="0" s="12549" l="25098"/>
                                      </p:by>
                                    </p:animClr>
                                    <p:animClr clrSpc="hsl" dir="cw">
                                      <p:cBhvr>
                                        <p:cTn id="17" dur="1000" fill="hold"/>
                                        <p:tgtEl>
                                          <p:spTgt spid="10"/>
                                        </p:tgtEl>
                                        <p:attrNameLst>
                                          <p:attrName>fillcolor</p:attrName>
                                        </p:attrNameLst>
                                      </p:cBhvr>
                                      <p:by>
                                        <p:hsl h="0" s="12549" l="25098"/>
                                      </p:by>
                                    </p:animClr>
                                    <p:animClr clrSpc="hsl" dir="cw">
                                      <p:cBhvr>
                                        <p:cTn id="18" dur="1000" fill="hold"/>
                                        <p:tgtEl>
                                          <p:spTgt spid="10"/>
                                        </p:tgtEl>
                                        <p:attrNameLst>
                                          <p:attrName>stroke.color</p:attrName>
                                        </p:attrNameLst>
                                      </p:cBhvr>
                                      <p:by>
                                        <p:hsl h="0" s="12549" l="25098"/>
                                      </p:by>
                                    </p:animClr>
                                    <p:set>
                                      <p:cBhvr>
                                        <p:cTn id="19" dur="1000" fill="hold"/>
                                        <p:tgtEl>
                                          <p:spTgt spid="10"/>
                                        </p:tgtEl>
                                        <p:attrNameLst>
                                          <p:attrName>fill.type</p:attrName>
                                        </p:attrNameLst>
                                      </p:cBhvr>
                                      <p:to>
                                        <p:strVal val="solid"/>
                                      </p:to>
                                    </p:set>
                                  </p:childTnLst>
                                </p:cTn>
                              </p:par>
                              <p:par>
                                <p:cTn id="20" presetID="30" presetClass="emph" presetSubtype="0" fill="hold" grpId="0" nodeType="withEffect">
                                  <p:stCondLst>
                                    <p:cond delay="0"/>
                                  </p:stCondLst>
                                  <p:childTnLst>
                                    <p:animClr clrSpc="hsl" dir="cw">
                                      <p:cBhvr override="childStyle">
                                        <p:cTn id="21" dur="1000" fill="hold"/>
                                        <p:tgtEl>
                                          <p:spTgt spid="8"/>
                                        </p:tgtEl>
                                        <p:attrNameLst>
                                          <p:attrName>style.color</p:attrName>
                                        </p:attrNameLst>
                                      </p:cBhvr>
                                      <p:by>
                                        <p:hsl h="0" s="12549" l="25098"/>
                                      </p:by>
                                    </p:animClr>
                                    <p:animClr clrSpc="hsl" dir="cw">
                                      <p:cBhvr>
                                        <p:cTn id="22" dur="1000" fill="hold"/>
                                        <p:tgtEl>
                                          <p:spTgt spid="8"/>
                                        </p:tgtEl>
                                        <p:attrNameLst>
                                          <p:attrName>fillcolor</p:attrName>
                                        </p:attrNameLst>
                                      </p:cBhvr>
                                      <p:by>
                                        <p:hsl h="0" s="12549" l="25098"/>
                                      </p:by>
                                    </p:animClr>
                                    <p:animClr clrSpc="hsl" dir="cw">
                                      <p:cBhvr>
                                        <p:cTn id="23" dur="1000" fill="hold"/>
                                        <p:tgtEl>
                                          <p:spTgt spid="8"/>
                                        </p:tgtEl>
                                        <p:attrNameLst>
                                          <p:attrName>stroke.color</p:attrName>
                                        </p:attrNameLst>
                                      </p:cBhvr>
                                      <p:by>
                                        <p:hsl h="0" s="12549" l="25098"/>
                                      </p:by>
                                    </p:animClr>
                                    <p:set>
                                      <p:cBhvr>
                                        <p:cTn id="24" dur="1000" fill="hold"/>
                                        <p:tgtEl>
                                          <p:spTgt spid="8"/>
                                        </p:tgtEl>
                                        <p:attrNameLst>
                                          <p:attrName>fill.type</p:attrName>
                                        </p:attrNameLst>
                                      </p:cBhvr>
                                      <p:to>
                                        <p:strVal val="solid"/>
                                      </p:to>
                                    </p:set>
                                  </p:childTnLst>
                                </p:cTn>
                              </p:par>
                              <p:par>
                                <p:cTn id="25" presetID="30" presetClass="emph" presetSubtype="0" fill="hold" grpId="0" nodeType="withEffect">
                                  <p:stCondLst>
                                    <p:cond delay="0"/>
                                  </p:stCondLst>
                                  <p:childTnLst>
                                    <p:animClr clrSpc="hsl" dir="cw">
                                      <p:cBhvr override="childStyle">
                                        <p:cTn id="26" dur="1000" fill="hold"/>
                                        <p:tgtEl>
                                          <p:spTgt spid="12"/>
                                        </p:tgtEl>
                                        <p:attrNameLst>
                                          <p:attrName>style.color</p:attrName>
                                        </p:attrNameLst>
                                      </p:cBhvr>
                                      <p:by>
                                        <p:hsl h="0" s="12549" l="25098"/>
                                      </p:by>
                                    </p:animClr>
                                    <p:animClr clrSpc="hsl" dir="cw">
                                      <p:cBhvr>
                                        <p:cTn id="27" dur="1000" fill="hold"/>
                                        <p:tgtEl>
                                          <p:spTgt spid="12"/>
                                        </p:tgtEl>
                                        <p:attrNameLst>
                                          <p:attrName>fillcolor</p:attrName>
                                        </p:attrNameLst>
                                      </p:cBhvr>
                                      <p:by>
                                        <p:hsl h="0" s="12549" l="25098"/>
                                      </p:by>
                                    </p:animClr>
                                    <p:animClr clrSpc="hsl" dir="cw">
                                      <p:cBhvr>
                                        <p:cTn id="28" dur="1000" fill="hold"/>
                                        <p:tgtEl>
                                          <p:spTgt spid="12"/>
                                        </p:tgtEl>
                                        <p:attrNameLst>
                                          <p:attrName>stroke.color</p:attrName>
                                        </p:attrNameLst>
                                      </p:cBhvr>
                                      <p:by>
                                        <p:hsl h="0" s="12549" l="25098"/>
                                      </p:by>
                                    </p:animClr>
                                    <p:set>
                                      <p:cBhvr>
                                        <p:cTn id="29" dur="1000" fill="hold"/>
                                        <p:tgtEl>
                                          <p:spTgt spid="1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smtClean="0"/>
              <a:t>Lỗ hổng do lập trình</a:t>
            </a:r>
            <a:endParaRPr lang="vi-VN"/>
          </a:p>
        </p:txBody>
      </p:sp>
      <p:sp>
        <p:nvSpPr>
          <p:cNvPr id="4" name="Slide Number Placeholder 3"/>
          <p:cNvSpPr>
            <a:spLocks noGrp="1"/>
          </p:cNvSpPr>
          <p:nvPr>
            <p:ph type="sldNum" sz="quarter" idx="12"/>
          </p:nvPr>
        </p:nvSpPr>
        <p:spPr/>
        <p:txBody>
          <a:bodyPr/>
          <a:lstStyle/>
          <a:p>
            <a:fld id="{3E15BD7C-E074-4D4A-84C3-500EE5B9C190}" type="slidenum">
              <a:rPr lang="ru-RU" smtClean="0"/>
              <a:pPr/>
              <a:t>61</a:t>
            </a:fld>
            <a:endParaRPr lang="ru-RU"/>
          </a:p>
        </p:txBody>
      </p:sp>
      <p:sp>
        <p:nvSpPr>
          <p:cNvPr id="5" name="Rounded Rectangle 4"/>
          <p:cNvSpPr/>
          <p:nvPr/>
        </p:nvSpPr>
        <p:spPr>
          <a:xfrm>
            <a:off x="228600" y="990600"/>
            <a:ext cx="2667000" cy="6858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vi-VN" sz="2400" smtClean="0"/>
              <a:t>Buffer Overflow</a:t>
            </a:r>
            <a:endParaRPr lang="vi-VN" sz="2400"/>
          </a:p>
        </p:txBody>
      </p:sp>
      <p:sp>
        <p:nvSpPr>
          <p:cNvPr id="8" name="Rounded Rectangle 7"/>
          <p:cNvSpPr/>
          <p:nvPr/>
        </p:nvSpPr>
        <p:spPr>
          <a:xfrm>
            <a:off x="5877339" y="997226"/>
            <a:ext cx="2667000" cy="6858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vi-VN" sz="2400" smtClean="0"/>
              <a:t>Integer Overflow</a:t>
            </a:r>
            <a:endParaRPr lang="vi-VN" sz="2400"/>
          </a:p>
        </p:txBody>
      </p:sp>
      <p:sp>
        <p:nvSpPr>
          <p:cNvPr id="9" name="Rounded Rectangle 8"/>
          <p:cNvSpPr/>
          <p:nvPr/>
        </p:nvSpPr>
        <p:spPr>
          <a:xfrm>
            <a:off x="228600" y="1921565"/>
            <a:ext cx="2667000" cy="6858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vi-VN" sz="2400" smtClean="0"/>
              <a:t>Off-by-One</a:t>
            </a:r>
            <a:endParaRPr lang="vi-VN" sz="2400"/>
          </a:p>
        </p:txBody>
      </p:sp>
      <p:sp>
        <p:nvSpPr>
          <p:cNvPr id="10" name="Rounded Rectangle 9"/>
          <p:cNvSpPr/>
          <p:nvPr/>
        </p:nvSpPr>
        <p:spPr>
          <a:xfrm>
            <a:off x="3048000" y="1921565"/>
            <a:ext cx="2667000" cy="6858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vi-VN" sz="2400" smtClean="0"/>
              <a:t>Race Condition</a:t>
            </a:r>
            <a:endParaRPr lang="vi-VN" sz="2400"/>
          </a:p>
        </p:txBody>
      </p:sp>
      <p:sp>
        <p:nvSpPr>
          <p:cNvPr id="11" name="Rounded Rectangle 10"/>
          <p:cNvSpPr/>
          <p:nvPr/>
        </p:nvSpPr>
        <p:spPr>
          <a:xfrm>
            <a:off x="3048000" y="997226"/>
            <a:ext cx="2667000" cy="6858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vi-VN" sz="2400" smtClean="0"/>
              <a:t>Format String</a:t>
            </a:r>
            <a:endParaRPr lang="vi-VN" sz="2400"/>
          </a:p>
        </p:txBody>
      </p:sp>
      <p:sp>
        <p:nvSpPr>
          <p:cNvPr id="12" name="Rounded Rectangle 11"/>
          <p:cNvSpPr/>
          <p:nvPr/>
        </p:nvSpPr>
        <p:spPr>
          <a:xfrm>
            <a:off x="5877339" y="1905000"/>
            <a:ext cx="2667000" cy="6858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vi-VN" sz="2400" smtClean="0">
                <a:sym typeface="Symbol" panose="05050102010706020507" pitchFamily="18" charset="2"/>
              </a:rPr>
              <a:t></a:t>
            </a:r>
            <a:endParaRPr lang="vi-VN" sz="2400"/>
          </a:p>
        </p:txBody>
      </p:sp>
      <p:sp>
        <p:nvSpPr>
          <p:cNvPr id="2" name="TextBox 1"/>
          <p:cNvSpPr txBox="1"/>
          <p:nvPr/>
        </p:nvSpPr>
        <p:spPr>
          <a:xfrm>
            <a:off x="228600" y="2971800"/>
            <a:ext cx="8610600" cy="2677656"/>
          </a:xfrm>
          <a:prstGeom prst="rect">
            <a:avLst/>
          </a:prstGeom>
          <a:noFill/>
        </p:spPr>
        <p:txBody>
          <a:bodyPr wrap="square" rtlCol="0">
            <a:spAutoFit/>
          </a:bodyPr>
          <a:lstStyle/>
          <a:p>
            <a:r>
              <a:rPr lang="vi-VN" sz="2800" smtClean="0"/>
              <a:t>Lỗ hổng khiến dữ liệu chuỗi bị diễn giải như một chuỗi định dạng</a:t>
            </a:r>
          </a:p>
          <a:p>
            <a:endParaRPr lang="vi-VN" sz="2800" smtClean="0"/>
          </a:p>
          <a:p>
            <a:r>
              <a:rPr lang="vi-VN" sz="2800" smtClean="0">
                <a:latin typeface="Bahnschrift Light Condensed" panose="020B0502040204020203" pitchFamily="34" charset="0"/>
              </a:rPr>
              <a:t>char st[10];</a:t>
            </a:r>
          </a:p>
          <a:p>
            <a:r>
              <a:rPr lang="vi-VN" sz="2800" smtClean="0">
                <a:latin typeface="Bahnschrift Light Condensed" panose="020B0502040204020203" pitchFamily="34" charset="0"/>
              </a:rPr>
              <a:t>gets(st);</a:t>
            </a:r>
          </a:p>
          <a:p>
            <a:r>
              <a:rPr lang="vi-VN" sz="2800" smtClean="0">
                <a:latin typeface="Bahnschrift Light Condensed" panose="020B0502040204020203" pitchFamily="34" charset="0"/>
              </a:rPr>
              <a:t>printf(st);</a:t>
            </a:r>
            <a:endParaRPr lang="vi-VN" sz="2800">
              <a:latin typeface="Bahnschrift Light Condensed" panose="020B0502040204020203" pitchFamily="34" charset="0"/>
            </a:endParaRPr>
          </a:p>
        </p:txBody>
      </p:sp>
    </p:spTree>
    <p:extLst>
      <p:ext uri="{BB962C8B-B14F-4D97-AF65-F5344CB8AC3E}">
        <p14:creationId xmlns:p14="http://schemas.microsoft.com/office/powerpoint/2010/main" val="22176600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mph" presetSubtype="0" fill="hold" grpId="0" nodeType="withEffect">
                                  <p:stCondLst>
                                    <p:cond delay="0"/>
                                  </p:stCondLst>
                                  <p:childTnLst>
                                    <p:animClr clrSpc="hsl" dir="cw">
                                      <p:cBhvr override="childStyle">
                                        <p:cTn id="6" dur="1000" fill="hold"/>
                                        <p:tgtEl>
                                          <p:spTgt spid="5"/>
                                        </p:tgtEl>
                                        <p:attrNameLst>
                                          <p:attrName>style.color</p:attrName>
                                        </p:attrNameLst>
                                      </p:cBhvr>
                                      <p:by>
                                        <p:hsl h="0" s="12549" l="25098"/>
                                      </p:by>
                                    </p:animClr>
                                    <p:animClr clrSpc="hsl" dir="cw">
                                      <p:cBhvr>
                                        <p:cTn id="7" dur="1000" fill="hold"/>
                                        <p:tgtEl>
                                          <p:spTgt spid="5"/>
                                        </p:tgtEl>
                                        <p:attrNameLst>
                                          <p:attrName>fillcolor</p:attrName>
                                        </p:attrNameLst>
                                      </p:cBhvr>
                                      <p:by>
                                        <p:hsl h="0" s="12549" l="25098"/>
                                      </p:by>
                                    </p:animClr>
                                    <p:animClr clrSpc="hsl" dir="cw">
                                      <p:cBhvr>
                                        <p:cTn id="8" dur="1000" fill="hold"/>
                                        <p:tgtEl>
                                          <p:spTgt spid="5"/>
                                        </p:tgtEl>
                                        <p:attrNameLst>
                                          <p:attrName>stroke.color</p:attrName>
                                        </p:attrNameLst>
                                      </p:cBhvr>
                                      <p:by>
                                        <p:hsl h="0" s="12549" l="25098"/>
                                      </p:by>
                                    </p:animClr>
                                    <p:set>
                                      <p:cBhvr>
                                        <p:cTn id="9" dur="1000" fill="hold"/>
                                        <p:tgtEl>
                                          <p:spTgt spid="5"/>
                                        </p:tgtEl>
                                        <p:attrNameLst>
                                          <p:attrName>fill.type</p:attrName>
                                        </p:attrNameLst>
                                      </p:cBhvr>
                                      <p:to>
                                        <p:strVal val="solid"/>
                                      </p:to>
                                    </p:set>
                                  </p:childTnLst>
                                </p:cTn>
                              </p:par>
                              <p:par>
                                <p:cTn id="10" presetID="30" presetClass="emph" presetSubtype="0" fill="hold" grpId="0" nodeType="withEffect">
                                  <p:stCondLst>
                                    <p:cond delay="0"/>
                                  </p:stCondLst>
                                  <p:childTnLst>
                                    <p:animClr clrSpc="hsl" dir="cw">
                                      <p:cBhvr override="childStyle">
                                        <p:cTn id="11" dur="1000" fill="hold"/>
                                        <p:tgtEl>
                                          <p:spTgt spid="9"/>
                                        </p:tgtEl>
                                        <p:attrNameLst>
                                          <p:attrName>style.color</p:attrName>
                                        </p:attrNameLst>
                                      </p:cBhvr>
                                      <p:by>
                                        <p:hsl h="0" s="12549" l="25098"/>
                                      </p:by>
                                    </p:animClr>
                                    <p:animClr clrSpc="hsl" dir="cw">
                                      <p:cBhvr>
                                        <p:cTn id="12" dur="1000" fill="hold"/>
                                        <p:tgtEl>
                                          <p:spTgt spid="9"/>
                                        </p:tgtEl>
                                        <p:attrNameLst>
                                          <p:attrName>fillcolor</p:attrName>
                                        </p:attrNameLst>
                                      </p:cBhvr>
                                      <p:by>
                                        <p:hsl h="0" s="12549" l="25098"/>
                                      </p:by>
                                    </p:animClr>
                                    <p:animClr clrSpc="hsl" dir="cw">
                                      <p:cBhvr>
                                        <p:cTn id="13" dur="1000" fill="hold"/>
                                        <p:tgtEl>
                                          <p:spTgt spid="9"/>
                                        </p:tgtEl>
                                        <p:attrNameLst>
                                          <p:attrName>stroke.color</p:attrName>
                                        </p:attrNameLst>
                                      </p:cBhvr>
                                      <p:by>
                                        <p:hsl h="0" s="12549" l="25098"/>
                                      </p:by>
                                    </p:animClr>
                                    <p:set>
                                      <p:cBhvr>
                                        <p:cTn id="14" dur="1000" fill="hold"/>
                                        <p:tgtEl>
                                          <p:spTgt spid="9"/>
                                        </p:tgtEl>
                                        <p:attrNameLst>
                                          <p:attrName>fill.type</p:attrName>
                                        </p:attrNameLst>
                                      </p:cBhvr>
                                      <p:to>
                                        <p:strVal val="solid"/>
                                      </p:to>
                                    </p:set>
                                  </p:childTnLst>
                                </p:cTn>
                              </p:par>
                              <p:par>
                                <p:cTn id="15" presetID="30" presetClass="emph" presetSubtype="0" fill="hold" grpId="0" nodeType="withEffect">
                                  <p:stCondLst>
                                    <p:cond delay="0"/>
                                  </p:stCondLst>
                                  <p:childTnLst>
                                    <p:animClr clrSpc="hsl" dir="cw">
                                      <p:cBhvr override="childStyle">
                                        <p:cTn id="16" dur="1000" fill="hold"/>
                                        <p:tgtEl>
                                          <p:spTgt spid="10"/>
                                        </p:tgtEl>
                                        <p:attrNameLst>
                                          <p:attrName>style.color</p:attrName>
                                        </p:attrNameLst>
                                      </p:cBhvr>
                                      <p:by>
                                        <p:hsl h="0" s="12549" l="25098"/>
                                      </p:by>
                                    </p:animClr>
                                    <p:animClr clrSpc="hsl" dir="cw">
                                      <p:cBhvr>
                                        <p:cTn id="17" dur="1000" fill="hold"/>
                                        <p:tgtEl>
                                          <p:spTgt spid="10"/>
                                        </p:tgtEl>
                                        <p:attrNameLst>
                                          <p:attrName>fillcolor</p:attrName>
                                        </p:attrNameLst>
                                      </p:cBhvr>
                                      <p:by>
                                        <p:hsl h="0" s="12549" l="25098"/>
                                      </p:by>
                                    </p:animClr>
                                    <p:animClr clrSpc="hsl" dir="cw">
                                      <p:cBhvr>
                                        <p:cTn id="18" dur="1000" fill="hold"/>
                                        <p:tgtEl>
                                          <p:spTgt spid="10"/>
                                        </p:tgtEl>
                                        <p:attrNameLst>
                                          <p:attrName>stroke.color</p:attrName>
                                        </p:attrNameLst>
                                      </p:cBhvr>
                                      <p:by>
                                        <p:hsl h="0" s="12549" l="25098"/>
                                      </p:by>
                                    </p:animClr>
                                    <p:set>
                                      <p:cBhvr>
                                        <p:cTn id="19" dur="1000" fill="hold"/>
                                        <p:tgtEl>
                                          <p:spTgt spid="10"/>
                                        </p:tgtEl>
                                        <p:attrNameLst>
                                          <p:attrName>fill.type</p:attrName>
                                        </p:attrNameLst>
                                      </p:cBhvr>
                                      <p:to>
                                        <p:strVal val="solid"/>
                                      </p:to>
                                    </p:set>
                                  </p:childTnLst>
                                </p:cTn>
                              </p:par>
                              <p:par>
                                <p:cTn id="20" presetID="30" presetClass="emph" presetSubtype="0" fill="hold" grpId="0" nodeType="withEffect">
                                  <p:stCondLst>
                                    <p:cond delay="0"/>
                                  </p:stCondLst>
                                  <p:childTnLst>
                                    <p:animClr clrSpc="hsl" dir="cw">
                                      <p:cBhvr override="childStyle">
                                        <p:cTn id="21" dur="1000" fill="hold"/>
                                        <p:tgtEl>
                                          <p:spTgt spid="12"/>
                                        </p:tgtEl>
                                        <p:attrNameLst>
                                          <p:attrName>style.color</p:attrName>
                                        </p:attrNameLst>
                                      </p:cBhvr>
                                      <p:by>
                                        <p:hsl h="0" s="12549" l="25098"/>
                                      </p:by>
                                    </p:animClr>
                                    <p:animClr clrSpc="hsl" dir="cw">
                                      <p:cBhvr>
                                        <p:cTn id="22" dur="1000" fill="hold"/>
                                        <p:tgtEl>
                                          <p:spTgt spid="12"/>
                                        </p:tgtEl>
                                        <p:attrNameLst>
                                          <p:attrName>fillcolor</p:attrName>
                                        </p:attrNameLst>
                                      </p:cBhvr>
                                      <p:by>
                                        <p:hsl h="0" s="12549" l="25098"/>
                                      </p:by>
                                    </p:animClr>
                                    <p:animClr clrSpc="hsl" dir="cw">
                                      <p:cBhvr>
                                        <p:cTn id="23" dur="1000" fill="hold"/>
                                        <p:tgtEl>
                                          <p:spTgt spid="12"/>
                                        </p:tgtEl>
                                        <p:attrNameLst>
                                          <p:attrName>stroke.color</p:attrName>
                                        </p:attrNameLst>
                                      </p:cBhvr>
                                      <p:by>
                                        <p:hsl h="0" s="12549" l="25098"/>
                                      </p:by>
                                    </p:animClr>
                                    <p:set>
                                      <p:cBhvr>
                                        <p:cTn id="24" dur="1000" fill="hold"/>
                                        <p:tgtEl>
                                          <p:spTgt spid="12"/>
                                        </p:tgtEl>
                                        <p:attrNameLst>
                                          <p:attrName>fill.type</p:attrName>
                                        </p:attrNameLst>
                                      </p:cBhvr>
                                      <p:to>
                                        <p:strVal val="solid"/>
                                      </p:to>
                                    </p:set>
                                  </p:childTnLst>
                                </p:cTn>
                              </p:par>
                              <p:par>
                                <p:cTn id="25" presetID="30" presetClass="emph" presetSubtype="0" fill="hold" grpId="0" nodeType="withEffect">
                                  <p:stCondLst>
                                    <p:cond delay="0"/>
                                  </p:stCondLst>
                                  <p:childTnLst>
                                    <p:animClr clrSpc="hsl" dir="cw">
                                      <p:cBhvr override="childStyle">
                                        <p:cTn id="26" dur="1000" fill="hold"/>
                                        <p:tgtEl>
                                          <p:spTgt spid="8"/>
                                        </p:tgtEl>
                                        <p:attrNameLst>
                                          <p:attrName>style.color</p:attrName>
                                        </p:attrNameLst>
                                      </p:cBhvr>
                                      <p:by>
                                        <p:hsl h="0" s="12549" l="25098"/>
                                      </p:by>
                                    </p:animClr>
                                    <p:animClr clrSpc="hsl" dir="cw">
                                      <p:cBhvr>
                                        <p:cTn id="27" dur="1000" fill="hold"/>
                                        <p:tgtEl>
                                          <p:spTgt spid="8"/>
                                        </p:tgtEl>
                                        <p:attrNameLst>
                                          <p:attrName>fillcolor</p:attrName>
                                        </p:attrNameLst>
                                      </p:cBhvr>
                                      <p:by>
                                        <p:hsl h="0" s="12549" l="25098"/>
                                      </p:by>
                                    </p:animClr>
                                    <p:animClr clrSpc="hsl" dir="cw">
                                      <p:cBhvr>
                                        <p:cTn id="28" dur="1000" fill="hold"/>
                                        <p:tgtEl>
                                          <p:spTgt spid="8"/>
                                        </p:tgtEl>
                                        <p:attrNameLst>
                                          <p:attrName>stroke.color</p:attrName>
                                        </p:attrNameLst>
                                      </p:cBhvr>
                                      <p:by>
                                        <p:hsl h="0" s="12549" l="25098"/>
                                      </p:by>
                                    </p:animClr>
                                    <p:set>
                                      <p:cBhvr>
                                        <p:cTn id="29" dur="1000" fill="hold"/>
                                        <p:tgtEl>
                                          <p:spTgt spid="8"/>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0" grpId="0" animBg="1"/>
      <p:bldP spid="12"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smtClean="0"/>
              <a:t>Lỗ hổng do lập trình</a:t>
            </a:r>
            <a:endParaRPr lang="vi-VN"/>
          </a:p>
        </p:txBody>
      </p:sp>
      <p:sp>
        <p:nvSpPr>
          <p:cNvPr id="4" name="Slide Number Placeholder 3"/>
          <p:cNvSpPr>
            <a:spLocks noGrp="1"/>
          </p:cNvSpPr>
          <p:nvPr>
            <p:ph type="sldNum" sz="quarter" idx="12"/>
          </p:nvPr>
        </p:nvSpPr>
        <p:spPr/>
        <p:txBody>
          <a:bodyPr/>
          <a:lstStyle/>
          <a:p>
            <a:fld id="{3E15BD7C-E074-4D4A-84C3-500EE5B9C190}" type="slidenum">
              <a:rPr lang="ru-RU" smtClean="0"/>
              <a:pPr/>
              <a:t>62</a:t>
            </a:fld>
            <a:endParaRPr lang="ru-RU"/>
          </a:p>
        </p:txBody>
      </p:sp>
      <p:sp>
        <p:nvSpPr>
          <p:cNvPr id="5" name="Rounded Rectangle 4"/>
          <p:cNvSpPr/>
          <p:nvPr/>
        </p:nvSpPr>
        <p:spPr>
          <a:xfrm>
            <a:off x="228600" y="990600"/>
            <a:ext cx="2667000" cy="6858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vi-VN" sz="2400" smtClean="0"/>
              <a:t>Buffer Overflow</a:t>
            </a:r>
            <a:endParaRPr lang="vi-VN" sz="2400"/>
          </a:p>
        </p:txBody>
      </p:sp>
      <p:sp>
        <p:nvSpPr>
          <p:cNvPr id="8" name="Rounded Rectangle 7"/>
          <p:cNvSpPr/>
          <p:nvPr/>
        </p:nvSpPr>
        <p:spPr>
          <a:xfrm>
            <a:off x="5877339" y="997226"/>
            <a:ext cx="2667000" cy="6858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vi-VN" sz="2400" smtClean="0"/>
              <a:t>Integer Overflow</a:t>
            </a:r>
            <a:endParaRPr lang="vi-VN" sz="2400"/>
          </a:p>
        </p:txBody>
      </p:sp>
      <p:sp>
        <p:nvSpPr>
          <p:cNvPr id="9" name="Rounded Rectangle 8"/>
          <p:cNvSpPr/>
          <p:nvPr/>
        </p:nvSpPr>
        <p:spPr>
          <a:xfrm>
            <a:off x="228600" y="1921565"/>
            <a:ext cx="2667000" cy="6858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vi-VN" sz="2400" smtClean="0"/>
              <a:t>Off-by-One</a:t>
            </a:r>
            <a:endParaRPr lang="vi-VN" sz="2400"/>
          </a:p>
        </p:txBody>
      </p:sp>
      <p:sp>
        <p:nvSpPr>
          <p:cNvPr id="10" name="Rounded Rectangle 9"/>
          <p:cNvSpPr/>
          <p:nvPr/>
        </p:nvSpPr>
        <p:spPr>
          <a:xfrm>
            <a:off x="3048000" y="1921565"/>
            <a:ext cx="2667000" cy="6858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vi-VN" sz="2400" smtClean="0"/>
              <a:t>Race Condition</a:t>
            </a:r>
            <a:endParaRPr lang="vi-VN" sz="2400"/>
          </a:p>
        </p:txBody>
      </p:sp>
      <p:sp>
        <p:nvSpPr>
          <p:cNvPr id="11" name="Rounded Rectangle 10"/>
          <p:cNvSpPr/>
          <p:nvPr/>
        </p:nvSpPr>
        <p:spPr>
          <a:xfrm>
            <a:off x="3048000" y="997226"/>
            <a:ext cx="2667000" cy="6858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vi-VN" sz="2400" smtClean="0"/>
              <a:t>Format String</a:t>
            </a:r>
            <a:endParaRPr lang="vi-VN" sz="2400"/>
          </a:p>
        </p:txBody>
      </p:sp>
      <p:sp>
        <p:nvSpPr>
          <p:cNvPr id="12" name="Rounded Rectangle 11"/>
          <p:cNvSpPr/>
          <p:nvPr/>
        </p:nvSpPr>
        <p:spPr>
          <a:xfrm>
            <a:off x="5877339" y="1905000"/>
            <a:ext cx="2667000" cy="6858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vi-VN" sz="2400" smtClean="0">
                <a:sym typeface="Symbol" panose="05050102010706020507" pitchFamily="18" charset="2"/>
              </a:rPr>
              <a:t></a:t>
            </a:r>
            <a:endParaRPr lang="vi-VN" sz="2400"/>
          </a:p>
        </p:txBody>
      </p:sp>
      <p:sp>
        <p:nvSpPr>
          <p:cNvPr id="2" name="TextBox 1"/>
          <p:cNvSpPr txBox="1"/>
          <p:nvPr/>
        </p:nvSpPr>
        <p:spPr>
          <a:xfrm>
            <a:off x="228600" y="2971800"/>
            <a:ext cx="8610600" cy="3539430"/>
          </a:xfrm>
          <a:prstGeom prst="rect">
            <a:avLst/>
          </a:prstGeom>
          <a:noFill/>
        </p:spPr>
        <p:txBody>
          <a:bodyPr wrap="square" rtlCol="0">
            <a:spAutoFit/>
          </a:bodyPr>
          <a:lstStyle/>
          <a:p>
            <a:r>
              <a:rPr lang="vi-VN" sz="2800" smtClean="0"/>
              <a:t>Lỗ hổng khiến kết quả phép toán trên số nguyên bị diễn giải sai khi vượt quá phạm vi giá trị</a:t>
            </a:r>
          </a:p>
          <a:p>
            <a:endParaRPr lang="vi-VN" sz="2800" smtClean="0"/>
          </a:p>
          <a:p>
            <a:r>
              <a:rPr lang="vi-VN" sz="2800" smtClean="0">
                <a:latin typeface="Bahnschrift Light Condensed" panose="020B0502040204020203" pitchFamily="34" charset="0"/>
              </a:rPr>
              <a:t>int a, b;</a:t>
            </a:r>
          </a:p>
          <a:p>
            <a:r>
              <a:rPr lang="vi-VN" sz="2800" smtClean="0">
                <a:latin typeface="Bahnschrift Light Condensed" panose="020B0502040204020203" pitchFamily="34" charset="0"/>
              </a:rPr>
              <a:t>scanf("%d", &amp;b);</a:t>
            </a:r>
          </a:p>
          <a:p>
            <a:r>
              <a:rPr lang="vi-VN" sz="2800" smtClean="0">
                <a:latin typeface="Bahnschrift Light Condensed" panose="020B0502040204020203" pitchFamily="34" charset="0"/>
              </a:rPr>
              <a:t>if(a+b &lt; a)</a:t>
            </a:r>
          </a:p>
          <a:p>
            <a:r>
              <a:rPr lang="vi-VN" sz="2800">
                <a:latin typeface="Bahnschrift Light Condensed" panose="020B0502040204020203" pitchFamily="34" charset="0"/>
              </a:rPr>
              <a:t>	</a:t>
            </a:r>
            <a:r>
              <a:rPr lang="vi-VN" sz="2800" smtClean="0">
                <a:latin typeface="Bahnschrift Light Condensed" panose="020B0502040204020203" pitchFamily="34" charset="0"/>
              </a:rPr>
              <a:t>printf("b &lt; 0");</a:t>
            </a:r>
          </a:p>
          <a:p>
            <a:endParaRPr lang="vi-VN" sz="2800">
              <a:latin typeface="Bahnschrift Light Condensed" panose="020B0502040204020203" pitchFamily="34" charset="0"/>
            </a:endParaRPr>
          </a:p>
        </p:txBody>
      </p:sp>
    </p:spTree>
    <p:extLst>
      <p:ext uri="{BB962C8B-B14F-4D97-AF65-F5344CB8AC3E}">
        <p14:creationId xmlns:p14="http://schemas.microsoft.com/office/powerpoint/2010/main" val="2596753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mph" presetSubtype="0" fill="hold" grpId="0" nodeType="withEffect">
                                  <p:stCondLst>
                                    <p:cond delay="0"/>
                                  </p:stCondLst>
                                  <p:childTnLst>
                                    <p:animClr clrSpc="hsl" dir="cw">
                                      <p:cBhvr override="childStyle">
                                        <p:cTn id="6" dur="1000" fill="hold"/>
                                        <p:tgtEl>
                                          <p:spTgt spid="9"/>
                                        </p:tgtEl>
                                        <p:attrNameLst>
                                          <p:attrName>style.color</p:attrName>
                                        </p:attrNameLst>
                                      </p:cBhvr>
                                      <p:by>
                                        <p:hsl h="0" s="12549" l="25098"/>
                                      </p:by>
                                    </p:animClr>
                                    <p:animClr clrSpc="hsl" dir="cw">
                                      <p:cBhvr>
                                        <p:cTn id="7" dur="1000" fill="hold"/>
                                        <p:tgtEl>
                                          <p:spTgt spid="9"/>
                                        </p:tgtEl>
                                        <p:attrNameLst>
                                          <p:attrName>fillcolor</p:attrName>
                                        </p:attrNameLst>
                                      </p:cBhvr>
                                      <p:by>
                                        <p:hsl h="0" s="12549" l="25098"/>
                                      </p:by>
                                    </p:animClr>
                                    <p:animClr clrSpc="hsl" dir="cw">
                                      <p:cBhvr>
                                        <p:cTn id="8" dur="1000" fill="hold"/>
                                        <p:tgtEl>
                                          <p:spTgt spid="9"/>
                                        </p:tgtEl>
                                        <p:attrNameLst>
                                          <p:attrName>stroke.color</p:attrName>
                                        </p:attrNameLst>
                                      </p:cBhvr>
                                      <p:by>
                                        <p:hsl h="0" s="12549" l="25098"/>
                                      </p:by>
                                    </p:animClr>
                                    <p:set>
                                      <p:cBhvr>
                                        <p:cTn id="9" dur="1000" fill="hold"/>
                                        <p:tgtEl>
                                          <p:spTgt spid="9"/>
                                        </p:tgtEl>
                                        <p:attrNameLst>
                                          <p:attrName>fill.type</p:attrName>
                                        </p:attrNameLst>
                                      </p:cBhvr>
                                      <p:to>
                                        <p:strVal val="solid"/>
                                      </p:to>
                                    </p:set>
                                  </p:childTnLst>
                                </p:cTn>
                              </p:par>
                              <p:par>
                                <p:cTn id="10" presetID="30" presetClass="emph" presetSubtype="0" fill="hold" grpId="0" nodeType="withEffect">
                                  <p:stCondLst>
                                    <p:cond delay="0"/>
                                  </p:stCondLst>
                                  <p:childTnLst>
                                    <p:animClr clrSpc="hsl" dir="cw">
                                      <p:cBhvr override="childStyle">
                                        <p:cTn id="11" dur="1000" fill="hold"/>
                                        <p:tgtEl>
                                          <p:spTgt spid="10"/>
                                        </p:tgtEl>
                                        <p:attrNameLst>
                                          <p:attrName>style.color</p:attrName>
                                        </p:attrNameLst>
                                      </p:cBhvr>
                                      <p:by>
                                        <p:hsl h="0" s="12549" l="25098"/>
                                      </p:by>
                                    </p:animClr>
                                    <p:animClr clrSpc="hsl" dir="cw">
                                      <p:cBhvr>
                                        <p:cTn id="12" dur="1000" fill="hold"/>
                                        <p:tgtEl>
                                          <p:spTgt spid="10"/>
                                        </p:tgtEl>
                                        <p:attrNameLst>
                                          <p:attrName>fillcolor</p:attrName>
                                        </p:attrNameLst>
                                      </p:cBhvr>
                                      <p:by>
                                        <p:hsl h="0" s="12549" l="25098"/>
                                      </p:by>
                                    </p:animClr>
                                    <p:animClr clrSpc="hsl" dir="cw">
                                      <p:cBhvr>
                                        <p:cTn id="13" dur="1000" fill="hold"/>
                                        <p:tgtEl>
                                          <p:spTgt spid="10"/>
                                        </p:tgtEl>
                                        <p:attrNameLst>
                                          <p:attrName>stroke.color</p:attrName>
                                        </p:attrNameLst>
                                      </p:cBhvr>
                                      <p:by>
                                        <p:hsl h="0" s="12549" l="25098"/>
                                      </p:by>
                                    </p:animClr>
                                    <p:set>
                                      <p:cBhvr>
                                        <p:cTn id="14" dur="1000" fill="hold"/>
                                        <p:tgtEl>
                                          <p:spTgt spid="10"/>
                                        </p:tgtEl>
                                        <p:attrNameLst>
                                          <p:attrName>fill.type</p:attrName>
                                        </p:attrNameLst>
                                      </p:cBhvr>
                                      <p:to>
                                        <p:strVal val="solid"/>
                                      </p:to>
                                    </p:set>
                                  </p:childTnLst>
                                </p:cTn>
                              </p:par>
                              <p:par>
                                <p:cTn id="15" presetID="30" presetClass="emph" presetSubtype="0" fill="hold" grpId="0" nodeType="withEffect">
                                  <p:stCondLst>
                                    <p:cond delay="0"/>
                                  </p:stCondLst>
                                  <p:childTnLst>
                                    <p:animClr clrSpc="hsl" dir="cw">
                                      <p:cBhvr override="childStyle">
                                        <p:cTn id="16" dur="1000" fill="hold"/>
                                        <p:tgtEl>
                                          <p:spTgt spid="12"/>
                                        </p:tgtEl>
                                        <p:attrNameLst>
                                          <p:attrName>style.color</p:attrName>
                                        </p:attrNameLst>
                                      </p:cBhvr>
                                      <p:by>
                                        <p:hsl h="0" s="12549" l="25098"/>
                                      </p:by>
                                    </p:animClr>
                                    <p:animClr clrSpc="hsl" dir="cw">
                                      <p:cBhvr>
                                        <p:cTn id="17" dur="1000" fill="hold"/>
                                        <p:tgtEl>
                                          <p:spTgt spid="12"/>
                                        </p:tgtEl>
                                        <p:attrNameLst>
                                          <p:attrName>fillcolor</p:attrName>
                                        </p:attrNameLst>
                                      </p:cBhvr>
                                      <p:by>
                                        <p:hsl h="0" s="12549" l="25098"/>
                                      </p:by>
                                    </p:animClr>
                                    <p:animClr clrSpc="hsl" dir="cw">
                                      <p:cBhvr>
                                        <p:cTn id="18" dur="1000" fill="hold"/>
                                        <p:tgtEl>
                                          <p:spTgt spid="12"/>
                                        </p:tgtEl>
                                        <p:attrNameLst>
                                          <p:attrName>stroke.color</p:attrName>
                                        </p:attrNameLst>
                                      </p:cBhvr>
                                      <p:by>
                                        <p:hsl h="0" s="12549" l="25098"/>
                                      </p:by>
                                    </p:animClr>
                                    <p:set>
                                      <p:cBhvr>
                                        <p:cTn id="19" dur="1000" fill="hold"/>
                                        <p:tgtEl>
                                          <p:spTgt spid="12"/>
                                        </p:tgtEl>
                                        <p:attrNameLst>
                                          <p:attrName>fill.type</p:attrName>
                                        </p:attrNameLst>
                                      </p:cBhvr>
                                      <p:to>
                                        <p:strVal val="solid"/>
                                      </p:to>
                                    </p:set>
                                  </p:childTnLst>
                                </p:cTn>
                              </p:par>
                              <p:par>
                                <p:cTn id="20" presetID="30" presetClass="emph" presetSubtype="0" fill="hold" grpId="0" nodeType="withEffect">
                                  <p:stCondLst>
                                    <p:cond delay="0"/>
                                  </p:stCondLst>
                                  <p:childTnLst>
                                    <p:animClr clrSpc="hsl" dir="cw">
                                      <p:cBhvr override="childStyle">
                                        <p:cTn id="21" dur="1000" fill="hold"/>
                                        <p:tgtEl>
                                          <p:spTgt spid="11"/>
                                        </p:tgtEl>
                                        <p:attrNameLst>
                                          <p:attrName>style.color</p:attrName>
                                        </p:attrNameLst>
                                      </p:cBhvr>
                                      <p:by>
                                        <p:hsl h="0" s="12549" l="25098"/>
                                      </p:by>
                                    </p:animClr>
                                    <p:animClr clrSpc="hsl" dir="cw">
                                      <p:cBhvr>
                                        <p:cTn id="22" dur="1000" fill="hold"/>
                                        <p:tgtEl>
                                          <p:spTgt spid="11"/>
                                        </p:tgtEl>
                                        <p:attrNameLst>
                                          <p:attrName>fillcolor</p:attrName>
                                        </p:attrNameLst>
                                      </p:cBhvr>
                                      <p:by>
                                        <p:hsl h="0" s="12549" l="25098"/>
                                      </p:by>
                                    </p:animClr>
                                    <p:animClr clrSpc="hsl" dir="cw">
                                      <p:cBhvr>
                                        <p:cTn id="23" dur="1000" fill="hold"/>
                                        <p:tgtEl>
                                          <p:spTgt spid="11"/>
                                        </p:tgtEl>
                                        <p:attrNameLst>
                                          <p:attrName>stroke.color</p:attrName>
                                        </p:attrNameLst>
                                      </p:cBhvr>
                                      <p:by>
                                        <p:hsl h="0" s="12549" l="25098"/>
                                      </p:by>
                                    </p:animClr>
                                    <p:set>
                                      <p:cBhvr>
                                        <p:cTn id="24" dur="1000" fill="hold"/>
                                        <p:tgtEl>
                                          <p:spTgt spid="11"/>
                                        </p:tgtEl>
                                        <p:attrNameLst>
                                          <p:attrName>fill.type</p:attrName>
                                        </p:attrNameLst>
                                      </p:cBhvr>
                                      <p:to>
                                        <p:strVal val="solid"/>
                                      </p:to>
                                    </p:set>
                                  </p:childTnLst>
                                </p:cTn>
                              </p:par>
                              <p:par>
                                <p:cTn id="25" presetID="30" presetClass="emph" presetSubtype="0" fill="hold" grpId="0" nodeType="withEffect">
                                  <p:stCondLst>
                                    <p:cond delay="0"/>
                                  </p:stCondLst>
                                  <p:childTnLst>
                                    <p:animClr clrSpc="hsl" dir="cw">
                                      <p:cBhvr override="childStyle">
                                        <p:cTn id="26" dur="1000" fill="hold"/>
                                        <p:tgtEl>
                                          <p:spTgt spid="5"/>
                                        </p:tgtEl>
                                        <p:attrNameLst>
                                          <p:attrName>style.color</p:attrName>
                                        </p:attrNameLst>
                                      </p:cBhvr>
                                      <p:by>
                                        <p:hsl h="0" s="12549" l="25098"/>
                                      </p:by>
                                    </p:animClr>
                                    <p:animClr clrSpc="hsl" dir="cw">
                                      <p:cBhvr>
                                        <p:cTn id="27" dur="1000" fill="hold"/>
                                        <p:tgtEl>
                                          <p:spTgt spid="5"/>
                                        </p:tgtEl>
                                        <p:attrNameLst>
                                          <p:attrName>fillcolor</p:attrName>
                                        </p:attrNameLst>
                                      </p:cBhvr>
                                      <p:by>
                                        <p:hsl h="0" s="12549" l="25098"/>
                                      </p:by>
                                    </p:animClr>
                                    <p:animClr clrSpc="hsl" dir="cw">
                                      <p:cBhvr>
                                        <p:cTn id="28" dur="1000" fill="hold"/>
                                        <p:tgtEl>
                                          <p:spTgt spid="5"/>
                                        </p:tgtEl>
                                        <p:attrNameLst>
                                          <p:attrName>stroke.color</p:attrName>
                                        </p:attrNameLst>
                                      </p:cBhvr>
                                      <p:by>
                                        <p:hsl h="0" s="12549" l="25098"/>
                                      </p:by>
                                    </p:animClr>
                                    <p:set>
                                      <p:cBhvr>
                                        <p:cTn id="29" dur="1000" fill="hold"/>
                                        <p:tgtEl>
                                          <p:spTgt spid="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0" grpId="0" animBg="1"/>
      <p:bldP spid="11" grpId="0" animBg="1"/>
      <p:bldP spid="12"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smtClean="0"/>
              <a:t>Lỗ hổng do lập trình</a:t>
            </a:r>
            <a:endParaRPr lang="vi-VN"/>
          </a:p>
        </p:txBody>
      </p:sp>
      <p:sp>
        <p:nvSpPr>
          <p:cNvPr id="4" name="Slide Number Placeholder 3"/>
          <p:cNvSpPr>
            <a:spLocks noGrp="1"/>
          </p:cNvSpPr>
          <p:nvPr>
            <p:ph type="sldNum" sz="quarter" idx="12"/>
          </p:nvPr>
        </p:nvSpPr>
        <p:spPr/>
        <p:txBody>
          <a:bodyPr/>
          <a:lstStyle/>
          <a:p>
            <a:fld id="{3E15BD7C-E074-4D4A-84C3-500EE5B9C190}" type="slidenum">
              <a:rPr lang="ru-RU" smtClean="0"/>
              <a:pPr/>
              <a:t>63</a:t>
            </a:fld>
            <a:endParaRPr lang="ru-RU"/>
          </a:p>
        </p:txBody>
      </p:sp>
      <p:sp>
        <p:nvSpPr>
          <p:cNvPr id="5" name="Rounded Rectangle 4"/>
          <p:cNvSpPr/>
          <p:nvPr/>
        </p:nvSpPr>
        <p:spPr>
          <a:xfrm>
            <a:off x="228600" y="990600"/>
            <a:ext cx="2667000" cy="6858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vi-VN" sz="2400" smtClean="0"/>
              <a:t>Buffer Overflow</a:t>
            </a:r>
            <a:endParaRPr lang="vi-VN" sz="2400"/>
          </a:p>
        </p:txBody>
      </p:sp>
      <p:sp>
        <p:nvSpPr>
          <p:cNvPr id="8" name="Rounded Rectangle 7"/>
          <p:cNvSpPr/>
          <p:nvPr/>
        </p:nvSpPr>
        <p:spPr>
          <a:xfrm>
            <a:off x="5877339" y="997226"/>
            <a:ext cx="2667000" cy="6858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vi-VN" sz="2400" smtClean="0"/>
              <a:t>Integer Overflow</a:t>
            </a:r>
            <a:endParaRPr lang="vi-VN" sz="2400"/>
          </a:p>
        </p:txBody>
      </p:sp>
      <p:sp>
        <p:nvSpPr>
          <p:cNvPr id="9" name="Rounded Rectangle 8"/>
          <p:cNvSpPr/>
          <p:nvPr/>
        </p:nvSpPr>
        <p:spPr>
          <a:xfrm>
            <a:off x="228600" y="1921565"/>
            <a:ext cx="2667000" cy="6858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vi-VN" sz="2400" smtClean="0"/>
              <a:t>Off-by-One</a:t>
            </a:r>
            <a:endParaRPr lang="vi-VN" sz="2400"/>
          </a:p>
        </p:txBody>
      </p:sp>
      <p:sp>
        <p:nvSpPr>
          <p:cNvPr id="10" name="Rounded Rectangle 9"/>
          <p:cNvSpPr/>
          <p:nvPr/>
        </p:nvSpPr>
        <p:spPr>
          <a:xfrm>
            <a:off x="3048000" y="1921565"/>
            <a:ext cx="2667000" cy="6858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vi-VN" sz="2400" smtClean="0"/>
              <a:t>Race Condition</a:t>
            </a:r>
            <a:endParaRPr lang="vi-VN" sz="2400"/>
          </a:p>
        </p:txBody>
      </p:sp>
      <p:sp>
        <p:nvSpPr>
          <p:cNvPr id="11" name="Rounded Rectangle 10"/>
          <p:cNvSpPr/>
          <p:nvPr/>
        </p:nvSpPr>
        <p:spPr>
          <a:xfrm>
            <a:off x="3048000" y="997226"/>
            <a:ext cx="2667000" cy="6858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vi-VN" sz="2400" smtClean="0"/>
              <a:t>Format String</a:t>
            </a:r>
            <a:endParaRPr lang="vi-VN" sz="2400"/>
          </a:p>
        </p:txBody>
      </p:sp>
      <p:sp>
        <p:nvSpPr>
          <p:cNvPr id="12" name="Rounded Rectangle 11"/>
          <p:cNvSpPr/>
          <p:nvPr/>
        </p:nvSpPr>
        <p:spPr>
          <a:xfrm>
            <a:off x="5877339" y="1905000"/>
            <a:ext cx="2667000" cy="6858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vi-VN" sz="2400" smtClean="0">
                <a:sym typeface="Symbol" panose="05050102010706020507" pitchFamily="18" charset="2"/>
              </a:rPr>
              <a:t></a:t>
            </a:r>
            <a:endParaRPr lang="vi-VN" sz="2400"/>
          </a:p>
        </p:txBody>
      </p:sp>
      <p:sp>
        <p:nvSpPr>
          <p:cNvPr id="2" name="TextBox 1"/>
          <p:cNvSpPr txBox="1"/>
          <p:nvPr/>
        </p:nvSpPr>
        <p:spPr>
          <a:xfrm>
            <a:off x="228600" y="2971800"/>
            <a:ext cx="8610600" cy="3108543"/>
          </a:xfrm>
          <a:prstGeom prst="rect">
            <a:avLst/>
          </a:prstGeom>
          <a:noFill/>
        </p:spPr>
        <p:txBody>
          <a:bodyPr wrap="square" rtlCol="0">
            <a:spAutoFit/>
          </a:bodyPr>
          <a:lstStyle/>
          <a:p>
            <a:r>
              <a:rPr lang="vi-VN" sz="2800" smtClean="0"/>
              <a:t>Lỗ hổng khiến ký tự kết thúc chuỗi bị ghi đè</a:t>
            </a:r>
          </a:p>
          <a:p>
            <a:endParaRPr lang="vi-VN" sz="2800" smtClean="0"/>
          </a:p>
          <a:p>
            <a:r>
              <a:rPr lang="vi-VN" sz="2800" smtClean="0">
                <a:latin typeface="Bahnschrift Light Condensed" panose="020B0502040204020203" pitchFamily="34" charset="0"/>
              </a:rPr>
              <a:t>char *st1, *st2;</a:t>
            </a:r>
          </a:p>
          <a:p>
            <a:r>
              <a:rPr lang="vi-VN" sz="2800" smtClean="0">
                <a:latin typeface="Bahnschrift Light Condensed" panose="020B0502040204020203" pitchFamily="34" charset="0"/>
              </a:rPr>
              <a:t>...</a:t>
            </a:r>
          </a:p>
          <a:p>
            <a:r>
              <a:rPr lang="vi-VN" sz="2800" smtClean="0">
                <a:latin typeface="Bahnschrift Light Condensed" panose="020B0502040204020203" pitchFamily="34" charset="0"/>
              </a:rPr>
              <a:t>for(int i=0; i&lt;=strlen(st1); i++)</a:t>
            </a:r>
          </a:p>
          <a:p>
            <a:r>
              <a:rPr lang="vi-VN" sz="2800">
                <a:latin typeface="Bahnschrift Light Condensed" panose="020B0502040204020203" pitchFamily="34" charset="0"/>
              </a:rPr>
              <a:t>	</a:t>
            </a:r>
            <a:r>
              <a:rPr lang="vi-VN" sz="2800" smtClean="0">
                <a:latin typeface="Bahnschrift Light Condensed" panose="020B0502040204020203" pitchFamily="34" charset="0"/>
              </a:rPr>
              <a:t>st1[i] = st2[i];</a:t>
            </a:r>
          </a:p>
          <a:p>
            <a:endParaRPr lang="vi-VN" sz="2800">
              <a:latin typeface="Bahnschrift Light Condensed" panose="020B0502040204020203" pitchFamily="34" charset="0"/>
            </a:endParaRPr>
          </a:p>
        </p:txBody>
      </p:sp>
    </p:spTree>
    <p:extLst>
      <p:ext uri="{BB962C8B-B14F-4D97-AF65-F5344CB8AC3E}">
        <p14:creationId xmlns:p14="http://schemas.microsoft.com/office/powerpoint/2010/main" val="10325497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mph" presetSubtype="0" fill="hold" grpId="0" nodeType="withEffect">
                                  <p:stCondLst>
                                    <p:cond delay="0"/>
                                  </p:stCondLst>
                                  <p:childTnLst>
                                    <p:animClr clrSpc="hsl" dir="cw">
                                      <p:cBhvr override="childStyle">
                                        <p:cTn id="6" dur="1000" fill="hold"/>
                                        <p:tgtEl>
                                          <p:spTgt spid="5"/>
                                        </p:tgtEl>
                                        <p:attrNameLst>
                                          <p:attrName>style.color</p:attrName>
                                        </p:attrNameLst>
                                      </p:cBhvr>
                                      <p:by>
                                        <p:hsl h="0" s="12549" l="25098"/>
                                      </p:by>
                                    </p:animClr>
                                    <p:animClr clrSpc="hsl" dir="cw">
                                      <p:cBhvr>
                                        <p:cTn id="7" dur="1000" fill="hold"/>
                                        <p:tgtEl>
                                          <p:spTgt spid="5"/>
                                        </p:tgtEl>
                                        <p:attrNameLst>
                                          <p:attrName>fillcolor</p:attrName>
                                        </p:attrNameLst>
                                      </p:cBhvr>
                                      <p:by>
                                        <p:hsl h="0" s="12549" l="25098"/>
                                      </p:by>
                                    </p:animClr>
                                    <p:animClr clrSpc="hsl" dir="cw">
                                      <p:cBhvr>
                                        <p:cTn id="8" dur="1000" fill="hold"/>
                                        <p:tgtEl>
                                          <p:spTgt spid="5"/>
                                        </p:tgtEl>
                                        <p:attrNameLst>
                                          <p:attrName>stroke.color</p:attrName>
                                        </p:attrNameLst>
                                      </p:cBhvr>
                                      <p:by>
                                        <p:hsl h="0" s="12549" l="25098"/>
                                      </p:by>
                                    </p:animClr>
                                    <p:set>
                                      <p:cBhvr>
                                        <p:cTn id="9" dur="1000" fill="hold"/>
                                        <p:tgtEl>
                                          <p:spTgt spid="5"/>
                                        </p:tgtEl>
                                        <p:attrNameLst>
                                          <p:attrName>fill.type</p:attrName>
                                        </p:attrNameLst>
                                      </p:cBhvr>
                                      <p:to>
                                        <p:strVal val="solid"/>
                                      </p:to>
                                    </p:set>
                                  </p:childTnLst>
                                </p:cTn>
                              </p:par>
                              <p:par>
                                <p:cTn id="10" presetID="30" presetClass="emph" presetSubtype="0" fill="hold" grpId="0" nodeType="withEffect">
                                  <p:stCondLst>
                                    <p:cond delay="0"/>
                                  </p:stCondLst>
                                  <p:childTnLst>
                                    <p:animClr clrSpc="hsl" dir="cw">
                                      <p:cBhvr override="childStyle">
                                        <p:cTn id="11" dur="1000" fill="hold"/>
                                        <p:tgtEl>
                                          <p:spTgt spid="11"/>
                                        </p:tgtEl>
                                        <p:attrNameLst>
                                          <p:attrName>style.color</p:attrName>
                                        </p:attrNameLst>
                                      </p:cBhvr>
                                      <p:by>
                                        <p:hsl h="0" s="12549" l="25098"/>
                                      </p:by>
                                    </p:animClr>
                                    <p:animClr clrSpc="hsl" dir="cw">
                                      <p:cBhvr>
                                        <p:cTn id="12" dur="1000" fill="hold"/>
                                        <p:tgtEl>
                                          <p:spTgt spid="11"/>
                                        </p:tgtEl>
                                        <p:attrNameLst>
                                          <p:attrName>fillcolor</p:attrName>
                                        </p:attrNameLst>
                                      </p:cBhvr>
                                      <p:by>
                                        <p:hsl h="0" s="12549" l="25098"/>
                                      </p:by>
                                    </p:animClr>
                                    <p:animClr clrSpc="hsl" dir="cw">
                                      <p:cBhvr>
                                        <p:cTn id="13" dur="1000" fill="hold"/>
                                        <p:tgtEl>
                                          <p:spTgt spid="11"/>
                                        </p:tgtEl>
                                        <p:attrNameLst>
                                          <p:attrName>stroke.color</p:attrName>
                                        </p:attrNameLst>
                                      </p:cBhvr>
                                      <p:by>
                                        <p:hsl h="0" s="12549" l="25098"/>
                                      </p:by>
                                    </p:animClr>
                                    <p:set>
                                      <p:cBhvr>
                                        <p:cTn id="14" dur="1000" fill="hold"/>
                                        <p:tgtEl>
                                          <p:spTgt spid="11"/>
                                        </p:tgtEl>
                                        <p:attrNameLst>
                                          <p:attrName>fill.type</p:attrName>
                                        </p:attrNameLst>
                                      </p:cBhvr>
                                      <p:to>
                                        <p:strVal val="solid"/>
                                      </p:to>
                                    </p:set>
                                  </p:childTnLst>
                                </p:cTn>
                              </p:par>
                              <p:par>
                                <p:cTn id="15" presetID="30" presetClass="emph" presetSubtype="0" fill="hold" grpId="0" nodeType="withEffect">
                                  <p:stCondLst>
                                    <p:cond delay="0"/>
                                  </p:stCondLst>
                                  <p:childTnLst>
                                    <p:animClr clrSpc="hsl" dir="cw">
                                      <p:cBhvr override="childStyle">
                                        <p:cTn id="16" dur="1000" fill="hold"/>
                                        <p:tgtEl>
                                          <p:spTgt spid="8"/>
                                        </p:tgtEl>
                                        <p:attrNameLst>
                                          <p:attrName>style.color</p:attrName>
                                        </p:attrNameLst>
                                      </p:cBhvr>
                                      <p:by>
                                        <p:hsl h="0" s="12549" l="25098"/>
                                      </p:by>
                                    </p:animClr>
                                    <p:animClr clrSpc="hsl" dir="cw">
                                      <p:cBhvr>
                                        <p:cTn id="17" dur="1000" fill="hold"/>
                                        <p:tgtEl>
                                          <p:spTgt spid="8"/>
                                        </p:tgtEl>
                                        <p:attrNameLst>
                                          <p:attrName>fillcolor</p:attrName>
                                        </p:attrNameLst>
                                      </p:cBhvr>
                                      <p:by>
                                        <p:hsl h="0" s="12549" l="25098"/>
                                      </p:by>
                                    </p:animClr>
                                    <p:animClr clrSpc="hsl" dir="cw">
                                      <p:cBhvr>
                                        <p:cTn id="18" dur="1000" fill="hold"/>
                                        <p:tgtEl>
                                          <p:spTgt spid="8"/>
                                        </p:tgtEl>
                                        <p:attrNameLst>
                                          <p:attrName>stroke.color</p:attrName>
                                        </p:attrNameLst>
                                      </p:cBhvr>
                                      <p:by>
                                        <p:hsl h="0" s="12549" l="25098"/>
                                      </p:by>
                                    </p:animClr>
                                    <p:set>
                                      <p:cBhvr>
                                        <p:cTn id="19" dur="1000" fill="hold"/>
                                        <p:tgtEl>
                                          <p:spTgt spid="8"/>
                                        </p:tgtEl>
                                        <p:attrNameLst>
                                          <p:attrName>fill.type</p:attrName>
                                        </p:attrNameLst>
                                      </p:cBhvr>
                                      <p:to>
                                        <p:strVal val="solid"/>
                                      </p:to>
                                    </p:set>
                                  </p:childTnLst>
                                </p:cTn>
                              </p:par>
                              <p:par>
                                <p:cTn id="20" presetID="30" presetClass="emph" presetSubtype="0" fill="hold" grpId="0" nodeType="withEffect">
                                  <p:stCondLst>
                                    <p:cond delay="0"/>
                                  </p:stCondLst>
                                  <p:childTnLst>
                                    <p:animClr clrSpc="hsl" dir="cw">
                                      <p:cBhvr override="childStyle">
                                        <p:cTn id="21" dur="1000" fill="hold"/>
                                        <p:tgtEl>
                                          <p:spTgt spid="12"/>
                                        </p:tgtEl>
                                        <p:attrNameLst>
                                          <p:attrName>style.color</p:attrName>
                                        </p:attrNameLst>
                                      </p:cBhvr>
                                      <p:by>
                                        <p:hsl h="0" s="12549" l="25098"/>
                                      </p:by>
                                    </p:animClr>
                                    <p:animClr clrSpc="hsl" dir="cw">
                                      <p:cBhvr>
                                        <p:cTn id="22" dur="1000" fill="hold"/>
                                        <p:tgtEl>
                                          <p:spTgt spid="12"/>
                                        </p:tgtEl>
                                        <p:attrNameLst>
                                          <p:attrName>fillcolor</p:attrName>
                                        </p:attrNameLst>
                                      </p:cBhvr>
                                      <p:by>
                                        <p:hsl h="0" s="12549" l="25098"/>
                                      </p:by>
                                    </p:animClr>
                                    <p:animClr clrSpc="hsl" dir="cw">
                                      <p:cBhvr>
                                        <p:cTn id="23" dur="1000" fill="hold"/>
                                        <p:tgtEl>
                                          <p:spTgt spid="12"/>
                                        </p:tgtEl>
                                        <p:attrNameLst>
                                          <p:attrName>stroke.color</p:attrName>
                                        </p:attrNameLst>
                                      </p:cBhvr>
                                      <p:by>
                                        <p:hsl h="0" s="12549" l="25098"/>
                                      </p:by>
                                    </p:animClr>
                                    <p:set>
                                      <p:cBhvr>
                                        <p:cTn id="24" dur="1000" fill="hold"/>
                                        <p:tgtEl>
                                          <p:spTgt spid="12"/>
                                        </p:tgtEl>
                                        <p:attrNameLst>
                                          <p:attrName>fill.type</p:attrName>
                                        </p:attrNameLst>
                                      </p:cBhvr>
                                      <p:to>
                                        <p:strVal val="solid"/>
                                      </p:to>
                                    </p:set>
                                  </p:childTnLst>
                                </p:cTn>
                              </p:par>
                              <p:par>
                                <p:cTn id="25" presetID="30" presetClass="emph" presetSubtype="0" fill="hold" grpId="0" nodeType="withEffect">
                                  <p:stCondLst>
                                    <p:cond delay="0"/>
                                  </p:stCondLst>
                                  <p:childTnLst>
                                    <p:animClr clrSpc="hsl" dir="cw">
                                      <p:cBhvr override="childStyle">
                                        <p:cTn id="26" dur="1000" fill="hold"/>
                                        <p:tgtEl>
                                          <p:spTgt spid="10"/>
                                        </p:tgtEl>
                                        <p:attrNameLst>
                                          <p:attrName>style.color</p:attrName>
                                        </p:attrNameLst>
                                      </p:cBhvr>
                                      <p:by>
                                        <p:hsl h="0" s="12549" l="25098"/>
                                      </p:by>
                                    </p:animClr>
                                    <p:animClr clrSpc="hsl" dir="cw">
                                      <p:cBhvr>
                                        <p:cTn id="27" dur="1000" fill="hold"/>
                                        <p:tgtEl>
                                          <p:spTgt spid="10"/>
                                        </p:tgtEl>
                                        <p:attrNameLst>
                                          <p:attrName>fillcolor</p:attrName>
                                        </p:attrNameLst>
                                      </p:cBhvr>
                                      <p:by>
                                        <p:hsl h="0" s="12549" l="25098"/>
                                      </p:by>
                                    </p:animClr>
                                    <p:animClr clrSpc="hsl" dir="cw">
                                      <p:cBhvr>
                                        <p:cTn id="28" dur="1000" fill="hold"/>
                                        <p:tgtEl>
                                          <p:spTgt spid="10"/>
                                        </p:tgtEl>
                                        <p:attrNameLst>
                                          <p:attrName>stroke.color</p:attrName>
                                        </p:attrNameLst>
                                      </p:cBhvr>
                                      <p:by>
                                        <p:hsl h="0" s="12549" l="25098"/>
                                      </p:by>
                                    </p:animClr>
                                    <p:set>
                                      <p:cBhvr>
                                        <p:cTn id="29" dur="1000" fill="hold"/>
                                        <p:tgtEl>
                                          <p:spTgt spid="10"/>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0" grpId="0" animBg="1"/>
      <p:bldP spid="11" grpId="0" animBg="1"/>
      <p:bldP spid="12"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smtClean="0"/>
              <a:t>Lỗ hổng do lập trình</a:t>
            </a:r>
            <a:endParaRPr lang="vi-VN"/>
          </a:p>
        </p:txBody>
      </p:sp>
      <p:sp>
        <p:nvSpPr>
          <p:cNvPr id="4" name="Slide Number Placeholder 3"/>
          <p:cNvSpPr>
            <a:spLocks noGrp="1"/>
          </p:cNvSpPr>
          <p:nvPr>
            <p:ph type="sldNum" sz="quarter" idx="12"/>
          </p:nvPr>
        </p:nvSpPr>
        <p:spPr/>
        <p:txBody>
          <a:bodyPr/>
          <a:lstStyle/>
          <a:p>
            <a:fld id="{3E15BD7C-E074-4D4A-84C3-500EE5B9C190}" type="slidenum">
              <a:rPr lang="ru-RU" smtClean="0"/>
              <a:pPr/>
              <a:t>64</a:t>
            </a:fld>
            <a:endParaRPr lang="ru-RU"/>
          </a:p>
        </p:txBody>
      </p:sp>
      <p:sp>
        <p:nvSpPr>
          <p:cNvPr id="5" name="Rounded Rectangle 4"/>
          <p:cNvSpPr/>
          <p:nvPr/>
        </p:nvSpPr>
        <p:spPr>
          <a:xfrm>
            <a:off x="228600" y="990600"/>
            <a:ext cx="2667000" cy="6858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vi-VN" sz="2400" smtClean="0"/>
              <a:t>Buffer Overflow</a:t>
            </a:r>
            <a:endParaRPr lang="vi-VN" sz="2400"/>
          </a:p>
        </p:txBody>
      </p:sp>
      <p:sp>
        <p:nvSpPr>
          <p:cNvPr id="8" name="Rounded Rectangle 7"/>
          <p:cNvSpPr/>
          <p:nvPr/>
        </p:nvSpPr>
        <p:spPr>
          <a:xfrm>
            <a:off x="5877339" y="997226"/>
            <a:ext cx="2667000" cy="6858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vi-VN" sz="2400" smtClean="0"/>
              <a:t>Integer Overflow</a:t>
            </a:r>
            <a:endParaRPr lang="vi-VN" sz="2400"/>
          </a:p>
        </p:txBody>
      </p:sp>
      <p:sp>
        <p:nvSpPr>
          <p:cNvPr id="9" name="Rounded Rectangle 8"/>
          <p:cNvSpPr/>
          <p:nvPr/>
        </p:nvSpPr>
        <p:spPr>
          <a:xfrm>
            <a:off x="228600" y="1921565"/>
            <a:ext cx="2667000" cy="6858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vi-VN" sz="2400" smtClean="0"/>
              <a:t>Off-by-One</a:t>
            </a:r>
            <a:endParaRPr lang="vi-VN" sz="2400"/>
          </a:p>
        </p:txBody>
      </p:sp>
      <p:sp>
        <p:nvSpPr>
          <p:cNvPr id="10" name="Rounded Rectangle 9"/>
          <p:cNvSpPr/>
          <p:nvPr/>
        </p:nvSpPr>
        <p:spPr>
          <a:xfrm>
            <a:off x="3048000" y="1921565"/>
            <a:ext cx="2667000" cy="6858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vi-VN" sz="2400" smtClean="0"/>
              <a:t>Race Condition</a:t>
            </a:r>
            <a:endParaRPr lang="vi-VN" sz="2400"/>
          </a:p>
        </p:txBody>
      </p:sp>
      <p:sp>
        <p:nvSpPr>
          <p:cNvPr id="11" name="Rounded Rectangle 10"/>
          <p:cNvSpPr/>
          <p:nvPr/>
        </p:nvSpPr>
        <p:spPr>
          <a:xfrm>
            <a:off x="3048000" y="997226"/>
            <a:ext cx="2667000" cy="6858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vi-VN" sz="2400" smtClean="0"/>
              <a:t>Format String</a:t>
            </a:r>
            <a:endParaRPr lang="vi-VN" sz="2400"/>
          </a:p>
        </p:txBody>
      </p:sp>
      <p:sp>
        <p:nvSpPr>
          <p:cNvPr id="12" name="Rounded Rectangle 11"/>
          <p:cNvSpPr/>
          <p:nvPr/>
        </p:nvSpPr>
        <p:spPr>
          <a:xfrm>
            <a:off x="5877339" y="1905000"/>
            <a:ext cx="2667000" cy="6858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vi-VN" sz="2400" smtClean="0">
                <a:sym typeface="Symbol" panose="05050102010706020507" pitchFamily="18" charset="2"/>
              </a:rPr>
              <a:t></a:t>
            </a:r>
            <a:endParaRPr lang="vi-VN" sz="2400"/>
          </a:p>
        </p:txBody>
      </p:sp>
      <p:sp>
        <p:nvSpPr>
          <p:cNvPr id="2" name="TextBox 1"/>
          <p:cNvSpPr txBox="1"/>
          <p:nvPr/>
        </p:nvSpPr>
        <p:spPr>
          <a:xfrm>
            <a:off x="228600" y="2971800"/>
            <a:ext cx="8610600" cy="1815882"/>
          </a:xfrm>
          <a:prstGeom prst="rect">
            <a:avLst/>
          </a:prstGeom>
          <a:noFill/>
        </p:spPr>
        <p:txBody>
          <a:bodyPr wrap="square" rtlCol="0">
            <a:spAutoFit/>
          </a:bodyPr>
          <a:lstStyle/>
          <a:p>
            <a:r>
              <a:rPr lang="vi-VN" sz="2800" smtClean="0"/>
              <a:t>Lỗ hổng trong vấn đề đồng bộ dữ liệu khiến một tiến trình vẫn xử lý dữ liệu cũ, trong khi dữ liệu đã được cập nhật bởi một tiến trình khác</a:t>
            </a:r>
          </a:p>
          <a:p>
            <a:endParaRPr lang="vi-VN" sz="2800">
              <a:latin typeface="Bahnschrift Light Condensed" panose="020B0502040204020203" pitchFamily="34" charset="0"/>
            </a:endParaRPr>
          </a:p>
        </p:txBody>
      </p:sp>
    </p:spTree>
    <p:extLst>
      <p:ext uri="{BB962C8B-B14F-4D97-AF65-F5344CB8AC3E}">
        <p14:creationId xmlns:p14="http://schemas.microsoft.com/office/powerpoint/2010/main" val="19519129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mph" presetSubtype="0" fill="hold" grpId="0" nodeType="withEffect">
                                  <p:stCondLst>
                                    <p:cond delay="0"/>
                                  </p:stCondLst>
                                  <p:childTnLst>
                                    <p:animClr clrSpc="hsl" dir="cw">
                                      <p:cBhvr override="childStyle">
                                        <p:cTn id="6" dur="1000" fill="hold"/>
                                        <p:tgtEl>
                                          <p:spTgt spid="9"/>
                                        </p:tgtEl>
                                        <p:attrNameLst>
                                          <p:attrName>style.color</p:attrName>
                                        </p:attrNameLst>
                                      </p:cBhvr>
                                      <p:by>
                                        <p:hsl h="0" s="12549" l="25098"/>
                                      </p:by>
                                    </p:animClr>
                                    <p:animClr clrSpc="hsl" dir="cw">
                                      <p:cBhvr>
                                        <p:cTn id="7" dur="1000" fill="hold"/>
                                        <p:tgtEl>
                                          <p:spTgt spid="9"/>
                                        </p:tgtEl>
                                        <p:attrNameLst>
                                          <p:attrName>fillcolor</p:attrName>
                                        </p:attrNameLst>
                                      </p:cBhvr>
                                      <p:by>
                                        <p:hsl h="0" s="12549" l="25098"/>
                                      </p:by>
                                    </p:animClr>
                                    <p:animClr clrSpc="hsl" dir="cw">
                                      <p:cBhvr>
                                        <p:cTn id="8" dur="1000" fill="hold"/>
                                        <p:tgtEl>
                                          <p:spTgt spid="9"/>
                                        </p:tgtEl>
                                        <p:attrNameLst>
                                          <p:attrName>stroke.color</p:attrName>
                                        </p:attrNameLst>
                                      </p:cBhvr>
                                      <p:by>
                                        <p:hsl h="0" s="12549" l="25098"/>
                                      </p:by>
                                    </p:animClr>
                                    <p:set>
                                      <p:cBhvr>
                                        <p:cTn id="9" dur="1000" fill="hold"/>
                                        <p:tgtEl>
                                          <p:spTgt spid="9"/>
                                        </p:tgtEl>
                                        <p:attrNameLst>
                                          <p:attrName>fill.type</p:attrName>
                                        </p:attrNameLst>
                                      </p:cBhvr>
                                      <p:to>
                                        <p:strVal val="solid"/>
                                      </p:to>
                                    </p:set>
                                  </p:childTnLst>
                                </p:cTn>
                              </p:par>
                              <p:par>
                                <p:cTn id="10" presetID="30" presetClass="emph" presetSubtype="0" fill="hold" grpId="0" nodeType="withEffect">
                                  <p:stCondLst>
                                    <p:cond delay="0"/>
                                  </p:stCondLst>
                                  <p:childTnLst>
                                    <p:animClr clrSpc="hsl" dir="cw">
                                      <p:cBhvr override="childStyle">
                                        <p:cTn id="11" dur="1000" fill="hold"/>
                                        <p:tgtEl>
                                          <p:spTgt spid="5"/>
                                        </p:tgtEl>
                                        <p:attrNameLst>
                                          <p:attrName>style.color</p:attrName>
                                        </p:attrNameLst>
                                      </p:cBhvr>
                                      <p:by>
                                        <p:hsl h="0" s="12549" l="25098"/>
                                      </p:by>
                                    </p:animClr>
                                    <p:animClr clrSpc="hsl" dir="cw">
                                      <p:cBhvr>
                                        <p:cTn id="12" dur="1000" fill="hold"/>
                                        <p:tgtEl>
                                          <p:spTgt spid="5"/>
                                        </p:tgtEl>
                                        <p:attrNameLst>
                                          <p:attrName>fillcolor</p:attrName>
                                        </p:attrNameLst>
                                      </p:cBhvr>
                                      <p:by>
                                        <p:hsl h="0" s="12549" l="25098"/>
                                      </p:by>
                                    </p:animClr>
                                    <p:animClr clrSpc="hsl" dir="cw">
                                      <p:cBhvr>
                                        <p:cTn id="13" dur="1000" fill="hold"/>
                                        <p:tgtEl>
                                          <p:spTgt spid="5"/>
                                        </p:tgtEl>
                                        <p:attrNameLst>
                                          <p:attrName>stroke.color</p:attrName>
                                        </p:attrNameLst>
                                      </p:cBhvr>
                                      <p:by>
                                        <p:hsl h="0" s="12549" l="25098"/>
                                      </p:by>
                                    </p:animClr>
                                    <p:set>
                                      <p:cBhvr>
                                        <p:cTn id="14" dur="1000" fill="hold"/>
                                        <p:tgtEl>
                                          <p:spTgt spid="5"/>
                                        </p:tgtEl>
                                        <p:attrNameLst>
                                          <p:attrName>fill.type</p:attrName>
                                        </p:attrNameLst>
                                      </p:cBhvr>
                                      <p:to>
                                        <p:strVal val="solid"/>
                                      </p:to>
                                    </p:set>
                                  </p:childTnLst>
                                </p:cTn>
                              </p:par>
                              <p:par>
                                <p:cTn id="15" presetID="30" presetClass="emph" presetSubtype="0" fill="hold" grpId="0" nodeType="withEffect">
                                  <p:stCondLst>
                                    <p:cond delay="0"/>
                                  </p:stCondLst>
                                  <p:childTnLst>
                                    <p:animClr clrSpc="hsl" dir="cw">
                                      <p:cBhvr override="childStyle">
                                        <p:cTn id="16" dur="1000" fill="hold"/>
                                        <p:tgtEl>
                                          <p:spTgt spid="11"/>
                                        </p:tgtEl>
                                        <p:attrNameLst>
                                          <p:attrName>style.color</p:attrName>
                                        </p:attrNameLst>
                                      </p:cBhvr>
                                      <p:by>
                                        <p:hsl h="0" s="12549" l="25098"/>
                                      </p:by>
                                    </p:animClr>
                                    <p:animClr clrSpc="hsl" dir="cw">
                                      <p:cBhvr>
                                        <p:cTn id="17" dur="1000" fill="hold"/>
                                        <p:tgtEl>
                                          <p:spTgt spid="11"/>
                                        </p:tgtEl>
                                        <p:attrNameLst>
                                          <p:attrName>fillcolor</p:attrName>
                                        </p:attrNameLst>
                                      </p:cBhvr>
                                      <p:by>
                                        <p:hsl h="0" s="12549" l="25098"/>
                                      </p:by>
                                    </p:animClr>
                                    <p:animClr clrSpc="hsl" dir="cw">
                                      <p:cBhvr>
                                        <p:cTn id="18" dur="1000" fill="hold"/>
                                        <p:tgtEl>
                                          <p:spTgt spid="11"/>
                                        </p:tgtEl>
                                        <p:attrNameLst>
                                          <p:attrName>stroke.color</p:attrName>
                                        </p:attrNameLst>
                                      </p:cBhvr>
                                      <p:by>
                                        <p:hsl h="0" s="12549" l="25098"/>
                                      </p:by>
                                    </p:animClr>
                                    <p:set>
                                      <p:cBhvr>
                                        <p:cTn id="19" dur="1000" fill="hold"/>
                                        <p:tgtEl>
                                          <p:spTgt spid="11"/>
                                        </p:tgtEl>
                                        <p:attrNameLst>
                                          <p:attrName>fill.type</p:attrName>
                                        </p:attrNameLst>
                                      </p:cBhvr>
                                      <p:to>
                                        <p:strVal val="solid"/>
                                      </p:to>
                                    </p:set>
                                  </p:childTnLst>
                                </p:cTn>
                              </p:par>
                              <p:par>
                                <p:cTn id="20" presetID="30" presetClass="emph" presetSubtype="0" fill="hold" grpId="0" nodeType="withEffect">
                                  <p:stCondLst>
                                    <p:cond delay="0"/>
                                  </p:stCondLst>
                                  <p:childTnLst>
                                    <p:animClr clrSpc="hsl" dir="cw">
                                      <p:cBhvr override="childStyle">
                                        <p:cTn id="21" dur="1000" fill="hold"/>
                                        <p:tgtEl>
                                          <p:spTgt spid="8"/>
                                        </p:tgtEl>
                                        <p:attrNameLst>
                                          <p:attrName>style.color</p:attrName>
                                        </p:attrNameLst>
                                      </p:cBhvr>
                                      <p:by>
                                        <p:hsl h="0" s="12549" l="25098"/>
                                      </p:by>
                                    </p:animClr>
                                    <p:animClr clrSpc="hsl" dir="cw">
                                      <p:cBhvr>
                                        <p:cTn id="22" dur="1000" fill="hold"/>
                                        <p:tgtEl>
                                          <p:spTgt spid="8"/>
                                        </p:tgtEl>
                                        <p:attrNameLst>
                                          <p:attrName>fillcolor</p:attrName>
                                        </p:attrNameLst>
                                      </p:cBhvr>
                                      <p:by>
                                        <p:hsl h="0" s="12549" l="25098"/>
                                      </p:by>
                                    </p:animClr>
                                    <p:animClr clrSpc="hsl" dir="cw">
                                      <p:cBhvr>
                                        <p:cTn id="23" dur="1000" fill="hold"/>
                                        <p:tgtEl>
                                          <p:spTgt spid="8"/>
                                        </p:tgtEl>
                                        <p:attrNameLst>
                                          <p:attrName>stroke.color</p:attrName>
                                        </p:attrNameLst>
                                      </p:cBhvr>
                                      <p:by>
                                        <p:hsl h="0" s="12549" l="25098"/>
                                      </p:by>
                                    </p:animClr>
                                    <p:set>
                                      <p:cBhvr>
                                        <p:cTn id="24" dur="1000" fill="hold"/>
                                        <p:tgtEl>
                                          <p:spTgt spid="8"/>
                                        </p:tgtEl>
                                        <p:attrNameLst>
                                          <p:attrName>fill.type</p:attrName>
                                        </p:attrNameLst>
                                      </p:cBhvr>
                                      <p:to>
                                        <p:strVal val="solid"/>
                                      </p:to>
                                    </p:set>
                                  </p:childTnLst>
                                </p:cTn>
                              </p:par>
                              <p:par>
                                <p:cTn id="25" presetID="30" presetClass="emph" presetSubtype="0" fill="hold" grpId="0" nodeType="withEffect">
                                  <p:stCondLst>
                                    <p:cond delay="0"/>
                                  </p:stCondLst>
                                  <p:childTnLst>
                                    <p:animClr clrSpc="hsl" dir="cw">
                                      <p:cBhvr override="childStyle">
                                        <p:cTn id="26" dur="1000" fill="hold"/>
                                        <p:tgtEl>
                                          <p:spTgt spid="12"/>
                                        </p:tgtEl>
                                        <p:attrNameLst>
                                          <p:attrName>style.color</p:attrName>
                                        </p:attrNameLst>
                                      </p:cBhvr>
                                      <p:by>
                                        <p:hsl h="0" s="12549" l="25098"/>
                                      </p:by>
                                    </p:animClr>
                                    <p:animClr clrSpc="hsl" dir="cw">
                                      <p:cBhvr>
                                        <p:cTn id="27" dur="1000" fill="hold"/>
                                        <p:tgtEl>
                                          <p:spTgt spid="12"/>
                                        </p:tgtEl>
                                        <p:attrNameLst>
                                          <p:attrName>fillcolor</p:attrName>
                                        </p:attrNameLst>
                                      </p:cBhvr>
                                      <p:by>
                                        <p:hsl h="0" s="12549" l="25098"/>
                                      </p:by>
                                    </p:animClr>
                                    <p:animClr clrSpc="hsl" dir="cw">
                                      <p:cBhvr>
                                        <p:cTn id="28" dur="1000" fill="hold"/>
                                        <p:tgtEl>
                                          <p:spTgt spid="12"/>
                                        </p:tgtEl>
                                        <p:attrNameLst>
                                          <p:attrName>stroke.color</p:attrName>
                                        </p:attrNameLst>
                                      </p:cBhvr>
                                      <p:by>
                                        <p:hsl h="0" s="12549" l="25098"/>
                                      </p:by>
                                    </p:animClr>
                                    <p:set>
                                      <p:cBhvr>
                                        <p:cTn id="29" dur="1000" fill="hold"/>
                                        <p:tgtEl>
                                          <p:spTgt spid="1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1" grpId="0" animBg="1"/>
      <p:bldP spid="12"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smtClean="0"/>
              <a:t>Lỗ hổng do lập trình</a:t>
            </a:r>
            <a:endParaRPr lang="vi-VN"/>
          </a:p>
        </p:txBody>
      </p:sp>
      <p:sp>
        <p:nvSpPr>
          <p:cNvPr id="4" name="Slide Number Placeholder 3"/>
          <p:cNvSpPr>
            <a:spLocks noGrp="1"/>
          </p:cNvSpPr>
          <p:nvPr>
            <p:ph type="sldNum" sz="quarter" idx="12"/>
          </p:nvPr>
        </p:nvSpPr>
        <p:spPr/>
        <p:txBody>
          <a:bodyPr/>
          <a:lstStyle/>
          <a:p>
            <a:fld id="{3E15BD7C-E074-4D4A-84C3-500EE5B9C190}" type="slidenum">
              <a:rPr lang="ru-RU" smtClean="0"/>
              <a:pPr/>
              <a:t>65</a:t>
            </a:fld>
            <a:endParaRPr lang="ru-RU"/>
          </a:p>
        </p:txBody>
      </p:sp>
      <p:sp>
        <p:nvSpPr>
          <p:cNvPr id="5" name="Rounded Rectangle 4"/>
          <p:cNvSpPr/>
          <p:nvPr/>
        </p:nvSpPr>
        <p:spPr>
          <a:xfrm>
            <a:off x="228600" y="990600"/>
            <a:ext cx="2667000" cy="6858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vi-VN" sz="2400" smtClean="0"/>
              <a:t>Buffer Overflow</a:t>
            </a:r>
            <a:endParaRPr lang="vi-VN" sz="2400"/>
          </a:p>
        </p:txBody>
      </p:sp>
      <p:sp>
        <p:nvSpPr>
          <p:cNvPr id="8" name="Rounded Rectangle 7"/>
          <p:cNvSpPr/>
          <p:nvPr/>
        </p:nvSpPr>
        <p:spPr>
          <a:xfrm>
            <a:off x="5877339" y="997226"/>
            <a:ext cx="2667000" cy="6858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vi-VN" sz="2400" smtClean="0"/>
              <a:t>Integer Overflow</a:t>
            </a:r>
            <a:endParaRPr lang="vi-VN" sz="2400"/>
          </a:p>
        </p:txBody>
      </p:sp>
      <p:sp>
        <p:nvSpPr>
          <p:cNvPr id="9" name="Rounded Rectangle 8"/>
          <p:cNvSpPr/>
          <p:nvPr/>
        </p:nvSpPr>
        <p:spPr>
          <a:xfrm>
            <a:off x="228600" y="1921565"/>
            <a:ext cx="2667000" cy="6858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vi-VN" sz="2400" smtClean="0"/>
              <a:t>Off-by-One</a:t>
            </a:r>
            <a:endParaRPr lang="vi-VN" sz="2400"/>
          </a:p>
        </p:txBody>
      </p:sp>
      <p:sp>
        <p:nvSpPr>
          <p:cNvPr id="10" name="Rounded Rectangle 9"/>
          <p:cNvSpPr/>
          <p:nvPr/>
        </p:nvSpPr>
        <p:spPr>
          <a:xfrm>
            <a:off x="3048000" y="1921565"/>
            <a:ext cx="2667000" cy="6858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vi-VN" sz="2400" smtClean="0"/>
              <a:t>Race Condition</a:t>
            </a:r>
            <a:endParaRPr lang="vi-VN" sz="2400"/>
          </a:p>
        </p:txBody>
      </p:sp>
      <p:sp>
        <p:nvSpPr>
          <p:cNvPr id="11" name="Rounded Rectangle 10"/>
          <p:cNvSpPr/>
          <p:nvPr/>
        </p:nvSpPr>
        <p:spPr>
          <a:xfrm>
            <a:off x="3048000" y="997226"/>
            <a:ext cx="2667000" cy="6858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vi-VN" sz="2400" smtClean="0"/>
              <a:t>Format String</a:t>
            </a:r>
            <a:endParaRPr lang="vi-VN" sz="2400"/>
          </a:p>
        </p:txBody>
      </p:sp>
      <p:sp>
        <p:nvSpPr>
          <p:cNvPr id="12" name="Rounded Rectangle 11"/>
          <p:cNvSpPr/>
          <p:nvPr/>
        </p:nvSpPr>
        <p:spPr>
          <a:xfrm>
            <a:off x="5877339" y="1905000"/>
            <a:ext cx="2667000" cy="6858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vi-VN" sz="2400" smtClean="0">
                <a:sym typeface="Symbol" panose="05050102010706020507" pitchFamily="18" charset="2"/>
              </a:rPr>
              <a:t></a:t>
            </a:r>
            <a:endParaRPr lang="vi-VN" sz="2400"/>
          </a:p>
        </p:txBody>
      </p:sp>
      <p:sp>
        <p:nvSpPr>
          <p:cNvPr id="2" name="TextBox 1"/>
          <p:cNvSpPr txBox="1"/>
          <p:nvPr/>
        </p:nvSpPr>
        <p:spPr>
          <a:xfrm>
            <a:off x="228600" y="2971800"/>
            <a:ext cx="8610600" cy="2677656"/>
          </a:xfrm>
          <a:prstGeom prst="rect">
            <a:avLst/>
          </a:prstGeom>
          <a:noFill/>
        </p:spPr>
        <p:txBody>
          <a:bodyPr wrap="square" rtlCol="0">
            <a:spAutoFit/>
          </a:bodyPr>
          <a:lstStyle/>
          <a:p>
            <a:pPr marL="457200" indent="-457200">
              <a:buFont typeface="Arial" panose="020B0604020202020204" pitchFamily="34" charset="0"/>
              <a:buChar char="•"/>
            </a:pPr>
            <a:r>
              <a:rPr lang="vi-VN" sz="2800" smtClean="0"/>
              <a:t>Lỗ hổng web: SQL Injection, XSS, CSRF...</a:t>
            </a:r>
          </a:p>
          <a:p>
            <a:pPr marL="457200" indent="-457200">
              <a:buFont typeface="Arial" panose="020B0604020202020204" pitchFamily="34" charset="0"/>
              <a:buChar char="•"/>
            </a:pPr>
            <a:r>
              <a:rPr lang="vi-VN" sz="2800" smtClean="0"/>
              <a:t>Sử dụng các thành tố mật mã không tốt</a:t>
            </a:r>
          </a:p>
          <a:p>
            <a:pPr marL="457200" indent="-457200">
              <a:buFont typeface="Arial" panose="020B0604020202020204" pitchFamily="34" charset="0"/>
              <a:buChar char="•"/>
            </a:pPr>
            <a:r>
              <a:rPr lang="vi-VN" sz="2800" smtClean="0"/>
              <a:t>Giải phóng bộ nhớ 2 lần</a:t>
            </a:r>
          </a:p>
          <a:p>
            <a:pPr marL="457200" indent="-457200">
              <a:buFont typeface="Arial" panose="020B0604020202020204" pitchFamily="34" charset="0"/>
              <a:buChar char="•"/>
            </a:pPr>
            <a:r>
              <a:rPr lang="vi-VN" sz="2800" smtClean="0"/>
              <a:t>Sử dụng bộ nhớ sau khi đã giải phóng</a:t>
            </a:r>
          </a:p>
          <a:p>
            <a:pPr marL="457200" indent="-457200">
              <a:buFont typeface="Arial" panose="020B0604020202020204" pitchFamily="34" charset="0"/>
              <a:buChar char="•"/>
            </a:pPr>
            <a:r>
              <a:rPr lang="vi-VN" sz="2800" smtClean="0"/>
              <a:t>...</a:t>
            </a:r>
          </a:p>
          <a:p>
            <a:pPr marL="457200" indent="-457200">
              <a:buFont typeface="Arial" panose="020B0604020202020204" pitchFamily="34" charset="0"/>
              <a:buChar char="•"/>
            </a:pPr>
            <a:endParaRPr lang="vi-VN" sz="2800">
              <a:latin typeface="Bahnschrift Light Condensed" panose="020B0502040204020203" pitchFamily="34" charset="0"/>
            </a:endParaRPr>
          </a:p>
        </p:txBody>
      </p:sp>
    </p:spTree>
    <p:extLst>
      <p:ext uri="{BB962C8B-B14F-4D97-AF65-F5344CB8AC3E}">
        <p14:creationId xmlns:p14="http://schemas.microsoft.com/office/powerpoint/2010/main" val="11672377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mph" presetSubtype="0" fill="hold" grpId="0" nodeType="withEffect">
                                  <p:stCondLst>
                                    <p:cond delay="0"/>
                                  </p:stCondLst>
                                  <p:childTnLst>
                                    <p:animClr clrSpc="hsl" dir="cw">
                                      <p:cBhvr override="childStyle">
                                        <p:cTn id="6" dur="1000" fill="hold"/>
                                        <p:tgtEl>
                                          <p:spTgt spid="10"/>
                                        </p:tgtEl>
                                        <p:attrNameLst>
                                          <p:attrName>style.color</p:attrName>
                                        </p:attrNameLst>
                                      </p:cBhvr>
                                      <p:by>
                                        <p:hsl h="0" s="12549" l="25098"/>
                                      </p:by>
                                    </p:animClr>
                                    <p:animClr clrSpc="hsl" dir="cw">
                                      <p:cBhvr>
                                        <p:cTn id="7" dur="1000" fill="hold"/>
                                        <p:tgtEl>
                                          <p:spTgt spid="10"/>
                                        </p:tgtEl>
                                        <p:attrNameLst>
                                          <p:attrName>fillcolor</p:attrName>
                                        </p:attrNameLst>
                                      </p:cBhvr>
                                      <p:by>
                                        <p:hsl h="0" s="12549" l="25098"/>
                                      </p:by>
                                    </p:animClr>
                                    <p:animClr clrSpc="hsl" dir="cw">
                                      <p:cBhvr>
                                        <p:cTn id="8" dur="1000" fill="hold"/>
                                        <p:tgtEl>
                                          <p:spTgt spid="10"/>
                                        </p:tgtEl>
                                        <p:attrNameLst>
                                          <p:attrName>stroke.color</p:attrName>
                                        </p:attrNameLst>
                                      </p:cBhvr>
                                      <p:by>
                                        <p:hsl h="0" s="12549" l="25098"/>
                                      </p:by>
                                    </p:animClr>
                                    <p:set>
                                      <p:cBhvr>
                                        <p:cTn id="9" dur="1000" fill="hold"/>
                                        <p:tgtEl>
                                          <p:spTgt spid="10"/>
                                        </p:tgtEl>
                                        <p:attrNameLst>
                                          <p:attrName>fill.type</p:attrName>
                                        </p:attrNameLst>
                                      </p:cBhvr>
                                      <p:to>
                                        <p:strVal val="solid"/>
                                      </p:to>
                                    </p:set>
                                  </p:childTnLst>
                                </p:cTn>
                              </p:par>
                              <p:par>
                                <p:cTn id="10" presetID="30" presetClass="emph" presetSubtype="0" fill="hold" grpId="0" nodeType="withEffect">
                                  <p:stCondLst>
                                    <p:cond delay="0"/>
                                  </p:stCondLst>
                                  <p:childTnLst>
                                    <p:animClr clrSpc="hsl" dir="cw">
                                      <p:cBhvr override="childStyle">
                                        <p:cTn id="11" dur="1000" fill="hold"/>
                                        <p:tgtEl>
                                          <p:spTgt spid="9"/>
                                        </p:tgtEl>
                                        <p:attrNameLst>
                                          <p:attrName>style.color</p:attrName>
                                        </p:attrNameLst>
                                      </p:cBhvr>
                                      <p:by>
                                        <p:hsl h="0" s="12549" l="25098"/>
                                      </p:by>
                                    </p:animClr>
                                    <p:animClr clrSpc="hsl" dir="cw">
                                      <p:cBhvr>
                                        <p:cTn id="12" dur="1000" fill="hold"/>
                                        <p:tgtEl>
                                          <p:spTgt spid="9"/>
                                        </p:tgtEl>
                                        <p:attrNameLst>
                                          <p:attrName>fillcolor</p:attrName>
                                        </p:attrNameLst>
                                      </p:cBhvr>
                                      <p:by>
                                        <p:hsl h="0" s="12549" l="25098"/>
                                      </p:by>
                                    </p:animClr>
                                    <p:animClr clrSpc="hsl" dir="cw">
                                      <p:cBhvr>
                                        <p:cTn id="13" dur="1000" fill="hold"/>
                                        <p:tgtEl>
                                          <p:spTgt spid="9"/>
                                        </p:tgtEl>
                                        <p:attrNameLst>
                                          <p:attrName>stroke.color</p:attrName>
                                        </p:attrNameLst>
                                      </p:cBhvr>
                                      <p:by>
                                        <p:hsl h="0" s="12549" l="25098"/>
                                      </p:by>
                                    </p:animClr>
                                    <p:set>
                                      <p:cBhvr>
                                        <p:cTn id="14" dur="1000" fill="hold"/>
                                        <p:tgtEl>
                                          <p:spTgt spid="9"/>
                                        </p:tgtEl>
                                        <p:attrNameLst>
                                          <p:attrName>fill.type</p:attrName>
                                        </p:attrNameLst>
                                      </p:cBhvr>
                                      <p:to>
                                        <p:strVal val="solid"/>
                                      </p:to>
                                    </p:set>
                                  </p:childTnLst>
                                </p:cTn>
                              </p:par>
                              <p:par>
                                <p:cTn id="15" presetID="30" presetClass="emph" presetSubtype="0" fill="hold" grpId="0" nodeType="withEffect">
                                  <p:stCondLst>
                                    <p:cond delay="0"/>
                                  </p:stCondLst>
                                  <p:childTnLst>
                                    <p:animClr clrSpc="hsl" dir="cw">
                                      <p:cBhvr override="childStyle">
                                        <p:cTn id="16" dur="1000" fill="hold"/>
                                        <p:tgtEl>
                                          <p:spTgt spid="5"/>
                                        </p:tgtEl>
                                        <p:attrNameLst>
                                          <p:attrName>style.color</p:attrName>
                                        </p:attrNameLst>
                                      </p:cBhvr>
                                      <p:by>
                                        <p:hsl h="0" s="12549" l="25098"/>
                                      </p:by>
                                    </p:animClr>
                                    <p:animClr clrSpc="hsl" dir="cw">
                                      <p:cBhvr>
                                        <p:cTn id="17" dur="1000" fill="hold"/>
                                        <p:tgtEl>
                                          <p:spTgt spid="5"/>
                                        </p:tgtEl>
                                        <p:attrNameLst>
                                          <p:attrName>fillcolor</p:attrName>
                                        </p:attrNameLst>
                                      </p:cBhvr>
                                      <p:by>
                                        <p:hsl h="0" s="12549" l="25098"/>
                                      </p:by>
                                    </p:animClr>
                                    <p:animClr clrSpc="hsl" dir="cw">
                                      <p:cBhvr>
                                        <p:cTn id="18" dur="1000" fill="hold"/>
                                        <p:tgtEl>
                                          <p:spTgt spid="5"/>
                                        </p:tgtEl>
                                        <p:attrNameLst>
                                          <p:attrName>stroke.color</p:attrName>
                                        </p:attrNameLst>
                                      </p:cBhvr>
                                      <p:by>
                                        <p:hsl h="0" s="12549" l="25098"/>
                                      </p:by>
                                    </p:animClr>
                                    <p:set>
                                      <p:cBhvr>
                                        <p:cTn id="19" dur="1000" fill="hold"/>
                                        <p:tgtEl>
                                          <p:spTgt spid="5"/>
                                        </p:tgtEl>
                                        <p:attrNameLst>
                                          <p:attrName>fill.type</p:attrName>
                                        </p:attrNameLst>
                                      </p:cBhvr>
                                      <p:to>
                                        <p:strVal val="solid"/>
                                      </p:to>
                                    </p:set>
                                  </p:childTnLst>
                                </p:cTn>
                              </p:par>
                              <p:par>
                                <p:cTn id="20" presetID="30" presetClass="emph" presetSubtype="0" fill="hold" grpId="0" nodeType="withEffect">
                                  <p:stCondLst>
                                    <p:cond delay="0"/>
                                  </p:stCondLst>
                                  <p:childTnLst>
                                    <p:animClr clrSpc="hsl" dir="cw">
                                      <p:cBhvr override="childStyle">
                                        <p:cTn id="21" dur="1000" fill="hold"/>
                                        <p:tgtEl>
                                          <p:spTgt spid="11"/>
                                        </p:tgtEl>
                                        <p:attrNameLst>
                                          <p:attrName>style.color</p:attrName>
                                        </p:attrNameLst>
                                      </p:cBhvr>
                                      <p:by>
                                        <p:hsl h="0" s="12549" l="25098"/>
                                      </p:by>
                                    </p:animClr>
                                    <p:animClr clrSpc="hsl" dir="cw">
                                      <p:cBhvr>
                                        <p:cTn id="22" dur="1000" fill="hold"/>
                                        <p:tgtEl>
                                          <p:spTgt spid="11"/>
                                        </p:tgtEl>
                                        <p:attrNameLst>
                                          <p:attrName>fillcolor</p:attrName>
                                        </p:attrNameLst>
                                      </p:cBhvr>
                                      <p:by>
                                        <p:hsl h="0" s="12549" l="25098"/>
                                      </p:by>
                                    </p:animClr>
                                    <p:animClr clrSpc="hsl" dir="cw">
                                      <p:cBhvr>
                                        <p:cTn id="23" dur="1000" fill="hold"/>
                                        <p:tgtEl>
                                          <p:spTgt spid="11"/>
                                        </p:tgtEl>
                                        <p:attrNameLst>
                                          <p:attrName>stroke.color</p:attrName>
                                        </p:attrNameLst>
                                      </p:cBhvr>
                                      <p:by>
                                        <p:hsl h="0" s="12549" l="25098"/>
                                      </p:by>
                                    </p:animClr>
                                    <p:set>
                                      <p:cBhvr>
                                        <p:cTn id="24" dur="1000" fill="hold"/>
                                        <p:tgtEl>
                                          <p:spTgt spid="11"/>
                                        </p:tgtEl>
                                        <p:attrNameLst>
                                          <p:attrName>fill.type</p:attrName>
                                        </p:attrNameLst>
                                      </p:cBhvr>
                                      <p:to>
                                        <p:strVal val="solid"/>
                                      </p:to>
                                    </p:set>
                                  </p:childTnLst>
                                </p:cTn>
                              </p:par>
                              <p:par>
                                <p:cTn id="25" presetID="30" presetClass="emph" presetSubtype="0" fill="hold" grpId="0" nodeType="withEffect">
                                  <p:stCondLst>
                                    <p:cond delay="0"/>
                                  </p:stCondLst>
                                  <p:childTnLst>
                                    <p:animClr clrSpc="hsl" dir="cw">
                                      <p:cBhvr override="childStyle">
                                        <p:cTn id="26" dur="1000" fill="hold"/>
                                        <p:tgtEl>
                                          <p:spTgt spid="8"/>
                                        </p:tgtEl>
                                        <p:attrNameLst>
                                          <p:attrName>style.color</p:attrName>
                                        </p:attrNameLst>
                                      </p:cBhvr>
                                      <p:by>
                                        <p:hsl h="0" s="12549" l="25098"/>
                                      </p:by>
                                    </p:animClr>
                                    <p:animClr clrSpc="hsl" dir="cw">
                                      <p:cBhvr>
                                        <p:cTn id="27" dur="1000" fill="hold"/>
                                        <p:tgtEl>
                                          <p:spTgt spid="8"/>
                                        </p:tgtEl>
                                        <p:attrNameLst>
                                          <p:attrName>fillcolor</p:attrName>
                                        </p:attrNameLst>
                                      </p:cBhvr>
                                      <p:by>
                                        <p:hsl h="0" s="12549" l="25098"/>
                                      </p:by>
                                    </p:animClr>
                                    <p:animClr clrSpc="hsl" dir="cw">
                                      <p:cBhvr>
                                        <p:cTn id="28" dur="1000" fill="hold"/>
                                        <p:tgtEl>
                                          <p:spTgt spid="8"/>
                                        </p:tgtEl>
                                        <p:attrNameLst>
                                          <p:attrName>stroke.color</p:attrName>
                                        </p:attrNameLst>
                                      </p:cBhvr>
                                      <p:by>
                                        <p:hsl h="0" s="12549" l="25098"/>
                                      </p:by>
                                    </p:animClr>
                                    <p:set>
                                      <p:cBhvr>
                                        <p:cTn id="29" dur="1000" fill="hold"/>
                                        <p:tgtEl>
                                          <p:spTgt spid="8"/>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0" grpId="0" animBg="1"/>
      <p:bldP spid="11"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lstStyle/>
          <a:p>
            <a:r>
              <a:rPr lang="vi-VN" smtClean="0"/>
              <a:t>IDA Pro with Hex-Rays</a:t>
            </a:r>
          </a:p>
          <a:p>
            <a:r>
              <a:rPr lang="vi-VN" smtClean="0"/>
              <a:t>GDB</a:t>
            </a:r>
          </a:p>
          <a:p>
            <a:r>
              <a:rPr lang="vi-VN"/>
              <a:t>GCC</a:t>
            </a:r>
          </a:p>
          <a:p>
            <a:r>
              <a:rPr lang="vi-VN" smtClean="0"/>
              <a:t>NASM (có thể dùng qua SASM)</a:t>
            </a:r>
          </a:p>
        </p:txBody>
      </p:sp>
      <p:sp>
        <p:nvSpPr>
          <p:cNvPr id="2" name="Title 1"/>
          <p:cNvSpPr>
            <a:spLocks noGrp="1"/>
          </p:cNvSpPr>
          <p:nvPr>
            <p:ph type="title"/>
          </p:nvPr>
        </p:nvSpPr>
        <p:spPr/>
        <p:txBody>
          <a:bodyPr/>
          <a:lstStyle/>
          <a:p>
            <a:r>
              <a:rPr lang="vi-VN" smtClean="0"/>
              <a:t>Một số công cụ cần thiết</a:t>
            </a:r>
            <a:endParaRPr lang="vi-VN"/>
          </a:p>
        </p:txBody>
      </p:sp>
      <p:sp>
        <p:nvSpPr>
          <p:cNvPr id="3" name="Slide Number Placeholder 2"/>
          <p:cNvSpPr>
            <a:spLocks noGrp="1"/>
          </p:cNvSpPr>
          <p:nvPr>
            <p:ph type="sldNum" sz="quarter" idx="12"/>
          </p:nvPr>
        </p:nvSpPr>
        <p:spPr/>
        <p:txBody>
          <a:bodyPr/>
          <a:lstStyle/>
          <a:p>
            <a:fld id="{3E15BD7C-E074-4D4A-84C3-500EE5B9C190}" type="slidenum">
              <a:rPr lang="ru-RU" smtClean="0"/>
              <a:pPr/>
              <a:t>66</a:t>
            </a:fld>
            <a:endParaRPr lang="ru-RU"/>
          </a:p>
        </p:txBody>
      </p:sp>
      <p:pic>
        <p:nvPicPr>
          <p:cNvPr id="6" name="Picture 5"/>
          <p:cNvPicPr>
            <a:picLocks noChangeAspect="1"/>
          </p:cNvPicPr>
          <p:nvPr/>
        </p:nvPicPr>
        <p:blipFill>
          <a:blip r:embed="rId2"/>
          <a:stretch>
            <a:fillRect/>
          </a:stretch>
        </p:blipFill>
        <p:spPr>
          <a:xfrm>
            <a:off x="533400" y="3771900"/>
            <a:ext cx="1924050" cy="2371725"/>
          </a:xfrm>
          <a:prstGeom prst="rect">
            <a:avLst/>
          </a:prstGeom>
        </p:spPr>
      </p:pic>
      <p:pic>
        <p:nvPicPr>
          <p:cNvPr id="8" name="Picture 7"/>
          <p:cNvPicPr>
            <a:picLocks noChangeAspect="1"/>
          </p:cNvPicPr>
          <p:nvPr/>
        </p:nvPicPr>
        <p:blipFill>
          <a:blip r:embed="rId3"/>
          <a:stretch>
            <a:fillRect/>
          </a:stretch>
        </p:blipFill>
        <p:spPr>
          <a:xfrm>
            <a:off x="2457450" y="3902899"/>
            <a:ext cx="1790700" cy="2257291"/>
          </a:xfrm>
          <a:prstGeom prst="rect">
            <a:avLst/>
          </a:prstGeom>
        </p:spPr>
      </p:pic>
      <p:pic>
        <p:nvPicPr>
          <p:cNvPr id="1030" name="Picture 6" descr="https://gcc.gnu.org/img/gccegg-6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3892960"/>
            <a:ext cx="1887096" cy="225066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sas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33220" y="4238625"/>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832047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532813" y="6237288"/>
            <a:ext cx="611187" cy="617537"/>
          </a:xfrm>
        </p:spPr>
        <p:txBody>
          <a:bodyPr/>
          <a:lstStyle/>
          <a:p>
            <a:fld id="{3E15BD7C-E074-4D4A-84C3-500EE5B9C190}" type="slidenum">
              <a:rPr lang="ru-RU" smtClean="0"/>
              <a:pPr/>
              <a:t>67</a:t>
            </a:fld>
            <a:endParaRPr lang="ru-RU"/>
          </a:p>
        </p:txBody>
      </p:sp>
    </p:spTree>
    <p:extLst>
      <p:ext uri="{BB962C8B-B14F-4D97-AF65-F5344CB8AC3E}">
        <p14:creationId xmlns:p14="http://schemas.microsoft.com/office/powerpoint/2010/main" val="237539825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vi-VN" smtClean="0"/>
              <a:t>Làm quen với các công cụ</a:t>
            </a:r>
          </a:p>
          <a:p>
            <a:r>
              <a:rPr lang="vi-VN" smtClean="0"/>
              <a:t>Ôn lại kiến thức về hợp ngữ (có thể sử dụng tài liệu [2])</a:t>
            </a:r>
            <a:endParaRPr lang="vi-VN"/>
          </a:p>
        </p:txBody>
      </p:sp>
      <p:sp>
        <p:nvSpPr>
          <p:cNvPr id="3" name="Title 2"/>
          <p:cNvSpPr>
            <a:spLocks noGrp="1"/>
          </p:cNvSpPr>
          <p:nvPr>
            <p:ph type="title"/>
          </p:nvPr>
        </p:nvSpPr>
        <p:spPr/>
        <p:txBody>
          <a:bodyPr/>
          <a:lstStyle/>
          <a:p>
            <a:r>
              <a:rPr lang="vi-VN" smtClean="0"/>
              <a:t>Tự học</a:t>
            </a:r>
            <a:endParaRPr lang="vi-VN"/>
          </a:p>
        </p:txBody>
      </p:sp>
      <p:sp>
        <p:nvSpPr>
          <p:cNvPr id="4" name="Slide Number Placeholder 3"/>
          <p:cNvSpPr>
            <a:spLocks noGrp="1"/>
          </p:cNvSpPr>
          <p:nvPr>
            <p:ph type="sldNum" sz="quarter" idx="12"/>
          </p:nvPr>
        </p:nvSpPr>
        <p:spPr/>
        <p:txBody>
          <a:bodyPr/>
          <a:lstStyle/>
          <a:p>
            <a:fld id="{3E15BD7C-E074-4D4A-84C3-500EE5B9C190}" type="slidenum">
              <a:rPr lang="ru-RU" smtClean="0"/>
              <a:pPr/>
              <a:t>68</a:t>
            </a:fld>
            <a:endParaRPr lang="ru-RU"/>
          </a:p>
        </p:txBody>
      </p:sp>
    </p:spTree>
    <p:extLst>
      <p:ext uri="{BB962C8B-B14F-4D97-AF65-F5344CB8AC3E}">
        <p14:creationId xmlns:p14="http://schemas.microsoft.com/office/powerpoint/2010/main" val="65260843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Các thanh ghi 80x86 (32 bít)</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7</a:t>
            </a:fld>
            <a:endParaRPr lang="ru-RU"/>
          </a:p>
        </p:txBody>
      </p:sp>
      <p:pic>
        <p:nvPicPr>
          <p:cNvPr id="4" name="Picture 3"/>
          <p:cNvPicPr>
            <a:picLocks noChangeAspect="1"/>
          </p:cNvPicPr>
          <p:nvPr/>
        </p:nvPicPr>
        <p:blipFill>
          <a:blip r:embed="rId2"/>
          <a:stretch>
            <a:fillRect/>
          </a:stretch>
        </p:blipFill>
        <p:spPr>
          <a:xfrm>
            <a:off x="0" y="990599"/>
            <a:ext cx="9144000" cy="4327695"/>
          </a:xfrm>
          <a:prstGeom prst="rect">
            <a:avLst/>
          </a:prstGeom>
        </p:spPr>
      </p:pic>
    </p:spTree>
    <p:extLst>
      <p:ext uri="{BB962C8B-B14F-4D97-AF65-F5344CB8AC3E}">
        <p14:creationId xmlns:p14="http://schemas.microsoft.com/office/powerpoint/2010/main" val="131880482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nchor="ctr"/>
          <a:lstStyle/>
          <a:p>
            <a:r>
              <a:rPr lang="vi-VN"/>
              <a:t>Thanh ghi đa </a:t>
            </a:r>
            <a:r>
              <a:rPr lang="vi-VN" smtClean="0"/>
              <a:t>dụng: EAX</a:t>
            </a:r>
            <a:r>
              <a:rPr lang="vi-VN"/>
              <a:t>, EBX, ECX, </a:t>
            </a:r>
            <a:r>
              <a:rPr lang="vi-VN" smtClean="0"/>
              <a:t>EDX</a:t>
            </a:r>
          </a:p>
          <a:p>
            <a:r>
              <a:rPr lang="en-US"/>
              <a:t>Thanh ghi </a:t>
            </a:r>
            <a:r>
              <a:rPr lang="vi-VN"/>
              <a:t>xử lý </a:t>
            </a:r>
            <a:r>
              <a:rPr lang="vi-VN" smtClean="0"/>
              <a:t>chuỗi: EDI, ESI</a:t>
            </a:r>
          </a:p>
          <a:p>
            <a:r>
              <a:rPr lang="en-US"/>
              <a:t>Thanh ghi </a:t>
            </a:r>
            <a:r>
              <a:rPr lang="en-US" smtClean="0"/>
              <a:t>ng</a:t>
            </a:r>
            <a:r>
              <a:rPr lang="vi-VN"/>
              <a:t>ă</a:t>
            </a:r>
            <a:r>
              <a:rPr lang="en-US" smtClean="0"/>
              <a:t>n x</a:t>
            </a:r>
            <a:r>
              <a:rPr lang="vi-VN" smtClean="0"/>
              <a:t>ế</a:t>
            </a:r>
            <a:r>
              <a:rPr lang="en-US" smtClean="0"/>
              <a:t>p</a:t>
            </a:r>
            <a:r>
              <a:rPr lang="vi-VN" smtClean="0"/>
              <a:t>: EBP, ESP</a:t>
            </a:r>
          </a:p>
          <a:p>
            <a:r>
              <a:rPr lang="vi-VN" smtClean="0"/>
              <a:t>Thanh ghi con trỏ lệnh: EIP</a:t>
            </a:r>
          </a:p>
          <a:p>
            <a:r>
              <a:rPr lang="vi-VN" smtClean="0"/>
              <a:t>Thanh ghi cờ: EFLAGS</a:t>
            </a:r>
          </a:p>
          <a:p>
            <a:r>
              <a:rPr lang="en-US"/>
              <a:t>Thanh ghi </a:t>
            </a:r>
            <a:r>
              <a:rPr lang="en-US" smtClean="0"/>
              <a:t>ph</a:t>
            </a:r>
            <a:r>
              <a:rPr lang="vi-VN"/>
              <a:t>â</a:t>
            </a:r>
            <a:r>
              <a:rPr lang="en-US" smtClean="0"/>
              <a:t>n vùng</a:t>
            </a:r>
            <a:r>
              <a:rPr lang="vi-VN" smtClean="0"/>
              <a:t>: không còn được sử dụng ở kiến trúc 32 bít</a:t>
            </a:r>
            <a:endParaRPr lang="en-US"/>
          </a:p>
        </p:txBody>
      </p:sp>
      <p:sp>
        <p:nvSpPr>
          <p:cNvPr id="2" name="Title 1"/>
          <p:cNvSpPr>
            <a:spLocks noGrp="1"/>
          </p:cNvSpPr>
          <p:nvPr>
            <p:ph type="title"/>
          </p:nvPr>
        </p:nvSpPr>
        <p:spPr/>
        <p:txBody>
          <a:bodyPr/>
          <a:lstStyle/>
          <a:p>
            <a:r>
              <a:rPr lang="vi-VN"/>
              <a:t>Các thanh ghi 80x86 (32 bít)</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8</a:t>
            </a:fld>
            <a:endParaRPr lang="ru-RU"/>
          </a:p>
        </p:txBody>
      </p:sp>
    </p:spTree>
    <p:extLst>
      <p:ext uri="{BB962C8B-B14F-4D97-AF65-F5344CB8AC3E}">
        <p14:creationId xmlns:p14="http://schemas.microsoft.com/office/powerpoint/2010/main" val="273882894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Các thanh ghi x86-64 (64,128 bít)</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9</a:t>
            </a:fld>
            <a:endParaRPr lang="ru-RU"/>
          </a:p>
        </p:txBody>
      </p:sp>
      <p:pic>
        <p:nvPicPr>
          <p:cNvPr id="4" name="Picture 3"/>
          <p:cNvPicPr>
            <a:picLocks noChangeAspect="1"/>
          </p:cNvPicPr>
          <p:nvPr/>
        </p:nvPicPr>
        <p:blipFill>
          <a:blip r:embed="rId3"/>
          <a:stretch>
            <a:fillRect/>
          </a:stretch>
        </p:blipFill>
        <p:spPr>
          <a:xfrm>
            <a:off x="142875" y="733425"/>
            <a:ext cx="8924925" cy="5550221"/>
          </a:xfrm>
          <a:prstGeom prst="rect">
            <a:avLst/>
          </a:prstGeom>
        </p:spPr>
      </p:pic>
    </p:spTree>
    <p:extLst>
      <p:ext uri="{BB962C8B-B14F-4D97-AF65-F5344CB8AC3E}">
        <p14:creationId xmlns:p14="http://schemas.microsoft.com/office/powerpoint/2010/main" val="397514677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theme/theme1.xml><?xml version="1.0" encoding="utf-8"?>
<a:theme xmlns:a="http://schemas.openxmlformats.org/drawingml/2006/main" name="Slide bài giả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lide bài giảng" id="{57EA3FFC-87ED-411B-AA43-8348386AFE48}" vid="{E78E7331-6060-4D96-B982-35ECD1AE2D1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Slide bài giảng</Template>
  <TotalTime>1369</TotalTime>
  <Words>2598</Words>
  <Application>Microsoft Office PowerPoint</Application>
  <PresentationFormat>On-screen Show (4:3)</PresentationFormat>
  <Paragraphs>827</Paragraphs>
  <Slides>68</Slides>
  <Notes>18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68</vt:i4>
      </vt:variant>
    </vt:vector>
  </HeadingPairs>
  <TitlesOfParts>
    <vt:vector size="77" baseType="lpstr">
      <vt:lpstr>Arial</vt:lpstr>
      <vt:lpstr>Arial Narrow</vt:lpstr>
      <vt:lpstr>Bahnschrift Light Condensed</vt:lpstr>
      <vt:lpstr>Calibri</vt:lpstr>
      <vt:lpstr>Courier New</vt:lpstr>
      <vt:lpstr>Symbol</vt:lpstr>
      <vt:lpstr>Tahoma</vt:lpstr>
      <vt:lpstr>Wingdings</vt:lpstr>
      <vt:lpstr>Slide bài giảng</vt:lpstr>
      <vt:lpstr>KHAI THÁC LỖ HỔNG PHẦN MỀM</vt:lpstr>
      <vt:lpstr>PowerPoint Presentation</vt:lpstr>
      <vt:lpstr>Tài liệu tham khảo</vt:lpstr>
      <vt:lpstr>PowerPoint Presentation</vt:lpstr>
      <vt:lpstr>Kiến trúc máy tính</vt:lpstr>
      <vt:lpstr>Các thanh ghi của CPU Intel 8086</vt:lpstr>
      <vt:lpstr>Các thanh ghi 80x86 (32 bít)</vt:lpstr>
      <vt:lpstr>Các thanh ghi 80x86 (32 bít)</vt:lpstr>
      <vt:lpstr>Các thanh ghi x86-64 (64,128 bít)</vt:lpstr>
      <vt:lpstr>Bộ nhớ</vt:lpstr>
      <vt:lpstr>Địa chỉ bộ nhớ</vt:lpstr>
      <vt:lpstr>Mô hình bộ nhớ tuyến tính</vt:lpstr>
      <vt:lpstr>Mô hình bộ nhớ tuyến tính</vt:lpstr>
      <vt:lpstr>2 kiểu biểu diễn bộ nhớ</vt:lpstr>
      <vt:lpstr>Hướng ghi dữ liệu</vt:lpstr>
      <vt:lpstr>Trật tự byte: little-endian</vt:lpstr>
      <vt:lpstr>PowerPoint Presentation</vt:lpstr>
      <vt:lpstr>Process's memory layout</vt:lpstr>
      <vt:lpstr>Stack</vt:lpstr>
      <vt:lpstr>Chức năng của stack</vt:lpstr>
      <vt:lpstr>Thao tác trên ngăn xếp</vt:lpstr>
      <vt:lpstr>Thao tác trên ngăn xếp</vt:lpstr>
      <vt:lpstr>Stack Frame</vt:lpstr>
      <vt:lpstr>Stack Frame</vt:lpstr>
      <vt:lpstr>Stack Frame</vt:lpstr>
      <vt:lpstr>Stack Frame</vt:lpstr>
      <vt:lpstr>Stack Frame</vt:lpstr>
      <vt:lpstr>Stack Frame</vt:lpstr>
      <vt:lpstr>Stack Frame</vt:lpstr>
      <vt:lpstr>PowerPoint Presentation</vt:lpstr>
      <vt:lpstr>Hàm</vt:lpstr>
      <vt:lpstr>Hàm</vt:lpstr>
      <vt:lpstr>Gọi hàm</vt:lpstr>
      <vt:lpstr>Gọi hàm</vt:lpstr>
      <vt:lpstr>Calling Convention</vt:lpstr>
      <vt:lpstr>cdecl</vt:lpstr>
      <vt:lpstr>stdcall</vt:lpstr>
      <vt:lpstr>Sự trở về từ hàm được gọi</vt:lpstr>
      <vt:lpstr>Sự trở về từ hàm được gọi</vt:lpstr>
      <vt:lpstr>Sự trở về từ hàm được gọi</vt:lpstr>
      <vt:lpstr>Sự trở về từ hàm được gọi</vt:lpstr>
      <vt:lpstr>Sự trở về từ hàm được gọi</vt:lpstr>
      <vt:lpstr>Sự trở về từ hàm được gọi</vt:lpstr>
      <vt:lpstr>Sự trở về từ hàm được gọi</vt:lpstr>
      <vt:lpstr>Cấu trúc hàm</vt:lpstr>
      <vt:lpstr>Cấu trúc hàm</vt:lpstr>
      <vt:lpstr>Cấu trúc hàm</vt:lpstr>
      <vt:lpstr>Cấu trúc hàm</vt:lpstr>
      <vt:lpstr>Cấu trúc hàm</vt:lpstr>
      <vt:lpstr>Cấu trúc hàm</vt:lpstr>
      <vt:lpstr>Cấu trúc hàm</vt:lpstr>
      <vt:lpstr>Cấu trúc hàm</vt:lpstr>
      <vt:lpstr>Cấu trúc hàm</vt:lpstr>
      <vt:lpstr>Cấu trúc hàm</vt:lpstr>
      <vt:lpstr>Cấu trúc mới cho hàm main() (gcc 5.4 trở về sau)</vt:lpstr>
      <vt:lpstr>Cấu trúc hàm main() sinh bởi gcc 5.4</vt:lpstr>
      <vt:lpstr>PowerPoint Presentation</vt:lpstr>
      <vt:lpstr>Lỗ hổng phần mềm</vt:lpstr>
      <vt:lpstr>Lỗ hổng do lập trình</vt:lpstr>
      <vt:lpstr>Lỗ hổng do lập trình</vt:lpstr>
      <vt:lpstr>Lỗ hổng do lập trình</vt:lpstr>
      <vt:lpstr>Lỗ hổng do lập trình</vt:lpstr>
      <vt:lpstr>Lỗ hổng do lập trình</vt:lpstr>
      <vt:lpstr>Lỗ hổng do lập trình</vt:lpstr>
      <vt:lpstr>Lỗ hổng do lập trình</vt:lpstr>
      <vt:lpstr>Một số công cụ cần thiết</vt:lpstr>
      <vt:lpstr>PowerPoint Presentation</vt:lpstr>
      <vt:lpstr>Tự học</vt:lpstr>
    </vt:vector>
  </TitlesOfParts>
  <Company>KMA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TOÀN MẠNG MÁY TÍNH VÀ DỊCH VỤ INTERNET</dc:title>
  <dc:creator>Nguyen Tuan Anh</dc:creator>
  <cp:lastModifiedBy>Nguyen Tuan Anh</cp:lastModifiedBy>
  <cp:revision>224</cp:revision>
  <dcterms:created xsi:type="dcterms:W3CDTF">2019-08-06T09:52:00Z</dcterms:created>
  <dcterms:modified xsi:type="dcterms:W3CDTF">2019-10-21T18:04:20Z</dcterms:modified>
</cp:coreProperties>
</file>