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6" r:id="rId2"/>
    <p:sldId id="340" r:id="rId3"/>
    <p:sldId id="542" r:id="rId4"/>
    <p:sldId id="578" r:id="rId5"/>
    <p:sldId id="545" r:id="rId6"/>
    <p:sldId id="546" r:id="rId7"/>
    <p:sldId id="548" r:id="rId8"/>
    <p:sldId id="550" r:id="rId9"/>
    <p:sldId id="549" r:id="rId10"/>
    <p:sldId id="551" r:id="rId11"/>
    <p:sldId id="552" r:id="rId12"/>
    <p:sldId id="547" r:id="rId13"/>
    <p:sldId id="554" r:id="rId14"/>
    <p:sldId id="555" r:id="rId15"/>
    <p:sldId id="579" r:id="rId16"/>
    <p:sldId id="556" r:id="rId17"/>
    <p:sldId id="557" r:id="rId18"/>
    <p:sldId id="558" r:id="rId19"/>
    <p:sldId id="559" r:id="rId20"/>
    <p:sldId id="560" r:id="rId21"/>
    <p:sldId id="580" r:id="rId22"/>
    <p:sldId id="634" r:id="rId23"/>
    <p:sldId id="562" r:id="rId24"/>
    <p:sldId id="561" r:id="rId25"/>
    <p:sldId id="563" r:id="rId26"/>
    <p:sldId id="564" r:id="rId27"/>
    <p:sldId id="565" r:id="rId28"/>
    <p:sldId id="633" r:id="rId29"/>
    <p:sldId id="635" r:id="rId30"/>
    <p:sldId id="636" r:id="rId31"/>
    <p:sldId id="637" r:id="rId32"/>
    <p:sldId id="638" r:id="rId33"/>
    <p:sldId id="581" r:id="rId34"/>
    <p:sldId id="607" r:id="rId35"/>
    <p:sldId id="595" r:id="rId36"/>
    <p:sldId id="596" r:id="rId37"/>
    <p:sldId id="597" r:id="rId38"/>
    <p:sldId id="598" r:id="rId39"/>
    <p:sldId id="599" r:id="rId40"/>
    <p:sldId id="600" r:id="rId41"/>
    <p:sldId id="601" r:id="rId42"/>
    <p:sldId id="602" r:id="rId43"/>
    <p:sldId id="603" r:id="rId44"/>
    <p:sldId id="604" r:id="rId45"/>
    <p:sldId id="605" r:id="rId46"/>
    <p:sldId id="632" r:id="rId47"/>
    <p:sldId id="631" r:id="rId48"/>
    <p:sldId id="606" r:id="rId49"/>
    <p:sldId id="608" r:id="rId50"/>
    <p:sldId id="582" r:id="rId51"/>
    <p:sldId id="592" r:id="rId52"/>
    <p:sldId id="583" r:id="rId53"/>
    <p:sldId id="584" r:id="rId54"/>
    <p:sldId id="585" r:id="rId55"/>
    <p:sldId id="586" r:id="rId56"/>
    <p:sldId id="587" r:id="rId57"/>
    <p:sldId id="589" r:id="rId58"/>
    <p:sldId id="588" r:id="rId59"/>
    <p:sldId id="590" r:id="rId60"/>
    <p:sldId id="591" r:id="rId61"/>
    <p:sldId id="627" r:id="rId62"/>
    <p:sldId id="628" r:id="rId63"/>
    <p:sldId id="593" r:id="rId64"/>
    <p:sldId id="610" r:id="rId65"/>
    <p:sldId id="611" r:id="rId66"/>
    <p:sldId id="613" r:id="rId67"/>
    <p:sldId id="614" r:id="rId68"/>
    <p:sldId id="616" r:id="rId69"/>
    <p:sldId id="617" r:id="rId70"/>
    <p:sldId id="618" r:id="rId71"/>
    <p:sldId id="621" r:id="rId72"/>
    <p:sldId id="625" r:id="rId73"/>
    <p:sldId id="622" r:id="rId74"/>
    <p:sldId id="623" r:id="rId75"/>
    <p:sldId id="620" r:id="rId76"/>
    <p:sldId id="624" r:id="rId77"/>
    <p:sldId id="619" r:id="rId78"/>
    <p:sldId id="626" r:id="rId79"/>
    <p:sldId id="629" r:id="rId80"/>
    <p:sldId id="630" r:id="rId81"/>
    <p:sldId id="641" r:id="rId82"/>
    <p:sldId id="642" r:id="rId83"/>
    <p:sldId id="645" r:id="rId84"/>
    <p:sldId id="646" r:id="rId85"/>
    <p:sldId id="644" r:id="rId86"/>
    <p:sldId id="647" r:id="rId87"/>
    <p:sldId id="648" r:id="rId88"/>
    <p:sldId id="491" r:id="rId89"/>
    <p:sldId id="544" r:id="rId90"/>
    <p:sldId id="553" r:id="rId9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AE43C8-39AC-478F-B5A0-7501E605B677}">
          <p14:sldIdLst>
            <p14:sldId id="256"/>
            <p14:sldId id="340"/>
            <p14:sldId id="542"/>
          </p14:sldIdLst>
        </p14:section>
        <p14:section name="Khái niệm" id="{E3BC92BD-C14F-4B8C-AC54-0E00281BE080}">
          <p14:sldIdLst>
            <p14:sldId id="578"/>
            <p14:sldId id="545"/>
            <p14:sldId id="546"/>
            <p14:sldId id="548"/>
            <p14:sldId id="550"/>
            <p14:sldId id="549"/>
            <p14:sldId id="551"/>
            <p14:sldId id="552"/>
            <p14:sldId id="547"/>
            <p14:sldId id="554"/>
            <p14:sldId id="555"/>
          </p14:sldIdLst>
        </p14:section>
        <p14:section name="Ghi đè biến cục bộ" id="{18481D9A-3668-4811-9DA3-6AF26365C73B}">
          <p14:sldIdLst>
            <p14:sldId id="579"/>
            <p14:sldId id="556"/>
            <p14:sldId id="557"/>
            <p14:sldId id="558"/>
            <p14:sldId id="559"/>
            <p14:sldId id="560"/>
          </p14:sldIdLst>
        </p14:section>
        <p14:section name="Truyền dữ liệu" id="{7EAE9F90-2DF5-4D1C-BFC1-BBB40EE68A11}">
          <p14:sldIdLst>
            <p14:sldId id="580"/>
            <p14:sldId id="634"/>
            <p14:sldId id="562"/>
            <p14:sldId id="561"/>
            <p14:sldId id="563"/>
            <p14:sldId id="564"/>
            <p14:sldId id="565"/>
            <p14:sldId id="633"/>
            <p14:sldId id="635"/>
            <p14:sldId id="636"/>
            <p14:sldId id="637"/>
            <p14:sldId id="638"/>
          </p14:sldIdLst>
        </p14:section>
        <p14:section name="Thay đổi luồng thực thi" id="{D720E56B-7675-4438-96B5-9ED33652B5F2}">
          <p14:sldIdLst>
            <p14:sldId id="581"/>
            <p14:sldId id="607"/>
            <p14:sldId id="595"/>
            <p14:sldId id="596"/>
            <p14:sldId id="597"/>
            <p14:sldId id="598"/>
            <p14:sldId id="599"/>
            <p14:sldId id="600"/>
            <p14:sldId id="601"/>
            <p14:sldId id="602"/>
            <p14:sldId id="603"/>
            <p14:sldId id="604"/>
            <p14:sldId id="605"/>
            <p14:sldId id="632"/>
            <p14:sldId id="631"/>
            <p14:sldId id="606"/>
            <p14:sldId id="608"/>
            <p14:sldId id="582"/>
            <p14:sldId id="592"/>
            <p14:sldId id="583"/>
            <p14:sldId id="584"/>
            <p14:sldId id="585"/>
            <p14:sldId id="586"/>
            <p14:sldId id="587"/>
            <p14:sldId id="589"/>
            <p14:sldId id="588"/>
            <p14:sldId id="590"/>
            <p14:sldId id="591"/>
            <p14:sldId id="627"/>
            <p14:sldId id="628"/>
          </p14:sldIdLst>
        </p14:section>
        <p14:section name="Ret2Libc" id="{BDF22DEE-BAE2-4756-A211-547EA36AEFDB}">
          <p14:sldIdLst>
            <p14:sldId id="593"/>
            <p14:sldId id="610"/>
            <p14:sldId id="611"/>
            <p14:sldId id="613"/>
            <p14:sldId id="614"/>
            <p14:sldId id="616"/>
            <p14:sldId id="617"/>
            <p14:sldId id="618"/>
            <p14:sldId id="621"/>
            <p14:sldId id="625"/>
            <p14:sldId id="622"/>
            <p14:sldId id="623"/>
            <p14:sldId id="620"/>
            <p14:sldId id="624"/>
            <p14:sldId id="619"/>
            <p14:sldId id="626"/>
            <p14:sldId id="629"/>
            <p14:sldId id="630"/>
            <p14:sldId id="641"/>
            <p14:sldId id="642"/>
            <p14:sldId id="645"/>
            <p14:sldId id="646"/>
            <p14:sldId id="644"/>
            <p14:sldId id="647"/>
            <p14:sldId id="648"/>
          </p14:sldIdLst>
        </p14:section>
        <p14:section name="End" id="{DA64379D-6E46-482C-9765-F502BB304B62}">
          <p14:sldIdLst>
            <p14:sldId id="491"/>
            <p14:sldId id="544"/>
            <p14:sldId id="55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a:srgbClr val="0A01C3"/>
    <a:srgbClr val="00FF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628" autoAdjust="0"/>
  </p:normalViewPr>
  <p:slideViewPr>
    <p:cSldViewPr>
      <p:cViewPr varScale="1">
        <p:scale>
          <a:sx n="49" d="100"/>
          <a:sy n="49" d="100"/>
        </p:scale>
        <p:origin x="1926"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Ghi đè biến cục bộ</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Cách thức truyền dữ liệu vào chương trình</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Thay đổi luồng thực thi chương trình</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D4F92DBE-246A-40AC-AAA7-B263D3DC9BCB}">
      <dgm:prSet/>
      <dgm:spPr/>
      <dgm:t>
        <a:bodyPr/>
        <a:lstStyle/>
        <a:p>
          <a:r>
            <a:rPr lang="vi-VN" noProof="0" smtClean="0"/>
            <a:t>Trở về thư viện chuẩn</a:t>
          </a:r>
          <a:endParaRPr lang="vi-VN" noProof="0"/>
        </a:p>
      </dgm:t>
    </dgm:pt>
    <dgm:pt modelId="{317BF254-4F51-4F4F-9E74-C6A7900FB87C}" type="parTrans" cxnId="{55AFAF21-C167-4450-B1B8-8EC10AF77925}">
      <dgm:prSet/>
      <dgm:spPr/>
      <dgm:t>
        <a:bodyPr/>
        <a:lstStyle/>
        <a:p>
          <a:endParaRPr lang="en-US"/>
        </a:p>
      </dgm:t>
    </dgm:pt>
    <dgm:pt modelId="{BA33E687-2D65-4C0E-9F99-A488FC16AC2C}" type="sibTrans" cxnId="{55AFAF21-C167-4450-B1B8-8EC10AF77925}">
      <dgm:prSet/>
      <dgm:spPr/>
      <dgm:t>
        <a:bodyPr/>
        <a:lstStyle/>
        <a:p>
          <a:endParaRPr lang="en-US"/>
        </a:p>
      </dgm:t>
    </dgm:pt>
    <dgm:pt modelId="{ED4A3CE3-C71B-4A99-9830-B608CA0D2179}">
      <dgm:prSet/>
      <dgm:spPr/>
      <dgm:t>
        <a:bodyPr/>
        <a:lstStyle/>
        <a:p>
          <a:r>
            <a:rPr lang="vi-VN" noProof="0" smtClean="0"/>
            <a:t>5</a:t>
          </a:r>
          <a:endParaRPr lang="vi-VN" noProof="0"/>
        </a:p>
      </dgm:t>
    </dgm:pt>
    <dgm:pt modelId="{B3BFF63F-5B12-4052-B94C-FBAD818C6C27}" type="parTrans" cxnId="{A8A3227B-994E-47C4-BC24-00CBAAE2F373}">
      <dgm:prSet/>
      <dgm:spPr/>
      <dgm:t>
        <a:bodyPr/>
        <a:lstStyle/>
        <a:p>
          <a:endParaRPr lang="en-US"/>
        </a:p>
      </dgm:t>
    </dgm:pt>
    <dgm:pt modelId="{9B410EBB-7828-49D4-B8C7-69D6EA931D64}" type="sibTrans" cxnId="{A8A3227B-994E-47C4-BC24-00CBAAE2F37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5">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5">
        <dgm:presLayoutVars>
          <dgm:chMax val="0"/>
          <dgm:chPref val="0"/>
          <dgm:bulletEnabled val="1"/>
        </dgm:presLayoutVars>
      </dgm:prSet>
      <dgm:spPr/>
      <dgm:t>
        <a:bodyPr/>
        <a:lstStyle/>
        <a:p>
          <a:endParaRPr lang="en-US"/>
        </a:p>
      </dgm:t>
    </dgm:pt>
    <dgm:pt modelId="{ED4C40F2-9863-405C-A73C-7607ECDF8825}" type="pres">
      <dgm:prSet presAssocID="{7EA019B8-A3CF-4A73-B5AF-334069572821}" presName="sp" presStyleCnt="0"/>
      <dgm:spPr/>
    </dgm:pt>
    <dgm:pt modelId="{7EDA3EBF-3624-4483-A5D0-C8050C18259E}" type="pres">
      <dgm:prSet presAssocID="{ED4A3CE3-C71B-4A99-9830-B608CA0D2179}" presName="composite" presStyleCnt="0"/>
      <dgm:spPr/>
    </dgm:pt>
    <dgm:pt modelId="{8FF829D1-C933-40E1-9DA7-A3A973F2DD26}" type="pres">
      <dgm:prSet presAssocID="{ED4A3CE3-C71B-4A99-9830-B608CA0D2179}" presName="desTx" presStyleLbl="fgAccFollowNode1" presStyleIdx="4" presStyleCnt="5">
        <dgm:presLayoutVars>
          <dgm:bulletEnabled val="1"/>
        </dgm:presLayoutVars>
      </dgm:prSet>
      <dgm:spPr/>
      <dgm:t>
        <a:bodyPr/>
        <a:lstStyle/>
        <a:p>
          <a:endParaRPr lang="en-US"/>
        </a:p>
      </dgm:t>
    </dgm:pt>
    <dgm:pt modelId="{82569575-BABA-447C-95F0-6A2DD845BC9D}" type="pres">
      <dgm:prSet presAssocID="{ED4A3CE3-C71B-4A99-9830-B608CA0D2179}"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55AFAF21-C167-4450-B1B8-8EC10AF77925}" srcId="{ED4A3CE3-C71B-4A99-9830-B608CA0D2179}" destId="{D4F92DBE-246A-40AC-AAA7-B263D3DC9BCB}" srcOrd="0" destOrd="0" parTransId="{317BF254-4F51-4F4F-9E74-C6A7900FB87C}" sibTransId="{BA33E687-2D65-4C0E-9F99-A488FC16AC2C}"/>
    <dgm:cxn modelId="{4F6400C3-53EC-42A6-81C8-2BBE562DF315}" srcId="{759FDF1A-46CB-4DD6-A232-39900ACE14DF}" destId="{374B3CF0-3CBE-41CF-A774-9FD3C3CD3C85}" srcOrd="0" destOrd="0" parTransId="{38C67DDF-74A4-4E44-94A7-EDCA9B1C90CC}" sibTransId="{20A933C1-1145-4ADB-BD4B-02D3F506EC76}"/>
    <dgm:cxn modelId="{54E967A7-925D-4D8A-85B8-40A0C23ECB7D}" type="presOf" srcId="{D4F92DBE-246A-40AC-AAA7-B263D3DC9BCB}" destId="{8FF829D1-C933-40E1-9DA7-A3A973F2DD26}" srcOrd="0" destOrd="0" presId="urn:diagrams.loki3.com/NumberedList"/>
    <dgm:cxn modelId="{BC8C42DE-1FE3-47D5-B6B5-91571D0EB19A}" type="presOf" srcId="{759FDF1A-46CB-4DD6-A232-39900ACE14DF}" destId="{52D715E9-012B-492D-85DB-CC49546E7451}" srcOrd="0" destOrd="0" presId="urn:diagrams.loki3.com/NumberedList"/>
    <dgm:cxn modelId="{A8A3227B-994E-47C4-BC24-00CBAAE2F373}" srcId="{8C66E9B3-B12D-4C23-A273-982D7F969BBC}" destId="{ED4A3CE3-C71B-4A99-9830-B608CA0D2179}" srcOrd="4" destOrd="0" parTransId="{B3BFF63F-5B12-4052-B94C-FBAD818C6C27}" sibTransId="{9B410EBB-7828-49D4-B8C7-69D6EA931D64}"/>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B1520EC-336E-4B9A-90EC-19C4D919FEE0}" type="presOf" srcId="{ED4A3CE3-C71B-4A99-9830-B608CA0D2179}" destId="{82569575-BABA-447C-95F0-6A2DD845BC9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 modelId="{E11B8310-DB10-458D-B63F-5919227BBCEF}" type="presParOf" srcId="{BDFB8683-95A4-4BBF-9344-3A0D69314DBB}" destId="{ED4C40F2-9863-405C-A73C-7607ECDF8825}" srcOrd="7" destOrd="0" presId="urn:diagrams.loki3.com/NumberedList"/>
    <dgm:cxn modelId="{935039DE-1C28-4506-8CBC-FA69FBE65F81}" type="presParOf" srcId="{BDFB8683-95A4-4BBF-9344-3A0D69314DBB}" destId="{7EDA3EBF-3624-4483-A5D0-C8050C18259E}" srcOrd="8" destOrd="0" presId="urn:diagrams.loki3.com/NumberedList"/>
    <dgm:cxn modelId="{558A53DA-1433-4C09-AA55-6ECF6F040171}" type="presParOf" srcId="{7EDA3EBF-3624-4483-A5D0-C8050C18259E}" destId="{8FF829D1-C933-40E1-9DA7-A3A973F2DD26}" srcOrd="0" destOrd="0" presId="urn:diagrams.loki3.com/NumberedList"/>
    <dgm:cxn modelId="{F969D4F1-C7EA-4589-B28E-A7E26921231D}" type="presParOf" srcId="{7EDA3EBF-3624-4483-A5D0-C8050C18259E}" destId="{82569575-BABA-447C-95F0-6A2DD845BC9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0" noProof="0" smtClean="0"/>
            <a:t>Khái niệm</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Ghi đè biến cục bộ</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Cách thức truyền dữ liệu vào chương trình</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Thay đổi luồng thực thi chương trình</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D4F92DBE-246A-40AC-AAA7-B263D3DC9BCB}">
      <dgm:prSet/>
      <dgm:spPr/>
      <dgm:t>
        <a:bodyPr/>
        <a:lstStyle/>
        <a:p>
          <a:r>
            <a:rPr lang="vi-VN" noProof="0" smtClean="0"/>
            <a:t>Trở về thư viện chuẩn</a:t>
          </a:r>
          <a:endParaRPr lang="vi-VN" noProof="0"/>
        </a:p>
      </dgm:t>
    </dgm:pt>
    <dgm:pt modelId="{317BF254-4F51-4F4F-9E74-C6A7900FB87C}" type="parTrans" cxnId="{55AFAF21-C167-4450-B1B8-8EC10AF77925}">
      <dgm:prSet/>
      <dgm:spPr/>
      <dgm:t>
        <a:bodyPr/>
        <a:lstStyle/>
        <a:p>
          <a:endParaRPr lang="en-US"/>
        </a:p>
      </dgm:t>
    </dgm:pt>
    <dgm:pt modelId="{BA33E687-2D65-4C0E-9F99-A488FC16AC2C}" type="sibTrans" cxnId="{55AFAF21-C167-4450-B1B8-8EC10AF77925}">
      <dgm:prSet/>
      <dgm:spPr/>
      <dgm:t>
        <a:bodyPr/>
        <a:lstStyle/>
        <a:p>
          <a:endParaRPr lang="en-US"/>
        </a:p>
      </dgm:t>
    </dgm:pt>
    <dgm:pt modelId="{ED4A3CE3-C71B-4A99-9830-B608CA0D2179}">
      <dgm:prSet/>
      <dgm:spPr/>
      <dgm:t>
        <a:bodyPr/>
        <a:lstStyle/>
        <a:p>
          <a:r>
            <a:rPr lang="vi-VN" noProof="0" smtClean="0"/>
            <a:t>5</a:t>
          </a:r>
          <a:endParaRPr lang="vi-VN" noProof="0"/>
        </a:p>
      </dgm:t>
    </dgm:pt>
    <dgm:pt modelId="{B3BFF63F-5B12-4052-B94C-FBAD818C6C27}" type="parTrans" cxnId="{A8A3227B-994E-47C4-BC24-00CBAAE2F373}">
      <dgm:prSet/>
      <dgm:spPr/>
      <dgm:t>
        <a:bodyPr/>
        <a:lstStyle/>
        <a:p>
          <a:endParaRPr lang="en-US"/>
        </a:p>
      </dgm:t>
    </dgm:pt>
    <dgm:pt modelId="{9B410EBB-7828-49D4-B8C7-69D6EA931D64}" type="sibTrans" cxnId="{A8A3227B-994E-47C4-BC24-00CBAAE2F37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5">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5">
        <dgm:presLayoutVars>
          <dgm:chMax val="0"/>
          <dgm:chPref val="0"/>
          <dgm:bulletEnabled val="1"/>
        </dgm:presLayoutVars>
      </dgm:prSet>
      <dgm:spPr/>
      <dgm:t>
        <a:bodyPr/>
        <a:lstStyle/>
        <a:p>
          <a:endParaRPr lang="en-US"/>
        </a:p>
      </dgm:t>
    </dgm:pt>
    <dgm:pt modelId="{ED4C40F2-9863-405C-A73C-7607ECDF8825}" type="pres">
      <dgm:prSet presAssocID="{7EA019B8-A3CF-4A73-B5AF-334069572821}" presName="sp" presStyleCnt="0"/>
      <dgm:spPr/>
    </dgm:pt>
    <dgm:pt modelId="{7EDA3EBF-3624-4483-A5D0-C8050C18259E}" type="pres">
      <dgm:prSet presAssocID="{ED4A3CE3-C71B-4A99-9830-B608CA0D2179}" presName="composite" presStyleCnt="0"/>
      <dgm:spPr/>
    </dgm:pt>
    <dgm:pt modelId="{8FF829D1-C933-40E1-9DA7-A3A973F2DD26}" type="pres">
      <dgm:prSet presAssocID="{ED4A3CE3-C71B-4A99-9830-B608CA0D2179}" presName="desTx" presStyleLbl="fgAccFollowNode1" presStyleIdx="4" presStyleCnt="5">
        <dgm:presLayoutVars>
          <dgm:bulletEnabled val="1"/>
        </dgm:presLayoutVars>
      </dgm:prSet>
      <dgm:spPr/>
      <dgm:t>
        <a:bodyPr/>
        <a:lstStyle/>
        <a:p>
          <a:endParaRPr lang="en-US"/>
        </a:p>
      </dgm:t>
    </dgm:pt>
    <dgm:pt modelId="{82569575-BABA-447C-95F0-6A2DD845BC9D}" type="pres">
      <dgm:prSet presAssocID="{ED4A3CE3-C71B-4A99-9830-B608CA0D2179}"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55AFAF21-C167-4450-B1B8-8EC10AF77925}" srcId="{ED4A3CE3-C71B-4A99-9830-B608CA0D2179}" destId="{D4F92DBE-246A-40AC-AAA7-B263D3DC9BCB}" srcOrd="0" destOrd="0" parTransId="{317BF254-4F51-4F4F-9E74-C6A7900FB87C}" sibTransId="{BA33E687-2D65-4C0E-9F99-A488FC16AC2C}"/>
    <dgm:cxn modelId="{4F6400C3-53EC-42A6-81C8-2BBE562DF315}" srcId="{759FDF1A-46CB-4DD6-A232-39900ACE14DF}" destId="{374B3CF0-3CBE-41CF-A774-9FD3C3CD3C85}" srcOrd="0" destOrd="0" parTransId="{38C67DDF-74A4-4E44-94A7-EDCA9B1C90CC}" sibTransId="{20A933C1-1145-4ADB-BD4B-02D3F506EC76}"/>
    <dgm:cxn modelId="{54E967A7-925D-4D8A-85B8-40A0C23ECB7D}" type="presOf" srcId="{D4F92DBE-246A-40AC-AAA7-B263D3DC9BCB}" destId="{8FF829D1-C933-40E1-9DA7-A3A973F2DD26}" srcOrd="0" destOrd="0" presId="urn:diagrams.loki3.com/NumberedList"/>
    <dgm:cxn modelId="{BC8C42DE-1FE3-47D5-B6B5-91571D0EB19A}" type="presOf" srcId="{759FDF1A-46CB-4DD6-A232-39900ACE14DF}" destId="{52D715E9-012B-492D-85DB-CC49546E7451}" srcOrd="0" destOrd="0" presId="urn:diagrams.loki3.com/NumberedList"/>
    <dgm:cxn modelId="{A8A3227B-994E-47C4-BC24-00CBAAE2F373}" srcId="{8C66E9B3-B12D-4C23-A273-982D7F969BBC}" destId="{ED4A3CE3-C71B-4A99-9830-B608CA0D2179}" srcOrd="4" destOrd="0" parTransId="{B3BFF63F-5B12-4052-B94C-FBAD818C6C27}" sibTransId="{9B410EBB-7828-49D4-B8C7-69D6EA931D64}"/>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B1520EC-336E-4B9A-90EC-19C4D919FEE0}" type="presOf" srcId="{ED4A3CE3-C71B-4A99-9830-B608CA0D2179}" destId="{82569575-BABA-447C-95F0-6A2DD845BC9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 modelId="{E11B8310-DB10-458D-B63F-5919227BBCEF}" type="presParOf" srcId="{BDFB8683-95A4-4BBF-9344-3A0D69314DBB}" destId="{ED4C40F2-9863-405C-A73C-7607ECDF8825}" srcOrd="7" destOrd="0" presId="urn:diagrams.loki3.com/NumberedList"/>
    <dgm:cxn modelId="{935039DE-1C28-4506-8CBC-FA69FBE65F81}" type="presParOf" srcId="{BDFB8683-95A4-4BBF-9344-3A0D69314DBB}" destId="{7EDA3EBF-3624-4483-A5D0-C8050C18259E}" srcOrd="8" destOrd="0" presId="urn:diagrams.loki3.com/NumberedList"/>
    <dgm:cxn modelId="{558A53DA-1433-4C09-AA55-6ECF6F040171}" type="presParOf" srcId="{7EDA3EBF-3624-4483-A5D0-C8050C18259E}" destId="{8FF829D1-C933-40E1-9DA7-A3A973F2DD26}" srcOrd="0" destOrd="0" presId="urn:diagrams.loki3.com/NumberedList"/>
    <dgm:cxn modelId="{F969D4F1-C7EA-4589-B28E-A7E26921231D}" type="presParOf" srcId="{7EDA3EBF-3624-4483-A5D0-C8050C18259E}" destId="{82569575-BABA-447C-95F0-6A2DD845BC9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noProof="0" smtClean="0"/>
            <a:t>Ghi đè biến cục bộ</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Cách thức truyền dữ liệu vào chương trình</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Thay đổi luồng thực thi chương trình</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D4F92DBE-246A-40AC-AAA7-B263D3DC9BCB}">
      <dgm:prSet/>
      <dgm:spPr/>
      <dgm:t>
        <a:bodyPr/>
        <a:lstStyle/>
        <a:p>
          <a:r>
            <a:rPr lang="vi-VN" noProof="0" smtClean="0"/>
            <a:t>Trở về thư viện chuẩn</a:t>
          </a:r>
          <a:endParaRPr lang="vi-VN" noProof="0"/>
        </a:p>
      </dgm:t>
    </dgm:pt>
    <dgm:pt modelId="{317BF254-4F51-4F4F-9E74-C6A7900FB87C}" type="parTrans" cxnId="{55AFAF21-C167-4450-B1B8-8EC10AF77925}">
      <dgm:prSet/>
      <dgm:spPr/>
      <dgm:t>
        <a:bodyPr/>
        <a:lstStyle/>
        <a:p>
          <a:endParaRPr lang="en-US"/>
        </a:p>
      </dgm:t>
    </dgm:pt>
    <dgm:pt modelId="{BA33E687-2D65-4C0E-9F99-A488FC16AC2C}" type="sibTrans" cxnId="{55AFAF21-C167-4450-B1B8-8EC10AF77925}">
      <dgm:prSet/>
      <dgm:spPr/>
      <dgm:t>
        <a:bodyPr/>
        <a:lstStyle/>
        <a:p>
          <a:endParaRPr lang="en-US"/>
        </a:p>
      </dgm:t>
    </dgm:pt>
    <dgm:pt modelId="{ED4A3CE3-C71B-4A99-9830-B608CA0D2179}">
      <dgm:prSet/>
      <dgm:spPr/>
      <dgm:t>
        <a:bodyPr/>
        <a:lstStyle/>
        <a:p>
          <a:r>
            <a:rPr lang="vi-VN" noProof="0" smtClean="0"/>
            <a:t>5</a:t>
          </a:r>
          <a:endParaRPr lang="vi-VN" noProof="0"/>
        </a:p>
      </dgm:t>
    </dgm:pt>
    <dgm:pt modelId="{B3BFF63F-5B12-4052-B94C-FBAD818C6C27}" type="parTrans" cxnId="{A8A3227B-994E-47C4-BC24-00CBAAE2F373}">
      <dgm:prSet/>
      <dgm:spPr/>
      <dgm:t>
        <a:bodyPr/>
        <a:lstStyle/>
        <a:p>
          <a:endParaRPr lang="en-US"/>
        </a:p>
      </dgm:t>
    </dgm:pt>
    <dgm:pt modelId="{9B410EBB-7828-49D4-B8C7-69D6EA931D64}" type="sibTrans" cxnId="{A8A3227B-994E-47C4-BC24-00CBAAE2F37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5">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5">
        <dgm:presLayoutVars>
          <dgm:chMax val="0"/>
          <dgm:chPref val="0"/>
          <dgm:bulletEnabled val="1"/>
        </dgm:presLayoutVars>
      </dgm:prSet>
      <dgm:spPr/>
      <dgm:t>
        <a:bodyPr/>
        <a:lstStyle/>
        <a:p>
          <a:endParaRPr lang="en-US"/>
        </a:p>
      </dgm:t>
    </dgm:pt>
    <dgm:pt modelId="{ED4C40F2-9863-405C-A73C-7607ECDF8825}" type="pres">
      <dgm:prSet presAssocID="{7EA019B8-A3CF-4A73-B5AF-334069572821}" presName="sp" presStyleCnt="0"/>
      <dgm:spPr/>
    </dgm:pt>
    <dgm:pt modelId="{7EDA3EBF-3624-4483-A5D0-C8050C18259E}" type="pres">
      <dgm:prSet presAssocID="{ED4A3CE3-C71B-4A99-9830-B608CA0D2179}" presName="composite" presStyleCnt="0"/>
      <dgm:spPr/>
    </dgm:pt>
    <dgm:pt modelId="{8FF829D1-C933-40E1-9DA7-A3A973F2DD26}" type="pres">
      <dgm:prSet presAssocID="{ED4A3CE3-C71B-4A99-9830-B608CA0D2179}" presName="desTx" presStyleLbl="fgAccFollowNode1" presStyleIdx="4" presStyleCnt="5">
        <dgm:presLayoutVars>
          <dgm:bulletEnabled val="1"/>
        </dgm:presLayoutVars>
      </dgm:prSet>
      <dgm:spPr/>
      <dgm:t>
        <a:bodyPr/>
        <a:lstStyle/>
        <a:p>
          <a:endParaRPr lang="en-US"/>
        </a:p>
      </dgm:t>
    </dgm:pt>
    <dgm:pt modelId="{82569575-BABA-447C-95F0-6A2DD845BC9D}" type="pres">
      <dgm:prSet presAssocID="{ED4A3CE3-C71B-4A99-9830-B608CA0D2179}"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55AFAF21-C167-4450-B1B8-8EC10AF77925}" srcId="{ED4A3CE3-C71B-4A99-9830-B608CA0D2179}" destId="{D4F92DBE-246A-40AC-AAA7-B263D3DC9BCB}" srcOrd="0" destOrd="0" parTransId="{317BF254-4F51-4F4F-9E74-C6A7900FB87C}" sibTransId="{BA33E687-2D65-4C0E-9F99-A488FC16AC2C}"/>
    <dgm:cxn modelId="{4F6400C3-53EC-42A6-81C8-2BBE562DF315}" srcId="{759FDF1A-46CB-4DD6-A232-39900ACE14DF}" destId="{374B3CF0-3CBE-41CF-A774-9FD3C3CD3C85}" srcOrd="0" destOrd="0" parTransId="{38C67DDF-74A4-4E44-94A7-EDCA9B1C90CC}" sibTransId="{20A933C1-1145-4ADB-BD4B-02D3F506EC76}"/>
    <dgm:cxn modelId="{54E967A7-925D-4D8A-85B8-40A0C23ECB7D}" type="presOf" srcId="{D4F92DBE-246A-40AC-AAA7-B263D3DC9BCB}" destId="{8FF829D1-C933-40E1-9DA7-A3A973F2DD26}" srcOrd="0" destOrd="0" presId="urn:diagrams.loki3.com/NumberedList"/>
    <dgm:cxn modelId="{BC8C42DE-1FE3-47D5-B6B5-91571D0EB19A}" type="presOf" srcId="{759FDF1A-46CB-4DD6-A232-39900ACE14DF}" destId="{52D715E9-012B-492D-85DB-CC49546E7451}" srcOrd="0" destOrd="0" presId="urn:diagrams.loki3.com/NumberedList"/>
    <dgm:cxn modelId="{A8A3227B-994E-47C4-BC24-00CBAAE2F373}" srcId="{8C66E9B3-B12D-4C23-A273-982D7F969BBC}" destId="{ED4A3CE3-C71B-4A99-9830-B608CA0D2179}" srcOrd="4" destOrd="0" parTransId="{B3BFF63F-5B12-4052-B94C-FBAD818C6C27}" sibTransId="{9B410EBB-7828-49D4-B8C7-69D6EA931D64}"/>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B1520EC-336E-4B9A-90EC-19C4D919FEE0}" type="presOf" srcId="{ED4A3CE3-C71B-4A99-9830-B608CA0D2179}" destId="{82569575-BABA-447C-95F0-6A2DD845BC9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 modelId="{E11B8310-DB10-458D-B63F-5919227BBCEF}" type="presParOf" srcId="{BDFB8683-95A4-4BBF-9344-3A0D69314DBB}" destId="{ED4C40F2-9863-405C-A73C-7607ECDF8825}" srcOrd="7" destOrd="0" presId="urn:diagrams.loki3.com/NumberedList"/>
    <dgm:cxn modelId="{935039DE-1C28-4506-8CBC-FA69FBE65F81}" type="presParOf" srcId="{BDFB8683-95A4-4BBF-9344-3A0D69314DBB}" destId="{7EDA3EBF-3624-4483-A5D0-C8050C18259E}" srcOrd="8" destOrd="0" presId="urn:diagrams.loki3.com/NumberedList"/>
    <dgm:cxn modelId="{558A53DA-1433-4C09-AA55-6ECF6F040171}" type="presParOf" srcId="{7EDA3EBF-3624-4483-A5D0-C8050C18259E}" destId="{8FF829D1-C933-40E1-9DA7-A3A973F2DD26}" srcOrd="0" destOrd="0" presId="urn:diagrams.loki3.com/NumberedList"/>
    <dgm:cxn modelId="{F969D4F1-C7EA-4589-B28E-A7E26921231D}" type="presParOf" srcId="{7EDA3EBF-3624-4483-A5D0-C8050C18259E}" destId="{82569575-BABA-447C-95F0-6A2DD845BC9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Ghi đè biến cục bộ</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noProof="0" smtClean="0"/>
            <a:t>Cách thức truyền dữ liệu vào chương trình</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Thay đổi luồng thực thi chương trình</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D4F92DBE-246A-40AC-AAA7-B263D3DC9BCB}">
      <dgm:prSet/>
      <dgm:spPr/>
      <dgm:t>
        <a:bodyPr/>
        <a:lstStyle/>
        <a:p>
          <a:r>
            <a:rPr lang="vi-VN" noProof="0" smtClean="0"/>
            <a:t>Trở về thư viện chuẩn</a:t>
          </a:r>
          <a:endParaRPr lang="vi-VN" noProof="0"/>
        </a:p>
      </dgm:t>
    </dgm:pt>
    <dgm:pt modelId="{317BF254-4F51-4F4F-9E74-C6A7900FB87C}" type="parTrans" cxnId="{55AFAF21-C167-4450-B1B8-8EC10AF77925}">
      <dgm:prSet/>
      <dgm:spPr/>
      <dgm:t>
        <a:bodyPr/>
        <a:lstStyle/>
        <a:p>
          <a:endParaRPr lang="en-US"/>
        </a:p>
      </dgm:t>
    </dgm:pt>
    <dgm:pt modelId="{BA33E687-2D65-4C0E-9F99-A488FC16AC2C}" type="sibTrans" cxnId="{55AFAF21-C167-4450-B1B8-8EC10AF77925}">
      <dgm:prSet/>
      <dgm:spPr/>
      <dgm:t>
        <a:bodyPr/>
        <a:lstStyle/>
        <a:p>
          <a:endParaRPr lang="en-US"/>
        </a:p>
      </dgm:t>
    </dgm:pt>
    <dgm:pt modelId="{ED4A3CE3-C71B-4A99-9830-B608CA0D2179}">
      <dgm:prSet/>
      <dgm:spPr/>
      <dgm:t>
        <a:bodyPr/>
        <a:lstStyle/>
        <a:p>
          <a:r>
            <a:rPr lang="vi-VN" noProof="0" smtClean="0"/>
            <a:t>5</a:t>
          </a:r>
          <a:endParaRPr lang="vi-VN" noProof="0"/>
        </a:p>
      </dgm:t>
    </dgm:pt>
    <dgm:pt modelId="{B3BFF63F-5B12-4052-B94C-FBAD818C6C27}" type="parTrans" cxnId="{A8A3227B-994E-47C4-BC24-00CBAAE2F373}">
      <dgm:prSet/>
      <dgm:spPr/>
      <dgm:t>
        <a:bodyPr/>
        <a:lstStyle/>
        <a:p>
          <a:endParaRPr lang="en-US"/>
        </a:p>
      </dgm:t>
    </dgm:pt>
    <dgm:pt modelId="{9B410EBB-7828-49D4-B8C7-69D6EA931D64}" type="sibTrans" cxnId="{A8A3227B-994E-47C4-BC24-00CBAAE2F37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5">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5">
        <dgm:presLayoutVars>
          <dgm:chMax val="0"/>
          <dgm:chPref val="0"/>
          <dgm:bulletEnabled val="1"/>
        </dgm:presLayoutVars>
      </dgm:prSet>
      <dgm:spPr/>
      <dgm:t>
        <a:bodyPr/>
        <a:lstStyle/>
        <a:p>
          <a:endParaRPr lang="en-US"/>
        </a:p>
      </dgm:t>
    </dgm:pt>
    <dgm:pt modelId="{ED4C40F2-9863-405C-A73C-7607ECDF8825}" type="pres">
      <dgm:prSet presAssocID="{7EA019B8-A3CF-4A73-B5AF-334069572821}" presName="sp" presStyleCnt="0"/>
      <dgm:spPr/>
    </dgm:pt>
    <dgm:pt modelId="{7EDA3EBF-3624-4483-A5D0-C8050C18259E}" type="pres">
      <dgm:prSet presAssocID="{ED4A3CE3-C71B-4A99-9830-B608CA0D2179}" presName="composite" presStyleCnt="0"/>
      <dgm:spPr/>
    </dgm:pt>
    <dgm:pt modelId="{8FF829D1-C933-40E1-9DA7-A3A973F2DD26}" type="pres">
      <dgm:prSet presAssocID="{ED4A3CE3-C71B-4A99-9830-B608CA0D2179}" presName="desTx" presStyleLbl="fgAccFollowNode1" presStyleIdx="4" presStyleCnt="5">
        <dgm:presLayoutVars>
          <dgm:bulletEnabled val="1"/>
        </dgm:presLayoutVars>
      </dgm:prSet>
      <dgm:spPr/>
      <dgm:t>
        <a:bodyPr/>
        <a:lstStyle/>
        <a:p>
          <a:endParaRPr lang="en-US"/>
        </a:p>
      </dgm:t>
    </dgm:pt>
    <dgm:pt modelId="{82569575-BABA-447C-95F0-6A2DD845BC9D}" type="pres">
      <dgm:prSet presAssocID="{ED4A3CE3-C71B-4A99-9830-B608CA0D2179}"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55AFAF21-C167-4450-B1B8-8EC10AF77925}" srcId="{ED4A3CE3-C71B-4A99-9830-B608CA0D2179}" destId="{D4F92DBE-246A-40AC-AAA7-B263D3DC9BCB}" srcOrd="0" destOrd="0" parTransId="{317BF254-4F51-4F4F-9E74-C6A7900FB87C}" sibTransId="{BA33E687-2D65-4C0E-9F99-A488FC16AC2C}"/>
    <dgm:cxn modelId="{4F6400C3-53EC-42A6-81C8-2BBE562DF315}" srcId="{759FDF1A-46CB-4DD6-A232-39900ACE14DF}" destId="{374B3CF0-3CBE-41CF-A774-9FD3C3CD3C85}" srcOrd="0" destOrd="0" parTransId="{38C67DDF-74A4-4E44-94A7-EDCA9B1C90CC}" sibTransId="{20A933C1-1145-4ADB-BD4B-02D3F506EC76}"/>
    <dgm:cxn modelId="{54E967A7-925D-4D8A-85B8-40A0C23ECB7D}" type="presOf" srcId="{D4F92DBE-246A-40AC-AAA7-B263D3DC9BCB}" destId="{8FF829D1-C933-40E1-9DA7-A3A973F2DD26}" srcOrd="0" destOrd="0" presId="urn:diagrams.loki3.com/NumberedList"/>
    <dgm:cxn modelId="{BC8C42DE-1FE3-47D5-B6B5-91571D0EB19A}" type="presOf" srcId="{759FDF1A-46CB-4DD6-A232-39900ACE14DF}" destId="{52D715E9-012B-492D-85DB-CC49546E7451}" srcOrd="0" destOrd="0" presId="urn:diagrams.loki3.com/NumberedList"/>
    <dgm:cxn modelId="{A8A3227B-994E-47C4-BC24-00CBAAE2F373}" srcId="{8C66E9B3-B12D-4C23-A273-982D7F969BBC}" destId="{ED4A3CE3-C71B-4A99-9830-B608CA0D2179}" srcOrd="4" destOrd="0" parTransId="{B3BFF63F-5B12-4052-B94C-FBAD818C6C27}" sibTransId="{9B410EBB-7828-49D4-B8C7-69D6EA931D64}"/>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B1520EC-336E-4B9A-90EC-19C4D919FEE0}" type="presOf" srcId="{ED4A3CE3-C71B-4A99-9830-B608CA0D2179}" destId="{82569575-BABA-447C-95F0-6A2DD845BC9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 modelId="{E11B8310-DB10-458D-B63F-5919227BBCEF}" type="presParOf" srcId="{BDFB8683-95A4-4BBF-9344-3A0D69314DBB}" destId="{ED4C40F2-9863-405C-A73C-7607ECDF8825}" srcOrd="7" destOrd="0" presId="urn:diagrams.loki3.com/NumberedList"/>
    <dgm:cxn modelId="{935039DE-1C28-4506-8CBC-FA69FBE65F81}" type="presParOf" srcId="{BDFB8683-95A4-4BBF-9344-3A0D69314DBB}" destId="{7EDA3EBF-3624-4483-A5D0-C8050C18259E}" srcOrd="8" destOrd="0" presId="urn:diagrams.loki3.com/NumberedList"/>
    <dgm:cxn modelId="{558A53DA-1433-4C09-AA55-6ECF6F040171}" type="presParOf" srcId="{7EDA3EBF-3624-4483-A5D0-C8050C18259E}" destId="{8FF829D1-C933-40E1-9DA7-A3A973F2DD26}" srcOrd="0" destOrd="0" presId="urn:diagrams.loki3.com/NumberedList"/>
    <dgm:cxn modelId="{F969D4F1-C7EA-4589-B28E-A7E26921231D}" type="presParOf" srcId="{7EDA3EBF-3624-4483-A5D0-C8050C18259E}" destId="{82569575-BABA-447C-95F0-6A2DD845BC9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Ghi đè biến cục bộ</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Cách thức truyền dữ liệu vào chương trình</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a:solidFill>
          <a:srgbClr val="00FF00"/>
        </a:solidFill>
      </dgm:spPr>
      <dgm:t>
        <a:bodyPr/>
        <a:lstStyle/>
        <a:p>
          <a:r>
            <a:rPr lang="vi-VN" noProof="0" smtClean="0"/>
            <a:t>Thay đổi luồng thực thi chương trình</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a:solidFill>
          <a:srgbClr val="00FF00"/>
        </a:solidFill>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D4F92DBE-246A-40AC-AAA7-B263D3DC9BCB}">
      <dgm:prSet/>
      <dgm:spPr/>
      <dgm:t>
        <a:bodyPr/>
        <a:lstStyle/>
        <a:p>
          <a:r>
            <a:rPr lang="vi-VN" noProof="0" smtClean="0"/>
            <a:t>Trở về thư viện chuẩn</a:t>
          </a:r>
          <a:endParaRPr lang="vi-VN" noProof="0"/>
        </a:p>
      </dgm:t>
    </dgm:pt>
    <dgm:pt modelId="{317BF254-4F51-4F4F-9E74-C6A7900FB87C}" type="parTrans" cxnId="{55AFAF21-C167-4450-B1B8-8EC10AF77925}">
      <dgm:prSet/>
      <dgm:spPr/>
      <dgm:t>
        <a:bodyPr/>
        <a:lstStyle/>
        <a:p>
          <a:endParaRPr lang="en-US"/>
        </a:p>
      </dgm:t>
    </dgm:pt>
    <dgm:pt modelId="{BA33E687-2D65-4C0E-9F99-A488FC16AC2C}" type="sibTrans" cxnId="{55AFAF21-C167-4450-B1B8-8EC10AF77925}">
      <dgm:prSet/>
      <dgm:spPr/>
      <dgm:t>
        <a:bodyPr/>
        <a:lstStyle/>
        <a:p>
          <a:endParaRPr lang="en-US"/>
        </a:p>
      </dgm:t>
    </dgm:pt>
    <dgm:pt modelId="{ED4A3CE3-C71B-4A99-9830-B608CA0D2179}">
      <dgm:prSet/>
      <dgm:spPr/>
      <dgm:t>
        <a:bodyPr/>
        <a:lstStyle/>
        <a:p>
          <a:r>
            <a:rPr lang="vi-VN" noProof="0" smtClean="0"/>
            <a:t>5</a:t>
          </a:r>
          <a:endParaRPr lang="vi-VN" noProof="0"/>
        </a:p>
      </dgm:t>
    </dgm:pt>
    <dgm:pt modelId="{B3BFF63F-5B12-4052-B94C-FBAD818C6C27}" type="parTrans" cxnId="{A8A3227B-994E-47C4-BC24-00CBAAE2F373}">
      <dgm:prSet/>
      <dgm:spPr/>
      <dgm:t>
        <a:bodyPr/>
        <a:lstStyle/>
        <a:p>
          <a:endParaRPr lang="en-US"/>
        </a:p>
      </dgm:t>
    </dgm:pt>
    <dgm:pt modelId="{9B410EBB-7828-49D4-B8C7-69D6EA931D64}" type="sibTrans" cxnId="{A8A3227B-994E-47C4-BC24-00CBAAE2F37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5">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5">
        <dgm:presLayoutVars>
          <dgm:chMax val="0"/>
          <dgm:chPref val="0"/>
          <dgm:bulletEnabled val="1"/>
        </dgm:presLayoutVars>
      </dgm:prSet>
      <dgm:spPr/>
      <dgm:t>
        <a:bodyPr/>
        <a:lstStyle/>
        <a:p>
          <a:endParaRPr lang="en-US"/>
        </a:p>
      </dgm:t>
    </dgm:pt>
    <dgm:pt modelId="{ED4C40F2-9863-405C-A73C-7607ECDF8825}" type="pres">
      <dgm:prSet presAssocID="{7EA019B8-A3CF-4A73-B5AF-334069572821}" presName="sp" presStyleCnt="0"/>
      <dgm:spPr/>
    </dgm:pt>
    <dgm:pt modelId="{7EDA3EBF-3624-4483-A5D0-C8050C18259E}" type="pres">
      <dgm:prSet presAssocID="{ED4A3CE3-C71B-4A99-9830-B608CA0D2179}" presName="composite" presStyleCnt="0"/>
      <dgm:spPr/>
    </dgm:pt>
    <dgm:pt modelId="{8FF829D1-C933-40E1-9DA7-A3A973F2DD26}" type="pres">
      <dgm:prSet presAssocID="{ED4A3CE3-C71B-4A99-9830-B608CA0D2179}" presName="desTx" presStyleLbl="fgAccFollowNode1" presStyleIdx="4" presStyleCnt="5">
        <dgm:presLayoutVars>
          <dgm:bulletEnabled val="1"/>
        </dgm:presLayoutVars>
      </dgm:prSet>
      <dgm:spPr/>
      <dgm:t>
        <a:bodyPr/>
        <a:lstStyle/>
        <a:p>
          <a:endParaRPr lang="en-US"/>
        </a:p>
      </dgm:t>
    </dgm:pt>
    <dgm:pt modelId="{82569575-BABA-447C-95F0-6A2DD845BC9D}" type="pres">
      <dgm:prSet presAssocID="{ED4A3CE3-C71B-4A99-9830-B608CA0D2179}"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55AFAF21-C167-4450-B1B8-8EC10AF77925}" srcId="{ED4A3CE3-C71B-4A99-9830-B608CA0D2179}" destId="{D4F92DBE-246A-40AC-AAA7-B263D3DC9BCB}" srcOrd="0" destOrd="0" parTransId="{317BF254-4F51-4F4F-9E74-C6A7900FB87C}" sibTransId="{BA33E687-2D65-4C0E-9F99-A488FC16AC2C}"/>
    <dgm:cxn modelId="{4F6400C3-53EC-42A6-81C8-2BBE562DF315}" srcId="{759FDF1A-46CB-4DD6-A232-39900ACE14DF}" destId="{374B3CF0-3CBE-41CF-A774-9FD3C3CD3C85}" srcOrd="0" destOrd="0" parTransId="{38C67DDF-74A4-4E44-94A7-EDCA9B1C90CC}" sibTransId="{20A933C1-1145-4ADB-BD4B-02D3F506EC76}"/>
    <dgm:cxn modelId="{54E967A7-925D-4D8A-85B8-40A0C23ECB7D}" type="presOf" srcId="{D4F92DBE-246A-40AC-AAA7-B263D3DC9BCB}" destId="{8FF829D1-C933-40E1-9DA7-A3A973F2DD26}" srcOrd="0" destOrd="0" presId="urn:diagrams.loki3.com/NumberedList"/>
    <dgm:cxn modelId="{BC8C42DE-1FE3-47D5-B6B5-91571D0EB19A}" type="presOf" srcId="{759FDF1A-46CB-4DD6-A232-39900ACE14DF}" destId="{52D715E9-012B-492D-85DB-CC49546E7451}" srcOrd="0" destOrd="0" presId="urn:diagrams.loki3.com/NumberedList"/>
    <dgm:cxn modelId="{A8A3227B-994E-47C4-BC24-00CBAAE2F373}" srcId="{8C66E9B3-B12D-4C23-A273-982D7F969BBC}" destId="{ED4A3CE3-C71B-4A99-9830-B608CA0D2179}" srcOrd="4" destOrd="0" parTransId="{B3BFF63F-5B12-4052-B94C-FBAD818C6C27}" sibTransId="{9B410EBB-7828-49D4-B8C7-69D6EA931D64}"/>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B1520EC-336E-4B9A-90EC-19C4D919FEE0}" type="presOf" srcId="{ED4A3CE3-C71B-4A99-9830-B608CA0D2179}" destId="{82569575-BABA-447C-95F0-6A2DD845BC9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 modelId="{E11B8310-DB10-458D-B63F-5919227BBCEF}" type="presParOf" srcId="{BDFB8683-95A4-4BBF-9344-3A0D69314DBB}" destId="{ED4C40F2-9863-405C-A73C-7607ECDF8825}" srcOrd="7" destOrd="0" presId="urn:diagrams.loki3.com/NumberedList"/>
    <dgm:cxn modelId="{935039DE-1C28-4506-8CBC-FA69FBE65F81}" type="presParOf" srcId="{BDFB8683-95A4-4BBF-9344-3A0D69314DBB}" destId="{7EDA3EBF-3624-4483-A5D0-C8050C18259E}" srcOrd="8" destOrd="0" presId="urn:diagrams.loki3.com/NumberedList"/>
    <dgm:cxn modelId="{558A53DA-1433-4C09-AA55-6ECF6F040171}" type="presParOf" srcId="{7EDA3EBF-3624-4483-A5D0-C8050C18259E}" destId="{8FF829D1-C933-40E1-9DA7-A3A973F2DD26}" srcOrd="0" destOrd="0" presId="urn:diagrams.loki3.com/NumberedList"/>
    <dgm:cxn modelId="{F969D4F1-C7EA-4589-B28E-A7E26921231D}" type="presParOf" srcId="{7EDA3EBF-3624-4483-A5D0-C8050C18259E}" destId="{82569575-BABA-447C-95F0-6A2DD845BC9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smtClean="0"/>
            <a:t>Khái niệm</a:t>
          </a:r>
          <a:endParaRPr lang="vi-VN" b="0" noProof="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smtClean="0"/>
            <a:t>2</a:t>
          </a:r>
          <a:endParaRPr lang="vi-VN" noProof="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smtClean="0"/>
            <a:t>Ghi đè biến cục bộ</a:t>
          </a:r>
          <a:endParaRPr lang="vi-VN" noProof="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smtClean="0"/>
            <a:t>Cách thức truyền dữ liệu vào chương trình</a:t>
          </a:r>
          <a:endParaRPr lang="vi-VN" noProof="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smtClean="0"/>
            <a:t>3</a:t>
          </a:r>
          <a:endParaRPr lang="vi-VN" noProof="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EB7996EF-591D-461B-A216-CB83389B5CC6}">
      <dgm:prSet/>
      <dgm:spPr/>
      <dgm:t>
        <a:bodyPr/>
        <a:lstStyle/>
        <a:p>
          <a:r>
            <a:rPr lang="vi-VN" noProof="0" smtClean="0"/>
            <a:t>Thay đổi luồng thực thi chương trình</a:t>
          </a:r>
          <a:endParaRPr lang="vi-VN" noProof="0"/>
        </a:p>
      </dgm:t>
    </dgm:pt>
    <dgm:pt modelId="{65E9A12F-B657-450D-913B-CEE9EE0EA4B1}" type="parTrans" cxnId="{0A0B69E6-D819-454F-BF89-25C6509407AB}">
      <dgm:prSet/>
      <dgm:spPr/>
      <dgm:t>
        <a:bodyPr/>
        <a:lstStyle/>
        <a:p>
          <a:endParaRPr lang="en-US"/>
        </a:p>
      </dgm:t>
    </dgm:pt>
    <dgm:pt modelId="{27788368-8C01-44C8-B107-6190E681D7FD}" type="sibTrans" cxnId="{0A0B69E6-D819-454F-BF89-25C6509407AB}">
      <dgm:prSet/>
      <dgm:spPr/>
      <dgm:t>
        <a:bodyPr/>
        <a:lstStyle/>
        <a:p>
          <a:endParaRPr lang="en-US"/>
        </a:p>
      </dgm:t>
    </dgm:pt>
    <dgm:pt modelId="{93DFF7AC-F090-4AA4-A9F8-D02AFCB9C7E6}">
      <dgm:prSet/>
      <dgm:spPr/>
      <dgm:t>
        <a:bodyPr/>
        <a:lstStyle/>
        <a:p>
          <a:r>
            <a:rPr lang="vi-VN" noProof="0" smtClean="0"/>
            <a:t>4</a:t>
          </a:r>
          <a:endParaRPr lang="vi-VN" noProof="0"/>
        </a:p>
      </dgm:t>
    </dgm:pt>
    <dgm:pt modelId="{97764488-2FEE-4815-BEA7-D8FC8F331C09}" type="parTrans" cxnId="{FD85BE68-6568-4EE3-BC96-AF8BBF9EBDE4}">
      <dgm:prSet/>
      <dgm:spPr/>
      <dgm:t>
        <a:bodyPr/>
        <a:lstStyle/>
        <a:p>
          <a:endParaRPr lang="en-US"/>
        </a:p>
      </dgm:t>
    </dgm:pt>
    <dgm:pt modelId="{7EA019B8-A3CF-4A73-B5AF-334069572821}" type="sibTrans" cxnId="{FD85BE68-6568-4EE3-BC96-AF8BBF9EBDE4}">
      <dgm:prSet/>
      <dgm:spPr/>
      <dgm:t>
        <a:bodyPr/>
        <a:lstStyle/>
        <a:p>
          <a:endParaRPr lang="en-US"/>
        </a:p>
      </dgm:t>
    </dgm:pt>
    <dgm:pt modelId="{D4F92DBE-246A-40AC-AAA7-B263D3DC9BCB}">
      <dgm:prSet/>
      <dgm:spPr>
        <a:solidFill>
          <a:srgbClr val="00FF00"/>
        </a:solidFill>
      </dgm:spPr>
      <dgm:t>
        <a:bodyPr/>
        <a:lstStyle/>
        <a:p>
          <a:r>
            <a:rPr lang="vi-VN" noProof="0" smtClean="0"/>
            <a:t>Trở về thư viện chuẩn</a:t>
          </a:r>
          <a:endParaRPr lang="vi-VN" noProof="0"/>
        </a:p>
      </dgm:t>
    </dgm:pt>
    <dgm:pt modelId="{317BF254-4F51-4F4F-9E74-C6A7900FB87C}" type="parTrans" cxnId="{55AFAF21-C167-4450-B1B8-8EC10AF77925}">
      <dgm:prSet/>
      <dgm:spPr/>
      <dgm:t>
        <a:bodyPr/>
        <a:lstStyle/>
        <a:p>
          <a:endParaRPr lang="en-US"/>
        </a:p>
      </dgm:t>
    </dgm:pt>
    <dgm:pt modelId="{BA33E687-2D65-4C0E-9F99-A488FC16AC2C}" type="sibTrans" cxnId="{55AFAF21-C167-4450-B1B8-8EC10AF77925}">
      <dgm:prSet/>
      <dgm:spPr/>
      <dgm:t>
        <a:bodyPr/>
        <a:lstStyle/>
        <a:p>
          <a:endParaRPr lang="en-US"/>
        </a:p>
      </dgm:t>
    </dgm:pt>
    <dgm:pt modelId="{ED4A3CE3-C71B-4A99-9830-B608CA0D2179}">
      <dgm:prSet/>
      <dgm:spPr>
        <a:solidFill>
          <a:srgbClr val="00FF00"/>
        </a:solidFill>
      </dgm:spPr>
      <dgm:t>
        <a:bodyPr/>
        <a:lstStyle/>
        <a:p>
          <a:r>
            <a:rPr lang="vi-VN" noProof="0" smtClean="0"/>
            <a:t>5</a:t>
          </a:r>
          <a:endParaRPr lang="vi-VN" noProof="0"/>
        </a:p>
      </dgm:t>
    </dgm:pt>
    <dgm:pt modelId="{B3BFF63F-5B12-4052-B94C-FBAD818C6C27}" type="parTrans" cxnId="{A8A3227B-994E-47C4-BC24-00CBAAE2F373}">
      <dgm:prSet/>
      <dgm:spPr/>
      <dgm:t>
        <a:bodyPr/>
        <a:lstStyle/>
        <a:p>
          <a:endParaRPr lang="en-US"/>
        </a:p>
      </dgm:t>
    </dgm:pt>
    <dgm:pt modelId="{9B410EBB-7828-49D4-B8C7-69D6EA931D64}" type="sibTrans" cxnId="{A8A3227B-994E-47C4-BC24-00CBAAE2F37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CB9145A2-F2E7-4D5E-9071-228D7DC3E035}" type="pres">
      <dgm:prSet presAssocID="{983822D8-F065-4159-AEFB-B129090EF164}" presName="sp" presStyleCnt="0"/>
      <dgm:spPr/>
    </dgm:pt>
    <dgm:pt modelId="{B0CAC428-C9B2-4766-8DAD-2A1826B476D9}" type="pres">
      <dgm:prSet presAssocID="{93DFF7AC-F090-4AA4-A9F8-D02AFCB9C7E6}" presName="composite" presStyleCnt="0"/>
      <dgm:spPr/>
    </dgm:pt>
    <dgm:pt modelId="{C0A1F197-AC5A-40EF-9731-6F36A15B4D19}" type="pres">
      <dgm:prSet presAssocID="{93DFF7AC-F090-4AA4-A9F8-D02AFCB9C7E6}" presName="desTx" presStyleLbl="fgAccFollowNode1" presStyleIdx="3" presStyleCnt="5">
        <dgm:presLayoutVars>
          <dgm:bulletEnabled val="1"/>
        </dgm:presLayoutVars>
      </dgm:prSet>
      <dgm:spPr/>
      <dgm:t>
        <a:bodyPr/>
        <a:lstStyle/>
        <a:p>
          <a:endParaRPr lang="en-US"/>
        </a:p>
      </dgm:t>
    </dgm:pt>
    <dgm:pt modelId="{7911A502-9C34-49F7-A3E6-CE0A4D7A114E}" type="pres">
      <dgm:prSet presAssocID="{93DFF7AC-F090-4AA4-A9F8-D02AFCB9C7E6}" presName="labelTx" presStyleLbl="node1" presStyleIdx="3" presStyleCnt="5">
        <dgm:presLayoutVars>
          <dgm:chMax val="0"/>
          <dgm:chPref val="0"/>
          <dgm:bulletEnabled val="1"/>
        </dgm:presLayoutVars>
      </dgm:prSet>
      <dgm:spPr/>
      <dgm:t>
        <a:bodyPr/>
        <a:lstStyle/>
        <a:p>
          <a:endParaRPr lang="en-US"/>
        </a:p>
      </dgm:t>
    </dgm:pt>
    <dgm:pt modelId="{ED4C40F2-9863-405C-A73C-7607ECDF8825}" type="pres">
      <dgm:prSet presAssocID="{7EA019B8-A3CF-4A73-B5AF-334069572821}" presName="sp" presStyleCnt="0"/>
      <dgm:spPr/>
    </dgm:pt>
    <dgm:pt modelId="{7EDA3EBF-3624-4483-A5D0-C8050C18259E}" type="pres">
      <dgm:prSet presAssocID="{ED4A3CE3-C71B-4A99-9830-B608CA0D2179}" presName="composite" presStyleCnt="0"/>
      <dgm:spPr/>
    </dgm:pt>
    <dgm:pt modelId="{8FF829D1-C933-40E1-9DA7-A3A973F2DD26}" type="pres">
      <dgm:prSet presAssocID="{ED4A3CE3-C71B-4A99-9830-B608CA0D2179}" presName="desTx" presStyleLbl="fgAccFollowNode1" presStyleIdx="4" presStyleCnt="5">
        <dgm:presLayoutVars>
          <dgm:bulletEnabled val="1"/>
        </dgm:presLayoutVars>
      </dgm:prSet>
      <dgm:spPr/>
      <dgm:t>
        <a:bodyPr/>
        <a:lstStyle/>
        <a:p>
          <a:endParaRPr lang="en-US"/>
        </a:p>
      </dgm:t>
    </dgm:pt>
    <dgm:pt modelId="{82569575-BABA-447C-95F0-6A2DD845BC9D}" type="pres">
      <dgm:prSet presAssocID="{ED4A3CE3-C71B-4A99-9830-B608CA0D2179}" presName="labelTx" presStyleLbl="node1" presStyleIdx="4" presStyleCnt="5">
        <dgm:presLayoutVars>
          <dgm:chMax val="0"/>
          <dgm:chPref val="0"/>
          <dgm:bulletEnabled val="1"/>
        </dgm:presLayoutVars>
      </dgm:prSet>
      <dgm:spPr/>
      <dgm:t>
        <a:bodyPr/>
        <a:lstStyle/>
        <a:p>
          <a:endParaRPr lang="en-US"/>
        </a:p>
      </dgm:t>
    </dgm:pt>
  </dgm:ptLst>
  <dgm:cxnLst>
    <dgm:cxn modelId="{314C4E73-477B-4DFC-A12A-BEB22C372D5A}" type="presOf" srcId="{8C66E9B3-B12D-4C23-A273-982D7F969BBC}" destId="{BDFB8683-95A4-4BBF-9344-3A0D69314DBB}" srcOrd="0" destOrd="0" presId="urn:diagrams.loki3.com/NumberedList"/>
    <dgm:cxn modelId="{55AFAF21-C167-4450-B1B8-8EC10AF77925}" srcId="{ED4A3CE3-C71B-4A99-9830-B608CA0D2179}" destId="{D4F92DBE-246A-40AC-AAA7-B263D3DC9BCB}" srcOrd="0" destOrd="0" parTransId="{317BF254-4F51-4F4F-9E74-C6A7900FB87C}" sibTransId="{BA33E687-2D65-4C0E-9F99-A488FC16AC2C}"/>
    <dgm:cxn modelId="{4F6400C3-53EC-42A6-81C8-2BBE562DF315}" srcId="{759FDF1A-46CB-4DD6-A232-39900ACE14DF}" destId="{374B3CF0-3CBE-41CF-A774-9FD3C3CD3C85}" srcOrd="0" destOrd="0" parTransId="{38C67DDF-74A4-4E44-94A7-EDCA9B1C90CC}" sibTransId="{20A933C1-1145-4ADB-BD4B-02D3F506EC76}"/>
    <dgm:cxn modelId="{54E967A7-925D-4D8A-85B8-40A0C23ECB7D}" type="presOf" srcId="{D4F92DBE-246A-40AC-AAA7-B263D3DC9BCB}" destId="{8FF829D1-C933-40E1-9DA7-A3A973F2DD26}" srcOrd="0" destOrd="0" presId="urn:diagrams.loki3.com/NumberedList"/>
    <dgm:cxn modelId="{BC8C42DE-1FE3-47D5-B6B5-91571D0EB19A}" type="presOf" srcId="{759FDF1A-46CB-4DD6-A232-39900ACE14DF}" destId="{52D715E9-012B-492D-85DB-CC49546E7451}" srcOrd="0" destOrd="0" presId="urn:diagrams.loki3.com/NumberedList"/>
    <dgm:cxn modelId="{A8A3227B-994E-47C4-BC24-00CBAAE2F373}" srcId="{8C66E9B3-B12D-4C23-A273-982D7F969BBC}" destId="{ED4A3CE3-C71B-4A99-9830-B608CA0D2179}" srcOrd="4" destOrd="0" parTransId="{B3BFF63F-5B12-4052-B94C-FBAD818C6C27}" sibTransId="{9B410EBB-7828-49D4-B8C7-69D6EA931D64}"/>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A466721D-1A99-4BBE-AE2B-B131EC8E5C11}" type="presOf" srcId="{93DFF7AC-F090-4AA4-A9F8-D02AFCB9C7E6}" destId="{7911A502-9C34-49F7-A3E6-CE0A4D7A114E}" srcOrd="0" destOrd="0" presId="urn:diagrams.loki3.com/NumberedList"/>
    <dgm:cxn modelId="{443ACD5E-9C5A-415A-8264-C77A61AA98FC}" type="presOf" srcId="{EB7996EF-591D-461B-A216-CB83389B5CC6}" destId="{C0A1F197-AC5A-40EF-9731-6F36A15B4D19}" srcOrd="0" destOrd="0" presId="urn:diagrams.loki3.com/NumberedList"/>
    <dgm:cxn modelId="{89F6AEB2-4790-487C-AC1B-D20A20054F51}"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B0F1D63-B964-4501-B89D-B149A8B3B1DA}" type="presOf" srcId="{05513209-78F1-448C-82FA-B2785EC23FA2}" destId="{45392A94-85D4-4213-B167-8FDD4035D4D9}" srcOrd="0" destOrd="0" presId="urn:diagrams.loki3.com/NumberedList"/>
    <dgm:cxn modelId="{0A0B69E6-D819-454F-BF89-25C6509407AB}" srcId="{93DFF7AC-F090-4AA4-A9F8-D02AFCB9C7E6}" destId="{EB7996EF-591D-461B-A216-CB83389B5CC6}" srcOrd="0" destOrd="0" parTransId="{65E9A12F-B657-450D-913B-CEE9EE0EA4B1}" sibTransId="{27788368-8C01-44C8-B107-6190E681D7FD}"/>
    <dgm:cxn modelId="{4238E7EC-BEE6-437A-B2A2-866D39F88A5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1C7B2439-98A6-4A2B-BDB8-438079493C67}" srcId="{8C66E9B3-B12D-4C23-A273-982D7F969BBC}" destId="{759FDF1A-46CB-4DD6-A232-39900ACE14DF}" srcOrd="1" destOrd="0" parTransId="{EBD1FDD3-F3E1-4EF5-AB02-3A05A129FFE4}" sibTransId="{840B7BEC-A424-4364-B52E-A493DF1255BE}"/>
    <dgm:cxn modelId="{FD85BE68-6568-4EE3-BC96-AF8BBF9EBDE4}" srcId="{8C66E9B3-B12D-4C23-A273-982D7F969BBC}" destId="{93DFF7AC-F090-4AA4-A9F8-D02AFCB9C7E6}" srcOrd="3" destOrd="0" parTransId="{97764488-2FEE-4815-BEA7-D8FC8F331C09}" sibTransId="{7EA019B8-A3CF-4A73-B5AF-334069572821}"/>
    <dgm:cxn modelId="{EE26D499-E3C7-4874-A873-C7C102CF342B}" type="presOf" srcId="{374B3CF0-3CBE-41CF-A774-9FD3C3CD3C85}" destId="{5012D0F9-E426-4C44-85B1-B5D15A7B4879}" srcOrd="0" destOrd="0" presId="urn:diagrams.loki3.com/NumberedList"/>
    <dgm:cxn modelId="{3B1520EC-336E-4B9A-90EC-19C4D919FEE0}" type="presOf" srcId="{ED4A3CE3-C71B-4A99-9830-B608CA0D2179}" destId="{82569575-BABA-447C-95F0-6A2DD845BC9D}"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00E5D46C-49A7-4C9F-85DE-08703DA8064C}" type="presParOf" srcId="{BDFB8683-95A4-4BBF-9344-3A0D69314DBB}" destId="{85038EDB-25C5-4D4E-ABE9-E631391CFDC0}" srcOrd="1" destOrd="0" presId="urn:diagrams.loki3.com/NumberedList"/>
    <dgm:cxn modelId="{1222502D-08A5-4131-84B4-00FCADB02E7C}" type="presParOf" srcId="{BDFB8683-95A4-4BBF-9344-3A0D69314DBB}" destId="{EF56E1D1-AD87-41C2-83E7-8BA376BFBB39}" srcOrd="2" destOrd="0" presId="urn:diagrams.loki3.com/NumberedList"/>
    <dgm:cxn modelId="{0C33C500-A31D-48B9-A26A-5CCF9CA393EA}" type="presParOf" srcId="{EF56E1D1-AD87-41C2-83E7-8BA376BFBB39}" destId="{5012D0F9-E426-4C44-85B1-B5D15A7B4879}" srcOrd="0" destOrd="0" presId="urn:diagrams.loki3.com/NumberedList"/>
    <dgm:cxn modelId="{B986F5B9-F109-4150-A358-6E7AADB668AA}" type="presParOf" srcId="{EF56E1D1-AD87-41C2-83E7-8BA376BFBB39}" destId="{52D715E9-012B-492D-85DB-CC49546E7451}" srcOrd="1" destOrd="0" presId="urn:diagrams.loki3.com/NumberedList"/>
    <dgm:cxn modelId="{6C6C4E08-4E01-4DD0-8314-59C7A1C22BCA}" type="presParOf" srcId="{BDFB8683-95A4-4BBF-9344-3A0D69314DBB}" destId="{340D62E9-71F0-4345-AA2C-58FA15EFF2EE}" srcOrd="3" destOrd="0" presId="urn:diagrams.loki3.com/NumberedList"/>
    <dgm:cxn modelId="{1D158B45-3E24-4F9B-84CA-C89A1A157E4A}" type="presParOf" srcId="{BDFB8683-95A4-4BBF-9344-3A0D69314DBB}" destId="{B9EC4955-F8CE-42B0-ABEE-1928073CEE25}" srcOrd="4" destOrd="0" presId="urn:diagrams.loki3.com/NumberedList"/>
    <dgm:cxn modelId="{6BB5B8FF-F300-423B-A5DD-42A4A131D66B}" type="presParOf" srcId="{B9EC4955-F8CE-42B0-ABEE-1928073CEE25}" destId="{20BEFA03-6951-4A7C-A59E-41DEF89A1A38}" srcOrd="0" destOrd="0" presId="urn:diagrams.loki3.com/NumberedList"/>
    <dgm:cxn modelId="{818827BB-00A0-4038-BC7E-B105B90D9B03}" type="presParOf" srcId="{B9EC4955-F8CE-42B0-ABEE-1928073CEE25}" destId="{45392A94-85D4-4213-B167-8FDD4035D4D9}" srcOrd="1" destOrd="0" presId="urn:diagrams.loki3.com/NumberedList"/>
    <dgm:cxn modelId="{D37A9016-D626-49CF-A405-364632BA35F1}" type="presParOf" srcId="{BDFB8683-95A4-4BBF-9344-3A0D69314DBB}" destId="{CB9145A2-F2E7-4D5E-9071-228D7DC3E035}" srcOrd="5" destOrd="0" presId="urn:diagrams.loki3.com/NumberedList"/>
    <dgm:cxn modelId="{83611EED-5070-4B68-924C-7257B5F981BA}" type="presParOf" srcId="{BDFB8683-95A4-4BBF-9344-3A0D69314DBB}" destId="{B0CAC428-C9B2-4766-8DAD-2A1826B476D9}" srcOrd="6" destOrd="0" presId="urn:diagrams.loki3.com/NumberedList"/>
    <dgm:cxn modelId="{D886DAD1-5908-400C-B1F3-12698373FDCE}" type="presParOf" srcId="{B0CAC428-C9B2-4766-8DAD-2A1826B476D9}" destId="{C0A1F197-AC5A-40EF-9731-6F36A15B4D19}" srcOrd="0" destOrd="0" presId="urn:diagrams.loki3.com/NumberedList"/>
    <dgm:cxn modelId="{BDC474FA-1FDB-4621-80FE-7F7A194AA96F}" type="presParOf" srcId="{B0CAC428-C9B2-4766-8DAD-2A1826B476D9}" destId="{7911A502-9C34-49F7-A3E6-CE0A4D7A114E}" srcOrd="1" destOrd="0" presId="urn:diagrams.loki3.com/NumberedList"/>
    <dgm:cxn modelId="{E11B8310-DB10-458D-B63F-5919227BBCEF}" type="presParOf" srcId="{BDFB8683-95A4-4BBF-9344-3A0D69314DBB}" destId="{ED4C40F2-9863-405C-A73C-7607ECDF8825}" srcOrd="7" destOrd="0" presId="urn:diagrams.loki3.com/NumberedList"/>
    <dgm:cxn modelId="{935039DE-1C28-4506-8CBC-FA69FBE65F81}" type="presParOf" srcId="{BDFB8683-95A4-4BBF-9344-3A0D69314DBB}" destId="{7EDA3EBF-3624-4483-A5D0-C8050C18259E}" srcOrd="8" destOrd="0" presId="urn:diagrams.loki3.com/NumberedList"/>
    <dgm:cxn modelId="{558A53DA-1433-4C09-AA55-6ECF6F040171}" type="presParOf" srcId="{7EDA3EBF-3624-4483-A5D0-C8050C18259E}" destId="{8FF829D1-C933-40E1-9DA7-A3A973F2DD26}" srcOrd="0" destOrd="0" presId="urn:diagrams.loki3.com/NumberedList"/>
    <dgm:cxn modelId="{F969D4F1-C7EA-4589-B28E-A7E26921231D}" type="presParOf" srcId="{7EDA3EBF-3624-4483-A5D0-C8050C18259E}" destId="{82569575-BABA-447C-95F0-6A2DD845BC9D}"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67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smtClean="0"/>
            <a:t>Khái niệm</a:t>
          </a:r>
          <a:endParaRPr lang="vi-VN" sz="4300" b="0" kern="1200" noProof="0"/>
        </a:p>
      </dsp:txBody>
      <dsp:txXfrm rot="-5400000">
        <a:off x="928799" y="57450"/>
        <a:ext cx="7636838" cy="831136"/>
      </dsp:txXfrm>
    </dsp:sp>
    <dsp:sp modelId="{7D701CF5-2CC3-48B9-A656-E2968A10AA3B}">
      <dsp:nvSpPr>
        <dsp:cNvPr id="0" name=""/>
        <dsp:cNvSpPr/>
      </dsp:nvSpPr>
      <dsp:spPr>
        <a:xfrm>
          <a:off x="0" y="8601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199367"/>
        <a:ext cx="547300" cy="547300"/>
      </dsp:txXfrm>
    </dsp:sp>
    <dsp:sp modelId="{5012D0F9-E426-4C44-85B1-B5D15A7B4879}">
      <dsp:nvSpPr>
        <dsp:cNvPr id="0" name=""/>
        <dsp:cNvSpPr/>
      </dsp:nvSpPr>
      <dsp:spPr>
        <a:xfrm rot="5400000">
          <a:off x="4309169" y="-229202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Ghi đè biến cục bộ</a:t>
          </a:r>
          <a:endParaRPr lang="vi-VN" sz="4300" kern="1200" noProof="0"/>
        </a:p>
      </dsp:txBody>
      <dsp:txXfrm rot="-5400000">
        <a:off x="928799" y="1133310"/>
        <a:ext cx="7636838" cy="831136"/>
      </dsp:txXfrm>
    </dsp:sp>
    <dsp:sp modelId="{52D715E9-012B-492D-85DB-CC49546E7451}">
      <dsp:nvSpPr>
        <dsp:cNvPr id="0" name=""/>
        <dsp:cNvSpPr/>
      </dsp:nvSpPr>
      <dsp:spPr>
        <a:xfrm>
          <a:off x="0" y="116187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2</a:t>
          </a:r>
          <a:endParaRPr lang="vi-VN" sz="4100" kern="1200" noProof="0"/>
        </a:p>
      </dsp:txBody>
      <dsp:txXfrm>
        <a:off x="113350" y="1275227"/>
        <a:ext cx="547300" cy="547300"/>
      </dsp:txXfrm>
    </dsp:sp>
    <dsp:sp modelId="{20BEFA03-6951-4A7C-A59E-41DEF89A1A38}">
      <dsp:nvSpPr>
        <dsp:cNvPr id="0" name=""/>
        <dsp:cNvSpPr/>
      </dsp:nvSpPr>
      <dsp:spPr>
        <a:xfrm rot="5400000">
          <a:off x="4021338" y="-92833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Cách thức truyền dữ liệu vào chương trình</a:t>
          </a:r>
          <a:endParaRPr lang="vi-VN" sz="4300" kern="1200" noProof="0"/>
        </a:p>
      </dsp:txBody>
      <dsp:txXfrm rot="-5400000">
        <a:off x="928799" y="2237272"/>
        <a:ext cx="7608736" cy="1350594"/>
      </dsp:txXfrm>
    </dsp:sp>
    <dsp:sp modelId="{45392A94-85D4-4213-B167-8FDD4035D4D9}">
      <dsp:nvSpPr>
        <dsp:cNvPr id="0" name=""/>
        <dsp:cNvSpPr/>
      </dsp:nvSpPr>
      <dsp:spPr>
        <a:xfrm>
          <a:off x="0" y="2525568"/>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3</a:t>
          </a:r>
          <a:endParaRPr lang="vi-VN" sz="4100" kern="1200" noProof="0"/>
        </a:p>
      </dsp:txBody>
      <dsp:txXfrm>
        <a:off x="113350" y="2638918"/>
        <a:ext cx="547300" cy="547300"/>
      </dsp:txXfrm>
    </dsp:sp>
    <dsp:sp modelId="{C0A1F197-AC5A-40EF-9731-6F36A15B4D19}">
      <dsp:nvSpPr>
        <dsp:cNvPr id="0" name=""/>
        <dsp:cNvSpPr/>
      </dsp:nvSpPr>
      <dsp:spPr>
        <a:xfrm rot="5400000">
          <a:off x="4021338" y="72319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Thay đổi luồng thực thi chương trình</a:t>
          </a:r>
          <a:endParaRPr lang="vi-VN" sz="4300" kern="1200" noProof="0"/>
        </a:p>
      </dsp:txBody>
      <dsp:txXfrm rot="-5400000">
        <a:off x="928799" y="3888794"/>
        <a:ext cx="7608736" cy="1350594"/>
      </dsp:txXfrm>
    </dsp:sp>
    <dsp:sp modelId="{7911A502-9C34-49F7-A3E6-CE0A4D7A114E}">
      <dsp:nvSpPr>
        <dsp:cNvPr id="0" name=""/>
        <dsp:cNvSpPr/>
      </dsp:nvSpPr>
      <dsp:spPr>
        <a:xfrm>
          <a:off x="0" y="41770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4</a:t>
          </a:r>
          <a:endParaRPr lang="vi-VN" sz="4100" kern="1200" noProof="0"/>
        </a:p>
      </dsp:txBody>
      <dsp:txXfrm>
        <a:off x="113350" y="4290441"/>
        <a:ext cx="547300" cy="547300"/>
      </dsp:txXfrm>
    </dsp:sp>
    <dsp:sp modelId="{8FF829D1-C933-40E1-9DA7-A3A973F2DD26}">
      <dsp:nvSpPr>
        <dsp:cNvPr id="0" name=""/>
        <dsp:cNvSpPr/>
      </dsp:nvSpPr>
      <dsp:spPr>
        <a:xfrm rot="5400000">
          <a:off x="4309169" y="2086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Trở về thư viện chuẩn</a:t>
          </a:r>
          <a:endParaRPr lang="vi-VN" sz="4300" kern="1200" noProof="0"/>
        </a:p>
      </dsp:txBody>
      <dsp:txXfrm rot="-5400000">
        <a:off x="928799" y="5512214"/>
        <a:ext cx="7636838" cy="831136"/>
      </dsp:txXfrm>
    </dsp:sp>
    <dsp:sp modelId="{82569575-BABA-447C-95F0-6A2DD845BC9D}">
      <dsp:nvSpPr>
        <dsp:cNvPr id="0" name=""/>
        <dsp:cNvSpPr/>
      </dsp:nvSpPr>
      <dsp:spPr>
        <a:xfrm>
          <a:off x="0" y="554078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5</a:t>
          </a:r>
          <a:endParaRPr lang="vi-VN" sz="4100" kern="1200" noProof="0"/>
        </a:p>
      </dsp:txBody>
      <dsp:txXfrm>
        <a:off x="113350" y="5654132"/>
        <a:ext cx="547300" cy="54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67882"/>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smtClean="0"/>
            <a:t>Khái niệm</a:t>
          </a:r>
          <a:endParaRPr lang="vi-VN" sz="4300" b="0" kern="1200" noProof="0"/>
        </a:p>
      </dsp:txBody>
      <dsp:txXfrm rot="-5400000">
        <a:off x="928799" y="57450"/>
        <a:ext cx="7636838" cy="831136"/>
      </dsp:txXfrm>
    </dsp:sp>
    <dsp:sp modelId="{7D701CF5-2CC3-48B9-A656-E2968A10AA3B}">
      <dsp:nvSpPr>
        <dsp:cNvPr id="0" name=""/>
        <dsp:cNvSpPr/>
      </dsp:nvSpPr>
      <dsp:spPr>
        <a:xfrm>
          <a:off x="0" y="86017"/>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199367"/>
        <a:ext cx="547300" cy="547300"/>
      </dsp:txXfrm>
    </dsp:sp>
    <dsp:sp modelId="{5012D0F9-E426-4C44-85B1-B5D15A7B4879}">
      <dsp:nvSpPr>
        <dsp:cNvPr id="0" name=""/>
        <dsp:cNvSpPr/>
      </dsp:nvSpPr>
      <dsp:spPr>
        <a:xfrm rot="5400000">
          <a:off x="4309169" y="-229202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Ghi đè biến cục bộ</a:t>
          </a:r>
          <a:endParaRPr lang="vi-VN" sz="4300" kern="1200" noProof="0"/>
        </a:p>
      </dsp:txBody>
      <dsp:txXfrm rot="-5400000">
        <a:off x="928799" y="1133310"/>
        <a:ext cx="7636838" cy="831136"/>
      </dsp:txXfrm>
    </dsp:sp>
    <dsp:sp modelId="{52D715E9-012B-492D-85DB-CC49546E7451}">
      <dsp:nvSpPr>
        <dsp:cNvPr id="0" name=""/>
        <dsp:cNvSpPr/>
      </dsp:nvSpPr>
      <dsp:spPr>
        <a:xfrm>
          <a:off x="0" y="116187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2</a:t>
          </a:r>
          <a:endParaRPr lang="vi-VN" sz="4100" kern="1200" noProof="0"/>
        </a:p>
      </dsp:txBody>
      <dsp:txXfrm>
        <a:off x="113350" y="1275227"/>
        <a:ext cx="547300" cy="547300"/>
      </dsp:txXfrm>
    </dsp:sp>
    <dsp:sp modelId="{20BEFA03-6951-4A7C-A59E-41DEF89A1A38}">
      <dsp:nvSpPr>
        <dsp:cNvPr id="0" name=""/>
        <dsp:cNvSpPr/>
      </dsp:nvSpPr>
      <dsp:spPr>
        <a:xfrm rot="5400000">
          <a:off x="4021338" y="-92833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Cách thức truyền dữ liệu vào chương trình</a:t>
          </a:r>
          <a:endParaRPr lang="vi-VN" sz="4300" kern="1200" noProof="0"/>
        </a:p>
      </dsp:txBody>
      <dsp:txXfrm rot="-5400000">
        <a:off x="928799" y="2237272"/>
        <a:ext cx="7608736" cy="1350594"/>
      </dsp:txXfrm>
    </dsp:sp>
    <dsp:sp modelId="{45392A94-85D4-4213-B167-8FDD4035D4D9}">
      <dsp:nvSpPr>
        <dsp:cNvPr id="0" name=""/>
        <dsp:cNvSpPr/>
      </dsp:nvSpPr>
      <dsp:spPr>
        <a:xfrm>
          <a:off x="0" y="2525568"/>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3</a:t>
          </a:r>
          <a:endParaRPr lang="vi-VN" sz="4100" kern="1200" noProof="0"/>
        </a:p>
      </dsp:txBody>
      <dsp:txXfrm>
        <a:off x="113350" y="2638918"/>
        <a:ext cx="547300" cy="547300"/>
      </dsp:txXfrm>
    </dsp:sp>
    <dsp:sp modelId="{C0A1F197-AC5A-40EF-9731-6F36A15B4D19}">
      <dsp:nvSpPr>
        <dsp:cNvPr id="0" name=""/>
        <dsp:cNvSpPr/>
      </dsp:nvSpPr>
      <dsp:spPr>
        <a:xfrm rot="5400000">
          <a:off x="4021338" y="72319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Thay đổi luồng thực thi chương trình</a:t>
          </a:r>
          <a:endParaRPr lang="vi-VN" sz="4300" kern="1200" noProof="0"/>
        </a:p>
      </dsp:txBody>
      <dsp:txXfrm rot="-5400000">
        <a:off x="928799" y="3888794"/>
        <a:ext cx="7608736" cy="1350594"/>
      </dsp:txXfrm>
    </dsp:sp>
    <dsp:sp modelId="{7911A502-9C34-49F7-A3E6-CE0A4D7A114E}">
      <dsp:nvSpPr>
        <dsp:cNvPr id="0" name=""/>
        <dsp:cNvSpPr/>
      </dsp:nvSpPr>
      <dsp:spPr>
        <a:xfrm>
          <a:off x="0" y="41770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4</a:t>
          </a:r>
          <a:endParaRPr lang="vi-VN" sz="4100" kern="1200" noProof="0"/>
        </a:p>
      </dsp:txBody>
      <dsp:txXfrm>
        <a:off x="113350" y="4290441"/>
        <a:ext cx="547300" cy="547300"/>
      </dsp:txXfrm>
    </dsp:sp>
    <dsp:sp modelId="{8FF829D1-C933-40E1-9DA7-A3A973F2DD26}">
      <dsp:nvSpPr>
        <dsp:cNvPr id="0" name=""/>
        <dsp:cNvSpPr/>
      </dsp:nvSpPr>
      <dsp:spPr>
        <a:xfrm rot="5400000">
          <a:off x="4309169" y="2086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Trở về thư viện chuẩn</a:t>
          </a:r>
          <a:endParaRPr lang="vi-VN" sz="4300" kern="1200" noProof="0"/>
        </a:p>
      </dsp:txBody>
      <dsp:txXfrm rot="-5400000">
        <a:off x="928799" y="5512214"/>
        <a:ext cx="7636838" cy="831136"/>
      </dsp:txXfrm>
    </dsp:sp>
    <dsp:sp modelId="{82569575-BABA-447C-95F0-6A2DD845BC9D}">
      <dsp:nvSpPr>
        <dsp:cNvPr id="0" name=""/>
        <dsp:cNvSpPr/>
      </dsp:nvSpPr>
      <dsp:spPr>
        <a:xfrm>
          <a:off x="0" y="554078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5</a:t>
          </a:r>
          <a:endParaRPr lang="vi-VN" sz="4100" kern="1200" noProof="0"/>
        </a:p>
      </dsp:txBody>
      <dsp:txXfrm>
        <a:off x="113350" y="5654132"/>
        <a:ext cx="547300" cy="547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67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smtClean="0"/>
            <a:t>Khái niệm</a:t>
          </a:r>
          <a:endParaRPr lang="vi-VN" sz="4300" b="0" kern="1200" noProof="0"/>
        </a:p>
      </dsp:txBody>
      <dsp:txXfrm rot="-5400000">
        <a:off x="928799" y="57450"/>
        <a:ext cx="7636838" cy="831136"/>
      </dsp:txXfrm>
    </dsp:sp>
    <dsp:sp modelId="{7D701CF5-2CC3-48B9-A656-E2968A10AA3B}">
      <dsp:nvSpPr>
        <dsp:cNvPr id="0" name=""/>
        <dsp:cNvSpPr/>
      </dsp:nvSpPr>
      <dsp:spPr>
        <a:xfrm>
          <a:off x="0" y="8601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199367"/>
        <a:ext cx="547300" cy="547300"/>
      </dsp:txXfrm>
    </dsp:sp>
    <dsp:sp modelId="{5012D0F9-E426-4C44-85B1-B5D15A7B4879}">
      <dsp:nvSpPr>
        <dsp:cNvPr id="0" name=""/>
        <dsp:cNvSpPr/>
      </dsp:nvSpPr>
      <dsp:spPr>
        <a:xfrm rot="5400000">
          <a:off x="4309169" y="-2292022"/>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Ghi đè biến cục bộ</a:t>
          </a:r>
          <a:endParaRPr lang="vi-VN" sz="4300" kern="1200" noProof="0"/>
        </a:p>
      </dsp:txBody>
      <dsp:txXfrm rot="-5400000">
        <a:off x="928799" y="1133310"/>
        <a:ext cx="7636838" cy="831136"/>
      </dsp:txXfrm>
    </dsp:sp>
    <dsp:sp modelId="{52D715E9-012B-492D-85DB-CC49546E7451}">
      <dsp:nvSpPr>
        <dsp:cNvPr id="0" name=""/>
        <dsp:cNvSpPr/>
      </dsp:nvSpPr>
      <dsp:spPr>
        <a:xfrm>
          <a:off x="0" y="1161877"/>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2</a:t>
          </a:r>
          <a:endParaRPr lang="vi-VN" sz="4100" kern="1200" noProof="0"/>
        </a:p>
      </dsp:txBody>
      <dsp:txXfrm>
        <a:off x="113350" y="1275227"/>
        <a:ext cx="547300" cy="547300"/>
      </dsp:txXfrm>
    </dsp:sp>
    <dsp:sp modelId="{20BEFA03-6951-4A7C-A59E-41DEF89A1A38}">
      <dsp:nvSpPr>
        <dsp:cNvPr id="0" name=""/>
        <dsp:cNvSpPr/>
      </dsp:nvSpPr>
      <dsp:spPr>
        <a:xfrm rot="5400000">
          <a:off x="4021338" y="-92833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Cách thức truyền dữ liệu vào chương trình</a:t>
          </a:r>
          <a:endParaRPr lang="vi-VN" sz="4300" kern="1200" noProof="0"/>
        </a:p>
      </dsp:txBody>
      <dsp:txXfrm rot="-5400000">
        <a:off x="928799" y="2237272"/>
        <a:ext cx="7608736" cy="1350594"/>
      </dsp:txXfrm>
    </dsp:sp>
    <dsp:sp modelId="{45392A94-85D4-4213-B167-8FDD4035D4D9}">
      <dsp:nvSpPr>
        <dsp:cNvPr id="0" name=""/>
        <dsp:cNvSpPr/>
      </dsp:nvSpPr>
      <dsp:spPr>
        <a:xfrm>
          <a:off x="0" y="2525568"/>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3</a:t>
          </a:r>
          <a:endParaRPr lang="vi-VN" sz="4100" kern="1200" noProof="0"/>
        </a:p>
      </dsp:txBody>
      <dsp:txXfrm>
        <a:off x="113350" y="2638918"/>
        <a:ext cx="547300" cy="547300"/>
      </dsp:txXfrm>
    </dsp:sp>
    <dsp:sp modelId="{C0A1F197-AC5A-40EF-9731-6F36A15B4D19}">
      <dsp:nvSpPr>
        <dsp:cNvPr id="0" name=""/>
        <dsp:cNvSpPr/>
      </dsp:nvSpPr>
      <dsp:spPr>
        <a:xfrm rot="5400000">
          <a:off x="4021338" y="72319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Thay đổi luồng thực thi chương trình</a:t>
          </a:r>
          <a:endParaRPr lang="vi-VN" sz="4300" kern="1200" noProof="0"/>
        </a:p>
      </dsp:txBody>
      <dsp:txXfrm rot="-5400000">
        <a:off x="928799" y="3888794"/>
        <a:ext cx="7608736" cy="1350594"/>
      </dsp:txXfrm>
    </dsp:sp>
    <dsp:sp modelId="{7911A502-9C34-49F7-A3E6-CE0A4D7A114E}">
      <dsp:nvSpPr>
        <dsp:cNvPr id="0" name=""/>
        <dsp:cNvSpPr/>
      </dsp:nvSpPr>
      <dsp:spPr>
        <a:xfrm>
          <a:off x="0" y="41770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4</a:t>
          </a:r>
          <a:endParaRPr lang="vi-VN" sz="4100" kern="1200" noProof="0"/>
        </a:p>
      </dsp:txBody>
      <dsp:txXfrm>
        <a:off x="113350" y="4290441"/>
        <a:ext cx="547300" cy="547300"/>
      </dsp:txXfrm>
    </dsp:sp>
    <dsp:sp modelId="{8FF829D1-C933-40E1-9DA7-A3A973F2DD26}">
      <dsp:nvSpPr>
        <dsp:cNvPr id="0" name=""/>
        <dsp:cNvSpPr/>
      </dsp:nvSpPr>
      <dsp:spPr>
        <a:xfrm rot="5400000">
          <a:off x="4309169" y="2086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Trở về thư viện chuẩn</a:t>
          </a:r>
          <a:endParaRPr lang="vi-VN" sz="4300" kern="1200" noProof="0"/>
        </a:p>
      </dsp:txBody>
      <dsp:txXfrm rot="-5400000">
        <a:off x="928799" y="5512214"/>
        <a:ext cx="7636838" cy="831136"/>
      </dsp:txXfrm>
    </dsp:sp>
    <dsp:sp modelId="{82569575-BABA-447C-95F0-6A2DD845BC9D}">
      <dsp:nvSpPr>
        <dsp:cNvPr id="0" name=""/>
        <dsp:cNvSpPr/>
      </dsp:nvSpPr>
      <dsp:spPr>
        <a:xfrm>
          <a:off x="0" y="554078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5</a:t>
          </a:r>
          <a:endParaRPr lang="vi-VN" sz="4100" kern="1200" noProof="0"/>
        </a:p>
      </dsp:txBody>
      <dsp:txXfrm>
        <a:off x="113350" y="5654132"/>
        <a:ext cx="547300" cy="547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67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smtClean="0"/>
            <a:t>Khái niệm</a:t>
          </a:r>
          <a:endParaRPr lang="vi-VN" sz="4300" b="0" kern="1200" noProof="0"/>
        </a:p>
      </dsp:txBody>
      <dsp:txXfrm rot="-5400000">
        <a:off x="928799" y="57450"/>
        <a:ext cx="7636838" cy="831136"/>
      </dsp:txXfrm>
    </dsp:sp>
    <dsp:sp modelId="{7D701CF5-2CC3-48B9-A656-E2968A10AA3B}">
      <dsp:nvSpPr>
        <dsp:cNvPr id="0" name=""/>
        <dsp:cNvSpPr/>
      </dsp:nvSpPr>
      <dsp:spPr>
        <a:xfrm>
          <a:off x="0" y="8601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199367"/>
        <a:ext cx="547300" cy="547300"/>
      </dsp:txXfrm>
    </dsp:sp>
    <dsp:sp modelId="{5012D0F9-E426-4C44-85B1-B5D15A7B4879}">
      <dsp:nvSpPr>
        <dsp:cNvPr id="0" name=""/>
        <dsp:cNvSpPr/>
      </dsp:nvSpPr>
      <dsp:spPr>
        <a:xfrm rot="5400000">
          <a:off x="4309169" y="-229202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Ghi đè biến cục bộ</a:t>
          </a:r>
          <a:endParaRPr lang="vi-VN" sz="4300" kern="1200" noProof="0"/>
        </a:p>
      </dsp:txBody>
      <dsp:txXfrm rot="-5400000">
        <a:off x="928799" y="1133310"/>
        <a:ext cx="7636838" cy="831136"/>
      </dsp:txXfrm>
    </dsp:sp>
    <dsp:sp modelId="{52D715E9-012B-492D-85DB-CC49546E7451}">
      <dsp:nvSpPr>
        <dsp:cNvPr id="0" name=""/>
        <dsp:cNvSpPr/>
      </dsp:nvSpPr>
      <dsp:spPr>
        <a:xfrm>
          <a:off x="0" y="116187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2</a:t>
          </a:r>
          <a:endParaRPr lang="vi-VN" sz="4100" kern="1200" noProof="0"/>
        </a:p>
      </dsp:txBody>
      <dsp:txXfrm>
        <a:off x="113350" y="1275227"/>
        <a:ext cx="547300" cy="547300"/>
      </dsp:txXfrm>
    </dsp:sp>
    <dsp:sp modelId="{20BEFA03-6951-4A7C-A59E-41DEF89A1A38}">
      <dsp:nvSpPr>
        <dsp:cNvPr id="0" name=""/>
        <dsp:cNvSpPr/>
      </dsp:nvSpPr>
      <dsp:spPr>
        <a:xfrm rot="5400000">
          <a:off x="4021338" y="-928331"/>
          <a:ext cx="1496722"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Cách thức truyền dữ liệu vào chương trình</a:t>
          </a:r>
          <a:endParaRPr lang="vi-VN" sz="4300" kern="1200" noProof="0"/>
        </a:p>
      </dsp:txBody>
      <dsp:txXfrm rot="-5400000">
        <a:off x="928799" y="2237272"/>
        <a:ext cx="7608736" cy="1350594"/>
      </dsp:txXfrm>
    </dsp:sp>
    <dsp:sp modelId="{45392A94-85D4-4213-B167-8FDD4035D4D9}">
      <dsp:nvSpPr>
        <dsp:cNvPr id="0" name=""/>
        <dsp:cNvSpPr/>
      </dsp:nvSpPr>
      <dsp:spPr>
        <a:xfrm>
          <a:off x="0" y="2525568"/>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3</a:t>
          </a:r>
          <a:endParaRPr lang="vi-VN" sz="4100" kern="1200" noProof="0"/>
        </a:p>
      </dsp:txBody>
      <dsp:txXfrm>
        <a:off x="113350" y="2638918"/>
        <a:ext cx="547300" cy="547300"/>
      </dsp:txXfrm>
    </dsp:sp>
    <dsp:sp modelId="{C0A1F197-AC5A-40EF-9731-6F36A15B4D19}">
      <dsp:nvSpPr>
        <dsp:cNvPr id="0" name=""/>
        <dsp:cNvSpPr/>
      </dsp:nvSpPr>
      <dsp:spPr>
        <a:xfrm rot="5400000">
          <a:off x="4021338" y="72319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Thay đổi luồng thực thi chương trình</a:t>
          </a:r>
          <a:endParaRPr lang="vi-VN" sz="4300" kern="1200" noProof="0"/>
        </a:p>
      </dsp:txBody>
      <dsp:txXfrm rot="-5400000">
        <a:off x="928799" y="3888794"/>
        <a:ext cx="7608736" cy="1350594"/>
      </dsp:txXfrm>
    </dsp:sp>
    <dsp:sp modelId="{7911A502-9C34-49F7-A3E6-CE0A4D7A114E}">
      <dsp:nvSpPr>
        <dsp:cNvPr id="0" name=""/>
        <dsp:cNvSpPr/>
      </dsp:nvSpPr>
      <dsp:spPr>
        <a:xfrm>
          <a:off x="0" y="41770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4</a:t>
          </a:r>
          <a:endParaRPr lang="vi-VN" sz="4100" kern="1200" noProof="0"/>
        </a:p>
      </dsp:txBody>
      <dsp:txXfrm>
        <a:off x="113350" y="4290441"/>
        <a:ext cx="547300" cy="547300"/>
      </dsp:txXfrm>
    </dsp:sp>
    <dsp:sp modelId="{8FF829D1-C933-40E1-9DA7-A3A973F2DD26}">
      <dsp:nvSpPr>
        <dsp:cNvPr id="0" name=""/>
        <dsp:cNvSpPr/>
      </dsp:nvSpPr>
      <dsp:spPr>
        <a:xfrm rot="5400000">
          <a:off x="4309169" y="2086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Trở về thư viện chuẩn</a:t>
          </a:r>
          <a:endParaRPr lang="vi-VN" sz="4300" kern="1200" noProof="0"/>
        </a:p>
      </dsp:txBody>
      <dsp:txXfrm rot="-5400000">
        <a:off x="928799" y="5512214"/>
        <a:ext cx="7636838" cy="831136"/>
      </dsp:txXfrm>
    </dsp:sp>
    <dsp:sp modelId="{82569575-BABA-447C-95F0-6A2DD845BC9D}">
      <dsp:nvSpPr>
        <dsp:cNvPr id="0" name=""/>
        <dsp:cNvSpPr/>
      </dsp:nvSpPr>
      <dsp:spPr>
        <a:xfrm>
          <a:off x="0" y="554078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5</a:t>
          </a:r>
          <a:endParaRPr lang="vi-VN" sz="4100" kern="1200" noProof="0"/>
        </a:p>
      </dsp:txBody>
      <dsp:txXfrm>
        <a:off x="113350" y="5654132"/>
        <a:ext cx="547300" cy="5473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67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smtClean="0"/>
            <a:t>Khái niệm</a:t>
          </a:r>
          <a:endParaRPr lang="vi-VN" sz="4300" b="0" kern="1200" noProof="0"/>
        </a:p>
      </dsp:txBody>
      <dsp:txXfrm rot="-5400000">
        <a:off x="928799" y="57450"/>
        <a:ext cx="7636838" cy="831136"/>
      </dsp:txXfrm>
    </dsp:sp>
    <dsp:sp modelId="{7D701CF5-2CC3-48B9-A656-E2968A10AA3B}">
      <dsp:nvSpPr>
        <dsp:cNvPr id="0" name=""/>
        <dsp:cNvSpPr/>
      </dsp:nvSpPr>
      <dsp:spPr>
        <a:xfrm>
          <a:off x="0" y="8601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199367"/>
        <a:ext cx="547300" cy="547300"/>
      </dsp:txXfrm>
    </dsp:sp>
    <dsp:sp modelId="{5012D0F9-E426-4C44-85B1-B5D15A7B4879}">
      <dsp:nvSpPr>
        <dsp:cNvPr id="0" name=""/>
        <dsp:cNvSpPr/>
      </dsp:nvSpPr>
      <dsp:spPr>
        <a:xfrm rot="5400000">
          <a:off x="4309169" y="-229202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Ghi đè biến cục bộ</a:t>
          </a:r>
          <a:endParaRPr lang="vi-VN" sz="4300" kern="1200" noProof="0"/>
        </a:p>
      </dsp:txBody>
      <dsp:txXfrm rot="-5400000">
        <a:off x="928799" y="1133310"/>
        <a:ext cx="7636838" cy="831136"/>
      </dsp:txXfrm>
    </dsp:sp>
    <dsp:sp modelId="{52D715E9-012B-492D-85DB-CC49546E7451}">
      <dsp:nvSpPr>
        <dsp:cNvPr id="0" name=""/>
        <dsp:cNvSpPr/>
      </dsp:nvSpPr>
      <dsp:spPr>
        <a:xfrm>
          <a:off x="0" y="116187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2</a:t>
          </a:r>
          <a:endParaRPr lang="vi-VN" sz="4100" kern="1200" noProof="0"/>
        </a:p>
      </dsp:txBody>
      <dsp:txXfrm>
        <a:off x="113350" y="1275227"/>
        <a:ext cx="547300" cy="547300"/>
      </dsp:txXfrm>
    </dsp:sp>
    <dsp:sp modelId="{20BEFA03-6951-4A7C-A59E-41DEF89A1A38}">
      <dsp:nvSpPr>
        <dsp:cNvPr id="0" name=""/>
        <dsp:cNvSpPr/>
      </dsp:nvSpPr>
      <dsp:spPr>
        <a:xfrm rot="5400000">
          <a:off x="4021338" y="-92833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Cách thức truyền dữ liệu vào chương trình</a:t>
          </a:r>
          <a:endParaRPr lang="vi-VN" sz="4300" kern="1200" noProof="0"/>
        </a:p>
      </dsp:txBody>
      <dsp:txXfrm rot="-5400000">
        <a:off x="928799" y="2237272"/>
        <a:ext cx="7608736" cy="1350594"/>
      </dsp:txXfrm>
    </dsp:sp>
    <dsp:sp modelId="{45392A94-85D4-4213-B167-8FDD4035D4D9}">
      <dsp:nvSpPr>
        <dsp:cNvPr id="0" name=""/>
        <dsp:cNvSpPr/>
      </dsp:nvSpPr>
      <dsp:spPr>
        <a:xfrm>
          <a:off x="0" y="2525568"/>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3</a:t>
          </a:r>
          <a:endParaRPr lang="vi-VN" sz="4100" kern="1200" noProof="0"/>
        </a:p>
      </dsp:txBody>
      <dsp:txXfrm>
        <a:off x="113350" y="2638918"/>
        <a:ext cx="547300" cy="547300"/>
      </dsp:txXfrm>
    </dsp:sp>
    <dsp:sp modelId="{C0A1F197-AC5A-40EF-9731-6F36A15B4D19}">
      <dsp:nvSpPr>
        <dsp:cNvPr id="0" name=""/>
        <dsp:cNvSpPr/>
      </dsp:nvSpPr>
      <dsp:spPr>
        <a:xfrm rot="5400000">
          <a:off x="4021338" y="723191"/>
          <a:ext cx="1496722"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Thay đổi luồng thực thi chương trình</a:t>
          </a:r>
          <a:endParaRPr lang="vi-VN" sz="4300" kern="1200" noProof="0"/>
        </a:p>
      </dsp:txBody>
      <dsp:txXfrm rot="-5400000">
        <a:off x="928799" y="3888794"/>
        <a:ext cx="7608736" cy="1350594"/>
      </dsp:txXfrm>
    </dsp:sp>
    <dsp:sp modelId="{7911A502-9C34-49F7-A3E6-CE0A4D7A114E}">
      <dsp:nvSpPr>
        <dsp:cNvPr id="0" name=""/>
        <dsp:cNvSpPr/>
      </dsp:nvSpPr>
      <dsp:spPr>
        <a:xfrm>
          <a:off x="0" y="417709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4</a:t>
          </a:r>
          <a:endParaRPr lang="vi-VN" sz="4100" kern="1200" noProof="0"/>
        </a:p>
      </dsp:txBody>
      <dsp:txXfrm>
        <a:off x="113350" y="4290441"/>
        <a:ext cx="547300" cy="547300"/>
      </dsp:txXfrm>
    </dsp:sp>
    <dsp:sp modelId="{8FF829D1-C933-40E1-9DA7-A3A973F2DD26}">
      <dsp:nvSpPr>
        <dsp:cNvPr id="0" name=""/>
        <dsp:cNvSpPr/>
      </dsp:nvSpPr>
      <dsp:spPr>
        <a:xfrm rot="5400000">
          <a:off x="4309169" y="2086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Trở về thư viện chuẩn</a:t>
          </a:r>
          <a:endParaRPr lang="vi-VN" sz="4300" kern="1200" noProof="0"/>
        </a:p>
      </dsp:txBody>
      <dsp:txXfrm rot="-5400000">
        <a:off x="928799" y="5512214"/>
        <a:ext cx="7636838" cy="831136"/>
      </dsp:txXfrm>
    </dsp:sp>
    <dsp:sp modelId="{82569575-BABA-447C-95F0-6A2DD845BC9D}">
      <dsp:nvSpPr>
        <dsp:cNvPr id="0" name=""/>
        <dsp:cNvSpPr/>
      </dsp:nvSpPr>
      <dsp:spPr>
        <a:xfrm>
          <a:off x="0" y="554078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5</a:t>
          </a:r>
          <a:endParaRPr lang="vi-VN" sz="4100" kern="1200" noProof="0"/>
        </a:p>
      </dsp:txBody>
      <dsp:txXfrm>
        <a:off x="113350" y="5654132"/>
        <a:ext cx="547300" cy="54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09169" y="-336788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smtClean="0"/>
            <a:t>Khái niệm</a:t>
          </a:r>
          <a:endParaRPr lang="vi-VN" sz="4300" b="0" kern="1200" noProof="0"/>
        </a:p>
      </dsp:txBody>
      <dsp:txXfrm rot="-5400000">
        <a:off x="928799" y="57450"/>
        <a:ext cx="7636838" cy="831136"/>
      </dsp:txXfrm>
    </dsp:sp>
    <dsp:sp modelId="{7D701CF5-2CC3-48B9-A656-E2968A10AA3B}">
      <dsp:nvSpPr>
        <dsp:cNvPr id="0" name=""/>
        <dsp:cNvSpPr/>
      </dsp:nvSpPr>
      <dsp:spPr>
        <a:xfrm>
          <a:off x="0" y="8601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199367"/>
        <a:ext cx="547300" cy="547300"/>
      </dsp:txXfrm>
    </dsp:sp>
    <dsp:sp modelId="{5012D0F9-E426-4C44-85B1-B5D15A7B4879}">
      <dsp:nvSpPr>
        <dsp:cNvPr id="0" name=""/>
        <dsp:cNvSpPr/>
      </dsp:nvSpPr>
      <dsp:spPr>
        <a:xfrm rot="5400000">
          <a:off x="4309169" y="-2292022"/>
          <a:ext cx="921060"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Ghi đè biến cục bộ</a:t>
          </a:r>
          <a:endParaRPr lang="vi-VN" sz="4300" kern="1200" noProof="0"/>
        </a:p>
      </dsp:txBody>
      <dsp:txXfrm rot="-5400000">
        <a:off x="928799" y="1133310"/>
        <a:ext cx="7636838" cy="831136"/>
      </dsp:txXfrm>
    </dsp:sp>
    <dsp:sp modelId="{52D715E9-012B-492D-85DB-CC49546E7451}">
      <dsp:nvSpPr>
        <dsp:cNvPr id="0" name=""/>
        <dsp:cNvSpPr/>
      </dsp:nvSpPr>
      <dsp:spPr>
        <a:xfrm>
          <a:off x="0" y="1161877"/>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2</a:t>
          </a:r>
          <a:endParaRPr lang="vi-VN" sz="4100" kern="1200" noProof="0"/>
        </a:p>
      </dsp:txBody>
      <dsp:txXfrm>
        <a:off x="113350" y="1275227"/>
        <a:ext cx="547300" cy="547300"/>
      </dsp:txXfrm>
    </dsp:sp>
    <dsp:sp modelId="{20BEFA03-6951-4A7C-A59E-41DEF89A1A38}">
      <dsp:nvSpPr>
        <dsp:cNvPr id="0" name=""/>
        <dsp:cNvSpPr/>
      </dsp:nvSpPr>
      <dsp:spPr>
        <a:xfrm rot="5400000">
          <a:off x="4021338" y="-92833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Cách thức truyền dữ liệu vào chương trình</a:t>
          </a:r>
          <a:endParaRPr lang="vi-VN" sz="4300" kern="1200" noProof="0"/>
        </a:p>
      </dsp:txBody>
      <dsp:txXfrm rot="-5400000">
        <a:off x="928799" y="2237272"/>
        <a:ext cx="7608736" cy="1350594"/>
      </dsp:txXfrm>
    </dsp:sp>
    <dsp:sp modelId="{45392A94-85D4-4213-B167-8FDD4035D4D9}">
      <dsp:nvSpPr>
        <dsp:cNvPr id="0" name=""/>
        <dsp:cNvSpPr/>
      </dsp:nvSpPr>
      <dsp:spPr>
        <a:xfrm>
          <a:off x="0" y="2525568"/>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3</a:t>
          </a:r>
          <a:endParaRPr lang="vi-VN" sz="4100" kern="1200" noProof="0"/>
        </a:p>
      </dsp:txBody>
      <dsp:txXfrm>
        <a:off x="113350" y="2638918"/>
        <a:ext cx="547300" cy="547300"/>
      </dsp:txXfrm>
    </dsp:sp>
    <dsp:sp modelId="{C0A1F197-AC5A-40EF-9731-6F36A15B4D19}">
      <dsp:nvSpPr>
        <dsp:cNvPr id="0" name=""/>
        <dsp:cNvSpPr/>
      </dsp:nvSpPr>
      <dsp:spPr>
        <a:xfrm rot="5400000">
          <a:off x="4021338" y="723191"/>
          <a:ext cx="1496722" cy="76818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Thay đổi luồng thực thi chương trình</a:t>
          </a:r>
          <a:endParaRPr lang="vi-VN" sz="4300" kern="1200" noProof="0"/>
        </a:p>
      </dsp:txBody>
      <dsp:txXfrm rot="-5400000">
        <a:off x="928799" y="3888794"/>
        <a:ext cx="7608736" cy="1350594"/>
      </dsp:txXfrm>
    </dsp:sp>
    <dsp:sp modelId="{7911A502-9C34-49F7-A3E6-CE0A4D7A114E}">
      <dsp:nvSpPr>
        <dsp:cNvPr id="0" name=""/>
        <dsp:cNvSpPr/>
      </dsp:nvSpPr>
      <dsp:spPr>
        <a:xfrm>
          <a:off x="0" y="41770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4</a:t>
          </a:r>
          <a:endParaRPr lang="vi-VN" sz="4100" kern="1200" noProof="0"/>
        </a:p>
      </dsp:txBody>
      <dsp:txXfrm>
        <a:off x="113350" y="4290441"/>
        <a:ext cx="547300" cy="547300"/>
      </dsp:txXfrm>
    </dsp:sp>
    <dsp:sp modelId="{8FF829D1-C933-40E1-9DA7-A3A973F2DD26}">
      <dsp:nvSpPr>
        <dsp:cNvPr id="0" name=""/>
        <dsp:cNvSpPr/>
      </dsp:nvSpPr>
      <dsp:spPr>
        <a:xfrm rot="5400000">
          <a:off x="4309169" y="2086882"/>
          <a:ext cx="921060" cy="76818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smtClean="0"/>
            <a:t>Trở về thư viện chuẩn</a:t>
          </a:r>
          <a:endParaRPr lang="vi-VN" sz="4300" kern="1200" noProof="0"/>
        </a:p>
      </dsp:txBody>
      <dsp:txXfrm rot="-5400000">
        <a:off x="928799" y="5512214"/>
        <a:ext cx="7636838" cy="831136"/>
      </dsp:txXfrm>
    </dsp:sp>
    <dsp:sp modelId="{82569575-BABA-447C-95F0-6A2DD845BC9D}">
      <dsp:nvSpPr>
        <dsp:cNvPr id="0" name=""/>
        <dsp:cNvSpPr/>
      </dsp:nvSpPr>
      <dsp:spPr>
        <a:xfrm>
          <a:off x="0" y="5540782"/>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smtClean="0"/>
            <a:t>5</a:t>
          </a:r>
          <a:endParaRPr lang="vi-VN" sz="4100" kern="1200" noProof="0"/>
        </a:p>
      </dsp:txBody>
      <dsp:txXfrm>
        <a:off x="113350" y="5654132"/>
        <a:ext cx="547300" cy="54730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6.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16.12.2019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16.12.2019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havalkapil.com/blogs/Buffer-Overflow-Exploit/"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reverseengineering.stackexchange.com/questions/15173/what-is-the-purpose-of-these-instructions-before-the-main-preamble" TargetMode="External"/><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s://stackoverflow.com/questions/38781118/why-is-gcc-generating-an-extra-return-address/38783034"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nybutfinite.com/post/anatomy-of-a-program-in-memory/"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anybutfinite.com/post/anatomy-of-a-program-in-memory/"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Phần</a:t>
            </a:r>
            <a:r>
              <a:rPr lang="vi-VN" baseline="0" smtClean="0"/>
              <a:t> màu vàng là phần dữ liệu tràn ra ngoài buffer, đè lên các dữ liệu khác.</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20</a:t>
            </a:fld>
            <a:endParaRPr lang="ru-RU"/>
          </a:p>
        </p:txBody>
      </p:sp>
    </p:spTree>
    <p:extLst>
      <p:ext uri="{BB962C8B-B14F-4D97-AF65-F5344CB8AC3E}">
        <p14:creationId xmlns:p14="http://schemas.microsoft.com/office/powerpoint/2010/main" val="185229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3643461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3188246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839547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33</a:t>
            </a:fld>
            <a:endParaRPr lang="ru-RU"/>
          </a:p>
        </p:txBody>
      </p:sp>
    </p:spTree>
    <p:extLst>
      <p:ext uri="{BB962C8B-B14F-4D97-AF65-F5344CB8AC3E}">
        <p14:creationId xmlns:p14="http://schemas.microsoft.com/office/powerpoint/2010/main" val="3279425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smtClean="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626762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0x08048468</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48</a:t>
            </a:fld>
            <a:endParaRPr lang="ru-RU"/>
          </a:p>
        </p:txBody>
      </p:sp>
    </p:spTree>
    <p:extLst>
      <p:ext uri="{BB962C8B-B14F-4D97-AF65-F5344CB8AC3E}">
        <p14:creationId xmlns:p14="http://schemas.microsoft.com/office/powerpoint/2010/main" val="326327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Nguồn</a:t>
            </a:r>
            <a:r>
              <a:rPr lang="vi-VN" baseline="0" smtClean="0"/>
              <a:t> tham khảo: </a:t>
            </a:r>
            <a:r>
              <a:rPr lang="vi-VN" smtClean="0">
                <a:hlinkClick r:id="rId3"/>
              </a:rPr>
              <a:t>https://dhavalkapil.com/blogs/Buffer-Overflow-Exploit/</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50</a:t>
            </a:fld>
            <a:endParaRPr lang="ru-RU"/>
          </a:p>
        </p:txBody>
      </p:sp>
    </p:spTree>
    <p:extLst>
      <p:ext uri="{BB962C8B-B14F-4D97-AF65-F5344CB8AC3E}">
        <p14:creationId xmlns:p14="http://schemas.microsoft.com/office/powerpoint/2010/main" val="815858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Source 1: </a:t>
            </a:r>
            <a:r>
              <a:rPr lang="vi-VN" smtClean="0">
                <a:hlinkClick r:id="rId3"/>
              </a:rPr>
              <a:t>https://reverseengineering.stackexchange.com/questions/15173/what-is-the-purpose-of-these-instructions-before-the-main-preamble</a:t>
            </a:r>
            <a:endParaRPr lang="en-US" smtClean="0"/>
          </a:p>
          <a:p>
            <a:r>
              <a:rPr lang="en-US" smtClean="0"/>
              <a:t>Source 2: </a:t>
            </a:r>
            <a:r>
              <a:rPr lang="vi-VN" smtClean="0">
                <a:hlinkClick r:id="rId4"/>
              </a:rPr>
              <a:t>https://stackoverflow.com/questions/38781118/why-is-gcc-generating-an-extra-return-address/38783034</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62</a:t>
            </a:fld>
            <a:endParaRPr lang="ru-RU"/>
          </a:p>
        </p:txBody>
      </p:sp>
    </p:spTree>
    <p:extLst>
      <p:ext uri="{BB962C8B-B14F-4D97-AF65-F5344CB8AC3E}">
        <p14:creationId xmlns:p14="http://schemas.microsoft.com/office/powerpoint/2010/main" val="351312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63</a:t>
            </a:fld>
            <a:endParaRPr lang="ru-RU"/>
          </a:p>
        </p:txBody>
      </p:sp>
    </p:spTree>
    <p:extLst>
      <p:ext uri="{BB962C8B-B14F-4D97-AF65-F5344CB8AC3E}">
        <p14:creationId xmlns:p14="http://schemas.microsoft.com/office/powerpoint/2010/main" val="402403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Source: </a:t>
            </a:r>
            <a:r>
              <a:rPr lang="en-US" dirty="0" smtClean="0">
                <a:hlinkClick r:id="rId3"/>
              </a:rPr>
              <a:t>https://manybutfinite.com/post/anatomy-of-a-program-in-memory/</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64</a:t>
            </a:fld>
            <a:endParaRPr lang="ru-RU"/>
          </a:p>
        </p:txBody>
      </p:sp>
    </p:spTree>
    <p:extLst>
      <p:ext uri="{BB962C8B-B14F-4D97-AF65-F5344CB8AC3E}">
        <p14:creationId xmlns:p14="http://schemas.microsoft.com/office/powerpoint/2010/main" val="3121197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Source: </a:t>
            </a:r>
            <a:r>
              <a:rPr lang="en-US" dirty="0" smtClean="0">
                <a:hlinkClick r:id="rId3"/>
              </a:rPr>
              <a:t>https://manybutfinite.com/post/anatomy-of-a-program-in-memory/</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65</a:t>
            </a:fld>
            <a:endParaRPr lang="ru-RU"/>
          </a:p>
        </p:txBody>
      </p:sp>
    </p:spTree>
    <p:extLst>
      <p:ext uri="{BB962C8B-B14F-4D97-AF65-F5344CB8AC3E}">
        <p14:creationId xmlns:p14="http://schemas.microsoft.com/office/powerpoint/2010/main" val="3912364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66</a:t>
            </a:fld>
            <a:endParaRPr lang="ru-RU"/>
          </a:p>
        </p:txBody>
      </p:sp>
    </p:spTree>
    <p:extLst>
      <p:ext uri="{BB962C8B-B14F-4D97-AF65-F5344CB8AC3E}">
        <p14:creationId xmlns:p14="http://schemas.microsoft.com/office/powerpoint/2010/main" val="1043214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67</a:t>
            </a:fld>
            <a:endParaRPr lang="ru-RU"/>
          </a:p>
        </p:txBody>
      </p:sp>
    </p:spTree>
    <p:extLst>
      <p:ext uri="{BB962C8B-B14F-4D97-AF65-F5344CB8AC3E}">
        <p14:creationId xmlns:p14="http://schemas.microsoft.com/office/powerpoint/2010/main" val="4125110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https://0xrick.github.io/binary-exploitation/bof6/</a:t>
            </a:r>
          </a:p>
          <a:p>
            <a:r>
              <a:rPr lang="vi-VN" dirty="0" smtClean="0"/>
              <a:t>Google:</a:t>
            </a:r>
            <a:r>
              <a:rPr lang="vi-VN" baseline="0" dirty="0" smtClean="0"/>
              <a:t> return to libc example</a:t>
            </a:r>
            <a:endParaRPr lang="vi-VN" dirty="0"/>
          </a:p>
        </p:txBody>
      </p:sp>
      <p:sp>
        <p:nvSpPr>
          <p:cNvPr id="4" name="Slide Number Placeholder 3"/>
          <p:cNvSpPr>
            <a:spLocks noGrp="1"/>
          </p:cNvSpPr>
          <p:nvPr>
            <p:ph type="sldNum" sz="quarter" idx="10"/>
          </p:nvPr>
        </p:nvSpPr>
        <p:spPr/>
        <p:txBody>
          <a:bodyPr/>
          <a:lstStyle/>
          <a:p>
            <a:fld id="{391F8C0C-5812-497D-B352-B5908CC200C0}" type="slidenum">
              <a:rPr lang="ru-RU" smtClean="0"/>
              <a:t>68</a:t>
            </a:fld>
            <a:endParaRPr lang="ru-RU"/>
          </a:p>
        </p:txBody>
      </p:sp>
    </p:spTree>
    <p:extLst>
      <p:ext uri="{BB962C8B-B14F-4D97-AF65-F5344CB8AC3E}">
        <p14:creationId xmlns:p14="http://schemas.microsoft.com/office/powerpoint/2010/main" val="1558532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75</a:t>
            </a:fld>
            <a:endParaRPr lang="ru-RU"/>
          </a:p>
        </p:txBody>
      </p:sp>
    </p:spTree>
    <p:extLst>
      <p:ext uri="{BB962C8B-B14F-4D97-AF65-F5344CB8AC3E}">
        <p14:creationId xmlns:p14="http://schemas.microsoft.com/office/powerpoint/2010/main" val="1372129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Source: https://www.tecmint.com/set-unset-environment-variables-in-linux</a:t>
            </a:r>
          </a:p>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81</a:t>
            </a:fld>
            <a:endParaRPr lang="ru-RU"/>
          </a:p>
        </p:txBody>
      </p:sp>
    </p:spTree>
    <p:extLst>
      <p:ext uri="{BB962C8B-B14F-4D97-AF65-F5344CB8AC3E}">
        <p14:creationId xmlns:p14="http://schemas.microsoft.com/office/powerpoint/2010/main" val="3337632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82</a:t>
            </a:fld>
            <a:endParaRPr lang="ru-RU"/>
          </a:p>
        </p:txBody>
      </p:sp>
    </p:spTree>
    <p:extLst>
      <p:ext uri="{BB962C8B-B14F-4D97-AF65-F5344CB8AC3E}">
        <p14:creationId xmlns:p14="http://schemas.microsoft.com/office/powerpoint/2010/main" val="2172470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83</a:t>
            </a:fld>
            <a:endParaRPr lang="ru-RU"/>
          </a:p>
        </p:txBody>
      </p:sp>
    </p:spTree>
    <p:extLst>
      <p:ext uri="{BB962C8B-B14F-4D97-AF65-F5344CB8AC3E}">
        <p14:creationId xmlns:p14="http://schemas.microsoft.com/office/powerpoint/2010/main" val="2253606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84</a:t>
            </a:fld>
            <a:endParaRPr lang="ru-RU"/>
          </a:p>
        </p:txBody>
      </p:sp>
    </p:spTree>
    <p:extLst>
      <p:ext uri="{BB962C8B-B14F-4D97-AF65-F5344CB8AC3E}">
        <p14:creationId xmlns:p14="http://schemas.microsoft.com/office/powerpoint/2010/main" val="11216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2009883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85</a:t>
            </a:fld>
            <a:endParaRPr lang="ru-RU"/>
          </a:p>
        </p:txBody>
      </p:sp>
    </p:spTree>
    <p:extLst>
      <p:ext uri="{BB962C8B-B14F-4D97-AF65-F5344CB8AC3E}">
        <p14:creationId xmlns:p14="http://schemas.microsoft.com/office/powerpoint/2010/main" val="1757342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87</a:t>
            </a:fld>
            <a:endParaRPr lang="ru-RU"/>
          </a:p>
        </p:txBody>
      </p:sp>
    </p:spTree>
    <p:extLst>
      <p:ext uri="{BB962C8B-B14F-4D97-AF65-F5344CB8AC3E}">
        <p14:creationId xmlns:p14="http://schemas.microsoft.com/office/powerpoint/2010/main" val="378321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https://www.sans.org/top25-software-errors/</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297208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http://hack-r.com/wp-content/uploads/2014/10/cdecl.png</a:t>
            </a:r>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166281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252823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344570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code may NOT work if you are using</a:t>
            </a:r>
            <a:r>
              <a:rPr lang="vi-VN" smtClean="0"/>
              <a:t> </a:t>
            </a:r>
            <a:r>
              <a:rPr lang="en-US" smtClean="0"/>
              <a:t>complier of newest </a:t>
            </a:r>
            <a:r>
              <a:rPr lang="en-US" err="1" smtClean="0"/>
              <a:t>ver</a:t>
            </a:r>
            <a:r>
              <a:rPr lang="vi-VN" smtClean="0"/>
              <a:t>s</a:t>
            </a:r>
            <a:r>
              <a:rPr lang="en-US" smtClean="0"/>
              <a:t>ions</a:t>
            </a:r>
            <a:r>
              <a:rPr lang="vi-VN" smtClean="0"/>
              <a:t>, because the </a:t>
            </a:r>
            <a:r>
              <a:rPr lang="en-US" smtClean="0"/>
              <a:t>'</a:t>
            </a:r>
            <a:r>
              <a:rPr lang="en-US" b="1" smtClean="0"/>
              <a:t>gets</a:t>
            </a:r>
            <a:r>
              <a:rPr lang="en-US" smtClean="0"/>
              <a:t>‘</a:t>
            </a:r>
            <a:r>
              <a:rPr lang="vi-VN" smtClean="0"/>
              <a:t> function</a:t>
            </a:r>
            <a:r>
              <a:rPr lang="en-US" smtClean="0"/>
              <a:t> </a:t>
            </a:r>
            <a:r>
              <a:rPr lang="vi-VN" smtClean="0"/>
              <a:t>has</a:t>
            </a:r>
            <a:r>
              <a:rPr lang="vi-VN" baseline="0" smtClean="0"/>
              <a:t> been</a:t>
            </a:r>
            <a:r>
              <a:rPr lang="en-US" smtClean="0"/>
              <a:t> REMOVED from </a:t>
            </a:r>
            <a:r>
              <a:rPr lang="en-US" err="1" smtClean="0"/>
              <a:t>stdio.h</a:t>
            </a:r>
            <a:r>
              <a:rPr lang="en-US" smtClean="0"/>
              <a:t> since C11 Standard</a:t>
            </a:r>
            <a:endParaRPr lang="vi-VN" smtClean="0"/>
          </a:p>
          <a:p>
            <a:r>
              <a:rPr lang="vi-VN" smtClean="0"/>
              <a:t>Đoạn</a:t>
            </a:r>
            <a:r>
              <a:rPr lang="vi-VN" baseline="0" smtClean="0"/>
              <a:t> mã này được biên dịch bởi </a:t>
            </a:r>
            <a:r>
              <a:rPr lang="vi-VN" sz="1200" kern="1200" smtClean="0">
                <a:solidFill>
                  <a:schemeClr val="tx1"/>
                </a:solidFill>
                <a:latin typeface="+mn-lt"/>
                <a:ea typeface="+mn-ea"/>
                <a:cs typeface="+mn-cs"/>
              </a:rPr>
              <a:t>mingw32-gcc.exe, đi</a:t>
            </a:r>
            <a:r>
              <a:rPr lang="vi-VN" sz="1200" kern="1200" baseline="0" smtClean="0">
                <a:solidFill>
                  <a:schemeClr val="tx1"/>
                </a:solidFill>
                <a:latin typeface="+mn-lt"/>
                <a:ea typeface="+mn-ea"/>
                <a:cs typeface="+mn-cs"/>
              </a:rPr>
              <a:t> kèm CodeBlock 17.12 ở chế độ Debug</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mtClean="0"/>
              <a:t>Chương</a:t>
            </a:r>
            <a:r>
              <a:rPr lang="vi-VN" baseline="0" smtClean="0"/>
              <a:t> trình thực thi được chứa trong file RAR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aseline="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aseline="0" smtClean="0"/>
              <a:t>Nếu muốn biên dịch trong Linux thì cần sử dụng phiên bản cũ của gcc (ví dụ, dùng Ubuntu 12.04 LTS), và bật tham số -fno-stack-protector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1" baseline="0" smtClean="0"/>
              <a:t>gcc main.c -o main -fno-stack-protector</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aseline="0" smtClean="0"/>
              <a:t>Đồng thời, cần tắt chế độ ngẫu nhiên hóa không gian địa chỉ ảo với câu lệnh</a:t>
            </a:r>
          </a:p>
          <a:p>
            <a:pPr marL="0" marR="0" lvl="0" indent="0" algn="l" defTabSz="914400" rtl="0" eaLnBrk="1" fontAlgn="auto" latinLnBrk="0" hangingPunct="1">
              <a:lnSpc>
                <a:spcPct val="100000"/>
              </a:lnSpc>
              <a:spcBef>
                <a:spcPts val="0"/>
              </a:spcBef>
              <a:spcAft>
                <a:spcPts val="0"/>
              </a:spcAft>
              <a:buClrTx/>
              <a:buSzTx/>
              <a:buFontTx/>
              <a:buNone/>
              <a:tabLst/>
              <a:defRPr/>
            </a:pPr>
            <a:r>
              <a:rPr lang="vi-VN" b="1" baseline="0" smtClean="0"/>
              <a:t>sudo sysctl -w kernel.randomize_va_space=0</a:t>
            </a:r>
            <a:endParaRPr lang="vi-VN" b="1" smtClean="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2229136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Nếu</a:t>
            </a:r>
            <a:r>
              <a:rPr lang="vi-VN" baseline="0" smtClean="0"/>
              <a:t> mã nguồn được biên dịch ở chế độ Release thì sẽ không được kết quả thế này.</a:t>
            </a:r>
            <a:endParaRPr lang="vi-VN"/>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248947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71800" y="76200"/>
            <a:ext cx="2997200"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105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5791200" y="6553200"/>
            <a:ext cx="3199915" cy="215444"/>
          </a:xfrm>
          <a:prstGeom prst="rect">
            <a:avLst/>
          </a:prstGeom>
          <a:noFill/>
        </p:spPr>
        <p:txBody>
          <a:bodyPr wrap="none" rtlCol="0">
            <a:spAutoFit/>
          </a:bodyPr>
          <a:lstStyle/>
          <a:p>
            <a:r>
              <a:rPr lang="vi-VN" sz="800" smtClean="0"/>
              <a:t>http://www.caridad.com/wp-content/uploads/2015/11/thankyou.jpg</a:t>
            </a:r>
            <a:endParaRPr lang="vi-VN" sz="800"/>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90600"/>
            <a:ext cx="7239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4809903" y="6553200"/>
            <a:ext cx="4257897" cy="215444"/>
          </a:xfrm>
          <a:prstGeom prst="rect">
            <a:avLst/>
          </a:prstGeom>
          <a:noFill/>
        </p:spPr>
        <p:txBody>
          <a:bodyPr wrap="none" rtlCol="0">
            <a:spAutoFit/>
          </a:bodyPr>
          <a:lstStyle/>
          <a:p>
            <a:r>
              <a:rPr lang="vi-VN" sz="800" smtClean="0"/>
              <a:t>http://www.emoticonswallpapers.com/images/thank-you/thank-you-glitter-pictures-010.jpg</a:t>
            </a:r>
            <a:endParaRPr lang="vi-VN" sz="800"/>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5372558" y="6553200"/>
            <a:ext cx="3695242" cy="215444"/>
          </a:xfrm>
          <a:prstGeom prst="rect">
            <a:avLst/>
          </a:prstGeom>
          <a:noFill/>
        </p:spPr>
        <p:txBody>
          <a:bodyPr wrap="none" rtlCol="0">
            <a:spAutoFit/>
          </a:bodyPr>
          <a:lstStyle/>
          <a:p>
            <a:r>
              <a:rPr lang="vi-VN" sz="800" smtClean="0"/>
              <a:t>http://www.corydoiron.com/wp-content/uploads/2012/11/Thank-You-Kids-.jpg</a:t>
            </a:r>
            <a:endParaRPr lang="vi-VN" sz="800"/>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761999"/>
            <a:ext cx="77724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5105400" y="6553200"/>
            <a:ext cx="3972562" cy="215444"/>
          </a:xfrm>
          <a:prstGeom prst="rect">
            <a:avLst/>
          </a:prstGeom>
          <a:noFill/>
        </p:spPr>
        <p:txBody>
          <a:bodyPr wrap="none" rtlCol="0">
            <a:spAutoFit/>
          </a:bodyPr>
          <a:lstStyle/>
          <a:p>
            <a:r>
              <a:rPr lang="vi-VN" sz="800" smtClean="0"/>
              <a:t>http://www.marketingyourpurpose.com/wp-content/uploads/2014/04/Thank-You.jpg</a:t>
            </a:r>
            <a:endParaRPr lang="vi-VN" sz="800"/>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 y="609600"/>
            <a:ext cx="7634068"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6462600" y="6553200"/>
            <a:ext cx="2605200" cy="215444"/>
          </a:xfrm>
          <a:prstGeom prst="rect">
            <a:avLst/>
          </a:prstGeom>
          <a:noFill/>
        </p:spPr>
        <p:txBody>
          <a:bodyPr wrap="none" rtlCol="0">
            <a:spAutoFit/>
          </a:bodyPr>
          <a:lstStyle/>
          <a:p>
            <a:r>
              <a:rPr lang="vi-VN" sz="800" smtClean="0"/>
              <a:t>http://f.tqn.com/y/jobsearch/1/W/J/7/1/185275200.jpg</a:t>
            </a:r>
            <a:endParaRPr lang="vi-VN" sz="800"/>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914400"/>
            <a:ext cx="7876468"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28600"/>
            <a:ext cx="8610600" cy="6400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143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hasCustomPrompt="1"/>
          </p:nvPr>
        </p:nvSpPr>
        <p:spPr>
          <a:xfrm>
            <a:off x="228600" y="274638"/>
            <a:ext cx="8610600" cy="792162"/>
          </a:xfrm>
        </p:spPr>
        <p:txBody>
          <a:bodyPr/>
          <a:lstStyle>
            <a:lvl1pPr>
              <a:defRPr b="1" baseline="0">
                <a:solidFill>
                  <a:srgbClr val="FF0000"/>
                </a:solidFill>
                <a:latin typeface="Calibri" pitchFamily="34" charset="0"/>
              </a:defRPr>
            </a:lvl1pPr>
          </a:lstStyle>
          <a:p>
            <a:r>
              <a:rPr lang="vi-VN" dirty="0" smtClean="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ục lục phụ. Không tiêu đề">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762000"/>
            <a:ext cx="8610600" cy="5334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52007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smtClean="0"/>
              <a:t>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êu đề 2 dòng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1447800"/>
            <a:ext cx="9144000" cy="5410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8022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ỉ có Tiêu đề 2 dòng">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1475184"/>
          </a:xfrm>
          <a:noFill/>
        </p:spPr>
        <p:txBody>
          <a:bodyPr>
            <a:noAutofit/>
          </a:bodyPr>
          <a:lstStyle>
            <a:lvl1pPr>
              <a:defRPr sz="4000" b="1" baseline="0">
                <a:solidFill>
                  <a:srgbClr val="FF0000"/>
                </a:solidFill>
                <a:latin typeface="Arial Narrow" pitchFamily="34" charset="0"/>
              </a:defRPr>
            </a:lvl1pPr>
          </a:lstStyle>
          <a:p>
            <a:r>
              <a:rPr lang="vi-VN" dirty="0" smtClean="0"/>
              <a:t>Sử dụng layout này đối với những slide có tiêu đề dài, phải thể hiện trên 2 dòng</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1447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405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urce Cod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0" y="685800"/>
            <a:ext cx="9144000" cy="6172200"/>
          </a:xfrm>
        </p:spPr>
        <p:txBody>
          <a:bodyPr>
            <a:normAutofit/>
          </a:bodyPr>
          <a:lstStyle>
            <a:lvl1pPr marL="0" indent="0" defTabSz="914400">
              <a:lnSpc>
                <a:spcPct val="100000"/>
              </a:lnSpc>
              <a:spcBef>
                <a:spcPts val="0"/>
              </a:spcBef>
              <a:spcAft>
                <a:spcPts val="0"/>
              </a:spcAft>
              <a:buNone/>
              <a:tabLst>
                <a:tab pos="463550" algn="l"/>
                <a:tab pos="914400" algn="l"/>
                <a:tab pos="1377950" algn="l"/>
                <a:tab pos="1828800" algn="l"/>
                <a:tab pos="2292350" algn="l"/>
                <a:tab pos="2743200" algn="l"/>
                <a:tab pos="3206750" algn="l"/>
                <a:tab pos="3657600" algn="l"/>
                <a:tab pos="4121150" algn="l"/>
                <a:tab pos="4572000" algn="l"/>
                <a:tab pos="5035550" algn="l"/>
                <a:tab pos="5486400" algn="l"/>
                <a:tab pos="5949950" algn="l"/>
                <a:tab pos="6400800" algn="l"/>
              </a:tabLst>
              <a:defRPr sz="3200">
                <a:latin typeface="Arial Narrow" panose="020B0606020202030204"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dirty="0" smtClean="0"/>
              <a:t>Click to edit Master text styles</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087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6882184"/>
          </a:xfrm>
          <a:noFill/>
        </p:spPr>
        <p:txBody>
          <a:bodyPr>
            <a:noAutofit/>
          </a:bodyPr>
          <a:lstStyle>
            <a:lvl1pPr>
              <a:defRPr sz="6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33500" y="533400"/>
            <a:ext cx="60579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 y="1676399"/>
            <a:ext cx="699135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7" r:id="rId3"/>
    <p:sldLayoutId id="2147483668" r:id="rId4"/>
    <p:sldLayoutId id="2147483666" r:id="rId5"/>
    <p:sldLayoutId id="2147483654" r:id="rId6"/>
    <p:sldLayoutId id="2147483655" r:id="rId7"/>
    <p:sldLayoutId id="2147483656" r:id="rId8"/>
    <p:sldLayoutId id="2147483657" r:id="rId9"/>
    <p:sldLayoutId id="2147483658" r:id="rId10"/>
    <p:sldLayoutId id="2147483661" r:id="rId11"/>
    <p:sldLayoutId id="2147483662" r:id="rId12"/>
    <p:sldLayoutId id="2147483663" r:id="rId13"/>
    <p:sldLayoutId id="2147483664" r:id="rId14"/>
    <p:sldLayoutId id="2147483665" r:id="rId15"/>
    <p:sldLayoutId id="2147483650" r:id="rId16"/>
    <p:sldLayoutId id="2147483659" r:id="rId17"/>
    <p:sldLayoutId id="2147483669" r:id="rId18"/>
    <p:sldLayoutId id="2147483653" r:id="rId19"/>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8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6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hyperlink" Target="https://www.securitysift.com/windows-exploit-development-part-1-basics/" TargetMode="External"/><Relationship Id="rId2" Type="http://schemas.openxmlformats.org/officeDocument/2006/relationships/hyperlink" Target="http://docs.alexomar.com/biblioteca/Modern%20Windows%20Exploit%20Developmen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vi-VN" smtClean="0"/>
              <a:t>KHAI THÁC</a:t>
            </a:r>
            <a:br>
              <a:rPr lang="vi-VN" smtClean="0"/>
            </a:br>
            <a:r>
              <a:rPr lang="vi-VN" smtClean="0"/>
              <a:t>LỖ HỔNG PHẦN MỀM</a:t>
            </a:r>
            <a:endParaRPr lang="vi-VN"/>
          </a:p>
        </p:txBody>
      </p:sp>
      <p:sp>
        <p:nvSpPr>
          <p:cNvPr id="3" name="Subtitle 2"/>
          <p:cNvSpPr>
            <a:spLocks noGrp="1"/>
          </p:cNvSpPr>
          <p:nvPr>
            <p:ph type="subTitle" idx="1"/>
          </p:nvPr>
        </p:nvSpPr>
        <p:spPr/>
        <p:txBody>
          <a:bodyPr>
            <a:normAutofit/>
          </a:bodyPr>
          <a:lstStyle/>
          <a:p>
            <a:pPr>
              <a:tabLst>
                <a:tab pos="1881188" algn="l"/>
              </a:tabLst>
            </a:pPr>
            <a:r>
              <a:rPr lang="vi-VN" smtClean="0"/>
              <a:t>Bài 2. Lỗ hổng tràn bộ đệm</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Tràn bộ đệm trên stack</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10</a:t>
            </a:fld>
            <a:endParaRPr lang="ru-RU"/>
          </a:p>
        </p:txBody>
      </p:sp>
      <p:pic>
        <p:nvPicPr>
          <p:cNvPr id="7" name="Picture 6"/>
          <p:cNvPicPr>
            <a:picLocks noChangeAspect="1"/>
          </p:cNvPicPr>
          <p:nvPr/>
        </p:nvPicPr>
        <p:blipFill>
          <a:blip r:embed="rId3"/>
          <a:stretch>
            <a:fillRect/>
          </a:stretch>
        </p:blipFill>
        <p:spPr>
          <a:xfrm>
            <a:off x="152399" y="853440"/>
            <a:ext cx="8879705" cy="5775960"/>
          </a:xfrm>
          <a:prstGeom prst="rect">
            <a:avLst/>
          </a:prstGeom>
        </p:spPr>
      </p:pic>
    </p:spTree>
    <p:extLst>
      <p:ext uri="{BB962C8B-B14F-4D97-AF65-F5344CB8AC3E}">
        <p14:creationId xmlns:p14="http://schemas.microsoft.com/office/powerpoint/2010/main" val="14120469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Tràn bộ đệm trên stack</a:t>
            </a:r>
            <a:endParaRPr lang="en-US"/>
          </a:p>
        </p:txBody>
      </p:sp>
      <p:sp>
        <p:nvSpPr>
          <p:cNvPr id="3" name="Slide Number Placeholder 2"/>
          <p:cNvSpPr>
            <a:spLocks noGrp="1"/>
          </p:cNvSpPr>
          <p:nvPr>
            <p:ph type="sldNum" sz="quarter" idx="12"/>
          </p:nvPr>
        </p:nvSpPr>
        <p:spPr/>
        <p:txBody>
          <a:bodyPr/>
          <a:lstStyle/>
          <a:p>
            <a:fld id="{3E15BD7C-E074-4D4A-84C3-500EE5B9C190}" type="slidenum">
              <a:rPr lang="ru-RU" smtClean="0"/>
              <a:pPr/>
              <a:t>11</a:t>
            </a:fld>
            <a:endParaRPr lang="ru-RU"/>
          </a:p>
        </p:txBody>
      </p:sp>
      <p:pic>
        <p:nvPicPr>
          <p:cNvPr id="6" name="Picture 5"/>
          <p:cNvPicPr>
            <a:picLocks noChangeAspect="1"/>
          </p:cNvPicPr>
          <p:nvPr/>
        </p:nvPicPr>
        <p:blipFill>
          <a:blip r:embed="rId3"/>
          <a:stretch>
            <a:fillRect/>
          </a:stretch>
        </p:blipFill>
        <p:spPr>
          <a:xfrm>
            <a:off x="228600" y="685800"/>
            <a:ext cx="8686800" cy="6177564"/>
          </a:xfrm>
          <a:prstGeom prst="rect">
            <a:avLst/>
          </a:prstGeom>
        </p:spPr>
      </p:pic>
    </p:spTree>
    <p:extLst>
      <p:ext uri="{BB962C8B-B14F-4D97-AF65-F5344CB8AC3E}">
        <p14:creationId xmlns:p14="http://schemas.microsoft.com/office/powerpoint/2010/main" val="38027589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anose="05000000000000000000" pitchFamily="2" charset="2"/>
              <a:buChar char="q"/>
            </a:pPr>
            <a:r>
              <a:rPr lang="vi-VN" smtClean="0"/>
              <a:t>Ghi đè lên biến cục bộ khác trong stack</a:t>
            </a:r>
          </a:p>
          <a:p>
            <a:pPr lvl="1">
              <a:buFont typeface="Wingdings" panose="05000000000000000000" pitchFamily="2" charset="2"/>
              <a:buChar char="§"/>
            </a:pPr>
            <a:r>
              <a:rPr lang="vi-VN" smtClean="0"/>
              <a:t>Nếu biến đó là điều kiện để rẽ nhánh?</a:t>
            </a:r>
          </a:p>
          <a:p>
            <a:pPr>
              <a:buFont typeface="Wingdings" panose="05000000000000000000" pitchFamily="2" charset="2"/>
              <a:buChar char="q"/>
            </a:pPr>
            <a:r>
              <a:rPr lang="vi-VN" smtClean="0"/>
              <a:t>Ghi đè lên địa chỉ trả về</a:t>
            </a:r>
          </a:p>
          <a:p>
            <a:pPr lvl="1">
              <a:buFont typeface="Wingdings" panose="05000000000000000000" pitchFamily="2" charset="2"/>
              <a:buChar char="§"/>
            </a:pPr>
            <a:r>
              <a:rPr lang="vi-VN" smtClean="0"/>
              <a:t>Nếu “địa chỉ” là tùy tiện?</a:t>
            </a:r>
          </a:p>
          <a:p>
            <a:pPr lvl="1">
              <a:buFont typeface="Wingdings" panose="05000000000000000000" pitchFamily="2" charset="2"/>
              <a:buChar char="§"/>
            </a:pPr>
            <a:r>
              <a:rPr lang="vi-VN" smtClean="0"/>
              <a:t>Nếu “địa chỉ” trỏ tới đoạn mã định trước?</a:t>
            </a:r>
            <a:endParaRPr lang="vi-VN"/>
          </a:p>
        </p:txBody>
      </p:sp>
      <p:sp>
        <p:nvSpPr>
          <p:cNvPr id="4" name="Title 3"/>
          <p:cNvSpPr>
            <a:spLocks noGrp="1"/>
          </p:cNvSpPr>
          <p:nvPr>
            <p:ph type="title"/>
          </p:nvPr>
        </p:nvSpPr>
        <p:spPr/>
        <p:txBody>
          <a:bodyPr/>
          <a:lstStyle/>
          <a:p>
            <a:r>
              <a:rPr lang="vi-VN" smtClean="0"/>
              <a:t>Hệ quả của tràn bộ đệm</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12</a:t>
            </a:fld>
            <a:endParaRPr lang="ru-RU"/>
          </a:p>
        </p:txBody>
      </p:sp>
    </p:spTree>
    <p:extLst>
      <p:ext uri="{BB962C8B-B14F-4D97-AF65-F5344CB8AC3E}">
        <p14:creationId xmlns:p14="http://schemas.microsoft.com/office/powerpoint/2010/main" val="20821321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r>
              <a:rPr lang="vi-VN"/>
              <a:t>Làm tràn ngẫu nhiên làm chương trình (server!!!) bị crash</a:t>
            </a:r>
          </a:p>
          <a:p>
            <a:r>
              <a:rPr lang="vi-VN"/>
              <a:t>Ghi đè lên biến khác để chương trình rẽ nhánh theo ý muốn</a:t>
            </a:r>
          </a:p>
          <a:p>
            <a:r>
              <a:rPr lang="vi-VN"/>
              <a:t>Ghi đè địa chỉ trả về để </a:t>
            </a:r>
            <a:r>
              <a:rPr lang="vi-VN" smtClean="0"/>
              <a:t>đoạn mã tùy ý (có thể là shellcode).</a:t>
            </a:r>
            <a:endParaRPr lang="vi-VN"/>
          </a:p>
        </p:txBody>
      </p:sp>
      <p:sp>
        <p:nvSpPr>
          <p:cNvPr id="3" name="Title 2"/>
          <p:cNvSpPr>
            <a:spLocks noGrp="1"/>
          </p:cNvSpPr>
          <p:nvPr>
            <p:ph type="title"/>
          </p:nvPr>
        </p:nvSpPr>
        <p:spPr/>
        <p:txBody>
          <a:bodyPr/>
          <a:lstStyle/>
          <a:p>
            <a:r>
              <a:rPr lang="vi-VN" smtClean="0"/>
              <a:t>Hướng khai thác lỗ hổng tràn bộ đệm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a:p>
        </p:txBody>
      </p:sp>
    </p:spTree>
    <p:extLst>
      <p:ext uri="{BB962C8B-B14F-4D97-AF65-F5344CB8AC3E}">
        <p14:creationId xmlns:p14="http://schemas.microsoft.com/office/powerpoint/2010/main" val="34100462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Dữ liệu quan trọng phải nằm phía sau (ở địa chỉ cao hơn) so với bộ đệm</a:t>
            </a:r>
          </a:p>
          <a:p>
            <a:r>
              <a:rPr lang="vi-VN" smtClean="0"/>
              <a:t>Phần dữ liệu tràn phải đủ lớn để đè lên được dữ liệu quan trọng</a:t>
            </a:r>
          </a:p>
          <a:p>
            <a:r>
              <a:rPr lang="vi-VN" smtClean="0"/>
              <a:t>Những dữ liệu khác nằm giữa vùng đệm và dữ liệu mục tiêu cũng bị ghi đè. Việc ghi đè đó có thể ảnh hưởng đến logic làm việc của chương trình, đến khả năng thành công của việc khai thác.</a:t>
            </a:r>
          </a:p>
          <a:p>
            <a:endParaRPr lang="vi-VN"/>
          </a:p>
        </p:txBody>
      </p:sp>
      <p:sp>
        <p:nvSpPr>
          <p:cNvPr id="3" name="Title 2"/>
          <p:cNvSpPr>
            <a:spLocks noGrp="1"/>
          </p:cNvSpPr>
          <p:nvPr>
            <p:ph type="title"/>
          </p:nvPr>
        </p:nvSpPr>
        <p:spPr/>
        <p:txBody>
          <a:bodyPr/>
          <a:lstStyle/>
          <a:p>
            <a:r>
              <a:rPr lang="vi-VN" smtClean="0"/>
              <a:t>Nguyên tắc khai thác</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a:p>
        </p:txBody>
      </p:sp>
    </p:spTree>
    <p:extLst>
      <p:ext uri="{BB962C8B-B14F-4D97-AF65-F5344CB8AC3E}">
        <p14:creationId xmlns:p14="http://schemas.microsoft.com/office/powerpoint/2010/main" val="2224385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67963558"/>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57897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lnSpcReduction="10000"/>
          </a:bodyPr>
          <a:lstStyle/>
          <a:p>
            <a:r>
              <a:rPr lang="en-US" noProof="1">
                <a:solidFill>
                  <a:srgbClr val="00B050"/>
                </a:solidFill>
              </a:rPr>
              <a:t>#include &lt;stdio.h&gt;</a:t>
            </a:r>
          </a:p>
          <a:p>
            <a:r>
              <a:rPr lang="en-US" b="1" noProof="1">
                <a:solidFill>
                  <a:srgbClr val="0A01C3"/>
                </a:solidFill>
              </a:rPr>
              <a:t>int</a:t>
            </a:r>
            <a:r>
              <a:rPr lang="en-US" noProof="1"/>
              <a:t> main()</a:t>
            </a:r>
          </a:p>
          <a:p>
            <a:r>
              <a:rPr lang="en-US" noProof="1"/>
              <a:t>{</a:t>
            </a:r>
          </a:p>
          <a:p>
            <a:r>
              <a:rPr lang="en-US" noProof="1"/>
              <a:t>    </a:t>
            </a:r>
            <a:r>
              <a:rPr lang="en-US" b="1" noProof="1">
                <a:solidFill>
                  <a:srgbClr val="0A01C3"/>
                </a:solidFill>
              </a:rPr>
              <a:t>int</a:t>
            </a:r>
            <a:r>
              <a:rPr lang="en-US" noProof="1"/>
              <a:t> </a:t>
            </a:r>
            <a:r>
              <a:rPr lang="vi-VN" noProof="1" smtClean="0"/>
              <a:t>cookie</a:t>
            </a:r>
            <a:r>
              <a:rPr lang="en-US" noProof="1" smtClean="0"/>
              <a:t>=</a:t>
            </a:r>
            <a:r>
              <a:rPr lang="en-US" noProof="1" smtClean="0">
                <a:solidFill>
                  <a:srgbClr val="FF00FF"/>
                </a:solidFill>
              </a:rPr>
              <a:t>0</a:t>
            </a:r>
            <a:r>
              <a:rPr lang="en-US" noProof="1"/>
              <a:t>;</a:t>
            </a:r>
          </a:p>
          <a:p>
            <a:r>
              <a:rPr lang="en-US" noProof="1"/>
              <a:t>    </a:t>
            </a:r>
            <a:r>
              <a:rPr lang="en-US" b="1" noProof="1">
                <a:solidFill>
                  <a:srgbClr val="0A01C3"/>
                </a:solidFill>
              </a:rPr>
              <a:t>char</a:t>
            </a:r>
            <a:r>
              <a:rPr lang="en-US" noProof="1"/>
              <a:t> </a:t>
            </a:r>
            <a:r>
              <a:rPr lang="vi-VN" noProof="1" smtClean="0"/>
              <a:t>buf</a:t>
            </a:r>
            <a:r>
              <a:rPr lang="en-US" noProof="1" smtClean="0"/>
              <a:t>[</a:t>
            </a:r>
            <a:r>
              <a:rPr lang="vi-VN" noProof="1" smtClean="0">
                <a:solidFill>
                  <a:srgbClr val="FF00FF"/>
                </a:solidFill>
              </a:rPr>
              <a:t>16</a:t>
            </a:r>
            <a:r>
              <a:rPr lang="en-US" noProof="1" smtClean="0"/>
              <a:t>];</a:t>
            </a:r>
            <a:endParaRPr lang="en-US" noProof="1"/>
          </a:p>
          <a:p>
            <a:r>
              <a:rPr lang="en-US" noProof="1"/>
              <a:t>    printf(</a:t>
            </a:r>
            <a:r>
              <a:rPr lang="en-US" noProof="1">
                <a:solidFill>
                  <a:srgbClr val="0000FF"/>
                </a:solidFill>
              </a:rPr>
              <a:t>"Your name: "</a:t>
            </a:r>
            <a:r>
              <a:rPr lang="en-US" noProof="1"/>
              <a:t>);</a:t>
            </a:r>
          </a:p>
          <a:p>
            <a:r>
              <a:rPr lang="en-US" noProof="1"/>
              <a:t>    </a:t>
            </a:r>
            <a:r>
              <a:rPr lang="en-US" noProof="1" smtClean="0"/>
              <a:t>gets(</a:t>
            </a:r>
            <a:r>
              <a:rPr lang="vi-VN" noProof="1" smtClean="0"/>
              <a:t>buf</a:t>
            </a:r>
            <a:r>
              <a:rPr lang="en-US" noProof="1" smtClean="0"/>
              <a:t>);</a:t>
            </a:r>
            <a:endParaRPr lang="en-US" noProof="1"/>
          </a:p>
          <a:p>
            <a:r>
              <a:rPr lang="en-US" b="1" noProof="1">
                <a:solidFill>
                  <a:srgbClr val="0A01C3"/>
                </a:solidFill>
              </a:rPr>
              <a:t>    </a:t>
            </a:r>
            <a:r>
              <a:rPr lang="en-US" b="1" noProof="1" smtClean="0">
                <a:solidFill>
                  <a:srgbClr val="0A01C3"/>
                </a:solidFill>
              </a:rPr>
              <a:t>if</a:t>
            </a:r>
            <a:r>
              <a:rPr lang="en-US" noProof="1" smtClean="0"/>
              <a:t>(</a:t>
            </a:r>
            <a:r>
              <a:rPr lang="vi-VN" noProof="1"/>
              <a:t>cookie</a:t>
            </a:r>
            <a:r>
              <a:rPr lang="en-US" noProof="1" smtClean="0"/>
              <a:t> </a:t>
            </a:r>
            <a:r>
              <a:rPr lang="en-US" noProof="1"/>
              <a:t>== </a:t>
            </a:r>
            <a:r>
              <a:rPr lang="en-US" noProof="1">
                <a:solidFill>
                  <a:srgbClr val="FF00FF"/>
                </a:solidFill>
              </a:rPr>
              <a:t>0x41424344</a:t>
            </a:r>
            <a:r>
              <a:rPr lang="en-US" noProof="1"/>
              <a:t>)</a:t>
            </a:r>
          </a:p>
          <a:p>
            <a:r>
              <a:rPr lang="vi-VN" noProof="1" smtClean="0"/>
              <a:t>		</a:t>
            </a:r>
            <a:r>
              <a:rPr lang="en-US" noProof="1" smtClean="0"/>
              <a:t>puts</a:t>
            </a:r>
            <a:r>
              <a:rPr lang="en-US" noProof="1"/>
              <a:t>(</a:t>
            </a:r>
            <a:r>
              <a:rPr lang="en-US" noProof="1">
                <a:solidFill>
                  <a:srgbClr val="0000FF"/>
                </a:solidFill>
              </a:rPr>
              <a:t>"You win!"</a:t>
            </a:r>
            <a:r>
              <a:rPr lang="en-US" noProof="1"/>
              <a:t>);</a:t>
            </a:r>
          </a:p>
          <a:p>
            <a:r>
              <a:rPr lang="en-US" noProof="1"/>
              <a:t>    </a:t>
            </a:r>
            <a:r>
              <a:rPr lang="en-US" b="1" noProof="1">
                <a:solidFill>
                  <a:srgbClr val="0A01C3"/>
                </a:solidFill>
              </a:rPr>
              <a:t>else</a:t>
            </a:r>
          </a:p>
          <a:p>
            <a:r>
              <a:rPr lang="vi-VN" noProof="1" smtClean="0"/>
              <a:t>		</a:t>
            </a:r>
            <a:r>
              <a:rPr lang="en-US" noProof="1" smtClean="0"/>
              <a:t>puts</a:t>
            </a:r>
            <a:r>
              <a:rPr lang="en-US" noProof="1"/>
              <a:t>(</a:t>
            </a:r>
            <a:r>
              <a:rPr lang="en-US" noProof="1">
                <a:solidFill>
                  <a:srgbClr val="0000FF"/>
                </a:solidFill>
              </a:rPr>
              <a:t>"Try again!"</a:t>
            </a:r>
            <a:r>
              <a:rPr lang="en-US" noProof="1"/>
              <a:t>);</a:t>
            </a:r>
          </a:p>
          <a:p>
            <a:r>
              <a:rPr lang="en-US" noProof="1"/>
              <a:t>    </a:t>
            </a:r>
            <a:r>
              <a:rPr lang="en-US" b="1" noProof="1">
                <a:solidFill>
                  <a:srgbClr val="0A01C3"/>
                </a:solidFill>
              </a:rPr>
              <a:t>return</a:t>
            </a:r>
            <a:r>
              <a:rPr lang="en-US" noProof="1"/>
              <a:t> </a:t>
            </a:r>
            <a:r>
              <a:rPr lang="en-US" noProof="1">
                <a:solidFill>
                  <a:srgbClr val="FF00FF"/>
                </a:solidFill>
              </a:rPr>
              <a:t>0</a:t>
            </a:r>
            <a:r>
              <a:rPr lang="en-US" noProof="1"/>
              <a:t>;</a:t>
            </a:r>
          </a:p>
          <a:p>
            <a:r>
              <a:rPr lang="en-US" noProof="1"/>
              <a:t>}</a:t>
            </a:r>
            <a:endParaRPr lang="en-US" noProof="1" smtClean="0"/>
          </a:p>
        </p:txBody>
      </p:sp>
      <p:sp>
        <p:nvSpPr>
          <p:cNvPr id="5" name="Title 4"/>
          <p:cNvSpPr>
            <a:spLocks noGrp="1"/>
          </p:cNvSpPr>
          <p:nvPr>
            <p:ph type="title"/>
          </p:nvPr>
        </p:nvSpPr>
        <p:spPr/>
        <p:txBody>
          <a:bodyPr/>
          <a:lstStyle/>
          <a:p>
            <a:r>
              <a:rPr lang="vi-VN" smtClean="0"/>
              <a:t>Mã nguồn + Mã máy chương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a:p>
        </p:txBody>
      </p:sp>
      <p:graphicFrame>
        <p:nvGraphicFramePr>
          <p:cNvPr id="9" name="Object 8"/>
          <p:cNvGraphicFramePr>
            <a:graphicFrameLocks noChangeAspect="1"/>
          </p:cNvGraphicFramePr>
          <p:nvPr>
            <p:extLst>
              <p:ext uri="{D42A27DB-BD31-4B8C-83A1-F6EECF244321}">
                <p14:modId xmlns:p14="http://schemas.microsoft.com/office/powerpoint/2010/main" val="4176026612"/>
              </p:ext>
            </p:extLst>
          </p:nvPr>
        </p:nvGraphicFramePr>
        <p:xfrm>
          <a:off x="5867400" y="2743200"/>
          <a:ext cx="1659182" cy="1463675"/>
        </p:xfrm>
        <a:graphic>
          <a:graphicData uri="http://schemas.openxmlformats.org/presentationml/2006/ole">
            <mc:AlternateContent xmlns:mc="http://schemas.openxmlformats.org/markup-compatibility/2006">
              <mc:Choice xmlns:v="urn:schemas-microsoft-com:vml" Requires="v">
                <p:oleObj spid="_x0000_s1260" name="Packager Shell Object" showAsIcon="1" r:id="rId4" imgW="498240" imgH="440280" progId="Package">
                  <p:embed/>
                </p:oleObj>
              </mc:Choice>
              <mc:Fallback>
                <p:oleObj name="Packager Shell Object" showAsIcon="1" r:id="rId4" imgW="498240" imgH="440280" progId="Package">
                  <p:embed/>
                  <p:pic>
                    <p:nvPicPr>
                      <p:cNvPr id="0" name=""/>
                      <p:cNvPicPr/>
                      <p:nvPr/>
                    </p:nvPicPr>
                    <p:blipFill>
                      <a:blip r:embed="rId5"/>
                      <a:stretch>
                        <a:fillRect/>
                      </a:stretch>
                    </p:blipFill>
                    <p:spPr>
                      <a:xfrm>
                        <a:off x="5867400" y="2743200"/>
                        <a:ext cx="1659182" cy="1463675"/>
                      </a:xfrm>
                      <a:prstGeom prst="rect">
                        <a:avLst/>
                      </a:prstGeom>
                    </p:spPr>
                  </p:pic>
                </p:oleObj>
              </mc:Fallback>
            </mc:AlternateContent>
          </a:graphicData>
        </a:graphic>
      </p:graphicFrame>
    </p:spTree>
    <p:extLst>
      <p:ext uri="{BB962C8B-B14F-4D97-AF65-F5344CB8AC3E}">
        <p14:creationId xmlns:p14="http://schemas.microsoft.com/office/powerpoint/2010/main" val="2787596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a:bodyPr>
          <a:lstStyle/>
          <a:p>
            <a:r>
              <a:rPr lang="vi-VN" b="1">
                <a:solidFill>
                  <a:srgbClr val="0A01C3"/>
                </a:solidFill>
              </a:rPr>
              <a:t>int</a:t>
            </a:r>
            <a:r>
              <a:rPr lang="vi-VN"/>
              <a:t> __cdecl main(int argc, const char **argv, const char **envp)</a:t>
            </a:r>
          </a:p>
          <a:p>
            <a:r>
              <a:rPr lang="vi-VN"/>
              <a:t>{</a:t>
            </a:r>
          </a:p>
          <a:p>
            <a:r>
              <a:rPr lang="vi-VN" smtClean="0"/>
              <a:t>	</a:t>
            </a:r>
            <a:r>
              <a:rPr lang="vi-VN" b="1" smtClean="0">
                <a:solidFill>
                  <a:srgbClr val="0A01C3"/>
                </a:solidFill>
              </a:rPr>
              <a:t>char</a:t>
            </a:r>
            <a:r>
              <a:rPr lang="vi-VN" smtClean="0"/>
              <a:t> </a:t>
            </a:r>
            <a:r>
              <a:rPr lang="vi-VN"/>
              <a:t>Buffer</a:t>
            </a:r>
            <a:r>
              <a:rPr lang="vi-VN" smtClean="0"/>
              <a:t>;	// </a:t>
            </a:r>
            <a:r>
              <a:rPr lang="vi-VN"/>
              <a:t>[esp+1Ch] [ebp-14h]</a:t>
            </a:r>
          </a:p>
          <a:p>
            <a:r>
              <a:rPr lang="vi-VN" smtClean="0"/>
              <a:t>	</a:t>
            </a:r>
            <a:r>
              <a:rPr lang="vi-VN" b="1" smtClean="0">
                <a:solidFill>
                  <a:srgbClr val="0A01C3"/>
                </a:solidFill>
              </a:rPr>
              <a:t>int</a:t>
            </a:r>
            <a:r>
              <a:rPr lang="vi-VN" smtClean="0"/>
              <a:t> </a:t>
            </a:r>
            <a:r>
              <a:rPr lang="vi-VN"/>
              <a:t>v5</a:t>
            </a:r>
            <a:r>
              <a:rPr lang="vi-VN" smtClean="0"/>
              <a:t>;			// </a:t>
            </a:r>
            <a:r>
              <a:rPr lang="vi-VN"/>
              <a:t>[esp+2Ch] [ebp-4h]</a:t>
            </a:r>
          </a:p>
          <a:p>
            <a:r>
              <a:rPr lang="vi-VN" smtClean="0"/>
              <a:t>	v5 </a:t>
            </a:r>
            <a:r>
              <a:rPr lang="vi-VN"/>
              <a:t>= </a:t>
            </a:r>
            <a:r>
              <a:rPr lang="vi-VN">
                <a:solidFill>
                  <a:srgbClr val="FF00FF"/>
                </a:solidFill>
              </a:rPr>
              <a:t>0</a:t>
            </a:r>
            <a:r>
              <a:rPr lang="vi-VN"/>
              <a:t>;</a:t>
            </a:r>
          </a:p>
          <a:p>
            <a:r>
              <a:rPr lang="vi-VN" smtClean="0"/>
              <a:t>	printf</a:t>
            </a:r>
            <a:r>
              <a:rPr lang="vi-VN"/>
              <a:t>("Your name: ");</a:t>
            </a:r>
          </a:p>
          <a:p>
            <a:r>
              <a:rPr lang="vi-VN" smtClean="0"/>
              <a:t>	gets</a:t>
            </a:r>
            <a:r>
              <a:rPr lang="vi-VN"/>
              <a:t>(&amp;Buffer);</a:t>
            </a:r>
          </a:p>
          <a:p>
            <a:r>
              <a:rPr lang="vi-VN" smtClean="0"/>
              <a:t>	</a:t>
            </a:r>
            <a:r>
              <a:rPr lang="vi-VN" b="1" smtClean="0">
                <a:solidFill>
                  <a:srgbClr val="0A01C3"/>
                </a:solidFill>
              </a:rPr>
              <a:t>if</a:t>
            </a:r>
            <a:r>
              <a:rPr lang="vi-VN" smtClean="0"/>
              <a:t> </a:t>
            </a:r>
            <a:r>
              <a:rPr lang="vi-VN"/>
              <a:t>( v5 == </a:t>
            </a:r>
            <a:r>
              <a:rPr lang="en-US" noProof="1">
                <a:solidFill>
                  <a:srgbClr val="FF00FF"/>
                </a:solidFill>
              </a:rPr>
              <a:t>0x41424344</a:t>
            </a:r>
            <a:r>
              <a:rPr lang="vi-VN" smtClean="0"/>
              <a:t> </a:t>
            </a:r>
            <a:r>
              <a:rPr lang="vi-VN"/>
              <a:t>)</a:t>
            </a:r>
          </a:p>
          <a:p>
            <a:r>
              <a:rPr lang="vi-VN" smtClean="0"/>
              <a:t>		puts</a:t>
            </a:r>
            <a:r>
              <a:rPr lang="vi-VN"/>
              <a:t>("You win!");</a:t>
            </a:r>
          </a:p>
          <a:p>
            <a:r>
              <a:rPr lang="vi-VN" smtClean="0"/>
              <a:t>	</a:t>
            </a:r>
            <a:r>
              <a:rPr lang="vi-VN" b="1" smtClean="0">
                <a:solidFill>
                  <a:srgbClr val="0A01C3"/>
                </a:solidFill>
              </a:rPr>
              <a:t>else</a:t>
            </a:r>
            <a:endParaRPr lang="vi-VN" b="1">
              <a:solidFill>
                <a:srgbClr val="0A01C3"/>
              </a:solidFill>
            </a:endParaRPr>
          </a:p>
          <a:p>
            <a:r>
              <a:rPr lang="vi-VN" smtClean="0"/>
              <a:t>		puts</a:t>
            </a:r>
            <a:r>
              <a:rPr lang="vi-VN"/>
              <a:t>("Try again!");</a:t>
            </a:r>
          </a:p>
          <a:p>
            <a:r>
              <a:rPr lang="vi-VN" smtClean="0"/>
              <a:t>	</a:t>
            </a:r>
            <a:r>
              <a:rPr lang="vi-VN" b="1" smtClean="0">
                <a:solidFill>
                  <a:srgbClr val="0A01C3"/>
                </a:solidFill>
              </a:rPr>
              <a:t>return</a:t>
            </a:r>
            <a:r>
              <a:rPr lang="vi-VN" smtClean="0"/>
              <a:t> </a:t>
            </a:r>
            <a:r>
              <a:rPr lang="vi-VN">
                <a:solidFill>
                  <a:srgbClr val="FF00FF"/>
                </a:solidFill>
              </a:rPr>
              <a:t>0</a:t>
            </a:r>
            <a:r>
              <a:rPr lang="vi-VN"/>
              <a:t>;</a:t>
            </a:r>
          </a:p>
          <a:p>
            <a:r>
              <a:rPr lang="vi-VN"/>
              <a:t>}</a:t>
            </a:r>
          </a:p>
        </p:txBody>
      </p:sp>
      <p:sp>
        <p:nvSpPr>
          <p:cNvPr id="3" name="Title 2"/>
          <p:cNvSpPr>
            <a:spLocks noGrp="1"/>
          </p:cNvSpPr>
          <p:nvPr>
            <p:ph type="title"/>
          </p:nvPr>
        </p:nvSpPr>
        <p:spPr/>
        <p:txBody>
          <a:bodyPr/>
          <a:lstStyle/>
          <a:p>
            <a:r>
              <a:rPr lang="vi-VN" smtClean="0"/>
              <a:t>Mã dịch ngược IDA Pro + Hexrays</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a:p>
        </p:txBody>
      </p:sp>
      <p:sp>
        <p:nvSpPr>
          <p:cNvPr id="5" name="Rounded Rectangle 4"/>
          <p:cNvSpPr/>
          <p:nvPr/>
        </p:nvSpPr>
        <p:spPr>
          <a:xfrm>
            <a:off x="2286000" y="1524000"/>
            <a:ext cx="3429000" cy="1219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ounded Rectangular Callout 5"/>
          <p:cNvSpPr/>
          <p:nvPr/>
        </p:nvSpPr>
        <p:spPr>
          <a:xfrm>
            <a:off x="3962400" y="3124200"/>
            <a:ext cx="5029200" cy="2514600"/>
          </a:xfrm>
          <a:prstGeom prst="wedgeRoundRectCallout">
            <a:avLst>
              <a:gd name="adj1" fmla="val -25893"/>
              <a:gd name="adj2" fmla="val -65309"/>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marL="228600" indent="-228600">
              <a:buFont typeface="Arial" panose="020B0604020202020204" pitchFamily="34" charset="0"/>
              <a:buChar char="•"/>
            </a:pPr>
            <a:r>
              <a:rPr lang="vi-VN" sz="2400" b="1" smtClean="0"/>
              <a:t>Buffer</a:t>
            </a:r>
            <a:r>
              <a:rPr lang="vi-VN" sz="2400" smtClean="0"/>
              <a:t> nằm thấp hơn </a:t>
            </a:r>
            <a:r>
              <a:rPr lang="vi-VN" sz="2400" b="1" smtClean="0"/>
              <a:t>v5</a:t>
            </a:r>
          </a:p>
          <a:p>
            <a:pPr marL="228600" indent="-228600">
              <a:buFont typeface="Arial" panose="020B0604020202020204" pitchFamily="34" charset="0"/>
              <a:buChar char="•"/>
            </a:pPr>
            <a:r>
              <a:rPr lang="vi-VN" sz="2400" smtClean="0"/>
              <a:t>Khoảng cách từ </a:t>
            </a:r>
            <a:r>
              <a:rPr lang="vi-VN" sz="2400" b="1" smtClean="0"/>
              <a:t>Buffer</a:t>
            </a:r>
            <a:r>
              <a:rPr lang="vi-VN" sz="2400" smtClean="0"/>
              <a:t> đến </a:t>
            </a:r>
            <a:r>
              <a:rPr lang="vi-VN" sz="2400" b="1" smtClean="0"/>
              <a:t>v5</a:t>
            </a:r>
          </a:p>
          <a:p>
            <a:pPr algn="ctr"/>
            <a:r>
              <a:rPr lang="vi-VN" sz="2400" smtClean="0"/>
              <a:t>(-4h) – (-14h) = 10h = 16</a:t>
            </a:r>
            <a:endParaRPr lang="en-US" sz="2400" smtClean="0"/>
          </a:p>
          <a:p>
            <a:pPr marL="228600" indent="-228600">
              <a:buFont typeface="Arial" panose="020B0604020202020204" pitchFamily="34" charset="0"/>
              <a:buChar char="•"/>
            </a:pPr>
            <a:r>
              <a:rPr lang="vi-VN" sz="2400" smtClean="0"/>
              <a:t>Cần 16 bytes bất kỳ để tiếp cận, tiếp đó là dữ liệu muốn ghi đè lên </a:t>
            </a:r>
            <a:r>
              <a:rPr lang="vi-VN" sz="2400" b="1" smtClean="0"/>
              <a:t>v5</a:t>
            </a:r>
            <a:r>
              <a:rPr lang="vi-VN" sz="2400" smtClean="0"/>
              <a:t> (cookie)</a:t>
            </a:r>
            <a:endParaRPr lang="vi-VN" sz="2400"/>
          </a:p>
        </p:txBody>
      </p:sp>
    </p:spTree>
    <p:extLst>
      <p:ext uri="{BB962C8B-B14F-4D97-AF65-F5344CB8AC3E}">
        <p14:creationId xmlns:p14="http://schemas.microsoft.com/office/powerpoint/2010/main" val="493763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Stack frame</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18</a:t>
            </a:fld>
            <a:endParaRPr lang="ru-RU"/>
          </a:p>
        </p:txBody>
      </p:sp>
      <p:pic>
        <p:nvPicPr>
          <p:cNvPr id="7" name="Picture 6"/>
          <p:cNvPicPr>
            <a:picLocks noChangeAspect="1"/>
          </p:cNvPicPr>
          <p:nvPr/>
        </p:nvPicPr>
        <p:blipFill>
          <a:blip r:embed="rId2"/>
          <a:stretch>
            <a:fillRect/>
          </a:stretch>
        </p:blipFill>
        <p:spPr>
          <a:xfrm>
            <a:off x="1752600" y="1143000"/>
            <a:ext cx="5638800" cy="4670747"/>
          </a:xfrm>
          <a:prstGeom prst="rect">
            <a:avLst/>
          </a:prstGeom>
        </p:spPr>
      </p:pic>
    </p:spTree>
    <p:extLst>
      <p:ext uri="{BB962C8B-B14F-4D97-AF65-F5344CB8AC3E}">
        <p14:creationId xmlns:p14="http://schemas.microsoft.com/office/powerpoint/2010/main" val="2154681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Name = </a:t>
            </a:r>
            <a:r>
              <a:rPr lang="vi-VN" smtClean="0"/>
              <a:t>"0123456789abc"</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19</a:t>
            </a:fld>
            <a:endParaRPr lang="ru-RU"/>
          </a:p>
        </p:txBody>
      </p:sp>
      <p:pic>
        <p:nvPicPr>
          <p:cNvPr id="3" name="Picture 2"/>
          <p:cNvPicPr>
            <a:picLocks noChangeAspect="1"/>
          </p:cNvPicPr>
          <p:nvPr/>
        </p:nvPicPr>
        <p:blipFill>
          <a:blip r:embed="rId2"/>
          <a:stretch>
            <a:fillRect/>
          </a:stretch>
        </p:blipFill>
        <p:spPr>
          <a:xfrm>
            <a:off x="2794296" y="838200"/>
            <a:ext cx="3073103" cy="4200942"/>
          </a:xfrm>
          <a:prstGeom prst="rect">
            <a:avLst/>
          </a:prstGeom>
        </p:spPr>
      </p:pic>
      <p:pic>
        <p:nvPicPr>
          <p:cNvPr id="8" name="Picture 7"/>
          <p:cNvPicPr>
            <a:picLocks noChangeAspect="1"/>
          </p:cNvPicPr>
          <p:nvPr/>
        </p:nvPicPr>
        <p:blipFill>
          <a:blip r:embed="rId3"/>
          <a:stretch>
            <a:fillRect/>
          </a:stretch>
        </p:blipFill>
        <p:spPr>
          <a:xfrm>
            <a:off x="228599" y="5160055"/>
            <a:ext cx="7862773" cy="1545545"/>
          </a:xfrm>
          <a:prstGeom prst="rect">
            <a:avLst/>
          </a:prstGeom>
        </p:spPr>
      </p:pic>
    </p:spTree>
    <p:extLst>
      <p:ext uri="{BB962C8B-B14F-4D97-AF65-F5344CB8AC3E}">
        <p14:creationId xmlns:p14="http://schemas.microsoft.com/office/powerpoint/2010/main" val="34276883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52580260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Name = </a:t>
            </a:r>
            <a:r>
              <a:rPr lang="vi-VN" smtClean="0"/>
              <a:t>"0123456789abcdefDCBA"</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20</a:t>
            </a:fld>
            <a:endParaRPr lang="ru-RU"/>
          </a:p>
        </p:txBody>
      </p:sp>
      <p:pic>
        <p:nvPicPr>
          <p:cNvPr id="3" name="Picture 2"/>
          <p:cNvPicPr>
            <a:picLocks noChangeAspect="1"/>
          </p:cNvPicPr>
          <p:nvPr/>
        </p:nvPicPr>
        <p:blipFill>
          <a:blip r:embed="rId3"/>
          <a:stretch>
            <a:fillRect/>
          </a:stretch>
        </p:blipFill>
        <p:spPr>
          <a:xfrm>
            <a:off x="5010150" y="812117"/>
            <a:ext cx="3276600" cy="4479125"/>
          </a:xfrm>
          <a:prstGeom prst="rect">
            <a:avLst/>
          </a:prstGeom>
        </p:spPr>
      </p:pic>
      <p:pic>
        <p:nvPicPr>
          <p:cNvPr id="7" name="Picture 6"/>
          <p:cNvPicPr>
            <a:picLocks noChangeAspect="1"/>
          </p:cNvPicPr>
          <p:nvPr/>
        </p:nvPicPr>
        <p:blipFill>
          <a:blip r:embed="rId4"/>
          <a:stretch>
            <a:fillRect/>
          </a:stretch>
        </p:blipFill>
        <p:spPr>
          <a:xfrm>
            <a:off x="304799" y="5417560"/>
            <a:ext cx="8001001" cy="1288040"/>
          </a:xfrm>
          <a:prstGeom prst="rect">
            <a:avLst/>
          </a:prstGeom>
        </p:spPr>
      </p:pic>
      <p:sp>
        <p:nvSpPr>
          <p:cNvPr id="8" name="Rounded Rectangular Callout 7"/>
          <p:cNvSpPr/>
          <p:nvPr/>
        </p:nvSpPr>
        <p:spPr>
          <a:xfrm>
            <a:off x="152400" y="3276600"/>
            <a:ext cx="4572000" cy="1219200"/>
          </a:xfrm>
          <a:prstGeom prst="wedgeRoundRectCallout">
            <a:avLst>
              <a:gd name="adj1" fmla="val 54940"/>
              <a:gd name="adj2" fmla="val -95621"/>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400" smtClean="0"/>
              <a:t>Tại sao là "DCBA" mà không phải là "ABCD"?</a:t>
            </a:r>
            <a:endParaRPr lang="vi-VN" sz="2400"/>
          </a:p>
        </p:txBody>
      </p:sp>
      <p:sp>
        <p:nvSpPr>
          <p:cNvPr id="9" name="Rounded Rectangular Callout 8"/>
          <p:cNvSpPr/>
          <p:nvPr/>
        </p:nvSpPr>
        <p:spPr>
          <a:xfrm>
            <a:off x="152400" y="850217"/>
            <a:ext cx="4572000" cy="1219200"/>
          </a:xfrm>
          <a:prstGeom prst="wedgeRoundRectCallout">
            <a:avLst>
              <a:gd name="adj1" fmla="val 54940"/>
              <a:gd name="adj2" fmla="val 70004"/>
              <a:gd name="adj3" fmla="val 166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400" smtClean="0"/>
              <a:t>Tại sao có '00' ở đây?</a:t>
            </a:r>
            <a:endParaRPr lang="vi-VN" sz="2400"/>
          </a:p>
        </p:txBody>
      </p:sp>
    </p:spTree>
    <p:extLst>
      <p:ext uri="{BB962C8B-B14F-4D97-AF65-F5344CB8AC3E}">
        <p14:creationId xmlns:p14="http://schemas.microsoft.com/office/powerpoint/2010/main" val="1863703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503685553"/>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58919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vi-VN" smtClean="0"/>
              <a:t>Chương trình nhận dữ liệu qua stdin</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22</a:t>
            </a:fld>
            <a:endParaRPr lang="ru-RU"/>
          </a:p>
        </p:txBody>
      </p:sp>
    </p:spTree>
    <p:extLst>
      <p:ext uri="{BB962C8B-B14F-4D97-AF65-F5344CB8AC3E}">
        <p14:creationId xmlns:p14="http://schemas.microsoft.com/office/powerpoint/2010/main" val="41350299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lnSpcReduction="10000"/>
          </a:bodyPr>
          <a:lstStyle/>
          <a:p>
            <a:r>
              <a:rPr lang="en-US" noProof="1">
                <a:solidFill>
                  <a:srgbClr val="92D050"/>
                </a:solidFill>
              </a:rPr>
              <a:t>//file name: app3.c</a:t>
            </a:r>
          </a:p>
          <a:p>
            <a:r>
              <a:rPr lang="en-US" noProof="1" smtClean="0">
                <a:solidFill>
                  <a:srgbClr val="00B050"/>
                </a:solidFill>
              </a:rPr>
              <a:t>#</a:t>
            </a:r>
            <a:r>
              <a:rPr lang="en-US" noProof="1">
                <a:solidFill>
                  <a:srgbClr val="00B050"/>
                </a:solidFill>
              </a:rPr>
              <a:t>include &lt;stdio.h&gt;</a:t>
            </a:r>
          </a:p>
          <a:p>
            <a:r>
              <a:rPr lang="en-US" b="1" noProof="1">
                <a:solidFill>
                  <a:srgbClr val="0A01C3"/>
                </a:solidFill>
              </a:rPr>
              <a:t>int</a:t>
            </a:r>
            <a:r>
              <a:rPr lang="en-US" noProof="1"/>
              <a:t> main</a:t>
            </a:r>
            <a:r>
              <a:rPr lang="en-US" noProof="1" smtClean="0"/>
              <a:t>(){</a:t>
            </a:r>
            <a:endParaRPr lang="en-US" noProof="1"/>
          </a:p>
          <a:p>
            <a:r>
              <a:rPr lang="en-US" noProof="1"/>
              <a:t>    </a:t>
            </a:r>
            <a:r>
              <a:rPr lang="en-US" b="1" noProof="1">
                <a:solidFill>
                  <a:srgbClr val="0A01C3"/>
                </a:solidFill>
              </a:rPr>
              <a:t>int</a:t>
            </a:r>
            <a:r>
              <a:rPr lang="en-US" noProof="1"/>
              <a:t> </a:t>
            </a:r>
            <a:r>
              <a:rPr lang="vi-VN" noProof="1" smtClean="0"/>
              <a:t>cookie</a:t>
            </a:r>
            <a:r>
              <a:rPr lang="en-US" noProof="1" smtClean="0"/>
              <a:t>=</a:t>
            </a:r>
            <a:r>
              <a:rPr lang="en-US" noProof="1" smtClean="0">
                <a:solidFill>
                  <a:srgbClr val="FF00FF"/>
                </a:solidFill>
              </a:rPr>
              <a:t>0</a:t>
            </a:r>
            <a:r>
              <a:rPr lang="en-US" noProof="1"/>
              <a:t>;</a:t>
            </a:r>
          </a:p>
          <a:p>
            <a:r>
              <a:rPr lang="en-US" noProof="1"/>
              <a:t>    </a:t>
            </a:r>
            <a:r>
              <a:rPr lang="en-US" b="1" noProof="1">
                <a:solidFill>
                  <a:srgbClr val="0A01C3"/>
                </a:solidFill>
              </a:rPr>
              <a:t>char</a:t>
            </a:r>
            <a:r>
              <a:rPr lang="en-US" noProof="1"/>
              <a:t> </a:t>
            </a:r>
            <a:r>
              <a:rPr lang="vi-VN" noProof="1" smtClean="0"/>
              <a:t>buf</a:t>
            </a:r>
            <a:r>
              <a:rPr lang="en-US" noProof="1" smtClean="0"/>
              <a:t>[</a:t>
            </a:r>
            <a:r>
              <a:rPr lang="vi-VN" noProof="1" smtClean="0">
                <a:solidFill>
                  <a:srgbClr val="FF00FF"/>
                </a:solidFill>
              </a:rPr>
              <a:t>16</a:t>
            </a:r>
            <a:r>
              <a:rPr lang="en-US" noProof="1" smtClean="0"/>
              <a:t>];</a:t>
            </a:r>
            <a:endParaRPr lang="en-US" noProof="1"/>
          </a:p>
          <a:p>
            <a:r>
              <a:rPr lang="en-US" noProof="1"/>
              <a:t>    printf(</a:t>
            </a:r>
            <a:r>
              <a:rPr lang="en-US" noProof="1">
                <a:solidFill>
                  <a:srgbClr val="0000FF"/>
                </a:solidFill>
              </a:rPr>
              <a:t>"Your name: "</a:t>
            </a:r>
            <a:r>
              <a:rPr lang="en-US" noProof="1"/>
              <a:t>);</a:t>
            </a:r>
          </a:p>
          <a:p>
            <a:r>
              <a:rPr lang="en-US" noProof="1"/>
              <a:t>    </a:t>
            </a:r>
            <a:r>
              <a:rPr lang="en-US" noProof="1" smtClean="0"/>
              <a:t>gets(</a:t>
            </a:r>
            <a:r>
              <a:rPr lang="vi-VN" noProof="1" smtClean="0"/>
              <a:t>buf</a:t>
            </a:r>
            <a:r>
              <a:rPr lang="en-US" noProof="1" smtClean="0"/>
              <a:t>);</a:t>
            </a:r>
            <a:endParaRPr lang="en-US" noProof="1"/>
          </a:p>
          <a:p>
            <a:r>
              <a:rPr lang="en-US" b="1" noProof="1">
                <a:solidFill>
                  <a:srgbClr val="0A01C3"/>
                </a:solidFill>
              </a:rPr>
              <a:t>    </a:t>
            </a:r>
            <a:r>
              <a:rPr lang="en-US" b="1" noProof="1" smtClean="0">
                <a:solidFill>
                  <a:srgbClr val="0A01C3"/>
                </a:solidFill>
              </a:rPr>
              <a:t>if</a:t>
            </a:r>
            <a:r>
              <a:rPr lang="en-US" noProof="1" smtClean="0"/>
              <a:t>(</a:t>
            </a:r>
            <a:r>
              <a:rPr lang="vi-VN" noProof="1"/>
              <a:t>cookie</a:t>
            </a:r>
            <a:r>
              <a:rPr lang="en-US" noProof="1" smtClean="0"/>
              <a:t> </a:t>
            </a:r>
            <a:r>
              <a:rPr lang="en-US" noProof="1"/>
              <a:t>== </a:t>
            </a:r>
            <a:r>
              <a:rPr lang="en-US" noProof="1" smtClean="0">
                <a:solidFill>
                  <a:srgbClr val="FF00FF"/>
                </a:solidFill>
              </a:rPr>
              <a:t>0x01020304</a:t>
            </a:r>
            <a:r>
              <a:rPr lang="en-US" noProof="1" smtClean="0"/>
              <a:t>)</a:t>
            </a:r>
            <a:endParaRPr lang="en-US" noProof="1"/>
          </a:p>
          <a:p>
            <a:r>
              <a:rPr lang="vi-VN" noProof="1" smtClean="0"/>
              <a:t>		</a:t>
            </a:r>
            <a:r>
              <a:rPr lang="en-US" noProof="1" smtClean="0"/>
              <a:t>puts</a:t>
            </a:r>
            <a:r>
              <a:rPr lang="en-US" noProof="1"/>
              <a:t>(</a:t>
            </a:r>
            <a:r>
              <a:rPr lang="en-US" noProof="1">
                <a:solidFill>
                  <a:srgbClr val="0000FF"/>
                </a:solidFill>
              </a:rPr>
              <a:t>"You win!"</a:t>
            </a:r>
            <a:r>
              <a:rPr lang="en-US" noProof="1"/>
              <a:t>);</a:t>
            </a:r>
          </a:p>
          <a:p>
            <a:r>
              <a:rPr lang="en-US" noProof="1"/>
              <a:t>    </a:t>
            </a:r>
            <a:r>
              <a:rPr lang="en-US" b="1" noProof="1">
                <a:solidFill>
                  <a:srgbClr val="0A01C3"/>
                </a:solidFill>
              </a:rPr>
              <a:t>else</a:t>
            </a:r>
          </a:p>
          <a:p>
            <a:r>
              <a:rPr lang="vi-VN" noProof="1" smtClean="0"/>
              <a:t>		</a:t>
            </a:r>
            <a:r>
              <a:rPr lang="en-US" noProof="1" smtClean="0"/>
              <a:t>puts</a:t>
            </a:r>
            <a:r>
              <a:rPr lang="en-US" noProof="1"/>
              <a:t>(</a:t>
            </a:r>
            <a:r>
              <a:rPr lang="en-US" noProof="1">
                <a:solidFill>
                  <a:srgbClr val="0000FF"/>
                </a:solidFill>
              </a:rPr>
              <a:t>"Try again!"</a:t>
            </a:r>
            <a:r>
              <a:rPr lang="en-US" noProof="1"/>
              <a:t>);</a:t>
            </a:r>
          </a:p>
          <a:p>
            <a:r>
              <a:rPr lang="en-US" noProof="1"/>
              <a:t>    </a:t>
            </a:r>
            <a:r>
              <a:rPr lang="en-US" b="1" noProof="1">
                <a:solidFill>
                  <a:srgbClr val="0A01C3"/>
                </a:solidFill>
              </a:rPr>
              <a:t>return</a:t>
            </a:r>
            <a:r>
              <a:rPr lang="en-US" noProof="1"/>
              <a:t> </a:t>
            </a:r>
            <a:r>
              <a:rPr lang="en-US" noProof="1">
                <a:solidFill>
                  <a:srgbClr val="FF00FF"/>
                </a:solidFill>
              </a:rPr>
              <a:t>0</a:t>
            </a:r>
            <a:r>
              <a:rPr lang="en-US" noProof="1"/>
              <a:t>;</a:t>
            </a:r>
          </a:p>
          <a:p>
            <a:r>
              <a:rPr lang="en-US" noProof="1"/>
              <a:t>}</a:t>
            </a:r>
            <a:endParaRPr lang="en-US" noProof="1" smtClean="0"/>
          </a:p>
        </p:txBody>
      </p:sp>
      <p:sp>
        <p:nvSpPr>
          <p:cNvPr id="5" name="Title 4"/>
          <p:cNvSpPr>
            <a:spLocks noGrp="1"/>
          </p:cNvSpPr>
          <p:nvPr>
            <p:ph type="title"/>
          </p:nvPr>
        </p:nvSpPr>
        <p:spPr/>
        <p:txBody>
          <a:bodyPr/>
          <a:lstStyle/>
          <a:p>
            <a:r>
              <a:rPr lang="vi-VN" smtClean="0"/>
              <a:t>Biến thể của chương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a:p>
        </p:txBody>
      </p:sp>
      <p:sp>
        <p:nvSpPr>
          <p:cNvPr id="7" name="Rounded Rectangle 6"/>
          <p:cNvSpPr/>
          <p:nvPr/>
        </p:nvSpPr>
        <p:spPr>
          <a:xfrm>
            <a:off x="4419600" y="1066800"/>
            <a:ext cx="4570040" cy="1676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400" smtClean="0"/>
              <a:t>Ví dụ trước 41h, 42h, 43h, 44h ứng với các ký tự in được A, B, C, D</a:t>
            </a:r>
          </a:p>
          <a:p>
            <a:r>
              <a:rPr lang="vi-VN" sz="2400" smtClean="0">
                <a:sym typeface="Wingdings" panose="05000000000000000000" pitchFamily="2" charset="2"/>
              </a:rPr>
              <a:t> Có thể nhập qua bàn phím</a:t>
            </a:r>
            <a:endParaRPr lang="vi-VN" sz="2400"/>
          </a:p>
        </p:txBody>
      </p:sp>
      <p:sp>
        <p:nvSpPr>
          <p:cNvPr id="8" name="Rounded Rectangular Callout 7"/>
          <p:cNvSpPr/>
          <p:nvPr/>
        </p:nvSpPr>
        <p:spPr>
          <a:xfrm>
            <a:off x="4424082" y="4419600"/>
            <a:ext cx="4570040" cy="1676400"/>
          </a:xfrm>
          <a:prstGeom prst="wedgeRoundRectCallout">
            <a:avLst>
              <a:gd name="adj1" fmla="val -60850"/>
              <a:gd name="adj2" fmla="val -5086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400" smtClean="0"/>
              <a:t>Ở đây, 01h, 02h, 03h và 05h ứng với các ký tự không in được</a:t>
            </a:r>
          </a:p>
          <a:p>
            <a:r>
              <a:rPr lang="vi-VN" sz="2400" smtClean="0">
                <a:sym typeface="Wingdings" panose="05000000000000000000" pitchFamily="2" charset="2"/>
              </a:rPr>
              <a:t> Không nhập qua bàn phím</a:t>
            </a:r>
            <a:endParaRPr lang="vi-VN" sz="2400"/>
          </a:p>
        </p:txBody>
      </p:sp>
    </p:spTree>
    <p:extLst>
      <p:ext uri="{BB962C8B-B14F-4D97-AF65-F5344CB8AC3E}">
        <p14:creationId xmlns:p14="http://schemas.microsoft.com/office/powerpoint/2010/main" val="4199760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smtClean="0"/>
              <a:t>Chuyển hướng (redirect)</a:t>
            </a:r>
          </a:p>
          <a:p>
            <a:pPr lvl="1"/>
            <a:r>
              <a:rPr lang="vi-VN" smtClean="0"/>
              <a:t>Chuẩn bị file dữ liệu: </a:t>
            </a:r>
            <a:r>
              <a:rPr lang="vi-VN" smtClean="0">
                <a:latin typeface="Courier New" panose="02070309020205020404" pitchFamily="49" charset="0"/>
                <a:cs typeface="Courier New" panose="02070309020205020404" pitchFamily="49" charset="0"/>
              </a:rPr>
              <a:t>data</a:t>
            </a:r>
          </a:p>
          <a:p>
            <a:pPr lvl="1"/>
            <a:r>
              <a:rPr lang="vi-VN" smtClean="0"/>
              <a:t>Gọi chương trình: </a:t>
            </a:r>
            <a:r>
              <a:rPr lang="vi-VN" smtClean="0">
                <a:latin typeface="Courier New" panose="02070309020205020404" pitchFamily="49" charset="0"/>
                <a:cs typeface="Courier New" panose="02070309020205020404" pitchFamily="49" charset="0"/>
              </a:rPr>
              <a:t>app </a:t>
            </a:r>
            <a:r>
              <a:rPr lang="vi-VN" b="1" smtClean="0">
                <a:solidFill>
                  <a:srgbClr val="FF0000"/>
                </a:solidFill>
                <a:latin typeface="Courier New" panose="02070309020205020404" pitchFamily="49" charset="0"/>
                <a:cs typeface="Courier New" panose="02070309020205020404" pitchFamily="49" charset="0"/>
              </a:rPr>
              <a:t>&lt;</a:t>
            </a:r>
            <a:r>
              <a:rPr lang="vi-VN" smtClean="0">
                <a:latin typeface="Courier New" panose="02070309020205020404" pitchFamily="49" charset="0"/>
                <a:cs typeface="Courier New" panose="02070309020205020404" pitchFamily="49" charset="0"/>
              </a:rPr>
              <a:t> data</a:t>
            </a:r>
          </a:p>
          <a:p>
            <a:endParaRPr lang="vi-VN" smtClean="0"/>
          </a:p>
          <a:p>
            <a:r>
              <a:rPr lang="vi-VN" smtClean="0"/>
              <a:t>Dùng đường ống (pipe line)</a:t>
            </a:r>
          </a:p>
          <a:p>
            <a:pPr lvl="1"/>
            <a:r>
              <a:rPr lang="vi-VN" smtClean="0"/>
              <a:t>Viết ứng dụng xuất dữ liệu ra standard output: </a:t>
            </a:r>
            <a:r>
              <a:rPr lang="vi-VN" smtClean="0">
                <a:latin typeface="Courier New" panose="02070309020205020404" pitchFamily="49" charset="0"/>
                <a:cs typeface="Courier New" panose="02070309020205020404" pitchFamily="49" charset="0"/>
              </a:rPr>
              <a:t>datagen</a:t>
            </a:r>
          </a:p>
          <a:p>
            <a:pPr lvl="1"/>
            <a:r>
              <a:rPr lang="vi-VN" smtClean="0"/>
              <a:t>Gọi chương trình: </a:t>
            </a:r>
            <a:r>
              <a:rPr lang="vi-VN">
                <a:latin typeface="Courier New" panose="02070309020205020404" pitchFamily="49" charset="0"/>
                <a:cs typeface="Courier New" panose="02070309020205020404" pitchFamily="49" charset="0"/>
              </a:rPr>
              <a:t>datagen</a:t>
            </a:r>
            <a:r>
              <a:rPr lang="vi-VN" smtClean="0">
                <a:latin typeface="Courier New" panose="02070309020205020404" pitchFamily="49" charset="0"/>
                <a:cs typeface="Courier New" panose="02070309020205020404" pitchFamily="49" charset="0"/>
              </a:rPr>
              <a:t> </a:t>
            </a:r>
            <a:r>
              <a:rPr lang="vi-VN" b="1" smtClean="0">
                <a:solidFill>
                  <a:srgbClr val="FF0000"/>
                </a:solidFill>
                <a:latin typeface="Courier New" panose="02070309020205020404" pitchFamily="49" charset="0"/>
                <a:cs typeface="Courier New" panose="02070309020205020404" pitchFamily="49" charset="0"/>
              </a:rPr>
              <a:t>|</a:t>
            </a:r>
            <a:r>
              <a:rPr lang="vi-VN" smtClean="0">
                <a:latin typeface="Courier New" panose="02070309020205020404" pitchFamily="49" charset="0"/>
                <a:cs typeface="Courier New" panose="02070309020205020404" pitchFamily="49" charset="0"/>
              </a:rPr>
              <a:t> app</a:t>
            </a:r>
            <a:endParaRPr lang="vi-VN">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vi-VN" smtClean="0"/>
              <a:t>Cách nhập dữ liệu vào chương trình</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24</a:t>
            </a:fld>
            <a:endParaRPr lang="ru-RU"/>
          </a:p>
        </p:txBody>
      </p:sp>
    </p:spTree>
    <p:extLst>
      <p:ext uri="{BB962C8B-B14F-4D97-AF65-F5344CB8AC3E}">
        <p14:creationId xmlns:p14="http://schemas.microsoft.com/office/powerpoint/2010/main" val="8528890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vi-VN">
                <a:solidFill>
                  <a:srgbClr val="00B050"/>
                </a:solidFill>
              </a:rPr>
              <a:t>#include &lt;stdio.h</a:t>
            </a:r>
            <a:r>
              <a:rPr lang="vi-VN" smtClean="0">
                <a:solidFill>
                  <a:srgbClr val="00B050"/>
                </a:solidFill>
              </a:rPr>
              <a:t>&gt;</a:t>
            </a:r>
          </a:p>
          <a:p>
            <a:r>
              <a:rPr lang="vi-VN" b="1" smtClean="0">
                <a:solidFill>
                  <a:srgbClr val="0A01C3"/>
                </a:solidFill>
              </a:rPr>
              <a:t>int</a:t>
            </a:r>
            <a:r>
              <a:rPr lang="vi-VN" smtClean="0"/>
              <a:t> </a:t>
            </a:r>
            <a:r>
              <a:rPr lang="vi-VN"/>
              <a:t>main</a:t>
            </a:r>
            <a:r>
              <a:rPr lang="vi-VN" smtClean="0"/>
              <a:t>(){</a:t>
            </a:r>
          </a:p>
          <a:p>
            <a:r>
              <a:rPr lang="vi-VN"/>
              <a:t>	</a:t>
            </a:r>
            <a:r>
              <a:rPr lang="vi-VN" b="1">
                <a:solidFill>
                  <a:srgbClr val="0A01C3"/>
                </a:solidFill>
              </a:rPr>
              <a:t>char</a:t>
            </a:r>
            <a:r>
              <a:rPr lang="vi-VN"/>
              <a:t> st</a:t>
            </a:r>
            <a:r>
              <a:rPr lang="vi-VN" smtClean="0"/>
              <a:t>[ ]=</a:t>
            </a:r>
            <a:r>
              <a:rPr lang="vi-VN" smtClean="0">
                <a:solidFill>
                  <a:srgbClr val="3333FF"/>
                </a:solidFill>
              </a:rPr>
              <a:t>"</a:t>
            </a:r>
            <a:r>
              <a:rPr lang="vi-VN">
                <a:solidFill>
                  <a:srgbClr val="3333FF"/>
                </a:solidFill>
              </a:rPr>
              <a:t>aaaaaaaaaaaaaaaa\x04\x03\x02\x01</a:t>
            </a:r>
            <a:r>
              <a:rPr lang="vi-VN" smtClean="0">
                <a:solidFill>
                  <a:srgbClr val="3333FF"/>
                </a:solidFill>
              </a:rPr>
              <a:t>"</a:t>
            </a:r>
            <a:r>
              <a:rPr lang="vi-VN" smtClean="0"/>
              <a:t>;</a:t>
            </a:r>
          </a:p>
          <a:p>
            <a:r>
              <a:rPr lang="vi-VN"/>
              <a:t>	FILE *f = fopen(</a:t>
            </a:r>
            <a:r>
              <a:rPr lang="vi-VN">
                <a:solidFill>
                  <a:srgbClr val="3333FF"/>
                </a:solidFill>
              </a:rPr>
              <a:t>"input.dat"</a:t>
            </a:r>
            <a:r>
              <a:rPr lang="vi-VN"/>
              <a:t>, </a:t>
            </a:r>
            <a:r>
              <a:rPr lang="vi-VN">
                <a:solidFill>
                  <a:srgbClr val="3333FF"/>
                </a:solidFill>
              </a:rPr>
              <a:t>"wb</a:t>
            </a:r>
            <a:r>
              <a:rPr lang="vi-VN" smtClean="0">
                <a:solidFill>
                  <a:srgbClr val="3333FF"/>
                </a:solidFill>
              </a:rPr>
              <a:t>"</a:t>
            </a:r>
            <a:r>
              <a:rPr lang="vi-VN" smtClean="0"/>
              <a:t>);</a:t>
            </a:r>
          </a:p>
          <a:p>
            <a:r>
              <a:rPr lang="vi-VN"/>
              <a:t>	fwrite(st, </a:t>
            </a:r>
            <a:r>
              <a:rPr lang="vi-VN">
                <a:solidFill>
                  <a:srgbClr val="FF00FF"/>
                </a:solidFill>
              </a:rPr>
              <a:t>1</a:t>
            </a:r>
            <a:r>
              <a:rPr lang="vi-VN"/>
              <a:t>, sizeof(st), f</a:t>
            </a:r>
            <a:r>
              <a:rPr lang="vi-VN" smtClean="0"/>
              <a:t>);</a:t>
            </a:r>
          </a:p>
          <a:p>
            <a:r>
              <a:rPr lang="vi-VN"/>
              <a:t>	fclose(f</a:t>
            </a:r>
            <a:r>
              <a:rPr lang="vi-VN" smtClean="0"/>
              <a:t>);</a:t>
            </a:r>
          </a:p>
          <a:p>
            <a:r>
              <a:rPr lang="vi-VN"/>
              <a:t>	</a:t>
            </a:r>
            <a:r>
              <a:rPr lang="vi-VN" b="1">
                <a:solidFill>
                  <a:srgbClr val="0A01C3"/>
                </a:solidFill>
              </a:rPr>
              <a:t>return</a:t>
            </a:r>
            <a:r>
              <a:rPr lang="vi-VN"/>
              <a:t> </a:t>
            </a:r>
            <a:r>
              <a:rPr lang="vi-VN">
                <a:solidFill>
                  <a:srgbClr val="FF00FF"/>
                </a:solidFill>
              </a:rPr>
              <a:t>0</a:t>
            </a:r>
            <a:r>
              <a:rPr lang="vi-VN" smtClean="0"/>
              <a:t>;</a:t>
            </a:r>
          </a:p>
          <a:p>
            <a:r>
              <a:rPr lang="vi-VN" smtClean="0"/>
              <a:t>}</a:t>
            </a:r>
            <a:endParaRPr lang="vi-VN"/>
          </a:p>
        </p:txBody>
      </p:sp>
      <p:sp>
        <p:nvSpPr>
          <p:cNvPr id="6" name="Title 5"/>
          <p:cNvSpPr>
            <a:spLocks noGrp="1"/>
          </p:cNvSpPr>
          <p:nvPr>
            <p:ph type="title"/>
          </p:nvPr>
        </p:nvSpPr>
        <p:spPr/>
        <p:txBody>
          <a:bodyPr/>
          <a:lstStyle/>
          <a:p>
            <a:r>
              <a:rPr lang="vi-VN" smtClean="0"/>
              <a:t>Chuyển hướng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a:p>
        </p:txBody>
      </p:sp>
      <p:sp>
        <p:nvSpPr>
          <p:cNvPr id="5" name="Rectangle 4"/>
          <p:cNvSpPr/>
          <p:nvPr/>
        </p:nvSpPr>
        <p:spPr>
          <a:xfrm>
            <a:off x="381000" y="4114800"/>
            <a:ext cx="8151440" cy="2743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vi-VN" sz="2400" smtClean="0"/>
              <a:t>$ sudo sysctl -w kernel.randomize_va_space=0</a:t>
            </a:r>
          </a:p>
          <a:p>
            <a:r>
              <a:rPr lang="vi-VN" sz="2400" smtClean="0"/>
              <a:t>$ </a:t>
            </a:r>
            <a:r>
              <a:rPr lang="vi-VN" sz="2400"/>
              <a:t>gcc app2.c -o app2 -fno-stack-protector</a:t>
            </a:r>
          </a:p>
          <a:p>
            <a:r>
              <a:rPr lang="vi-VN" sz="2400" smtClean="0"/>
              <a:t>$ </a:t>
            </a:r>
            <a:r>
              <a:rPr lang="vi-VN" sz="2400"/>
              <a:t>gcc gendata.c -o gendata</a:t>
            </a:r>
          </a:p>
          <a:p>
            <a:r>
              <a:rPr lang="vi-VN" sz="2400" smtClean="0"/>
              <a:t>$ </a:t>
            </a:r>
            <a:r>
              <a:rPr lang="vi-VN" sz="2400"/>
              <a:t>./gendata </a:t>
            </a:r>
          </a:p>
          <a:p>
            <a:r>
              <a:rPr lang="vi-VN" sz="2400" smtClean="0"/>
              <a:t>$ </a:t>
            </a:r>
            <a:r>
              <a:rPr lang="vi-VN" sz="2400"/>
              <a:t>./app2 &lt; input.dat </a:t>
            </a:r>
          </a:p>
          <a:p>
            <a:r>
              <a:rPr lang="vi-VN" sz="2400"/>
              <a:t>Your name: You won!</a:t>
            </a:r>
          </a:p>
          <a:p>
            <a:r>
              <a:rPr lang="vi-VN" sz="2400" smtClean="0"/>
              <a:t>$</a:t>
            </a:r>
            <a:endParaRPr lang="vi-VN" sz="2400"/>
          </a:p>
        </p:txBody>
      </p:sp>
    </p:spTree>
    <p:extLst>
      <p:ext uri="{BB962C8B-B14F-4D97-AF65-F5344CB8AC3E}">
        <p14:creationId xmlns:p14="http://schemas.microsoft.com/office/powerpoint/2010/main" val="42196665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solidFill>
                  <a:srgbClr val="92D050"/>
                </a:solidFill>
              </a:rPr>
              <a:t>//File name: "redirect.c"</a:t>
            </a:r>
          </a:p>
          <a:p>
            <a:r>
              <a:rPr lang="vi-VN" smtClean="0">
                <a:solidFill>
                  <a:srgbClr val="00B050"/>
                </a:solidFill>
              </a:rPr>
              <a:t>#</a:t>
            </a:r>
            <a:r>
              <a:rPr lang="vi-VN">
                <a:solidFill>
                  <a:srgbClr val="00B050"/>
                </a:solidFill>
              </a:rPr>
              <a:t>include &lt;stdio.h&gt;</a:t>
            </a:r>
          </a:p>
          <a:p>
            <a:r>
              <a:rPr lang="vi-VN" b="1">
                <a:solidFill>
                  <a:srgbClr val="0A01C3"/>
                </a:solidFill>
              </a:rPr>
              <a:t>int</a:t>
            </a:r>
            <a:r>
              <a:rPr lang="vi-VN"/>
              <a:t> main(){</a:t>
            </a:r>
          </a:p>
          <a:p>
            <a:r>
              <a:rPr lang="vi-VN"/>
              <a:t>	</a:t>
            </a:r>
            <a:r>
              <a:rPr lang="vi-VN" b="1">
                <a:solidFill>
                  <a:srgbClr val="0A01C3"/>
                </a:solidFill>
              </a:rPr>
              <a:t>char</a:t>
            </a:r>
            <a:r>
              <a:rPr lang="vi-VN"/>
              <a:t> st[ ]=</a:t>
            </a:r>
            <a:r>
              <a:rPr lang="vi-VN">
                <a:solidFill>
                  <a:srgbClr val="3333FF"/>
                </a:solidFill>
              </a:rPr>
              <a:t>"aaaaaaaaaaaaaaaa\x04\x03\x02\x01"</a:t>
            </a:r>
            <a:r>
              <a:rPr lang="vi-VN"/>
              <a:t>;</a:t>
            </a:r>
          </a:p>
          <a:p>
            <a:r>
              <a:rPr lang="vi-VN"/>
              <a:t>	</a:t>
            </a:r>
            <a:r>
              <a:rPr lang="vi-VN" smtClean="0"/>
              <a:t>puts(st);</a:t>
            </a:r>
            <a:endParaRPr lang="vi-VN"/>
          </a:p>
          <a:p>
            <a:r>
              <a:rPr lang="vi-VN"/>
              <a:t>	</a:t>
            </a:r>
            <a:r>
              <a:rPr lang="vi-VN" b="1">
                <a:solidFill>
                  <a:srgbClr val="0A01C3"/>
                </a:solidFill>
              </a:rPr>
              <a:t>return</a:t>
            </a:r>
            <a:r>
              <a:rPr lang="vi-VN"/>
              <a:t> </a:t>
            </a:r>
            <a:r>
              <a:rPr lang="vi-VN">
                <a:solidFill>
                  <a:srgbClr val="FF00FF"/>
                </a:solidFill>
              </a:rPr>
              <a:t>0</a:t>
            </a:r>
            <a:r>
              <a:rPr lang="vi-VN"/>
              <a:t>;</a:t>
            </a:r>
          </a:p>
          <a:p>
            <a:r>
              <a:rPr lang="vi-VN"/>
              <a:t>}</a:t>
            </a:r>
          </a:p>
        </p:txBody>
      </p:sp>
      <p:sp>
        <p:nvSpPr>
          <p:cNvPr id="3" name="Title 2"/>
          <p:cNvSpPr>
            <a:spLocks noGrp="1"/>
          </p:cNvSpPr>
          <p:nvPr>
            <p:ph type="title"/>
          </p:nvPr>
        </p:nvSpPr>
        <p:spPr/>
        <p:txBody>
          <a:bodyPr/>
          <a:lstStyle/>
          <a:p>
            <a:r>
              <a:rPr lang="vi-VN" smtClean="0"/>
              <a:t>Đường ống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a:p>
        </p:txBody>
      </p:sp>
      <p:sp>
        <p:nvSpPr>
          <p:cNvPr id="5" name="Rectangle 4"/>
          <p:cNvSpPr/>
          <p:nvPr/>
        </p:nvSpPr>
        <p:spPr>
          <a:xfrm>
            <a:off x="381000" y="4114800"/>
            <a:ext cx="8151440" cy="2743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400" smtClean="0"/>
              <a:t>$ </a:t>
            </a:r>
            <a:r>
              <a:rPr lang="en-US" sz="2400"/>
              <a:t>gcc redirect.c -o redirect</a:t>
            </a:r>
          </a:p>
          <a:p>
            <a:r>
              <a:rPr lang="en-US" sz="2400" smtClean="0"/>
              <a:t>$ </a:t>
            </a:r>
            <a:r>
              <a:rPr lang="en-US" sz="2400"/>
              <a:t>./redirect | ./app2 </a:t>
            </a:r>
          </a:p>
          <a:p>
            <a:r>
              <a:rPr lang="en-US" sz="2400"/>
              <a:t>Your name: You won!</a:t>
            </a:r>
          </a:p>
          <a:p>
            <a:r>
              <a:rPr lang="en-US" sz="2400" smtClean="0"/>
              <a:t>$ </a:t>
            </a:r>
            <a:endParaRPr lang="en-US" sz="2400"/>
          </a:p>
        </p:txBody>
      </p:sp>
    </p:spTree>
    <p:extLst>
      <p:ext uri="{BB962C8B-B14F-4D97-AF65-F5344CB8AC3E}">
        <p14:creationId xmlns:p14="http://schemas.microsoft.com/office/powerpoint/2010/main" val="15667495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3"/>
          </p:nvPr>
        </p:nvSpPr>
        <p:spPr/>
        <p:txBody>
          <a:bodyPr/>
          <a:lstStyle/>
          <a:p>
            <a:r>
              <a:rPr lang="en-US" smtClean="0"/>
              <a:t>Sử dụng echo</a:t>
            </a:r>
          </a:p>
          <a:p>
            <a:endParaRPr lang="en-US"/>
          </a:p>
          <a:p>
            <a:endParaRPr lang="en-US" smtClean="0"/>
          </a:p>
          <a:p>
            <a:endParaRPr lang="en-US"/>
          </a:p>
          <a:p>
            <a:r>
              <a:rPr lang="en-US" smtClean="0"/>
              <a:t>Sử dụng Python</a:t>
            </a:r>
            <a:endParaRPr lang="vi-VN"/>
          </a:p>
        </p:txBody>
      </p:sp>
      <p:sp>
        <p:nvSpPr>
          <p:cNvPr id="3" name="Title 2"/>
          <p:cNvSpPr>
            <a:spLocks noGrp="1"/>
          </p:cNvSpPr>
          <p:nvPr>
            <p:ph type="title"/>
          </p:nvPr>
        </p:nvSpPr>
        <p:spPr/>
        <p:txBody>
          <a:bodyPr/>
          <a:lstStyle/>
          <a:p>
            <a:r>
              <a:rPr lang="vi-VN" smtClean="0"/>
              <a:t>Đường ống với script</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a:p>
        </p:txBody>
      </p:sp>
      <p:sp>
        <p:nvSpPr>
          <p:cNvPr id="5" name="Rectangle 4"/>
          <p:cNvSpPr/>
          <p:nvPr/>
        </p:nvSpPr>
        <p:spPr>
          <a:xfrm>
            <a:off x="496280" y="1487192"/>
            <a:ext cx="8151440" cy="1752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400" smtClean="0"/>
              <a:t>$ </a:t>
            </a:r>
            <a:r>
              <a:rPr lang="en-US" sz="2400"/>
              <a:t>echo -e "aaaaaaaaaaaaaaaa\x04\x03\x02\x01" | ./app2 </a:t>
            </a:r>
          </a:p>
          <a:p>
            <a:r>
              <a:rPr lang="en-US" sz="2400"/>
              <a:t>Your name: You won!</a:t>
            </a:r>
          </a:p>
          <a:p>
            <a:r>
              <a:rPr lang="en-US" sz="2400" smtClean="0"/>
              <a:t>$ </a:t>
            </a:r>
            <a:endParaRPr lang="en-US" sz="2400"/>
          </a:p>
        </p:txBody>
      </p:sp>
      <p:sp>
        <p:nvSpPr>
          <p:cNvPr id="7" name="Rectangle 6"/>
          <p:cNvSpPr/>
          <p:nvPr/>
        </p:nvSpPr>
        <p:spPr>
          <a:xfrm>
            <a:off x="496280" y="4572000"/>
            <a:ext cx="8151440" cy="1752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400"/>
              <a:t>$ python -c 'print "a"*16+"\x04\x03\x02\x01"' | ./app2 </a:t>
            </a:r>
          </a:p>
          <a:p>
            <a:r>
              <a:rPr lang="en-US" sz="2400"/>
              <a:t>Your name: You won!</a:t>
            </a:r>
          </a:p>
          <a:p>
            <a:r>
              <a:rPr lang="en-US" sz="2400" smtClean="0"/>
              <a:t>$ </a:t>
            </a:r>
            <a:endParaRPr lang="en-US" sz="2400"/>
          </a:p>
        </p:txBody>
      </p:sp>
    </p:spTree>
    <p:extLst>
      <p:ext uri="{BB962C8B-B14F-4D97-AF65-F5344CB8AC3E}">
        <p14:creationId xmlns:p14="http://schemas.microsoft.com/office/powerpoint/2010/main" val="31580575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Chương trình nhận dữ liệu qua tham số dòng lệnh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a:p>
        </p:txBody>
      </p:sp>
    </p:spTree>
    <p:extLst>
      <p:ext uri="{BB962C8B-B14F-4D97-AF65-F5344CB8AC3E}">
        <p14:creationId xmlns:p14="http://schemas.microsoft.com/office/powerpoint/2010/main" val="37380978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r>
              <a:rPr lang="vi-VN">
                <a:solidFill>
                  <a:srgbClr val="00B050"/>
                </a:solidFill>
              </a:rPr>
              <a:t>#include &lt;stdio.h&gt;</a:t>
            </a:r>
          </a:p>
          <a:p>
            <a:r>
              <a:rPr lang="vi-VN" b="1">
                <a:solidFill>
                  <a:srgbClr val="0A01C3"/>
                </a:solidFill>
              </a:rPr>
              <a:t>int</a:t>
            </a:r>
            <a:r>
              <a:rPr lang="vi-VN"/>
              <a:t> main(</a:t>
            </a:r>
            <a:r>
              <a:rPr lang="vi-VN" b="1">
                <a:solidFill>
                  <a:srgbClr val="0A01C3"/>
                </a:solidFill>
              </a:rPr>
              <a:t>int</a:t>
            </a:r>
            <a:r>
              <a:rPr lang="vi-VN"/>
              <a:t> argc, </a:t>
            </a:r>
            <a:r>
              <a:rPr lang="vi-VN" b="1">
                <a:solidFill>
                  <a:srgbClr val="0A01C3"/>
                </a:solidFill>
              </a:rPr>
              <a:t>char</a:t>
            </a:r>
            <a:r>
              <a:rPr lang="vi-VN"/>
              <a:t> </a:t>
            </a:r>
            <a:r>
              <a:rPr lang="vi-VN">
                <a:solidFill>
                  <a:srgbClr val="FF0000"/>
                </a:solidFill>
              </a:rPr>
              <a:t>*</a:t>
            </a:r>
            <a:r>
              <a:rPr lang="vi-VN"/>
              <a:t>argv</a:t>
            </a:r>
            <a:r>
              <a:rPr lang="vi-VN" smtClean="0"/>
              <a:t>[ ]){</a:t>
            </a:r>
            <a:endParaRPr lang="vi-VN"/>
          </a:p>
          <a:p>
            <a:r>
              <a:rPr lang="vi-VN"/>
              <a:t>	printf(</a:t>
            </a:r>
            <a:r>
              <a:rPr lang="vi-VN">
                <a:solidFill>
                  <a:srgbClr val="3333FF"/>
                </a:solidFill>
              </a:rPr>
              <a:t>"This progamm was run with %d parameter(s)\n</a:t>
            </a:r>
            <a:r>
              <a:rPr lang="vi-VN" smtClean="0">
                <a:solidFill>
                  <a:srgbClr val="3333FF"/>
                </a:solidFill>
              </a:rPr>
              <a:t>"</a:t>
            </a:r>
            <a:r>
              <a:rPr lang="vi-VN" smtClean="0"/>
              <a:t>,</a:t>
            </a:r>
          </a:p>
          <a:p>
            <a:r>
              <a:rPr lang="vi-VN" smtClean="0"/>
              <a:t>		argc</a:t>
            </a:r>
            <a:r>
              <a:rPr lang="vi-VN"/>
              <a:t>);</a:t>
            </a:r>
          </a:p>
          <a:p>
            <a:r>
              <a:rPr lang="vi-VN"/>
              <a:t>	</a:t>
            </a:r>
            <a:r>
              <a:rPr lang="vi-VN" b="1">
                <a:solidFill>
                  <a:srgbClr val="0A01C3"/>
                </a:solidFill>
              </a:rPr>
              <a:t>int</a:t>
            </a:r>
            <a:r>
              <a:rPr lang="vi-VN"/>
              <a:t> i;</a:t>
            </a:r>
          </a:p>
          <a:p>
            <a:r>
              <a:rPr lang="vi-VN"/>
              <a:t>	</a:t>
            </a:r>
            <a:r>
              <a:rPr lang="vi-VN" b="1">
                <a:solidFill>
                  <a:srgbClr val="0A01C3"/>
                </a:solidFill>
              </a:rPr>
              <a:t>for</a:t>
            </a:r>
            <a:r>
              <a:rPr lang="vi-VN"/>
              <a:t>(i=</a:t>
            </a:r>
            <a:r>
              <a:rPr lang="vi-VN">
                <a:solidFill>
                  <a:srgbClr val="FF00FF"/>
                </a:solidFill>
              </a:rPr>
              <a:t>0</a:t>
            </a:r>
            <a:r>
              <a:rPr lang="vi-VN"/>
              <a:t>; i&lt;argc; i++)</a:t>
            </a:r>
          </a:p>
          <a:p>
            <a:r>
              <a:rPr lang="vi-VN"/>
              <a:t>		printf(</a:t>
            </a:r>
            <a:r>
              <a:rPr lang="vi-VN">
                <a:solidFill>
                  <a:srgbClr val="3333FF"/>
                </a:solidFill>
              </a:rPr>
              <a:t>"argv[%d] = %s\n"</a:t>
            </a:r>
            <a:r>
              <a:rPr lang="vi-VN"/>
              <a:t>, i, argv[i]);</a:t>
            </a:r>
          </a:p>
          <a:p>
            <a:r>
              <a:rPr lang="vi-VN"/>
              <a:t>	</a:t>
            </a:r>
            <a:r>
              <a:rPr lang="vi-VN" b="1">
                <a:solidFill>
                  <a:srgbClr val="0A01C3"/>
                </a:solidFill>
              </a:rPr>
              <a:t>return</a:t>
            </a:r>
            <a:r>
              <a:rPr lang="vi-VN"/>
              <a:t> 0;</a:t>
            </a:r>
          </a:p>
          <a:p>
            <a:r>
              <a:rPr lang="vi-VN"/>
              <a:t>}</a:t>
            </a:r>
          </a:p>
          <a:p>
            <a:endParaRPr lang="vi-VN"/>
          </a:p>
        </p:txBody>
      </p:sp>
      <p:sp>
        <p:nvSpPr>
          <p:cNvPr id="5" name="Title 4"/>
          <p:cNvSpPr>
            <a:spLocks noGrp="1"/>
          </p:cNvSpPr>
          <p:nvPr>
            <p:ph type="title"/>
          </p:nvPr>
        </p:nvSpPr>
        <p:spPr/>
        <p:txBody>
          <a:bodyPr/>
          <a:lstStyle/>
          <a:p>
            <a:r>
              <a:rPr lang="vi-VN" smtClean="0"/>
              <a:t>Chương trình mẫu</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a:p>
        </p:txBody>
      </p:sp>
    </p:spTree>
    <p:extLst>
      <p:ext uri="{BB962C8B-B14F-4D97-AF65-F5344CB8AC3E}">
        <p14:creationId xmlns:p14="http://schemas.microsoft.com/office/powerpoint/2010/main" val="15947503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742950" indent="-742950">
              <a:buFont typeface="+mj-lt"/>
              <a:buAutoNum type="arabicPeriod"/>
            </a:pPr>
            <a:r>
              <a:rPr lang="vi-VN"/>
              <a:t>Nguyễn Thành Nam, </a:t>
            </a:r>
            <a:r>
              <a:rPr lang="vi-VN" b="1"/>
              <a:t>Chương </a:t>
            </a:r>
            <a:r>
              <a:rPr lang="vi-VN" b="1" smtClean="0"/>
              <a:t>3// </a:t>
            </a:r>
            <a:r>
              <a:rPr lang="vi-VN" b="1"/>
              <a:t>Nghệ thuật tận dụng lỗi phần mềm</a:t>
            </a:r>
            <a:r>
              <a:rPr lang="vi-VN"/>
              <a:t>, NXB Khoa học &amp; Kỹ thuật, </a:t>
            </a:r>
            <a:r>
              <a:rPr lang="vi-VN" smtClean="0"/>
              <a:t>2009</a:t>
            </a:r>
            <a:endParaRPr lang="vi-VN"/>
          </a:p>
        </p:txBody>
      </p:sp>
      <p:sp>
        <p:nvSpPr>
          <p:cNvPr id="3" name="Title 2"/>
          <p:cNvSpPr>
            <a:spLocks noGrp="1"/>
          </p:cNvSpPr>
          <p:nvPr>
            <p:ph type="title"/>
          </p:nvPr>
        </p:nvSpPr>
        <p:spPr/>
        <p:txBody>
          <a:bodyPr/>
          <a:lstStyle/>
          <a:p>
            <a:r>
              <a:rPr lang="vi-VN" smtClean="0"/>
              <a:t>Tài liệu tham khảo</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a:t>
            </a:fld>
            <a:endParaRPr lang="ru-RU"/>
          </a:p>
        </p:txBody>
      </p:sp>
    </p:spTree>
    <p:extLst>
      <p:ext uri="{BB962C8B-B14F-4D97-AF65-F5344CB8AC3E}">
        <p14:creationId xmlns:p14="http://schemas.microsoft.com/office/powerpoint/2010/main" val="11409064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Thực thi với đường dẫn khác nhau</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a:p>
        </p:txBody>
      </p:sp>
      <p:pic>
        <p:nvPicPr>
          <p:cNvPr id="6" name="Picture 5"/>
          <p:cNvPicPr>
            <a:picLocks noChangeAspect="1"/>
          </p:cNvPicPr>
          <p:nvPr/>
        </p:nvPicPr>
        <p:blipFill>
          <a:blip r:embed="rId2"/>
          <a:stretch>
            <a:fillRect/>
          </a:stretch>
        </p:blipFill>
        <p:spPr>
          <a:xfrm>
            <a:off x="152399" y="914400"/>
            <a:ext cx="8834375" cy="4953000"/>
          </a:xfrm>
          <a:prstGeom prst="rect">
            <a:avLst/>
          </a:prstGeom>
        </p:spPr>
      </p:pic>
    </p:spTree>
    <p:extLst>
      <p:ext uri="{BB962C8B-B14F-4D97-AF65-F5344CB8AC3E}">
        <p14:creationId xmlns:p14="http://schemas.microsoft.com/office/powerpoint/2010/main" val="32843285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Tham số có chứa dấu cách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a:p>
        </p:txBody>
      </p:sp>
      <p:pic>
        <p:nvPicPr>
          <p:cNvPr id="5" name="Picture 4"/>
          <p:cNvPicPr>
            <a:picLocks noChangeAspect="1"/>
          </p:cNvPicPr>
          <p:nvPr/>
        </p:nvPicPr>
        <p:blipFill>
          <a:blip r:embed="rId2"/>
          <a:stretch>
            <a:fillRect/>
          </a:stretch>
        </p:blipFill>
        <p:spPr>
          <a:xfrm>
            <a:off x="152400" y="838200"/>
            <a:ext cx="8839200" cy="5334902"/>
          </a:xfrm>
          <a:prstGeom prst="rect">
            <a:avLst/>
          </a:prstGeom>
        </p:spPr>
      </p:pic>
    </p:spTree>
    <p:extLst>
      <p:ext uri="{BB962C8B-B14F-4D97-AF65-F5344CB8AC3E}">
        <p14:creationId xmlns:p14="http://schemas.microsoft.com/office/powerpoint/2010/main" val="495123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Tham số được sinh từ script</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32</a:t>
            </a:fld>
            <a:endParaRPr lang="ru-RU"/>
          </a:p>
        </p:txBody>
      </p:sp>
      <p:pic>
        <p:nvPicPr>
          <p:cNvPr id="4" name="Picture 3"/>
          <p:cNvPicPr>
            <a:picLocks noChangeAspect="1"/>
          </p:cNvPicPr>
          <p:nvPr/>
        </p:nvPicPr>
        <p:blipFill>
          <a:blip r:embed="rId2"/>
          <a:stretch>
            <a:fillRect/>
          </a:stretch>
        </p:blipFill>
        <p:spPr>
          <a:xfrm>
            <a:off x="152400" y="838200"/>
            <a:ext cx="8839200" cy="5334902"/>
          </a:xfrm>
          <a:prstGeom prst="rect">
            <a:avLst/>
          </a:prstGeom>
        </p:spPr>
      </p:pic>
    </p:spTree>
    <p:extLst>
      <p:ext uri="{BB962C8B-B14F-4D97-AF65-F5344CB8AC3E}">
        <p14:creationId xmlns:p14="http://schemas.microsoft.com/office/powerpoint/2010/main" val="7227946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611727532"/>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45905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Trở về ngay trong </a:t>
            </a:r>
            <a:br>
              <a:rPr lang="vi-VN" smtClean="0"/>
            </a:br>
            <a:r>
              <a:rPr lang="vi-VN" smtClean="0"/>
              <a:t>thân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a:p>
        </p:txBody>
      </p:sp>
    </p:spTree>
    <p:extLst>
      <p:ext uri="{BB962C8B-B14F-4D97-AF65-F5344CB8AC3E}">
        <p14:creationId xmlns:p14="http://schemas.microsoft.com/office/powerpoint/2010/main" val="1742509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en-US" noProof="1" smtClean="0">
                <a:solidFill>
                  <a:srgbClr val="00B050"/>
                </a:solidFill>
              </a:rPr>
              <a:t>#</a:t>
            </a:r>
            <a:r>
              <a:rPr lang="en-US" noProof="1">
                <a:solidFill>
                  <a:srgbClr val="00B050"/>
                </a:solidFill>
              </a:rPr>
              <a:t>include &lt;stdio.h&gt;</a:t>
            </a:r>
          </a:p>
          <a:p>
            <a:r>
              <a:rPr lang="en-US" b="1" noProof="1">
                <a:solidFill>
                  <a:srgbClr val="0A01C3"/>
                </a:solidFill>
              </a:rPr>
              <a:t>int</a:t>
            </a:r>
            <a:r>
              <a:rPr lang="en-US" noProof="1"/>
              <a:t> main</a:t>
            </a:r>
            <a:r>
              <a:rPr lang="en-US" noProof="1" smtClean="0"/>
              <a:t>(){</a:t>
            </a:r>
            <a:endParaRPr lang="en-US" noProof="1"/>
          </a:p>
          <a:p>
            <a:r>
              <a:rPr lang="en-US" noProof="1"/>
              <a:t>    </a:t>
            </a:r>
            <a:r>
              <a:rPr lang="en-US" b="1" noProof="1">
                <a:solidFill>
                  <a:srgbClr val="0A01C3"/>
                </a:solidFill>
              </a:rPr>
              <a:t>int</a:t>
            </a:r>
            <a:r>
              <a:rPr lang="en-US" noProof="1"/>
              <a:t> </a:t>
            </a:r>
            <a:r>
              <a:rPr lang="vi-VN" noProof="1" smtClean="0"/>
              <a:t>cookie</a:t>
            </a:r>
            <a:r>
              <a:rPr lang="en-US" noProof="1" smtClean="0"/>
              <a:t>=</a:t>
            </a:r>
            <a:r>
              <a:rPr lang="en-US" noProof="1" smtClean="0">
                <a:solidFill>
                  <a:srgbClr val="FF00FF"/>
                </a:solidFill>
              </a:rPr>
              <a:t>0</a:t>
            </a:r>
            <a:r>
              <a:rPr lang="en-US" noProof="1"/>
              <a:t>;</a:t>
            </a:r>
          </a:p>
          <a:p>
            <a:r>
              <a:rPr lang="en-US" noProof="1"/>
              <a:t>    </a:t>
            </a:r>
            <a:r>
              <a:rPr lang="en-US" b="1" noProof="1">
                <a:solidFill>
                  <a:srgbClr val="0A01C3"/>
                </a:solidFill>
              </a:rPr>
              <a:t>char</a:t>
            </a:r>
            <a:r>
              <a:rPr lang="en-US" noProof="1"/>
              <a:t> </a:t>
            </a:r>
            <a:r>
              <a:rPr lang="vi-VN" noProof="1" smtClean="0"/>
              <a:t>buf</a:t>
            </a:r>
            <a:r>
              <a:rPr lang="en-US" noProof="1" smtClean="0"/>
              <a:t>[</a:t>
            </a:r>
            <a:r>
              <a:rPr lang="vi-VN" noProof="1" smtClean="0">
                <a:solidFill>
                  <a:srgbClr val="FF00FF"/>
                </a:solidFill>
              </a:rPr>
              <a:t>16</a:t>
            </a:r>
            <a:r>
              <a:rPr lang="en-US" noProof="1" smtClean="0"/>
              <a:t>];</a:t>
            </a:r>
            <a:endParaRPr lang="en-US" noProof="1"/>
          </a:p>
          <a:p>
            <a:r>
              <a:rPr lang="en-US" noProof="1"/>
              <a:t>    printf</a:t>
            </a:r>
            <a:r>
              <a:rPr lang="en-US" noProof="1" smtClean="0"/>
              <a:t>(</a:t>
            </a:r>
            <a:r>
              <a:rPr lang="en-US" noProof="1" smtClean="0">
                <a:solidFill>
                  <a:srgbClr val="0000FF"/>
                </a:solidFill>
              </a:rPr>
              <a:t>"Magic: </a:t>
            </a:r>
            <a:r>
              <a:rPr lang="en-US" noProof="1">
                <a:solidFill>
                  <a:srgbClr val="0000FF"/>
                </a:solidFill>
              </a:rPr>
              <a:t>"</a:t>
            </a:r>
            <a:r>
              <a:rPr lang="en-US" noProof="1"/>
              <a:t>);</a:t>
            </a:r>
          </a:p>
          <a:p>
            <a:r>
              <a:rPr lang="en-US" noProof="1"/>
              <a:t>    </a:t>
            </a:r>
            <a:r>
              <a:rPr lang="en-US" noProof="1" smtClean="0"/>
              <a:t>gets(</a:t>
            </a:r>
            <a:r>
              <a:rPr lang="vi-VN" noProof="1" smtClean="0"/>
              <a:t>buf</a:t>
            </a:r>
            <a:r>
              <a:rPr lang="en-US" noProof="1" smtClean="0"/>
              <a:t>);</a:t>
            </a:r>
            <a:endParaRPr lang="en-US" noProof="1"/>
          </a:p>
          <a:p>
            <a:r>
              <a:rPr lang="en-US" b="1" noProof="1">
                <a:solidFill>
                  <a:srgbClr val="0A01C3"/>
                </a:solidFill>
              </a:rPr>
              <a:t>    </a:t>
            </a:r>
            <a:r>
              <a:rPr lang="en-US" b="1" noProof="1" smtClean="0">
                <a:solidFill>
                  <a:srgbClr val="0A01C3"/>
                </a:solidFill>
              </a:rPr>
              <a:t>if</a:t>
            </a:r>
            <a:r>
              <a:rPr lang="en-US" noProof="1" smtClean="0"/>
              <a:t>(</a:t>
            </a:r>
            <a:r>
              <a:rPr lang="vi-VN" noProof="1"/>
              <a:t>cookie</a:t>
            </a:r>
            <a:r>
              <a:rPr lang="en-US" noProof="1" smtClean="0"/>
              <a:t> </a:t>
            </a:r>
            <a:r>
              <a:rPr lang="en-US" noProof="1"/>
              <a:t>== </a:t>
            </a:r>
            <a:r>
              <a:rPr lang="en-US" noProof="1" smtClean="0">
                <a:solidFill>
                  <a:srgbClr val="FF00FF"/>
                </a:solidFill>
              </a:rPr>
              <a:t>0x000D0A00</a:t>
            </a:r>
            <a:r>
              <a:rPr lang="en-US" noProof="1" smtClean="0"/>
              <a:t>)</a:t>
            </a:r>
            <a:endParaRPr lang="en-US" noProof="1"/>
          </a:p>
          <a:p>
            <a:r>
              <a:rPr lang="vi-VN" noProof="1" smtClean="0"/>
              <a:t>		</a:t>
            </a:r>
            <a:r>
              <a:rPr lang="en-US" noProof="1" smtClean="0"/>
              <a:t>puts</a:t>
            </a:r>
            <a:r>
              <a:rPr lang="en-US" noProof="1"/>
              <a:t>(</a:t>
            </a:r>
            <a:r>
              <a:rPr lang="en-US" noProof="1">
                <a:solidFill>
                  <a:srgbClr val="0000FF"/>
                </a:solidFill>
              </a:rPr>
              <a:t>"You win!"</a:t>
            </a:r>
            <a:r>
              <a:rPr lang="en-US" noProof="1"/>
              <a:t>);</a:t>
            </a:r>
          </a:p>
          <a:p>
            <a:r>
              <a:rPr lang="en-US" b="1" noProof="1" smtClean="0">
                <a:solidFill>
                  <a:srgbClr val="0A01C3"/>
                </a:solidFill>
              </a:rPr>
              <a:t>	return</a:t>
            </a:r>
            <a:r>
              <a:rPr lang="en-US" noProof="1" smtClean="0"/>
              <a:t> </a:t>
            </a:r>
            <a:r>
              <a:rPr lang="en-US" noProof="1">
                <a:solidFill>
                  <a:srgbClr val="FF00FF"/>
                </a:solidFill>
              </a:rPr>
              <a:t>0</a:t>
            </a:r>
            <a:r>
              <a:rPr lang="en-US" noProof="1"/>
              <a:t>;</a:t>
            </a:r>
          </a:p>
          <a:p>
            <a:r>
              <a:rPr lang="en-US" noProof="1"/>
              <a:t>}</a:t>
            </a:r>
            <a:endParaRPr lang="en-US" noProof="1" smtClean="0"/>
          </a:p>
        </p:txBody>
      </p:sp>
      <p:sp>
        <p:nvSpPr>
          <p:cNvPr id="5" name="Title 4"/>
          <p:cNvSpPr>
            <a:spLocks noGrp="1"/>
          </p:cNvSpPr>
          <p:nvPr>
            <p:ph type="title"/>
          </p:nvPr>
        </p:nvSpPr>
        <p:spPr/>
        <p:txBody>
          <a:bodyPr/>
          <a:lstStyle/>
          <a:p>
            <a:r>
              <a:rPr lang="vi-VN" smtClean="0"/>
              <a:t>Biến thể của chương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a:p>
        </p:txBody>
      </p:sp>
      <p:sp>
        <p:nvSpPr>
          <p:cNvPr id="8" name="Rounded Rectangular Callout 7"/>
          <p:cNvSpPr/>
          <p:nvPr/>
        </p:nvSpPr>
        <p:spPr>
          <a:xfrm>
            <a:off x="4419600" y="946956"/>
            <a:ext cx="4420392" cy="2329644"/>
          </a:xfrm>
          <a:prstGeom prst="wedgeRoundRectCallout">
            <a:avLst>
              <a:gd name="adj1" fmla="val -70593"/>
              <a:gd name="adj2" fmla="val 7000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vi-VN" sz="2400" smtClean="0"/>
              <a:t>Hàm 'gets' không cho phép nhập vào các ký tự '\x0A'</a:t>
            </a:r>
          </a:p>
          <a:p>
            <a:r>
              <a:rPr lang="vi-VN" sz="2400" smtClean="0">
                <a:sym typeface="Wingdings" panose="05000000000000000000" pitchFamily="2" charset="2"/>
              </a:rPr>
              <a:t> không thể sửa giá trị cookie đáp ứng yêu cầu</a:t>
            </a:r>
            <a:endParaRPr lang="vi-VN" sz="2400"/>
          </a:p>
        </p:txBody>
      </p:sp>
    </p:spTree>
    <p:extLst>
      <p:ext uri="{BB962C8B-B14F-4D97-AF65-F5344CB8AC3E}">
        <p14:creationId xmlns:p14="http://schemas.microsoft.com/office/powerpoint/2010/main" val="34221434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Luồng hoạt động của chương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a:p>
        </p:txBody>
      </p:sp>
      <p:pic>
        <p:nvPicPr>
          <p:cNvPr id="2" name="Picture 1"/>
          <p:cNvPicPr>
            <a:picLocks noChangeAspect="1"/>
          </p:cNvPicPr>
          <p:nvPr/>
        </p:nvPicPr>
        <p:blipFill>
          <a:blip r:embed="rId2"/>
          <a:stretch>
            <a:fillRect/>
          </a:stretch>
        </p:blipFill>
        <p:spPr>
          <a:xfrm>
            <a:off x="340242" y="718584"/>
            <a:ext cx="8651358" cy="5682216"/>
          </a:xfrm>
          <a:prstGeom prst="rect">
            <a:avLst/>
          </a:prstGeom>
        </p:spPr>
      </p:pic>
    </p:spTree>
    <p:extLst>
      <p:ext uri="{BB962C8B-B14F-4D97-AF65-F5344CB8AC3E}">
        <p14:creationId xmlns:p14="http://schemas.microsoft.com/office/powerpoint/2010/main" val="28321363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Thay đổi luồng thực thi: trở về thân hàm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a:p>
        </p:txBody>
      </p:sp>
      <p:pic>
        <p:nvPicPr>
          <p:cNvPr id="2" name="Picture 1"/>
          <p:cNvPicPr>
            <a:picLocks noChangeAspect="1"/>
          </p:cNvPicPr>
          <p:nvPr/>
        </p:nvPicPr>
        <p:blipFill>
          <a:blip r:embed="rId2"/>
          <a:stretch>
            <a:fillRect/>
          </a:stretch>
        </p:blipFill>
        <p:spPr>
          <a:xfrm>
            <a:off x="304800" y="746943"/>
            <a:ext cx="8610600" cy="5917383"/>
          </a:xfrm>
          <a:prstGeom prst="rect">
            <a:avLst/>
          </a:prstGeom>
        </p:spPr>
      </p:pic>
    </p:spTree>
    <p:extLst>
      <p:ext uri="{BB962C8B-B14F-4D97-AF65-F5344CB8AC3E}">
        <p14:creationId xmlns:p14="http://schemas.microsoft.com/office/powerpoint/2010/main" val="30159949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smtClean="0"/>
              <a:t>Sửa địa chỉ trả về</a:t>
            </a:r>
          </a:p>
          <a:p>
            <a:pPr lvl="1"/>
            <a:r>
              <a:rPr lang="vi-VN" smtClean="0"/>
              <a:t>Xác định địa chỉ trả về mới</a:t>
            </a:r>
          </a:p>
          <a:p>
            <a:pPr lvl="1"/>
            <a:r>
              <a:rPr lang="vi-VN" smtClean="0"/>
              <a:t>Ghi đè lên vùng nhớ chứa địa chỉ trả về</a:t>
            </a:r>
          </a:p>
          <a:p>
            <a:pPr lvl="2"/>
            <a:r>
              <a:rPr lang="vi-VN" smtClean="0"/>
              <a:t>Tính khoảng cách từ buffer tới vùng nhớ chứa địa chỉ trả về</a:t>
            </a:r>
          </a:p>
          <a:p>
            <a:pPr lvl="2"/>
            <a:r>
              <a:rPr lang="vi-VN" smtClean="0"/>
              <a:t>Tạo dữ liệu thích hợp để ghi đè</a:t>
            </a:r>
            <a:endParaRPr lang="vi-VN"/>
          </a:p>
        </p:txBody>
      </p:sp>
      <p:sp>
        <p:nvSpPr>
          <p:cNvPr id="2" name="Title 1"/>
          <p:cNvSpPr>
            <a:spLocks noGrp="1"/>
          </p:cNvSpPr>
          <p:nvPr>
            <p:ph type="title"/>
          </p:nvPr>
        </p:nvSpPr>
        <p:spPr/>
        <p:txBody>
          <a:bodyPr/>
          <a:lstStyle/>
          <a:p>
            <a:r>
              <a:rPr lang="vi-VN" smtClean="0"/>
              <a:t>Thay đổi luồng thực thi</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38</a:t>
            </a:fld>
            <a:endParaRPr lang="ru-RU"/>
          </a:p>
        </p:txBody>
      </p:sp>
    </p:spTree>
    <p:extLst>
      <p:ext uri="{BB962C8B-B14F-4D97-AF65-F5344CB8AC3E}">
        <p14:creationId xmlns:p14="http://schemas.microsoft.com/office/powerpoint/2010/main" val="21014340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anose="05000000000000000000" pitchFamily="2" charset="2"/>
              <a:buChar char="q"/>
            </a:pPr>
            <a:r>
              <a:rPr lang="en-US" smtClean="0"/>
              <a:t>Dịch ngược với IDA Pro</a:t>
            </a:r>
            <a:endParaRPr lang="vi-VN"/>
          </a:p>
        </p:txBody>
      </p:sp>
      <p:sp>
        <p:nvSpPr>
          <p:cNvPr id="3" name="Title 2"/>
          <p:cNvSpPr>
            <a:spLocks noGrp="1"/>
          </p:cNvSpPr>
          <p:nvPr>
            <p:ph type="title"/>
          </p:nvPr>
        </p:nvSpPr>
        <p:spPr/>
        <p:txBody>
          <a:bodyPr/>
          <a:lstStyle/>
          <a:p>
            <a:r>
              <a:rPr lang="vi-VN" smtClean="0"/>
              <a:t>Địa chỉ trả về mới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39</a:t>
            </a:fld>
            <a:endParaRPr lang="ru-RU"/>
          </a:p>
        </p:txBody>
      </p:sp>
      <p:pic>
        <p:nvPicPr>
          <p:cNvPr id="2" name="Picture 1"/>
          <p:cNvPicPr>
            <a:picLocks noChangeAspect="1"/>
          </p:cNvPicPr>
          <p:nvPr/>
        </p:nvPicPr>
        <p:blipFill>
          <a:blip r:embed="rId2"/>
          <a:stretch>
            <a:fillRect/>
          </a:stretch>
        </p:blipFill>
        <p:spPr>
          <a:xfrm>
            <a:off x="37213" y="1407844"/>
            <a:ext cx="9111257" cy="4688156"/>
          </a:xfrm>
          <a:prstGeom prst="rect">
            <a:avLst/>
          </a:prstGeom>
        </p:spPr>
      </p:pic>
    </p:spTree>
    <p:extLst>
      <p:ext uri="{BB962C8B-B14F-4D97-AF65-F5344CB8AC3E}">
        <p14:creationId xmlns:p14="http://schemas.microsoft.com/office/powerpoint/2010/main" val="21663590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19415671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42133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anose="05000000000000000000" pitchFamily="2" charset="2"/>
              <a:buChar char="q"/>
            </a:pPr>
            <a:r>
              <a:rPr lang="en-US" smtClean="0"/>
              <a:t>Dịch ngược gdb</a:t>
            </a:r>
            <a:endParaRPr lang="vi-VN"/>
          </a:p>
        </p:txBody>
      </p:sp>
      <p:sp>
        <p:nvSpPr>
          <p:cNvPr id="3" name="Title 2"/>
          <p:cNvSpPr>
            <a:spLocks noGrp="1"/>
          </p:cNvSpPr>
          <p:nvPr>
            <p:ph type="title"/>
          </p:nvPr>
        </p:nvSpPr>
        <p:spPr/>
        <p:txBody>
          <a:bodyPr/>
          <a:lstStyle/>
          <a:p>
            <a:r>
              <a:rPr lang="vi-VN" smtClean="0"/>
              <a:t>Địa chỉ trả về mới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a:p>
        </p:txBody>
      </p:sp>
      <p:pic>
        <p:nvPicPr>
          <p:cNvPr id="5" name="Picture 4"/>
          <p:cNvPicPr>
            <a:picLocks noChangeAspect="1"/>
          </p:cNvPicPr>
          <p:nvPr/>
        </p:nvPicPr>
        <p:blipFill>
          <a:blip r:embed="rId2"/>
          <a:stretch>
            <a:fillRect/>
          </a:stretch>
        </p:blipFill>
        <p:spPr>
          <a:xfrm>
            <a:off x="381000" y="1398984"/>
            <a:ext cx="7772400" cy="5385264"/>
          </a:xfrm>
          <a:prstGeom prst="rect">
            <a:avLst/>
          </a:prstGeom>
        </p:spPr>
      </p:pic>
    </p:spTree>
    <p:extLst>
      <p:ext uri="{BB962C8B-B14F-4D97-AF65-F5344CB8AC3E}">
        <p14:creationId xmlns:p14="http://schemas.microsoft.com/office/powerpoint/2010/main" val="38567191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anose="05000000000000000000" pitchFamily="2" charset="2"/>
              <a:buChar char="q"/>
            </a:pPr>
            <a:r>
              <a:rPr lang="vi-VN" smtClean="0"/>
              <a:t>Debug bằng gdb</a:t>
            </a:r>
          </a:p>
          <a:p>
            <a:r>
              <a:rPr lang="vi-VN" smtClean="0"/>
              <a:t>Xác định địa chỉ của [buf]</a:t>
            </a:r>
          </a:p>
          <a:p>
            <a:pPr lvl="1"/>
            <a:r>
              <a:rPr lang="vi-VN" smtClean="0"/>
              <a:t>Nhập vào một chuỗi "AAAAAAAAA"</a:t>
            </a:r>
          </a:p>
          <a:p>
            <a:pPr lvl="1"/>
            <a:r>
              <a:rPr lang="vi-VN" smtClean="0"/>
              <a:t>Tìm địa chỉ bắt đầu "4141..41" trong stack</a:t>
            </a:r>
          </a:p>
          <a:p>
            <a:r>
              <a:rPr lang="vi-VN" smtClean="0"/>
              <a:t>Xác định địa chỉ của [return address]</a:t>
            </a:r>
          </a:p>
          <a:p>
            <a:pPr lvl="1"/>
            <a:r>
              <a:rPr lang="vi-VN" smtClean="0"/>
              <a:t>Giá trị "EIP" trong stack frame</a:t>
            </a:r>
          </a:p>
          <a:p>
            <a:r>
              <a:rPr lang="vi-VN" smtClean="0"/>
              <a:t>Khoảng cách = [return address] – [buf]</a:t>
            </a:r>
            <a:endParaRPr lang="vi-VN"/>
          </a:p>
        </p:txBody>
      </p:sp>
      <p:sp>
        <p:nvSpPr>
          <p:cNvPr id="3" name="Title 2"/>
          <p:cNvSpPr>
            <a:spLocks noGrp="1"/>
          </p:cNvSpPr>
          <p:nvPr>
            <p:ph type="title"/>
          </p:nvPr>
        </p:nvSpPr>
        <p:spPr/>
        <p:txBody>
          <a:bodyPr/>
          <a:lstStyle/>
          <a:p>
            <a:r>
              <a:rPr lang="vi-VN" smtClean="0"/>
              <a:t>Tính khoảng cách [buf] – [return address]</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a:p>
        </p:txBody>
      </p:sp>
    </p:spTree>
    <p:extLst>
      <p:ext uri="{BB962C8B-B14F-4D97-AF65-F5344CB8AC3E}">
        <p14:creationId xmlns:p14="http://schemas.microsoft.com/office/powerpoint/2010/main" val="15305488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lstStyle/>
          <a:p>
            <a:pPr marL="457200" indent="-457200">
              <a:buFont typeface="Wingdings" panose="05000000000000000000" pitchFamily="2" charset="2"/>
              <a:buChar char="q"/>
            </a:pPr>
            <a:r>
              <a:rPr lang="vi-VN" b="1" smtClean="0"/>
              <a:t>Bắt đầu debug</a:t>
            </a:r>
          </a:p>
          <a:p>
            <a:r>
              <a:rPr lang="vi-VN" smtClean="0"/>
              <a:t>$ gdb vuln</a:t>
            </a:r>
          </a:p>
          <a:p>
            <a:r>
              <a:rPr lang="vi-VN" smtClean="0"/>
              <a:t>(gdb) set disassembly-flavor intel</a:t>
            </a:r>
          </a:p>
          <a:p>
            <a:r>
              <a:rPr lang="vi-VN" smtClean="0"/>
              <a:t>(gdb) break main</a:t>
            </a:r>
          </a:p>
          <a:p>
            <a:r>
              <a:rPr lang="vi-VN" smtClean="0"/>
              <a:t>(gdb) run</a:t>
            </a:r>
          </a:p>
          <a:p>
            <a:r>
              <a:rPr lang="vi-VN" smtClean="0"/>
              <a:t>(gdb) disassemble main</a:t>
            </a:r>
          </a:p>
        </p:txBody>
      </p:sp>
      <p:sp>
        <p:nvSpPr>
          <p:cNvPr id="3" name="Title 2"/>
          <p:cNvSpPr>
            <a:spLocks noGrp="1"/>
          </p:cNvSpPr>
          <p:nvPr>
            <p:ph type="title"/>
          </p:nvPr>
        </p:nvSpPr>
        <p:spPr/>
        <p:txBody>
          <a:bodyPr/>
          <a:lstStyle/>
          <a:p>
            <a:r>
              <a:rPr lang="vi-VN" smtClean="0"/>
              <a:t>Xác định địa chỉ của [buf]</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42</a:t>
            </a:fld>
            <a:endParaRPr lang="ru-RU"/>
          </a:p>
        </p:txBody>
      </p:sp>
    </p:spTree>
    <p:extLst>
      <p:ext uri="{BB962C8B-B14F-4D97-AF65-F5344CB8AC3E}">
        <p14:creationId xmlns:p14="http://schemas.microsoft.com/office/powerpoint/2010/main" val="27533047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Xác định địa chỉ của [buf]</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a:p>
        </p:txBody>
      </p:sp>
      <p:sp>
        <p:nvSpPr>
          <p:cNvPr id="2" name="Content Placeholder 1"/>
          <p:cNvSpPr>
            <a:spLocks noGrp="1"/>
          </p:cNvSpPr>
          <p:nvPr>
            <p:ph sz="quarter" idx="13"/>
          </p:nvPr>
        </p:nvSpPr>
        <p:spPr/>
        <p:txBody>
          <a:bodyPr/>
          <a:lstStyle/>
          <a:p>
            <a:pPr marL="457200" indent="-457200">
              <a:buFont typeface="Wingdings" panose="05000000000000000000" pitchFamily="2" charset="2"/>
              <a:buChar char="q"/>
            </a:pPr>
            <a:r>
              <a:rPr lang="vi-VN" smtClean="0"/>
              <a:t>Đặt breakpoint trước lệnh ngay sau lời gọi hàm gets() hoặc ngay tại lệnh leave; sau đó cho tiếp tục chạy</a:t>
            </a:r>
          </a:p>
          <a:p>
            <a:r>
              <a:rPr lang="vi-VN" smtClean="0"/>
              <a:t>(gdb) break *0x08048479</a:t>
            </a:r>
          </a:p>
          <a:p>
            <a:r>
              <a:rPr lang="vi-VN" smtClean="0"/>
              <a:t>(gdb) continue</a:t>
            </a:r>
          </a:p>
          <a:p>
            <a:r>
              <a:rPr lang="vi-VN" smtClean="0"/>
              <a:t>Magic: AAAAAAAAAAAAA</a:t>
            </a:r>
            <a:endParaRPr lang="vi-VN"/>
          </a:p>
        </p:txBody>
      </p:sp>
      <p:pic>
        <p:nvPicPr>
          <p:cNvPr id="5" name="Picture 4"/>
          <p:cNvPicPr>
            <a:picLocks noChangeAspect="1"/>
          </p:cNvPicPr>
          <p:nvPr/>
        </p:nvPicPr>
        <p:blipFill>
          <a:blip r:embed="rId2"/>
          <a:stretch>
            <a:fillRect/>
          </a:stretch>
        </p:blipFill>
        <p:spPr>
          <a:xfrm>
            <a:off x="228600" y="3353625"/>
            <a:ext cx="8458200" cy="3499404"/>
          </a:xfrm>
          <a:prstGeom prst="rect">
            <a:avLst/>
          </a:prstGeom>
        </p:spPr>
      </p:pic>
    </p:spTree>
    <p:extLst>
      <p:ext uri="{BB962C8B-B14F-4D97-AF65-F5344CB8AC3E}">
        <p14:creationId xmlns:p14="http://schemas.microsoft.com/office/powerpoint/2010/main" val="13985585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Xác định địa chỉ của [buf]</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a:p>
        </p:txBody>
      </p:sp>
      <p:sp>
        <p:nvSpPr>
          <p:cNvPr id="2" name="Content Placeholder 1"/>
          <p:cNvSpPr>
            <a:spLocks noGrp="1"/>
          </p:cNvSpPr>
          <p:nvPr>
            <p:ph sz="quarter" idx="13"/>
          </p:nvPr>
        </p:nvSpPr>
        <p:spPr/>
        <p:txBody>
          <a:bodyPr/>
          <a:lstStyle/>
          <a:p>
            <a:pPr marL="457200" indent="-457200">
              <a:buFont typeface="Wingdings" panose="05000000000000000000" pitchFamily="2" charset="2"/>
              <a:buChar char="q"/>
            </a:pPr>
            <a:r>
              <a:rPr lang="vi-VN" smtClean="0"/>
              <a:t>Xem nội dung phía trên ESP</a:t>
            </a:r>
          </a:p>
          <a:p>
            <a:r>
              <a:rPr lang="vi-VN" smtClean="0"/>
              <a:t>(gdb) x/20x $esp</a:t>
            </a:r>
          </a:p>
          <a:p>
            <a:endParaRPr lang="vi-VN"/>
          </a:p>
          <a:p>
            <a:pPr marL="457200" indent="-457200">
              <a:buFont typeface="Wingdings" panose="05000000000000000000" pitchFamily="2" charset="2"/>
              <a:buChar char="q"/>
            </a:pPr>
            <a:r>
              <a:rPr lang="vi-VN" smtClean="0"/>
              <a:t>Nhận thấy [buf] bắt đầu ở </a:t>
            </a:r>
            <a:r>
              <a:rPr lang="vi-VN" b="1" smtClean="0">
                <a:solidFill>
                  <a:srgbClr val="FF0000"/>
                </a:solidFill>
              </a:rPr>
              <a:t>0xbffff35c</a:t>
            </a:r>
            <a:r>
              <a:rPr lang="vi-VN" b="1" smtClean="0">
                <a:sym typeface="Wingdings" panose="05000000000000000000" pitchFamily="2" charset="2"/>
              </a:rPr>
              <a:t>!</a:t>
            </a:r>
            <a:endParaRPr lang="vi-VN" b="1" smtClean="0">
              <a:solidFill>
                <a:srgbClr val="FF0000"/>
              </a:solidFill>
            </a:endParaRPr>
          </a:p>
        </p:txBody>
      </p:sp>
      <p:pic>
        <p:nvPicPr>
          <p:cNvPr id="6" name="Picture 5"/>
          <p:cNvPicPr>
            <a:picLocks noChangeAspect="1"/>
          </p:cNvPicPr>
          <p:nvPr/>
        </p:nvPicPr>
        <p:blipFill>
          <a:blip r:embed="rId2"/>
          <a:stretch>
            <a:fillRect/>
          </a:stretch>
        </p:blipFill>
        <p:spPr>
          <a:xfrm>
            <a:off x="76200" y="3200400"/>
            <a:ext cx="8991600" cy="2081141"/>
          </a:xfrm>
          <a:prstGeom prst="rect">
            <a:avLst/>
          </a:prstGeom>
        </p:spPr>
      </p:pic>
    </p:spTree>
    <p:extLst>
      <p:ext uri="{BB962C8B-B14F-4D97-AF65-F5344CB8AC3E}">
        <p14:creationId xmlns:p14="http://schemas.microsoft.com/office/powerpoint/2010/main" val="3282794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marL="457200" indent="-457200">
              <a:buFont typeface="Wingdings" panose="05000000000000000000" pitchFamily="2" charset="2"/>
              <a:buChar char="q"/>
            </a:pPr>
            <a:r>
              <a:rPr lang="vi-VN" smtClean="0"/>
              <a:t>Xem thông tin về stack frame</a:t>
            </a:r>
          </a:p>
          <a:p>
            <a:pPr marL="457200" indent="-457200">
              <a:buFont typeface="Wingdings" panose="05000000000000000000" pitchFamily="2" charset="2"/>
              <a:buChar char="q"/>
            </a:pPr>
            <a:endParaRPr lang="vi-VN"/>
          </a:p>
          <a:p>
            <a:pPr marL="457200" indent="-457200">
              <a:buFont typeface="Wingdings" panose="05000000000000000000" pitchFamily="2" charset="2"/>
              <a:buChar char="q"/>
            </a:pPr>
            <a:endParaRPr lang="vi-VN" smtClean="0"/>
          </a:p>
          <a:p>
            <a:pPr marL="457200" indent="-457200">
              <a:buFont typeface="Wingdings" panose="05000000000000000000" pitchFamily="2" charset="2"/>
              <a:buChar char="q"/>
            </a:pPr>
            <a:endParaRPr lang="vi-VN"/>
          </a:p>
          <a:p>
            <a:pPr marL="457200" indent="-457200">
              <a:buFont typeface="Wingdings" panose="05000000000000000000" pitchFamily="2" charset="2"/>
              <a:buChar char="q"/>
            </a:pPr>
            <a:endParaRPr lang="vi-VN" smtClean="0"/>
          </a:p>
          <a:p>
            <a:pPr marL="457200" indent="-457200">
              <a:buFont typeface="Wingdings" panose="05000000000000000000" pitchFamily="2" charset="2"/>
              <a:buChar char="q"/>
            </a:pPr>
            <a:endParaRPr lang="vi-VN"/>
          </a:p>
          <a:p>
            <a:pPr marL="457200" indent="-457200">
              <a:buFont typeface="Wingdings" panose="05000000000000000000" pitchFamily="2" charset="2"/>
              <a:buChar char="q"/>
            </a:pPr>
            <a:endParaRPr lang="vi-VN" smtClean="0"/>
          </a:p>
          <a:p>
            <a:pPr marL="457200" indent="-457200">
              <a:buFont typeface="Wingdings" panose="05000000000000000000" pitchFamily="2" charset="2"/>
              <a:buChar char="q"/>
            </a:pPr>
            <a:endParaRPr lang="vi-VN"/>
          </a:p>
          <a:p>
            <a:pPr marL="457200" indent="-457200">
              <a:buFont typeface="Wingdings" panose="05000000000000000000" pitchFamily="2" charset="2"/>
              <a:buChar char="q"/>
            </a:pPr>
            <a:r>
              <a:rPr lang="vi-VN" smtClean="0"/>
              <a:t>Tính khoảng cách</a:t>
            </a:r>
            <a:br>
              <a:rPr lang="vi-VN" smtClean="0"/>
            </a:br>
            <a:r>
              <a:rPr lang="vi-VN" smtClean="0"/>
              <a:t>d = 0xbffff37c – 0xbffff35c = </a:t>
            </a:r>
            <a:r>
              <a:rPr lang="vi-VN" b="1" smtClean="0">
                <a:solidFill>
                  <a:srgbClr val="FF0000"/>
                </a:solidFill>
              </a:rPr>
              <a:t>0x20</a:t>
            </a:r>
            <a:r>
              <a:rPr lang="vi-VN" smtClean="0"/>
              <a:t>!</a:t>
            </a:r>
            <a:endParaRPr lang="vi-VN"/>
          </a:p>
        </p:txBody>
      </p:sp>
      <p:sp>
        <p:nvSpPr>
          <p:cNvPr id="3" name="Title 2"/>
          <p:cNvSpPr>
            <a:spLocks noGrp="1"/>
          </p:cNvSpPr>
          <p:nvPr>
            <p:ph type="title"/>
          </p:nvPr>
        </p:nvSpPr>
        <p:spPr/>
        <p:txBody>
          <a:bodyPr/>
          <a:lstStyle/>
          <a:p>
            <a:r>
              <a:rPr lang="vi-VN" smtClean="0"/>
              <a:t>Xác định địa chỉ của [return address]</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a:p>
        </p:txBody>
      </p:sp>
      <p:pic>
        <p:nvPicPr>
          <p:cNvPr id="5" name="Picture 4"/>
          <p:cNvPicPr>
            <a:picLocks noChangeAspect="1"/>
          </p:cNvPicPr>
          <p:nvPr/>
        </p:nvPicPr>
        <p:blipFill>
          <a:blip r:embed="rId2"/>
          <a:stretch>
            <a:fillRect/>
          </a:stretch>
        </p:blipFill>
        <p:spPr>
          <a:xfrm>
            <a:off x="88218" y="1398984"/>
            <a:ext cx="9055782" cy="2605088"/>
          </a:xfrm>
          <a:prstGeom prst="rect">
            <a:avLst/>
          </a:prstGeom>
        </p:spPr>
      </p:pic>
    </p:spTree>
    <p:extLst>
      <p:ext uri="{BB962C8B-B14F-4D97-AF65-F5344CB8AC3E}">
        <p14:creationId xmlns:p14="http://schemas.microsoft.com/office/powerpoint/2010/main" val="38847089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smtClean="0"/>
              <a:t>Cách trên chỉ đúng với kiểu dẫn nhập cũ</a:t>
            </a:r>
          </a:p>
          <a:p>
            <a:r>
              <a:rPr lang="en-US" smtClean="0"/>
              <a:t>Nếu trình biên dịch sử dụng kiểu dẫn nhập mới thì việc xác định vị trí địa chỉ trả về bằng EBP+4 sẽ không còn chính xác</a:t>
            </a:r>
            <a:endParaRPr lang="vi-VN"/>
          </a:p>
        </p:txBody>
      </p:sp>
      <p:sp>
        <p:nvSpPr>
          <p:cNvPr id="3" name="Title 2"/>
          <p:cNvSpPr>
            <a:spLocks noGrp="1"/>
          </p:cNvSpPr>
          <p:nvPr>
            <p:ph type="title"/>
          </p:nvPr>
        </p:nvSpPr>
        <p:spPr/>
        <p:txBody>
          <a:bodyPr/>
          <a:lstStyle/>
          <a:p>
            <a:r>
              <a:rPr lang="vi-VN" smtClean="0"/>
              <a:t>Xác định địa chỉ của [return address]</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46</a:t>
            </a:fld>
            <a:endParaRPr lang="ru-RU"/>
          </a:p>
        </p:txBody>
      </p:sp>
      <p:pic>
        <p:nvPicPr>
          <p:cNvPr id="2" name="Picture 1"/>
          <p:cNvPicPr>
            <a:picLocks noChangeAspect="1"/>
          </p:cNvPicPr>
          <p:nvPr/>
        </p:nvPicPr>
        <p:blipFill>
          <a:blip r:embed="rId2"/>
          <a:stretch>
            <a:fillRect/>
          </a:stretch>
        </p:blipFill>
        <p:spPr>
          <a:xfrm>
            <a:off x="730350" y="3497312"/>
            <a:ext cx="7683299" cy="2740000"/>
          </a:xfrm>
          <a:prstGeom prst="rect">
            <a:avLst/>
          </a:prstGeom>
        </p:spPr>
      </p:pic>
    </p:spTree>
    <p:extLst>
      <p:ext uri="{BB962C8B-B14F-4D97-AF65-F5344CB8AC3E}">
        <p14:creationId xmlns:p14="http://schemas.microsoft.com/office/powerpoint/2010/main" val="42872751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en-US" smtClean="0"/>
              <a:t>Trong mọi trường hợp, trước thời điểm trở về, ESP luôn trỏ đến địa chỉ trả về</a:t>
            </a:r>
          </a:p>
          <a:p>
            <a:r>
              <a:rPr lang="en-US" smtClean="0"/>
              <a:t>Đặt breakpoint trước lệnh RET và thanh ghi ESP chứa giá trị cần tìm</a:t>
            </a:r>
            <a:endParaRPr lang="vi-VN"/>
          </a:p>
        </p:txBody>
      </p:sp>
      <p:sp>
        <p:nvSpPr>
          <p:cNvPr id="3" name="Title 2"/>
          <p:cNvSpPr>
            <a:spLocks noGrp="1"/>
          </p:cNvSpPr>
          <p:nvPr>
            <p:ph type="title"/>
          </p:nvPr>
        </p:nvSpPr>
        <p:spPr/>
        <p:txBody>
          <a:bodyPr/>
          <a:lstStyle/>
          <a:p>
            <a:r>
              <a:rPr lang="vi-VN" smtClean="0"/>
              <a:t>Xác định địa chỉ của [return address]</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381000" y="3532094"/>
            <a:ext cx="8534400" cy="3325906"/>
          </a:xfrm>
          <a:prstGeom prst="rect">
            <a:avLst/>
          </a:prstGeom>
        </p:spPr>
      </p:pic>
    </p:spTree>
    <p:extLst>
      <p:ext uri="{BB962C8B-B14F-4D97-AF65-F5344CB8AC3E}">
        <p14:creationId xmlns:p14="http://schemas.microsoft.com/office/powerpoint/2010/main" val="35377382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Ghi đè địa chỉ trả về</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48</a:t>
            </a:fld>
            <a:endParaRPr lang="ru-RU"/>
          </a:p>
        </p:txBody>
      </p:sp>
      <p:pic>
        <p:nvPicPr>
          <p:cNvPr id="6" name="Picture 5"/>
          <p:cNvPicPr>
            <a:picLocks noChangeAspect="1"/>
          </p:cNvPicPr>
          <p:nvPr/>
        </p:nvPicPr>
        <p:blipFill>
          <a:blip r:embed="rId3"/>
          <a:stretch>
            <a:fillRect/>
          </a:stretch>
        </p:blipFill>
        <p:spPr>
          <a:xfrm>
            <a:off x="838200" y="914400"/>
            <a:ext cx="7450894" cy="3417469"/>
          </a:xfrm>
          <a:prstGeom prst="rect">
            <a:avLst/>
          </a:prstGeom>
        </p:spPr>
      </p:pic>
      <p:pic>
        <p:nvPicPr>
          <p:cNvPr id="8" name="Picture 7"/>
          <p:cNvPicPr>
            <a:picLocks noChangeAspect="1"/>
          </p:cNvPicPr>
          <p:nvPr/>
        </p:nvPicPr>
        <p:blipFill>
          <a:blip r:embed="rId4"/>
          <a:stretch>
            <a:fillRect/>
          </a:stretch>
        </p:blipFill>
        <p:spPr>
          <a:xfrm>
            <a:off x="0" y="4869520"/>
            <a:ext cx="9144000" cy="1150280"/>
          </a:xfrm>
          <a:prstGeom prst="rect">
            <a:avLst/>
          </a:prstGeom>
        </p:spPr>
      </p:pic>
    </p:spTree>
    <p:extLst>
      <p:ext uri="{BB962C8B-B14F-4D97-AF65-F5344CB8AC3E}">
        <p14:creationId xmlns:p14="http://schemas.microsoft.com/office/powerpoint/2010/main" val="542338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Trở về một hàm </a:t>
            </a:r>
            <a:br>
              <a:rPr lang="vi-VN" smtClean="0"/>
            </a:br>
            <a:r>
              <a:rPr lang="vi-VN" smtClean="0"/>
              <a:t>không có tham số</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a:p>
        </p:txBody>
      </p:sp>
    </p:spTree>
    <p:extLst>
      <p:ext uri="{BB962C8B-B14F-4D97-AF65-F5344CB8AC3E}">
        <p14:creationId xmlns:p14="http://schemas.microsoft.com/office/powerpoint/2010/main" val="1606832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Buffer Overflow</a:t>
            </a:r>
          </a:p>
          <a:p>
            <a:pPr lvl="1"/>
            <a:r>
              <a:rPr lang="vi-VN" smtClean="0"/>
              <a:t>Buffer = Bộ đệm, Vùng đệm, Vùng nhớ đệm</a:t>
            </a:r>
          </a:p>
          <a:p>
            <a:pPr lvl="1"/>
            <a:r>
              <a:rPr lang="vi-VN" smtClean="0"/>
              <a:t>Overflow = Tràn</a:t>
            </a:r>
          </a:p>
          <a:p>
            <a:pPr>
              <a:buFont typeface="Wingdings" panose="05000000000000000000" pitchFamily="2" charset="2"/>
              <a:buChar char="q"/>
            </a:pPr>
            <a:r>
              <a:rPr lang="vi-VN" b="1" smtClean="0"/>
              <a:t>Lỗ hổng tràn bộ đệm </a:t>
            </a:r>
            <a:r>
              <a:rPr lang="vi-VN" smtClean="0"/>
              <a:t>(Buffer Overflow) là lỗ hổng trong lập trình, cho phép dữ liệu được ghi vào một buffer có thể tràn ra ngoài buffer đó, ghi đè lên dữ liệu khác và dẫn tới hoạt động bất thường của chương trình.</a:t>
            </a:r>
            <a:endParaRPr lang="en-US"/>
          </a:p>
        </p:txBody>
      </p:sp>
      <p:sp>
        <p:nvSpPr>
          <p:cNvPr id="3" name="Title 2"/>
          <p:cNvSpPr>
            <a:spLocks noGrp="1"/>
          </p:cNvSpPr>
          <p:nvPr>
            <p:ph type="title"/>
          </p:nvPr>
        </p:nvSpPr>
        <p:spPr/>
        <p:txBody>
          <a:bodyPr/>
          <a:lstStyle/>
          <a:p>
            <a:r>
              <a:rPr lang="vi-VN" smtClean="0"/>
              <a:t>Lỗ hổng 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a:p>
        </p:txBody>
      </p:sp>
    </p:spTree>
    <p:extLst>
      <p:ext uri="{BB962C8B-B14F-4D97-AF65-F5344CB8AC3E}">
        <p14:creationId xmlns:p14="http://schemas.microsoft.com/office/powerpoint/2010/main" val="1323014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92500" lnSpcReduction="10000"/>
          </a:bodyPr>
          <a:lstStyle/>
          <a:p>
            <a:r>
              <a:rPr lang="vi-VN">
                <a:solidFill>
                  <a:srgbClr val="00B050"/>
                </a:solidFill>
              </a:rPr>
              <a:t>#include &lt;stdio.h&gt;</a:t>
            </a:r>
          </a:p>
          <a:p>
            <a:r>
              <a:rPr lang="vi-VN" smtClean="0">
                <a:solidFill>
                  <a:srgbClr val="0A01C3"/>
                </a:solidFill>
              </a:rPr>
              <a:t>void</a:t>
            </a:r>
            <a:r>
              <a:rPr lang="vi-VN" smtClean="0"/>
              <a:t> </a:t>
            </a:r>
            <a:r>
              <a:rPr lang="vi-VN" b="1" smtClean="0"/>
              <a:t>secretFunc </a:t>
            </a:r>
            <a:r>
              <a:rPr lang="vi-VN" smtClean="0"/>
              <a:t>(){</a:t>
            </a:r>
            <a:endParaRPr lang="vi-VN"/>
          </a:p>
          <a:p>
            <a:r>
              <a:rPr lang="vi-VN"/>
              <a:t>    printf(</a:t>
            </a:r>
            <a:r>
              <a:rPr lang="vi-VN">
                <a:solidFill>
                  <a:srgbClr val="3333FF"/>
                </a:solidFill>
              </a:rPr>
              <a:t>"</a:t>
            </a:r>
            <a:r>
              <a:rPr lang="vi-VN" smtClean="0">
                <a:solidFill>
                  <a:srgbClr val="3333FF"/>
                </a:solidFill>
              </a:rPr>
              <a:t>Congr! You've </a:t>
            </a:r>
            <a:r>
              <a:rPr lang="vi-VN">
                <a:solidFill>
                  <a:srgbClr val="3333FF"/>
                </a:solidFill>
              </a:rPr>
              <a:t>entered in the secret function!\n"</a:t>
            </a:r>
            <a:r>
              <a:rPr lang="vi-VN"/>
              <a:t>);</a:t>
            </a:r>
          </a:p>
          <a:p>
            <a:r>
              <a:rPr lang="vi-VN"/>
              <a:t>}</a:t>
            </a:r>
          </a:p>
          <a:p>
            <a:r>
              <a:rPr lang="vi-VN" smtClean="0">
                <a:solidFill>
                  <a:srgbClr val="0A01C3"/>
                </a:solidFill>
              </a:rPr>
              <a:t>void</a:t>
            </a:r>
            <a:r>
              <a:rPr lang="vi-VN" smtClean="0"/>
              <a:t> </a:t>
            </a:r>
            <a:r>
              <a:rPr lang="vi-VN" b="1" smtClean="0"/>
              <a:t>hello</a:t>
            </a:r>
            <a:r>
              <a:rPr lang="vi-VN" smtClean="0"/>
              <a:t>(){</a:t>
            </a:r>
            <a:endParaRPr lang="vi-VN"/>
          </a:p>
          <a:p>
            <a:r>
              <a:rPr lang="vi-VN"/>
              <a:t>    </a:t>
            </a:r>
            <a:r>
              <a:rPr lang="vi-VN">
                <a:solidFill>
                  <a:srgbClr val="0A01C3"/>
                </a:solidFill>
              </a:rPr>
              <a:t>char</a:t>
            </a:r>
            <a:r>
              <a:rPr lang="vi-VN"/>
              <a:t> buffer[</a:t>
            </a:r>
            <a:r>
              <a:rPr lang="vi-VN">
                <a:solidFill>
                  <a:srgbClr val="FF00FF"/>
                </a:solidFill>
              </a:rPr>
              <a:t>20</a:t>
            </a:r>
            <a:r>
              <a:rPr lang="vi-VN"/>
              <a:t>];</a:t>
            </a:r>
          </a:p>
          <a:p>
            <a:r>
              <a:rPr lang="vi-VN" smtClean="0"/>
              <a:t>    </a:t>
            </a:r>
            <a:r>
              <a:rPr lang="vi-VN"/>
              <a:t>printf(</a:t>
            </a:r>
            <a:r>
              <a:rPr lang="vi-VN">
                <a:solidFill>
                  <a:srgbClr val="3333FF"/>
                </a:solidFill>
              </a:rPr>
              <a:t>"Enter some text:\n"</a:t>
            </a:r>
            <a:r>
              <a:rPr lang="vi-VN"/>
              <a:t>);</a:t>
            </a:r>
          </a:p>
          <a:p>
            <a:r>
              <a:rPr lang="vi-VN"/>
              <a:t>    scanf(</a:t>
            </a:r>
            <a:r>
              <a:rPr lang="vi-VN">
                <a:solidFill>
                  <a:srgbClr val="3333FF"/>
                </a:solidFill>
              </a:rPr>
              <a:t>"%s"</a:t>
            </a:r>
            <a:r>
              <a:rPr lang="vi-VN"/>
              <a:t>, buffer);</a:t>
            </a:r>
          </a:p>
          <a:p>
            <a:r>
              <a:rPr lang="vi-VN"/>
              <a:t>    printf</a:t>
            </a:r>
            <a:r>
              <a:rPr lang="vi-VN" smtClean="0"/>
              <a:t>(</a:t>
            </a:r>
            <a:r>
              <a:rPr lang="vi-VN" smtClean="0">
                <a:solidFill>
                  <a:srgbClr val="3333FF"/>
                </a:solidFill>
              </a:rPr>
              <a:t>"Hello, %s!\n</a:t>
            </a:r>
            <a:r>
              <a:rPr lang="vi-VN">
                <a:solidFill>
                  <a:srgbClr val="3333FF"/>
                </a:solidFill>
              </a:rPr>
              <a:t>"</a:t>
            </a:r>
            <a:r>
              <a:rPr lang="vi-VN"/>
              <a:t>, buffer);    </a:t>
            </a:r>
          </a:p>
          <a:p>
            <a:r>
              <a:rPr lang="vi-VN"/>
              <a:t>}</a:t>
            </a:r>
          </a:p>
          <a:p>
            <a:r>
              <a:rPr lang="vi-VN" smtClean="0">
                <a:solidFill>
                  <a:srgbClr val="0A01C3"/>
                </a:solidFill>
              </a:rPr>
              <a:t>int</a:t>
            </a:r>
            <a:r>
              <a:rPr lang="vi-VN" smtClean="0"/>
              <a:t> </a:t>
            </a:r>
            <a:r>
              <a:rPr lang="vi-VN" b="1"/>
              <a:t>main</a:t>
            </a:r>
            <a:r>
              <a:rPr lang="vi-VN" smtClean="0"/>
              <a:t>(){</a:t>
            </a:r>
            <a:endParaRPr lang="vi-VN"/>
          </a:p>
          <a:p>
            <a:r>
              <a:rPr lang="vi-VN"/>
              <a:t>    </a:t>
            </a:r>
            <a:r>
              <a:rPr lang="vi-VN" smtClean="0"/>
              <a:t>hello();</a:t>
            </a:r>
            <a:endParaRPr lang="vi-VN"/>
          </a:p>
          <a:p>
            <a:r>
              <a:rPr lang="vi-VN" smtClean="0"/>
              <a:t>    </a:t>
            </a:r>
            <a:r>
              <a:rPr lang="vi-VN">
                <a:solidFill>
                  <a:srgbClr val="0A01C3"/>
                </a:solidFill>
              </a:rPr>
              <a:t>return</a:t>
            </a:r>
            <a:r>
              <a:rPr lang="vi-VN"/>
              <a:t> 0;</a:t>
            </a:r>
          </a:p>
          <a:p>
            <a:r>
              <a:rPr lang="vi-VN"/>
              <a:t>}</a:t>
            </a:r>
          </a:p>
        </p:txBody>
      </p:sp>
      <p:sp>
        <p:nvSpPr>
          <p:cNvPr id="3" name="Title 2"/>
          <p:cNvSpPr>
            <a:spLocks noGrp="1"/>
          </p:cNvSpPr>
          <p:nvPr>
            <p:ph type="title"/>
          </p:nvPr>
        </p:nvSpPr>
        <p:spPr/>
        <p:txBody>
          <a:bodyPr/>
          <a:lstStyle/>
          <a:p>
            <a:r>
              <a:rPr lang="vi-VN" smtClean="0"/>
              <a:t>Chương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a:p>
        </p:txBody>
      </p:sp>
    </p:spTree>
    <p:extLst>
      <p:ext uri="{BB962C8B-B14F-4D97-AF65-F5344CB8AC3E}">
        <p14:creationId xmlns:p14="http://schemas.microsoft.com/office/powerpoint/2010/main" val="33325991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Biên dịch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51</a:t>
            </a:fld>
            <a:endParaRPr lang="ru-RU"/>
          </a:p>
        </p:txBody>
      </p:sp>
      <p:pic>
        <p:nvPicPr>
          <p:cNvPr id="6" name="Picture 5"/>
          <p:cNvPicPr>
            <a:picLocks noChangeAspect="1"/>
          </p:cNvPicPr>
          <p:nvPr/>
        </p:nvPicPr>
        <p:blipFill>
          <a:blip r:embed="rId2"/>
          <a:stretch>
            <a:fillRect/>
          </a:stretch>
        </p:blipFill>
        <p:spPr>
          <a:xfrm>
            <a:off x="228600" y="1676400"/>
            <a:ext cx="8705589" cy="2743200"/>
          </a:xfrm>
          <a:prstGeom prst="rect">
            <a:avLst/>
          </a:prstGeom>
        </p:spPr>
      </p:pic>
    </p:spTree>
    <p:extLst>
      <p:ext uri="{BB962C8B-B14F-4D97-AF65-F5344CB8AC3E}">
        <p14:creationId xmlns:p14="http://schemas.microsoft.com/office/powerpoint/2010/main" val="37353215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Luồng hoạt động của </a:t>
            </a:r>
            <a:r>
              <a:rPr lang="vi-VN" smtClean="0"/>
              <a:t>hello()</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52</a:t>
            </a:fld>
            <a:endParaRPr lang="ru-RU"/>
          </a:p>
        </p:txBody>
      </p:sp>
      <p:pic>
        <p:nvPicPr>
          <p:cNvPr id="10" name="Picture 9"/>
          <p:cNvPicPr>
            <a:picLocks noChangeAspect="1"/>
          </p:cNvPicPr>
          <p:nvPr/>
        </p:nvPicPr>
        <p:blipFill>
          <a:blip r:embed="rId2"/>
          <a:stretch>
            <a:fillRect/>
          </a:stretch>
        </p:blipFill>
        <p:spPr>
          <a:xfrm>
            <a:off x="228600" y="990600"/>
            <a:ext cx="8677172" cy="5486400"/>
          </a:xfrm>
          <a:prstGeom prst="rect">
            <a:avLst/>
          </a:prstGeom>
        </p:spPr>
      </p:pic>
    </p:spTree>
    <p:extLst>
      <p:ext uri="{BB962C8B-B14F-4D97-AF65-F5344CB8AC3E}">
        <p14:creationId xmlns:p14="http://schemas.microsoft.com/office/powerpoint/2010/main" val="19007975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Thay đổi luồng thực thi</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53</a:t>
            </a:fld>
            <a:endParaRPr lang="ru-RU"/>
          </a:p>
        </p:txBody>
      </p:sp>
      <p:pic>
        <p:nvPicPr>
          <p:cNvPr id="3" name="Picture 2"/>
          <p:cNvPicPr>
            <a:picLocks noChangeAspect="1"/>
          </p:cNvPicPr>
          <p:nvPr/>
        </p:nvPicPr>
        <p:blipFill>
          <a:blip r:embed="rId2"/>
          <a:stretch>
            <a:fillRect/>
          </a:stretch>
        </p:blipFill>
        <p:spPr>
          <a:xfrm>
            <a:off x="381000" y="838200"/>
            <a:ext cx="8458200" cy="5836821"/>
          </a:xfrm>
          <a:prstGeom prst="rect">
            <a:avLst/>
          </a:prstGeom>
        </p:spPr>
      </p:pic>
    </p:spTree>
    <p:extLst>
      <p:ext uri="{BB962C8B-B14F-4D97-AF65-F5344CB8AC3E}">
        <p14:creationId xmlns:p14="http://schemas.microsoft.com/office/powerpoint/2010/main" val="5063167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Stackframe của hàm hello()</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54</a:t>
            </a:fld>
            <a:endParaRPr lang="ru-RU"/>
          </a:p>
        </p:txBody>
      </p:sp>
      <p:pic>
        <p:nvPicPr>
          <p:cNvPr id="6" name="Picture 5"/>
          <p:cNvPicPr>
            <a:picLocks noChangeAspect="1"/>
          </p:cNvPicPr>
          <p:nvPr/>
        </p:nvPicPr>
        <p:blipFill>
          <a:blip r:embed="rId2"/>
          <a:stretch>
            <a:fillRect/>
          </a:stretch>
        </p:blipFill>
        <p:spPr>
          <a:xfrm>
            <a:off x="2057400" y="807960"/>
            <a:ext cx="3657600" cy="5738096"/>
          </a:xfrm>
          <a:prstGeom prst="rect">
            <a:avLst/>
          </a:prstGeom>
        </p:spPr>
      </p:pic>
    </p:spTree>
    <p:extLst>
      <p:ext uri="{BB962C8B-B14F-4D97-AF65-F5344CB8AC3E}">
        <p14:creationId xmlns:p14="http://schemas.microsoft.com/office/powerpoint/2010/main" val="1549228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smtClean="0"/>
              <a:t>Sửa địa chỉ trả về</a:t>
            </a:r>
          </a:p>
          <a:p>
            <a:pPr lvl="1"/>
            <a:r>
              <a:rPr lang="vi-VN" smtClean="0"/>
              <a:t>Xác định địa chỉ trả về mới (địa chỉ của hàm </a:t>
            </a:r>
            <a:r>
              <a:rPr lang="vi-VN" b="1" smtClean="0"/>
              <a:t>secretFunc</a:t>
            </a:r>
            <a:r>
              <a:rPr lang="vi-VN" smtClean="0"/>
              <a:t>)</a:t>
            </a:r>
          </a:p>
          <a:p>
            <a:pPr lvl="1"/>
            <a:r>
              <a:rPr lang="vi-VN" smtClean="0"/>
              <a:t>Ghi đè lên vùng nhớ chứa địa chỉ trả về</a:t>
            </a:r>
          </a:p>
          <a:p>
            <a:pPr lvl="2"/>
            <a:r>
              <a:rPr lang="vi-VN" smtClean="0"/>
              <a:t>Tính khoảng cách từ buffer tới vùng nhớ chứa địa chỉ trả về</a:t>
            </a:r>
          </a:p>
          <a:p>
            <a:pPr lvl="2"/>
            <a:r>
              <a:rPr lang="vi-VN" smtClean="0"/>
              <a:t>Tạo dữ liệu thích hợp để ghi đè</a:t>
            </a:r>
            <a:endParaRPr lang="vi-VN"/>
          </a:p>
        </p:txBody>
      </p:sp>
      <p:sp>
        <p:nvSpPr>
          <p:cNvPr id="2" name="Title 1"/>
          <p:cNvSpPr>
            <a:spLocks noGrp="1"/>
          </p:cNvSpPr>
          <p:nvPr>
            <p:ph type="title"/>
          </p:nvPr>
        </p:nvSpPr>
        <p:spPr/>
        <p:txBody>
          <a:bodyPr/>
          <a:lstStyle/>
          <a:p>
            <a:r>
              <a:rPr lang="vi-VN" smtClean="0"/>
              <a:t>Thay đổi luồng thực thi</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55</a:t>
            </a:fld>
            <a:endParaRPr lang="ru-RU"/>
          </a:p>
        </p:txBody>
      </p:sp>
    </p:spTree>
    <p:extLst>
      <p:ext uri="{BB962C8B-B14F-4D97-AF65-F5344CB8AC3E}">
        <p14:creationId xmlns:p14="http://schemas.microsoft.com/office/powerpoint/2010/main" val="29711951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Địa chỉ của hàm secretFunc()</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a:p>
        </p:txBody>
      </p:sp>
      <p:pic>
        <p:nvPicPr>
          <p:cNvPr id="5" name="Picture 4"/>
          <p:cNvPicPr>
            <a:picLocks noChangeAspect="1"/>
          </p:cNvPicPr>
          <p:nvPr/>
        </p:nvPicPr>
        <p:blipFill>
          <a:blip r:embed="rId2"/>
          <a:stretch>
            <a:fillRect/>
          </a:stretch>
        </p:blipFill>
        <p:spPr>
          <a:xfrm>
            <a:off x="228600" y="990600"/>
            <a:ext cx="8633126" cy="4169963"/>
          </a:xfrm>
          <a:prstGeom prst="rect">
            <a:avLst/>
          </a:prstGeom>
        </p:spPr>
      </p:pic>
      <p:sp>
        <p:nvSpPr>
          <p:cNvPr id="6" name="TextBox 5"/>
          <p:cNvSpPr txBox="1"/>
          <p:nvPr/>
        </p:nvSpPr>
        <p:spPr>
          <a:xfrm>
            <a:off x="2242676" y="5406550"/>
            <a:ext cx="4658648" cy="584775"/>
          </a:xfrm>
          <a:prstGeom prst="rect">
            <a:avLst/>
          </a:prstGeom>
          <a:noFill/>
        </p:spPr>
        <p:txBody>
          <a:bodyPr wrap="none" rtlCol="0">
            <a:spAutoFit/>
          </a:bodyPr>
          <a:lstStyle/>
          <a:p>
            <a:r>
              <a:rPr lang="vi-VN" sz="3200" b="1" smtClean="0"/>
              <a:t>secretFunc = 08048464</a:t>
            </a:r>
            <a:endParaRPr lang="vi-VN" sz="3200" b="1"/>
          </a:p>
        </p:txBody>
      </p:sp>
    </p:spTree>
    <p:extLst>
      <p:ext uri="{BB962C8B-B14F-4D97-AF65-F5344CB8AC3E}">
        <p14:creationId xmlns:p14="http://schemas.microsoft.com/office/powerpoint/2010/main" val="1402778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Mục tiêu của việc sửa địa chỉ trả về</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57</a:t>
            </a:fld>
            <a:endParaRPr lang="ru-RU"/>
          </a:p>
        </p:txBody>
      </p:sp>
      <p:pic>
        <p:nvPicPr>
          <p:cNvPr id="4" name="Picture 3"/>
          <p:cNvPicPr>
            <a:picLocks noChangeAspect="1"/>
          </p:cNvPicPr>
          <p:nvPr/>
        </p:nvPicPr>
        <p:blipFill>
          <a:blip r:embed="rId2"/>
          <a:stretch>
            <a:fillRect/>
          </a:stretch>
        </p:blipFill>
        <p:spPr>
          <a:xfrm>
            <a:off x="685800" y="838200"/>
            <a:ext cx="8172073" cy="5562600"/>
          </a:xfrm>
          <a:prstGeom prst="rect">
            <a:avLst/>
          </a:prstGeom>
        </p:spPr>
      </p:pic>
    </p:spTree>
    <p:extLst>
      <p:ext uri="{BB962C8B-B14F-4D97-AF65-F5344CB8AC3E}">
        <p14:creationId xmlns:p14="http://schemas.microsoft.com/office/powerpoint/2010/main" val="5580644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Tính toán khoảng cách: hexrays</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58</a:t>
            </a:fld>
            <a:endParaRPr lang="ru-RU"/>
          </a:p>
        </p:txBody>
      </p:sp>
      <p:pic>
        <p:nvPicPr>
          <p:cNvPr id="6" name="Picture 5"/>
          <p:cNvPicPr>
            <a:picLocks noChangeAspect="1"/>
          </p:cNvPicPr>
          <p:nvPr/>
        </p:nvPicPr>
        <p:blipFill>
          <a:blip r:embed="rId2"/>
          <a:stretch>
            <a:fillRect/>
          </a:stretch>
        </p:blipFill>
        <p:spPr>
          <a:xfrm>
            <a:off x="609600" y="1066800"/>
            <a:ext cx="7356021" cy="3886200"/>
          </a:xfrm>
          <a:prstGeom prst="rect">
            <a:avLst/>
          </a:prstGeom>
        </p:spPr>
      </p:pic>
      <p:sp>
        <p:nvSpPr>
          <p:cNvPr id="7" name="TextBox 6"/>
          <p:cNvSpPr txBox="1"/>
          <p:nvPr/>
        </p:nvSpPr>
        <p:spPr>
          <a:xfrm>
            <a:off x="584791" y="5041612"/>
            <a:ext cx="5054589" cy="1077218"/>
          </a:xfrm>
          <a:prstGeom prst="rect">
            <a:avLst/>
          </a:prstGeom>
          <a:noFill/>
        </p:spPr>
        <p:txBody>
          <a:bodyPr wrap="none" rtlCol="0">
            <a:spAutoFit/>
          </a:bodyPr>
          <a:lstStyle/>
          <a:p>
            <a:r>
              <a:rPr lang="vi-VN" sz="3200" b="1" smtClean="0"/>
              <a:t>buffer = EBP – 28</a:t>
            </a:r>
          </a:p>
          <a:p>
            <a:r>
              <a:rPr lang="vi-VN" sz="3200" b="1" smtClean="0"/>
              <a:t>(Không phải EBP-20 !!!!!)</a:t>
            </a:r>
            <a:endParaRPr lang="vi-VN" sz="3200" b="1"/>
          </a:p>
        </p:txBody>
      </p:sp>
    </p:spTree>
    <p:extLst>
      <p:ext uri="{BB962C8B-B14F-4D97-AF65-F5344CB8AC3E}">
        <p14:creationId xmlns:p14="http://schemas.microsoft.com/office/powerpoint/2010/main" val="1896380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Tính toán khoảng cách: hexrays</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59</a:t>
            </a:fld>
            <a:endParaRPr lang="ru-RU"/>
          </a:p>
        </p:txBody>
      </p:sp>
      <p:pic>
        <p:nvPicPr>
          <p:cNvPr id="4" name="Picture 3"/>
          <p:cNvPicPr>
            <a:picLocks noChangeAspect="1"/>
          </p:cNvPicPr>
          <p:nvPr/>
        </p:nvPicPr>
        <p:blipFill>
          <a:blip r:embed="rId2"/>
          <a:stretch>
            <a:fillRect/>
          </a:stretch>
        </p:blipFill>
        <p:spPr>
          <a:xfrm>
            <a:off x="152401" y="762000"/>
            <a:ext cx="7848600" cy="4714611"/>
          </a:xfrm>
          <a:prstGeom prst="rect">
            <a:avLst/>
          </a:prstGeom>
        </p:spPr>
      </p:pic>
      <p:sp>
        <p:nvSpPr>
          <p:cNvPr id="5" name="TextBox 4"/>
          <p:cNvSpPr txBox="1"/>
          <p:nvPr/>
        </p:nvSpPr>
        <p:spPr>
          <a:xfrm>
            <a:off x="457200" y="5562600"/>
            <a:ext cx="6078908" cy="1077218"/>
          </a:xfrm>
          <a:prstGeom prst="rect">
            <a:avLst/>
          </a:prstGeom>
          <a:noFill/>
        </p:spPr>
        <p:txBody>
          <a:bodyPr wrap="none" rtlCol="0">
            <a:spAutoFit/>
          </a:bodyPr>
          <a:lstStyle/>
          <a:p>
            <a:r>
              <a:rPr lang="vi-VN" sz="3200" b="1" smtClean="0"/>
              <a:t>buffer = EBP – 28</a:t>
            </a:r>
          </a:p>
          <a:p>
            <a:r>
              <a:rPr lang="vi-VN" sz="3200" b="1" smtClean="0">
                <a:sym typeface="Wingdings" panose="05000000000000000000" pitchFamily="2" charset="2"/>
              </a:rPr>
              <a:t> "A"*</a:t>
            </a:r>
            <a:r>
              <a:rPr lang="vi-VN" sz="3200" b="1" smtClean="0">
                <a:solidFill>
                  <a:srgbClr val="FFC000"/>
                </a:solidFill>
                <a:sym typeface="Wingdings" panose="05000000000000000000" pitchFamily="2" charset="2"/>
              </a:rPr>
              <a:t>32</a:t>
            </a:r>
            <a:r>
              <a:rPr lang="vi-VN" sz="3200" b="1" smtClean="0">
                <a:sym typeface="Wingdings" panose="05000000000000000000" pitchFamily="2" charset="2"/>
              </a:rPr>
              <a:t> + "</a:t>
            </a:r>
            <a:r>
              <a:rPr lang="vi-VN" sz="3200" b="1" smtClean="0">
                <a:solidFill>
                  <a:srgbClr val="FF0000"/>
                </a:solidFill>
                <a:sym typeface="Wingdings" panose="05000000000000000000" pitchFamily="2" charset="2"/>
              </a:rPr>
              <a:t>/x64/x84/x04/x08</a:t>
            </a:r>
            <a:r>
              <a:rPr lang="vi-VN" sz="3200" b="1" smtClean="0">
                <a:sym typeface="Wingdings" panose="05000000000000000000" pitchFamily="2" charset="2"/>
              </a:rPr>
              <a:t>"</a:t>
            </a:r>
            <a:endParaRPr lang="vi-VN" sz="3200" b="1"/>
          </a:p>
        </p:txBody>
      </p:sp>
    </p:spTree>
    <p:extLst>
      <p:ext uri="{BB962C8B-B14F-4D97-AF65-F5344CB8AC3E}">
        <p14:creationId xmlns:p14="http://schemas.microsoft.com/office/powerpoint/2010/main" val="399022069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t>Lỗ hổng tràn bộ đệm</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a:p>
        </p:txBody>
      </p:sp>
      <p:pic>
        <p:nvPicPr>
          <p:cNvPr id="5" name="Picture 41" descr="Description: D:\Thuc tap va do an\Hinh\over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31329"/>
            <a:ext cx="8077200" cy="60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7975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Exploit!</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60</a:t>
            </a:fld>
            <a:endParaRPr lang="ru-RU"/>
          </a:p>
        </p:txBody>
      </p:sp>
      <p:pic>
        <p:nvPicPr>
          <p:cNvPr id="4" name="Picture 3"/>
          <p:cNvPicPr>
            <a:picLocks noChangeAspect="1"/>
          </p:cNvPicPr>
          <p:nvPr/>
        </p:nvPicPr>
        <p:blipFill>
          <a:blip r:embed="rId2"/>
          <a:stretch>
            <a:fillRect/>
          </a:stretch>
        </p:blipFill>
        <p:spPr>
          <a:xfrm>
            <a:off x="166991" y="1676399"/>
            <a:ext cx="8915400" cy="3034415"/>
          </a:xfrm>
          <a:prstGeom prst="rect">
            <a:avLst/>
          </a:prstGeom>
        </p:spPr>
      </p:pic>
    </p:spTree>
    <p:extLst>
      <p:ext uri="{BB962C8B-B14F-4D97-AF65-F5344CB8AC3E}">
        <p14:creationId xmlns:p14="http://schemas.microsoft.com/office/powerpoint/2010/main" val="21691908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smtClean="0"/>
              <a:t>Cấu trúc mới cho hàm main()</a:t>
            </a:r>
            <a:br>
              <a:rPr lang="vi-VN" smtClean="0"/>
            </a:br>
            <a:r>
              <a:rPr lang="vi-VN" smtClean="0"/>
              <a:t>(gcc 5.4 trở về sau)</a:t>
            </a:r>
            <a:br>
              <a:rPr lang="vi-VN" smtClean="0"/>
            </a:br>
            <a:r>
              <a:rPr lang="vi-VN"/>
              <a:t/>
            </a:r>
            <a:br>
              <a:rPr lang="vi-VN"/>
            </a:br>
            <a:r>
              <a:rPr lang="vi-VN" smtClean="0">
                <a:sym typeface="Wingdings" panose="05000000000000000000" pitchFamily="2" charset="2"/>
              </a:rPr>
              <a:t> Không thể khai thác!</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a:p>
        </p:txBody>
      </p:sp>
    </p:spTree>
    <p:extLst>
      <p:ext uri="{BB962C8B-B14F-4D97-AF65-F5344CB8AC3E}">
        <p14:creationId xmlns:p14="http://schemas.microsoft.com/office/powerpoint/2010/main" val="23290990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85000" lnSpcReduction="20000"/>
          </a:bodyPr>
          <a:lstStyle/>
          <a:p>
            <a:r>
              <a:rPr lang="vi-VN" smtClean="0"/>
              <a:t>;Phần dẫn nhập</a:t>
            </a:r>
          </a:p>
          <a:p>
            <a:r>
              <a:rPr lang="vi-VN" smtClean="0"/>
              <a:t>lea		ecx, [esp+4]</a:t>
            </a:r>
          </a:p>
          <a:p>
            <a:r>
              <a:rPr lang="vi-VN" smtClean="0"/>
              <a:t>and	esp, fffffff0h				;Căn lề</a:t>
            </a:r>
          </a:p>
          <a:p>
            <a:r>
              <a:rPr lang="vi-VN" smtClean="0"/>
              <a:t>push	DWORD PTR [ecx-4]		;ESP cũ</a:t>
            </a:r>
          </a:p>
          <a:p>
            <a:r>
              <a:rPr lang="en-US" smtClean="0"/>
              <a:t>push	ebp</a:t>
            </a:r>
          </a:p>
          <a:p>
            <a:r>
              <a:rPr lang="en-US" smtClean="0"/>
              <a:t>mov	ebp, esp</a:t>
            </a:r>
          </a:p>
          <a:p>
            <a:r>
              <a:rPr lang="en-US" smtClean="0"/>
              <a:t>push	ecx							;ESP cũ + 4</a:t>
            </a:r>
            <a:endParaRPr lang="en-US"/>
          </a:p>
          <a:p>
            <a:endParaRPr lang="en-US"/>
          </a:p>
          <a:p>
            <a:r>
              <a:rPr lang="en-US"/>
              <a:t>;</a:t>
            </a:r>
            <a:r>
              <a:rPr lang="en-US" err="1"/>
              <a:t>Phần</a:t>
            </a:r>
            <a:r>
              <a:rPr lang="en-US"/>
              <a:t> </a:t>
            </a:r>
            <a:r>
              <a:rPr lang="en-US" err="1"/>
              <a:t>thân</a:t>
            </a:r>
            <a:r>
              <a:rPr lang="en-US"/>
              <a:t> </a:t>
            </a:r>
            <a:r>
              <a:rPr lang="en-US" err="1"/>
              <a:t>hàm</a:t>
            </a:r>
            <a:endParaRPr lang="en-US"/>
          </a:p>
          <a:p>
            <a:r>
              <a:rPr lang="en-US"/>
              <a:t>;....</a:t>
            </a:r>
          </a:p>
          <a:p>
            <a:endParaRPr lang="en-US"/>
          </a:p>
          <a:p>
            <a:r>
              <a:rPr lang="en-US"/>
              <a:t>;</a:t>
            </a:r>
            <a:r>
              <a:rPr lang="en-US" err="1"/>
              <a:t>Phần</a:t>
            </a:r>
            <a:r>
              <a:rPr lang="en-US"/>
              <a:t> </a:t>
            </a:r>
            <a:r>
              <a:rPr lang="en-US" err="1"/>
              <a:t>kết</a:t>
            </a:r>
            <a:r>
              <a:rPr lang="en-US"/>
              <a:t> </a:t>
            </a:r>
            <a:r>
              <a:rPr lang="en-US" smtClean="0"/>
              <a:t>thúc</a:t>
            </a:r>
          </a:p>
          <a:p>
            <a:r>
              <a:rPr lang="en-US" smtClean="0"/>
              <a:t>mov	ecx,DWORD </a:t>
            </a:r>
            <a:r>
              <a:rPr lang="en-US"/>
              <a:t>PTR [</a:t>
            </a:r>
            <a:r>
              <a:rPr lang="en-US" smtClean="0"/>
              <a:t>ebp-4</a:t>
            </a:r>
            <a:r>
              <a:rPr lang="en-US"/>
              <a:t>]</a:t>
            </a:r>
          </a:p>
          <a:p>
            <a:r>
              <a:rPr lang="en-US" smtClean="0"/>
              <a:t>mov	esp, ebp</a:t>
            </a:r>
          </a:p>
          <a:p>
            <a:r>
              <a:rPr lang="en-US" smtClean="0"/>
              <a:t>pop	ebp</a:t>
            </a:r>
          </a:p>
          <a:p>
            <a:r>
              <a:rPr lang="en-US" smtClean="0"/>
              <a:t>lea		esp, [ecx-4]</a:t>
            </a:r>
            <a:endParaRPr lang="en-US"/>
          </a:p>
          <a:p>
            <a:r>
              <a:rPr lang="en-US" smtClean="0"/>
              <a:t>ret</a:t>
            </a:r>
            <a:endParaRPr lang="en-US"/>
          </a:p>
        </p:txBody>
      </p:sp>
      <p:sp>
        <p:nvSpPr>
          <p:cNvPr id="3" name="Title 2"/>
          <p:cNvSpPr>
            <a:spLocks noGrp="1"/>
          </p:cNvSpPr>
          <p:nvPr>
            <p:ph type="title"/>
          </p:nvPr>
        </p:nvSpPr>
        <p:spPr/>
        <p:txBody>
          <a:bodyPr/>
          <a:lstStyle/>
          <a:p>
            <a:r>
              <a:rPr lang="vi-VN" smtClean="0"/>
              <a:t>Cấu trúc hàm main() sinh bởi gcc 5.4</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62</a:t>
            </a:fld>
            <a:endParaRPr lang="ru-RU"/>
          </a:p>
        </p:txBody>
      </p:sp>
      <p:pic>
        <p:nvPicPr>
          <p:cNvPr id="6" name="Picture 5"/>
          <p:cNvPicPr>
            <a:picLocks noChangeAspect="1"/>
          </p:cNvPicPr>
          <p:nvPr/>
        </p:nvPicPr>
        <p:blipFill>
          <a:blip r:embed="rId3"/>
          <a:stretch>
            <a:fillRect/>
          </a:stretch>
        </p:blipFill>
        <p:spPr>
          <a:xfrm>
            <a:off x="4191000" y="1143000"/>
            <a:ext cx="4649272" cy="5091112"/>
          </a:xfrm>
          <a:prstGeom prst="rect">
            <a:avLst/>
          </a:prstGeom>
        </p:spPr>
      </p:pic>
    </p:spTree>
    <p:extLst>
      <p:ext uri="{BB962C8B-B14F-4D97-AF65-F5344CB8AC3E}">
        <p14:creationId xmlns:p14="http://schemas.microsoft.com/office/powerpoint/2010/main" val="1197353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2104662575"/>
              </p:ext>
            </p:extLst>
          </p:nvPr>
        </p:nvGraphicFramePr>
        <p:xfrm>
          <a:off x="304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36827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Classic Linux process memory layout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64</a:t>
            </a:fld>
            <a:endParaRPr lang="ru-RU"/>
          </a:p>
        </p:txBody>
      </p:sp>
      <p:pic>
        <p:nvPicPr>
          <p:cNvPr id="2052" name="Picture 4" descr="Classic Process Address Space Layout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03" y="1161095"/>
            <a:ext cx="8404884" cy="5076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1645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Modern Linux process memory layout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65</a:t>
            </a:fld>
            <a:endParaRPr lang="ru-RU"/>
          </a:p>
        </p:txBody>
      </p:sp>
      <p:pic>
        <p:nvPicPr>
          <p:cNvPr id="2050" name="Picture 2" descr="Flexible Process Address Space Layout In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15" y="762000"/>
            <a:ext cx="7383385" cy="6046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4211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a:t>Địa chỉ của hàm và biến</a:t>
            </a:r>
          </a:p>
        </p:txBody>
      </p:sp>
      <p:sp>
        <p:nvSpPr>
          <p:cNvPr id="4" name="Slide Number Placeholder 3"/>
          <p:cNvSpPr>
            <a:spLocks noGrp="1"/>
          </p:cNvSpPr>
          <p:nvPr>
            <p:ph type="sldNum" sz="quarter" idx="12"/>
          </p:nvPr>
        </p:nvSpPr>
        <p:spPr/>
        <p:txBody>
          <a:bodyPr/>
          <a:lstStyle/>
          <a:p>
            <a:fld id="{3E15BD7C-E074-4D4A-84C3-500EE5B9C190}" type="slidenum">
              <a:rPr lang="ru-RU" smtClean="0"/>
              <a:pPr/>
              <a:t>66</a:t>
            </a:fld>
            <a:endParaRPr lang="ru-RU"/>
          </a:p>
        </p:txBody>
      </p:sp>
      <p:sp>
        <p:nvSpPr>
          <p:cNvPr id="10" name="Content Placeholder 9"/>
          <p:cNvSpPr>
            <a:spLocks noGrp="1"/>
          </p:cNvSpPr>
          <p:nvPr>
            <p:ph sz="quarter" idx="13"/>
          </p:nvPr>
        </p:nvSpPr>
        <p:spPr/>
        <p:txBody>
          <a:bodyPr>
            <a:normAutofit/>
          </a:bodyPr>
          <a:lstStyle/>
          <a:p>
            <a:r>
              <a:rPr lang="vi-VN" sz="2800" dirty="0" smtClean="0">
                <a:solidFill>
                  <a:srgbClr val="92D050"/>
                </a:solidFill>
              </a:rPr>
              <a:t>/* chkaddr.c */</a:t>
            </a:r>
            <a:endParaRPr lang="vi-VN" sz="2800" dirty="0">
              <a:solidFill>
                <a:srgbClr val="92D050"/>
              </a:solidFill>
            </a:endParaRPr>
          </a:p>
          <a:p>
            <a:r>
              <a:rPr lang="vi-VN" sz="2800" dirty="0">
                <a:solidFill>
                  <a:srgbClr val="00B050"/>
                </a:solidFill>
              </a:rPr>
              <a:t>#include &lt;stdio.h&gt;</a:t>
            </a:r>
          </a:p>
          <a:p>
            <a:r>
              <a:rPr lang="vi-VN" sz="2800" dirty="0" smtClean="0">
                <a:solidFill>
                  <a:srgbClr val="0A01C3"/>
                </a:solidFill>
              </a:rPr>
              <a:t>void</a:t>
            </a:r>
            <a:r>
              <a:rPr lang="vi-VN" sz="2800" dirty="0" smtClean="0"/>
              <a:t> foo(){</a:t>
            </a:r>
          </a:p>
          <a:p>
            <a:r>
              <a:rPr lang="vi-VN" sz="2800" dirty="0" smtClean="0"/>
              <a:t>}</a:t>
            </a:r>
          </a:p>
          <a:p>
            <a:r>
              <a:rPr lang="vi-VN" sz="2800" dirty="0" smtClean="0">
                <a:solidFill>
                  <a:srgbClr val="0A01C3"/>
                </a:solidFill>
              </a:rPr>
              <a:t>int</a:t>
            </a:r>
            <a:r>
              <a:rPr lang="vi-VN" sz="2800" dirty="0" smtClean="0"/>
              <a:t> main(){</a:t>
            </a:r>
          </a:p>
          <a:p>
            <a:r>
              <a:rPr lang="vi-VN" sz="2800" dirty="0" smtClean="0"/>
              <a:t>    </a:t>
            </a:r>
            <a:r>
              <a:rPr lang="vi-VN" sz="2800" dirty="0" smtClean="0">
                <a:solidFill>
                  <a:srgbClr val="0A01C3"/>
                </a:solidFill>
              </a:rPr>
              <a:t>int</a:t>
            </a:r>
            <a:r>
              <a:rPr lang="vi-VN" sz="2800" dirty="0" smtClean="0"/>
              <a:t> cookie;</a:t>
            </a:r>
          </a:p>
          <a:p>
            <a:r>
              <a:rPr lang="vi-VN" sz="2800" dirty="0" smtClean="0"/>
              <a:t>    </a:t>
            </a:r>
            <a:r>
              <a:rPr lang="vi-VN" sz="2800" dirty="0" smtClean="0">
                <a:solidFill>
                  <a:srgbClr val="0A01C3"/>
                </a:solidFill>
              </a:rPr>
              <a:t>char</a:t>
            </a:r>
            <a:r>
              <a:rPr lang="vi-VN" sz="2800" dirty="0" smtClean="0"/>
              <a:t> buf[16];</a:t>
            </a:r>
          </a:p>
          <a:p>
            <a:r>
              <a:rPr lang="vi-VN" sz="2800" dirty="0" smtClean="0"/>
              <a:t>    printf(</a:t>
            </a:r>
            <a:r>
              <a:rPr lang="vi-VN" sz="2800" dirty="0" smtClean="0">
                <a:solidFill>
                  <a:srgbClr val="3333FF"/>
                </a:solidFill>
              </a:rPr>
              <a:t>"&amp;cookie=%p; &amp;buf=%p; cookie-buf=%d; foo=%p\n\n"</a:t>
            </a:r>
            <a:r>
              <a:rPr lang="vi-VN" sz="2800" dirty="0" smtClean="0"/>
              <a:t>, </a:t>
            </a:r>
          </a:p>
          <a:p>
            <a:r>
              <a:rPr lang="vi-VN" sz="2800" dirty="0" smtClean="0"/>
              <a:t>        </a:t>
            </a:r>
            <a:r>
              <a:rPr lang="vi-VN" sz="2800" dirty="0" smtClean="0">
                <a:solidFill>
                  <a:srgbClr val="FF0000"/>
                </a:solidFill>
              </a:rPr>
              <a:t>&amp;</a:t>
            </a:r>
            <a:r>
              <a:rPr lang="vi-VN" sz="2800" dirty="0" smtClean="0"/>
              <a:t>cookie, buf, </a:t>
            </a:r>
          </a:p>
          <a:p>
            <a:r>
              <a:rPr lang="vi-VN" sz="2800" dirty="0" smtClean="0"/>
              <a:t>        (</a:t>
            </a:r>
            <a:r>
              <a:rPr lang="vi-VN" sz="2800" dirty="0" smtClean="0">
                <a:solidFill>
                  <a:srgbClr val="0A01C3"/>
                </a:solidFill>
              </a:rPr>
              <a:t>unsigned int</a:t>
            </a:r>
            <a:r>
              <a:rPr lang="vi-VN" sz="2800" dirty="0" smtClean="0"/>
              <a:t>)</a:t>
            </a:r>
            <a:r>
              <a:rPr lang="vi-VN" sz="2800" dirty="0" smtClean="0">
                <a:solidFill>
                  <a:srgbClr val="FF0000"/>
                </a:solidFill>
              </a:rPr>
              <a:t>&amp;</a:t>
            </a:r>
            <a:r>
              <a:rPr lang="vi-VN" sz="2800" dirty="0" smtClean="0"/>
              <a:t>cookie</a:t>
            </a:r>
            <a:r>
              <a:rPr lang="vi-VN" sz="2800" dirty="0" smtClean="0">
                <a:solidFill>
                  <a:srgbClr val="FF0000"/>
                </a:solidFill>
              </a:rPr>
              <a:t>-</a:t>
            </a:r>
            <a:r>
              <a:rPr lang="vi-VN" sz="2800" dirty="0" smtClean="0"/>
              <a:t>(</a:t>
            </a:r>
            <a:r>
              <a:rPr lang="vi-VN" sz="2800" dirty="0" smtClean="0">
                <a:solidFill>
                  <a:srgbClr val="0A01C3"/>
                </a:solidFill>
              </a:rPr>
              <a:t>unsigned int</a:t>
            </a:r>
            <a:r>
              <a:rPr lang="vi-VN" sz="2800" dirty="0" smtClean="0"/>
              <a:t>)buf, </a:t>
            </a:r>
          </a:p>
          <a:p>
            <a:r>
              <a:rPr lang="vi-VN" sz="2800" dirty="0" smtClean="0"/>
              <a:t>        foo);</a:t>
            </a:r>
          </a:p>
          <a:p>
            <a:r>
              <a:rPr lang="vi-VN" sz="2800" dirty="0" smtClean="0"/>
              <a:t>    </a:t>
            </a:r>
            <a:r>
              <a:rPr lang="vi-VN" sz="2800" dirty="0" smtClean="0">
                <a:solidFill>
                  <a:srgbClr val="0A01C3"/>
                </a:solidFill>
              </a:rPr>
              <a:t>return</a:t>
            </a:r>
            <a:r>
              <a:rPr lang="vi-VN" sz="2800" dirty="0" smtClean="0"/>
              <a:t> </a:t>
            </a:r>
            <a:r>
              <a:rPr lang="vi-VN" sz="2800" dirty="0" smtClean="0">
                <a:solidFill>
                  <a:srgbClr val="FF00FF"/>
                </a:solidFill>
              </a:rPr>
              <a:t>0</a:t>
            </a:r>
            <a:r>
              <a:rPr lang="vi-VN" sz="2800" dirty="0" smtClean="0"/>
              <a:t>;</a:t>
            </a:r>
          </a:p>
          <a:p>
            <a:r>
              <a:rPr lang="vi-VN" sz="2800" dirty="0" smtClean="0"/>
              <a:t>}</a:t>
            </a:r>
            <a:endParaRPr lang="vi-VN" sz="2800" dirty="0"/>
          </a:p>
        </p:txBody>
      </p:sp>
    </p:spTree>
    <p:extLst>
      <p:ext uri="{BB962C8B-B14F-4D97-AF65-F5344CB8AC3E}">
        <p14:creationId xmlns:p14="http://schemas.microsoft.com/office/powerpoint/2010/main" val="17509867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3"/>
          </p:nvPr>
        </p:nvSpPr>
        <p:spPr/>
        <p:txBody>
          <a:bodyPr/>
          <a:lstStyle/>
          <a:p>
            <a:r>
              <a:rPr lang="vi-VN" dirty="0" smtClean="0"/>
              <a:t>Địa chỉ của hàm có thể không đổi, nhưng địa chỉ của biến thì thay đổi</a:t>
            </a:r>
          </a:p>
          <a:p>
            <a:r>
              <a:rPr lang="vi-VN" dirty="0" smtClean="0"/>
              <a:t>Địa chỉ biến phụ thuộc địa chỉ của stack frame của hàm (main)</a:t>
            </a:r>
            <a:endParaRPr lang="en-US" dirty="0"/>
          </a:p>
        </p:txBody>
      </p:sp>
      <p:sp>
        <p:nvSpPr>
          <p:cNvPr id="6" name="Title 5"/>
          <p:cNvSpPr>
            <a:spLocks noGrp="1"/>
          </p:cNvSpPr>
          <p:nvPr>
            <p:ph type="title"/>
          </p:nvPr>
        </p:nvSpPr>
        <p:spPr/>
        <p:txBody>
          <a:bodyPr/>
          <a:lstStyle/>
          <a:p>
            <a:r>
              <a:rPr lang="vi-VN" dirty="0" smtClean="0"/>
              <a:t>Địa chỉ của hàm và biến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67</a:t>
            </a:fld>
            <a:endParaRPr lang="ru-RU"/>
          </a:p>
        </p:txBody>
      </p:sp>
      <p:pic>
        <p:nvPicPr>
          <p:cNvPr id="16" name="Picture 15"/>
          <p:cNvPicPr>
            <a:picLocks noChangeAspect="1"/>
          </p:cNvPicPr>
          <p:nvPr/>
        </p:nvPicPr>
        <p:blipFill>
          <a:blip r:embed="rId3"/>
          <a:stretch>
            <a:fillRect/>
          </a:stretch>
        </p:blipFill>
        <p:spPr>
          <a:xfrm>
            <a:off x="457199" y="3429000"/>
            <a:ext cx="8561977" cy="2590800"/>
          </a:xfrm>
          <a:prstGeom prst="rect">
            <a:avLst/>
          </a:prstGeom>
        </p:spPr>
      </p:pic>
    </p:spTree>
    <p:extLst>
      <p:ext uri="{BB962C8B-B14F-4D97-AF65-F5344CB8AC3E}">
        <p14:creationId xmlns:p14="http://schemas.microsoft.com/office/powerpoint/2010/main" val="27831198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r>
              <a:rPr lang="vi-VN" dirty="0" smtClean="0"/>
              <a:t>LibC, Standard C library</a:t>
            </a:r>
          </a:p>
          <a:p>
            <a:r>
              <a:rPr lang="vi-VN" dirty="0" smtClean="0"/>
              <a:t>Hàm thư viện chuẩn: printf, system,...</a:t>
            </a:r>
          </a:p>
          <a:p>
            <a:r>
              <a:rPr lang="vi-VN" dirty="0" smtClean="0"/>
              <a:t>Nhắc lại:</a:t>
            </a:r>
          </a:p>
          <a:p>
            <a:pPr lvl="1"/>
            <a:r>
              <a:rPr lang="vi-VN" dirty="0"/>
              <a:t>để gọi hàm thì </a:t>
            </a:r>
            <a:r>
              <a:rPr lang="vi-VN" dirty="0" smtClean="0"/>
              <a:t>cần </a:t>
            </a:r>
            <a:r>
              <a:rPr lang="vi-VN" dirty="0"/>
              <a:t>biết </a:t>
            </a:r>
            <a:r>
              <a:rPr lang="vi-VN" dirty="0" smtClean="0"/>
              <a:t>địa chỉ của hàm</a:t>
            </a:r>
            <a:endParaRPr lang="vi-VN" dirty="0"/>
          </a:p>
          <a:p>
            <a:pPr lvl="1"/>
            <a:r>
              <a:rPr lang="vi-VN" dirty="0" smtClean="0"/>
              <a:t>tên hàm thực ra là một nhãn để xác định địa chỉ bắt đầu hàm</a:t>
            </a:r>
          </a:p>
        </p:txBody>
      </p:sp>
      <p:sp>
        <p:nvSpPr>
          <p:cNvPr id="2" name="Title 1"/>
          <p:cNvSpPr>
            <a:spLocks noGrp="1"/>
          </p:cNvSpPr>
          <p:nvPr>
            <p:ph type="title"/>
          </p:nvPr>
        </p:nvSpPr>
        <p:spPr/>
        <p:txBody>
          <a:bodyPr/>
          <a:lstStyle/>
          <a:p>
            <a:r>
              <a:rPr lang="vi-VN" smtClean="0"/>
              <a:t>Thư viện chuẩn</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68</a:t>
            </a:fld>
            <a:endParaRPr lang="ru-RU"/>
          </a:p>
        </p:txBody>
      </p:sp>
    </p:spTree>
    <p:extLst>
      <p:ext uri="{BB962C8B-B14F-4D97-AF65-F5344CB8AC3E}">
        <p14:creationId xmlns:p14="http://schemas.microsoft.com/office/powerpoint/2010/main" val="1588618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Khi chương trình sử dụng một hàm trong thư viện liên kết động (libc), các hàm khác cũng được ánh xạ (map) vào bộ nhớ</a:t>
            </a:r>
          </a:p>
          <a:p>
            <a:pPr marL="0" indent="0">
              <a:lnSpc>
                <a:spcPct val="100000"/>
              </a:lnSpc>
              <a:spcBef>
                <a:spcPts val="0"/>
              </a:spcBef>
              <a:spcAft>
                <a:spcPts val="0"/>
              </a:spcAft>
              <a:buNone/>
            </a:pPr>
            <a:endParaRPr lang="vi-VN" sz="3200" dirty="0" smtClean="0">
              <a:solidFill>
                <a:srgbClr val="92D050"/>
              </a:solidFill>
            </a:endParaRPr>
          </a:p>
          <a:p>
            <a:pPr marL="0" indent="0">
              <a:lnSpc>
                <a:spcPct val="100000"/>
              </a:lnSpc>
              <a:spcBef>
                <a:spcPts val="0"/>
              </a:spcBef>
              <a:spcAft>
                <a:spcPts val="0"/>
              </a:spcAft>
              <a:buNone/>
            </a:pPr>
            <a:r>
              <a:rPr lang="vi-VN" sz="3200" dirty="0" smtClean="0">
                <a:solidFill>
                  <a:srgbClr val="92D050"/>
                </a:solidFill>
              </a:rPr>
              <a:t>/* funcaddr.c */</a:t>
            </a:r>
          </a:p>
          <a:p>
            <a:pPr marL="0" indent="0">
              <a:lnSpc>
                <a:spcPct val="100000"/>
              </a:lnSpc>
              <a:spcBef>
                <a:spcPts val="0"/>
              </a:spcBef>
              <a:spcAft>
                <a:spcPts val="0"/>
              </a:spcAft>
              <a:buNone/>
            </a:pPr>
            <a:r>
              <a:rPr lang="vi-VN" sz="3200" dirty="0" smtClean="0">
                <a:solidFill>
                  <a:srgbClr val="00B050"/>
                </a:solidFill>
              </a:rPr>
              <a:t>#include &lt;stdio.h&gt;</a:t>
            </a:r>
          </a:p>
          <a:p>
            <a:pPr marL="0" indent="0">
              <a:lnSpc>
                <a:spcPct val="100000"/>
              </a:lnSpc>
              <a:spcBef>
                <a:spcPts val="0"/>
              </a:spcBef>
              <a:spcAft>
                <a:spcPts val="0"/>
              </a:spcAft>
              <a:buNone/>
            </a:pPr>
            <a:r>
              <a:rPr lang="vi-VN" sz="3200" dirty="0" smtClean="0">
                <a:solidFill>
                  <a:srgbClr val="0A01C3"/>
                </a:solidFill>
              </a:rPr>
              <a:t>int</a:t>
            </a:r>
            <a:r>
              <a:rPr lang="vi-VN" sz="3200" dirty="0" smtClean="0"/>
              <a:t> main(){</a:t>
            </a:r>
          </a:p>
          <a:p>
            <a:pPr marL="0" indent="0">
              <a:lnSpc>
                <a:spcPct val="100000"/>
              </a:lnSpc>
              <a:spcBef>
                <a:spcPts val="0"/>
              </a:spcBef>
              <a:spcAft>
                <a:spcPts val="0"/>
              </a:spcAft>
              <a:buNone/>
            </a:pPr>
            <a:r>
              <a:rPr lang="vi-VN" sz="3200" dirty="0" smtClean="0"/>
              <a:t>	printf(</a:t>
            </a:r>
            <a:r>
              <a:rPr lang="vi-VN" sz="3200" dirty="0" smtClean="0">
                <a:solidFill>
                  <a:srgbClr val="3333FF"/>
                </a:solidFill>
              </a:rPr>
              <a:t>"Hello, world\n"</a:t>
            </a:r>
            <a:r>
              <a:rPr lang="vi-VN" sz="3200" dirty="0" smtClean="0"/>
              <a:t>);</a:t>
            </a:r>
          </a:p>
          <a:p>
            <a:pPr marL="0" indent="0">
              <a:lnSpc>
                <a:spcPct val="100000"/>
              </a:lnSpc>
              <a:spcBef>
                <a:spcPts val="0"/>
              </a:spcBef>
              <a:spcAft>
                <a:spcPts val="0"/>
              </a:spcAft>
              <a:buNone/>
            </a:pPr>
            <a:r>
              <a:rPr lang="vi-VN" sz="3200" dirty="0"/>
              <a:t>	</a:t>
            </a:r>
            <a:r>
              <a:rPr lang="vi-VN" sz="3200" dirty="0" smtClean="0">
                <a:solidFill>
                  <a:srgbClr val="0A01C3"/>
                </a:solidFill>
              </a:rPr>
              <a:t>return</a:t>
            </a:r>
            <a:r>
              <a:rPr lang="vi-VN" sz="3200" dirty="0" smtClean="0"/>
              <a:t> 0;</a:t>
            </a:r>
          </a:p>
          <a:p>
            <a:pPr marL="0" indent="0">
              <a:lnSpc>
                <a:spcPct val="100000"/>
              </a:lnSpc>
              <a:spcBef>
                <a:spcPts val="0"/>
              </a:spcBef>
              <a:spcAft>
                <a:spcPts val="0"/>
              </a:spcAft>
              <a:buNone/>
            </a:pPr>
            <a:r>
              <a:rPr lang="vi-VN" sz="3200" dirty="0" smtClean="0"/>
              <a:t>}</a:t>
            </a:r>
            <a:endParaRPr lang="en-US" sz="3200" dirty="0"/>
          </a:p>
        </p:txBody>
      </p:sp>
      <p:sp>
        <p:nvSpPr>
          <p:cNvPr id="3" name="Title 2"/>
          <p:cNvSpPr>
            <a:spLocks noGrp="1"/>
          </p:cNvSpPr>
          <p:nvPr>
            <p:ph type="title"/>
          </p:nvPr>
        </p:nvSpPr>
        <p:spPr/>
        <p:txBody>
          <a:bodyPr/>
          <a:lstStyle/>
          <a:p>
            <a:r>
              <a:rPr lang="vi-VN" dirty="0" smtClean="0"/>
              <a:t>libc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69</a:t>
            </a:fld>
            <a:endParaRPr lang="ru-RU"/>
          </a:p>
        </p:txBody>
      </p:sp>
    </p:spTree>
    <p:extLst>
      <p:ext uri="{BB962C8B-B14F-4D97-AF65-F5344CB8AC3E}">
        <p14:creationId xmlns:p14="http://schemas.microsoft.com/office/powerpoint/2010/main" val="17088127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a:t>Lỗ hổng tràn 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a:p>
        </p:txBody>
      </p:sp>
      <p:sp>
        <p:nvSpPr>
          <p:cNvPr id="5" name="Content Placeholder 1"/>
          <p:cNvSpPr>
            <a:spLocks noGrp="1"/>
          </p:cNvSpPr>
          <p:nvPr>
            <p:ph sz="quarter" idx="13"/>
          </p:nvPr>
        </p:nvSpPr>
        <p:spPr/>
        <p:txBody>
          <a:bodyPr anchor="ctr"/>
          <a:lstStyle/>
          <a:p>
            <a:r>
              <a:rPr lang="vi-VN" smtClean="0"/>
              <a:t>Dễ tránh nhưng phổ biến và nguy hiểm nhất hiện nay</a:t>
            </a:r>
          </a:p>
          <a:p>
            <a:r>
              <a:rPr lang="vi-VN" smtClean="0"/>
              <a:t>Đứng thứ 3/25 trong bảng xếp hạng lỗi lập trình nguy hiểm nhất</a:t>
            </a:r>
          </a:p>
          <a:p>
            <a:r>
              <a:rPr lang="vi-VN" smtClean="0"/>
              <a:t>Hai dạng lớn: trên stack, trên heap</a:t>
            </a:r>
          </a:p>
          <a:p>
            <a:r>
              <a:rPr lang="vi-VN" smtClean="0"/>
              <a:t>Có nhiều cơ chế bảo vệ và cũng có nhiều kỹ thuật khai thác</a:t>
            </a:r>
          </a:p>
        </p:txBody>
      </p:sp>
    </p:spTree>
    <p:extLst>
      <p:ext uri="{BB962C8B-B14F-4D97-AF65-F5344CB8AC3E}">
        <p14:creationId xmlns:p14="http://schemas.microsoft.com/office/powerpoint/2010/main" val="17867392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vi-VN" dirty="0" smtClean="0"/>
              <a:t>Nếu vô hiệu hóa VA Randomization thì địa chỉ các hàm là cố định (tùy phiên bản OS)</a:t>
            </a:r>
            <a:endParaRPr lang="en-US" dirty="0"/>
          </a:p>
        </p:txBody>
      </p:sp>
      <p:sp>
        <p:nvSpPr>
          <p:cNvPr id="3" name="Title 2"/>
          <p:cNvSpPr>
            <a:spLocks noGrp="1"/>
          </p:cNvSpPr>
          <p:nvPr>
            <p:ph type="title"/>
          </p:nvPr>
        </p:nvSpPr>
        <p:spPr/>
        <p:txBody>
          <a:bodyPr/>
          <a:lstStyle/>
          <a:p>
            <a:r>
              <a:rPr lang="vi-VN" dirty="0" smtClean="0"/>
              <a:t>libc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70</a:t>
            </a:fld>
            <a:endParaRPr lang="ru-RU"/>
          </a:p>
        </p:txBody>
      </p:sp>
      <p:pic>
        <p:nvPicPr>
          <p:cNvPr id="8" name="Picture 7"/>
          <p:cNvPicPr>
            <a:picLocks noChangeAspect="1"/>
          </p:cNvPicPr>
          <p:nvPr/>
        </p:nvPicPr>
        <p:blipFill>
          <a:blip r:embed="rId2"/>
          <a:stretch>
            <a:fillRect/>
          </a:stretch>
        </p:blipFill>
        <p:spPr>
          <a:xfrm>
            <a:off x="457200" y="1905000"/>
            <a:ext cx="7429623" cy="4695724"/>
          </a:xfrm>
          <a:prstGeom prst="rect">
            <a:avLst/>
          </a:prstGeom>
        </p:spPr>
      </p:pic>
    </p:spTree>
    <p:extLst>
      <p:ext uri="{BB962C8B-B14F-4D97-AF65-F5344CB8AC3E}">
        <p14:creationId xmlns:p14="http://schemas.microsoft.com/office/powerpoint/2010/main" val="3638106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Xác định được địa chỉ các hàm libc</a:t>
            </a:r>
          </a:p>
          <a:p>
            <a:r>
              <a:rPr lang="vi-VN" dirty="0" smtClean="0"/>
              <a:t>Có thể ghi đè địa chỉ trả về để "trở về" hàm libc. Ví dụ:</a:t>
            </a:r>
          </a:p>
          <a:p>
            <a:pPr marL="0" indent="0">
              <a:buNone/>
            </a:pPr>
            <a:r>
              <a:rPr lang="vi-VN" dirty="0" smtClean="0">
                <a:latin typeface="Courier New" panose="02070309020205020404" pitchFamily="49" charset="0"/>
                <a:cs typeface="Courier New" panose="02070309020205020404" pitchFamily="49" charset="0"/>
              </a:rPr>
              <a:t>int system(char *shell_cmd)</a:t>
            </a:r>
            <a:endParaRPr lang="en-US"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vi-VN" dirty="0" smtClean="0"/>
              <a:t>libc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71</a:t>
            </a:fld>
            <a:endParaRPr lang="ru-RU"/>
          </a:p>
        </p:txBody>
      </p:sp>
    </p:spTree>
    <p:extLst>
      <p:ext uri="{BB962C8B-B14F-4D97-AF65-F5344CB8AC3E}">
        <p14:creationId xmlns:p14="http://schemas.microsoft.com/office/powerpoint/2010/main" val="105005841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call vs. return</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72</a:t>
            </a:fld>
            <a:endParaRPr lang="ru-RU"/>
          </a:p>
        </p:txBody>
      </p:sp>
      <p:sp>
        <p:nvSpPr>
          <p:cNvPr id="6" name="Rounded Rectangle 5"/>
          <p:cNvSpPr/>
          <p:nvPr/>
        </p:nvSpPr>
        <p:spPr>
          <a:xfrm>
            <a:off x="381000" y="1181100"/>
            <a:ext cx="29718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vi-VN" sz="2000" dirty="0" smtClean="0">
                <a:latin typeface="Courier New" panose="02070309020205020404" pitchFamily="49" charset="0"/>
                <a:cs typeface="Courier New" panose="02070309020205020404" pitchFamily="49" charset="0"/>
              </a:rPr>
              <a:t>call	b7e5f460h</a:t>
            </a:r>
            <a:endParaRPr lang="en-US" sz="2000" dirty="0">
              <a:latin typeface="Courier New" panose="02070309020205020404" pitchFamily="49" charset="0"/>
              <a:cs typeface="Courier New" panose="02070309020205020404" pitchFamily="49" charset="0"/>
            </a:endParaRPr>
          </a:p>
        </p:txBody>
      </p:sp>
      <p:sp>
        <p:nvSpPr>
          <p:cNvPr id="7" name="Rounded Rectangle 6"/>
          <p:cNvSpPr/>
          <p:nvPr/>
        </p:nvSpPr>
        <p:spPr>
          <a:xfrm>
            <a:off x="4225616" y="914400"/>
            <a:ext cx="4343400" cy="1143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vi-VN" sz="2000" smtClean="0">
                <a:latin typeface="Courier New" panose="02070309020205020404" pitchFamily="49" charset="0"/>
                <a:cs typeface="Courier New" panose="02070309020205020404" pitchFamily="49" charset="0"/>
              </a:rPr>
              <a:t>sub	esp,   4</a:t>
            </a:r>
          </a:p>
          <a:p>
            <a:r>
              <a:rPr lang="vi-VN" sz="2000" smtClean="0">
                <a:latin typeface="Courier New" panose="02070309020205020404" pitchFamily="49" charset="0"/>
                <a:cs typeface="Courier New" panose="02070309020205020404" pitchFamily="49" charset="0"/>
              </a:rPr>
              <a:t>mov	[esp], 08221100h</a:t>
            </a:r>
            <a:endParaRPr lang="vi-VN" sz="2000" dirty="0" smtClean="0">
              <a:latin typeface="Courier New" panose="02070309020205020404" pitchFamily="49" charset="0"/>
              <a:cs typeface="Courier New" panose="02070309020205020404" pitchFamily="49" charset="0"/>
            </a:endParaRPr>
          </a:p>
          <a:p>
            <a:r>
              <a:rPr lang="vi-VN" sz="2000" smtClean="0">
                <a:latin typeface="Courier New" panose="02070309020205020404" pitchFamily="49" charset="0"/>
                <a:cs typeface="Courier New" panose="02070309020205020404" pitchFamily="49" charset="0"/>
              </a:rPr>
              <a:t>mov	eip,   b7e5f460h</a:t>
            </a:r>
            <a:endParaRPr lang="en-US" sz="2000" dirty="0">
              <a:latin typeface="Courier New" panose="02070309020205020404" pitchFamily="49" charset="0"/>
              <a:cs typeface="Courier New" panose="02070309020205020404" pitchFamily="49" charset="0"/>
            </a:endParaRPr>
          </a:p>
        </p:txBody>
      </p:sp>
      <p:cxnSp>
        <p:nvCxnSpPr>
          <p:cNvPr id="11" name="Straight Arrow Connector 10"/>
          <p:cNvCxnSpPr>
            <a:stCxn id="6" idx="3"/>
            <a:endCxn id="7" idx="1"/>
          </p:cNvCxnSpPr>
          <p:nvPr/>
        </p:nvCxnSpPr>
        <p:spPr>
          <a:xfrm>
            <a:off x="3352800" y="1485900"/>
            <a:ext cx="872816" cy="0"/>
          </a:xfrm>
          <a:prstGeom prst="straightConnector1">
            <a:avLst/>
          </a:prstGeom>
          <a:ln>
            <a:tailEnd type="triangle"/>
          </a:ln>
        </p:spPr>
        <p:style>
          <a:lnRef idx="1">
            <a:schemeClr val="accent4"/>
          </a:lnRef>
          <a:fillRef idx="2">
            <a:schemeClr val="accent4"/>
          </a:fillRef>
          <a:effectRef idx="1">
            <a:schemeClr val="accent4"/>
          </a:effectRef>
          <a:fontRef idx="minor">
            <a:schemeClr val="dk1"/>
          </a:fontRef>
        </p:style>
      </p:cxnSp>
      <p:sp>
        <p:nvSpPr>
          <p:cNvPr id="12" name="Rounded Rectangle 11"/>
          <p:cNvSpPr/>
          <p:nvPr/>
        </p:nvSpPr>
        <p:spPr>
          <a:xfrm>
            <a:off x="381000" y="2697060"/>
            <a:ext cx="29718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000" dirty="0" smtClean="0">
                <a:latin typeface="Courier New" panose="02070309020205020404" pitchFamily="49" charset="0"/>
                <a:cs typeface="Courier New" panose="02070309020205020404" pitchFamily="49" charset="0"/>
              </a:rPr>
              <a:t>ret	</a:t>
            </a:r>
            <a:r>
              <a:rPr lang="vi-VN" sz="2000">
                <a:latin typeface="Courier New" panose="02070309020205020404" pitchFamily="49" charset="0"/>
                <a:cs typeface="Courier New" panose="02070309020205020404" pitchFamily="49" charset="0"/>
              </a:rPr>
              <a:t> </a:t>
            </a:r>
            <a:r>
              <a:rPr lang="vi-VN" sz="2000" smtClean="0">
                <a:latin typeface="Courier New" panose="02070309020205020404" pitchFamily="49" charset="0"/>
                <a:cs typeface="Courier New" panose="02070309020205020404" pitchFamily="49" charset="0"/>
              </a:rPr>
              <a:t>;08221100h</a:t>
            </a:r>
            <a:endParaRPr lang="en-US" sz="2000" dirty="0">
              <a:latin typeface="Courier New" panose="02070309020205020404" pitchFamily="49" charset="0"/>
              <a:cs typeface="Courier New" panose="02070309020205020404" pitchFamily="49" charset="0"/>
            </a:endParaRPr>
          </a:p>
        </p:txBody>
      </p:sp>
      <p:sp>
        <p:nvSpPr>
          <p:cNvPr id="13" name="Rounded Rectangle 12"/>
          <p:cNvSpPr/>
          <p:nvPr/>
        </p:nvSpPr>
        <p:spPr>
          <a:xfrm>
            <a:off x="4225616" y="2430360"/>
            <a:ext cx="4343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vi-VN" sz="2000" smtClean="0">
                <a:latin typeface="Courier New" panose="02070309020205020404" pitchFamily="49" charset="0"/>
                <a:cs typeface="Courier New" panose="02070309020205020404" pitchFamily="49" charset="0"/>
              </a:rPr>
              <a:t>mov	eip, 08221100h</a:t>
            </a:r>
          </a:p>
          <a:p>
            <a:r>
              <a:rPr lang="vi-VN" sz="2000" smtClean="0">
                <a:latin typeface="Courier New" panose="02070309020205020404" pitchFamily="49" charset="0"/>
                <a:cs typeface="Courier New" panose="02070309020205020404" pitchFamily="49" charset="0"/>
              </a:rPr>
              <a:t>add	esp, 4</a:t>
            </a:r>
            <a:endParaRPr lang="vi-VN" sz="2000" dirty="0">
              <a:latin typeface="Courier New" panose="02070309020205020404" pitchFamily="49" charset="0"/>
              <a:cs typeface="Courier New" panose="02070309020205020404" pitchFamily="49" charset="0"/>
            </a:endParaRPr>
          </a:p>
        </p:txBody>
      </p:sp>
      <p:cxnSp>
        <p:nvCxnSpPr>
          <p:cNvPr id="14" name="Straight Arrow Connector 13"/>
          <p:cNvCxnSpPr>
            <a:stCxn id="12" idx="3"/>
            <a:endCxn id="13" idx="1"/>
          </p:cNvCxnSpPr>
          <p:nvPr/>
        </p:nvCxnSpPr>
        <p:spPr>
          <a:xfrm>
            <a:off x="3352800" y="3001860"/>
            <a:ext cx="872816" cy="0"/>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
        <p:nvSpPr>
          <p:cNvPr id="15" name="TextBox 14"/>
          <p:cNvSpPr txBox="1"/>
          <p:nvPr/>
        </p:nvSpPr>
        <p:spPr>
          <a:xfrm>
            <a:off x="387096" y="3946320"/>
            <a:ext cx="8452104" cy="2246769"/>
          </a:xfrm>
          <a:prstGeom prst="rect">
            <a:avLst/>
          </a:prstGeom>
          <a:noFill/>
        </p:spPr>
        <p:txBody>
          <a:bodyPr wrap="square" rtlCol="0">
            <a:spAutoFit/>
          </a:bodyPr>
          <a:lstStyle/>
          <a:p>
            <a:r>
              <a:rPr lang="vi-VN" sz="2800" dirty="0" smtClean="0"/>
              <a:t>Trong mọi trường hợp, ở thời điểm bắt đầu, hàm được gọi luôn coi:</a:t>
            </a:r>
          </a:p>
          <a:p>
            <a:pPr marL="457200" indent="-457200">
              <a:buFont typeface="Arial" panose="020B0604020202020204" pitchFamily="34" charset="0"/>
              <a:buChar char="•"/>
            </a:pPr>
            <a:r>
              <a:rPr lang="vi-VN" sz="2800" dirty="0" smtClean="0"/>
              <a:t>ESP đang trỏ tới "</a:t>
            </a:r>
            <a:r>
              <a:rPr lang="vi-VN" sz="2800" dirty="0" smtClean="0">
                <a:solidFill>
                  <a:srgbClr val="FF0000"/>
                </a:solidFill>
              </a:rPr>
              <a:t>return address</a:t>
            </a:r>
            <a:r>
              <a:rPr lang="vi-VN" sz="2800" dirty="0" smtClean="0"/>
              <a:t>", và [ESP + 4] chứa </a:t>
            </a:r>
            <a:r>
              <a:rPr lang="vi-VN" sz="2800" dirty="0" smtClean="0">
                <a:solidFill>
                  <a:srgbClr val="FF00FF"/>
                </a:solidFill>
              </a:rPr>
              <a:t>các tham số</a:t>
            </a:r>
            <a:r>
              <a:rPr lang="vi-VN" sz="2800" dirty="0" smtClean="0"/>
              <a:t> của nó (nếu có);</a:t>
            </a:r>
          </a:p>
          <a:p>
            <a:pPr marL="457200" indent="-457200">
              <a:buFont typeface="Arial" panose="020B0604020202020204" pitchFamily="34" charset="0"/>
              <a:buChar char="•"/>
            </a:pPr>
            <a:r>
              <a:rPr lang="vi-VN" sz="2800" dirty="0" smtClean="0"/>
              <a:t>phía dưới [ESP] là stack frame của nó</a:t>
            </a:r>
            <a:endParaRPr lang="en-US" sz="2800" dirty="0"/>
          </a:p>
        </p:txBody>
      </p:sp>
    </p:spTree>
    <p:extLst>
      <p:ext uri="{BB962C8B-B14F-4D97-AF65-F5344CB8AC3E}">
        <p14:creationId xmlns:p14="http://schemas.microsoft.com/office/powerpoint/2010/main" val="17372383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A simple shell script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73</a:t>
            </a:fld>
            <a:endParaRPr lang="ru-RU"/>
          </a:p>
        </p:txBody>
      </p:sp>
      <p:pic>
        <p:nvPicPr>
          <p:cNvPr id="7" name="Picture 6"/>
          <p:cNvPicPr>
            <a:picLocks noChangeAspect="1"/>
          </p:cNvPicPr>
          <p:nvPr/>
        </p:nvPicPr>
        <p:blipFill>
          <a:blip r:embed="rId2"/>
          <a:stretch>
            <a:fillRect/>
          </a:stretch>
        </p:blipFill>
        <p:spPr>
          <a:xfrm>
            <a:off x="380999" y="1143000"/>
            <a:ext cx="8543815" cy="4572000"/>
          </a:xfrm>
          <a:prstGeom prst="rect">
            <a:avLst/>
          </a:prstGeom>
        </p:spPr>
      </p:pic>
    </p:spTree>
    <p:extLst>
      <p:ext uri="{BB962C8B-B14F-4D97-AF65-F5344CB8AC3E}">
        <p14:creationId xmlns:p14="http://schemas.microsoft.com/office/powerpoint/2010/main" val="3036440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solidFill>
                  <a:srgbClr val="92D050"/>
                </a:solidFill>
              </a:rPr>
              <a:t>/* callsystem */</a:t>
            </a:r>
          </a:p>
          <a:p>
            <a:r>
              <a:rPr lang="vi-VN" dirty="0" smtClean="0">
                <a:solidFill>
                  <a:srgbClr val="00B050"/>
                </a:solidFill>
              </a:rPr>
              <a:t>#include &lt;stdlib.h&gt;</a:t>
            </a:r>
          </a:p>
          <a:p>
            <a:r>
              <a:rPr lang="vi-VN" dirty="0" smtClean="0">
                <a:solidFill>
                  <a:srgbClr val="0A01C3"/>
                </a:solidFill>
              </a:rPr>
              <a:t>int</a:t>
            </a:r>
            <a:r>
              <a:rPr lang="vi-VN" dirty="0" smtClean="0"/>
              <a:t> main(){</a:t>
            </a:r>
          </a:p>
          <a:p>
            <a:r>
              <a:rPr lang="vi-VN" dirty="0"/>
              <a:t>	</a:t>
            </a:r>
            <a:r>
              <a:rPr lang="vi-VN" dirty="0" smtClean="0"/>
              <a:t> </a:t>
            </a:r>
            <a:r>
              <a:rPr lang="vi-VN" dirty="0" smtClean="0">
                <a:solidFill>
                  <a:srgbClr val="0A01C3"/>
                </a:solidFill>
              </a:rPr>
              <a:t>return</a:t>
            </a:r>
            <a:r>
              <a:rPr lang="vi-VN" dirty="0" smtClean="0"/>
              <a:t> system(</a:t>
            </a:r>
            <a:r>
              <a:rPr lang="vi-VN" dirty="0" smtClean="0">
                <a:solidFill>
                  <a:srgbClr val="3333FF"/>
                </a:solidFill>
              </a:rPr>
              <a:t>"./win"</a:t>
            </a:r>
            <a:r>
              <a:rPr lang="vi-VN" dirty="0" smtClean="0"/>
              <a:t>);</a:t>
            </a:r>
          </a:p>
          <a:p>
            <a:r>
              <a:rPr lang="vi-VN" dirty="0" smtClean="0"/>
              <a:t>}</a:t>
            </a:r>
            <a:endParaRPr lang="en-US" dirty="0"/>
          </a:p>
        </p:txBody>
      </p:sp>
      <p:sp>
        <p:nvSpPr>
          <p:cNvPr id="5" name="Title 4"/>
          <p:cNvSpPr>
            <a:spLocks noGrp="1"/>
          </p:cNvSpPr>
          <p:nvPr>
            <p:ph type="title"/>
          </p:nvPr>
        </p:nvSpPr>
        <p:spPr/>
        <p:txBody>
          <a:bodyPr/>
          <a:lstStyle/>
          <a:p>
            <a:r>
              <a:rPr lang="vi-VN" dirty="0" smtClean="0"/>
              <a:t>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74</a:t>
            </a:fld>
            <a:endParaRPr lang="ru-RU"/>
          </a:p>
        </p:txBody>
      </p:sp>
      <p:pic>
        <p:nvPicPr>
          <p:cNvPr id="3" name="Picture 2"/>
          <p:cNvPicPr>
            <a:picLocks noChangeAspect="1"/>
          </p:cNvPicPr>
          <p:nvPr/>
        </p:nvPicPr>
        <p:blipFill>
          <a:blip r:embed="rId2"/>
          <a:stretch>
            <a:fillRect/>
          </a:stretch>
        </p:blipFill>
        <p:spPr>
          <a:xfrm>
            <a:off x="381000" y="2971799"/>
            <a:ext cx="8610600" cy="3189757"/>
          </a:xfrm>
          <a:prstGeom prst="rect">
            <a:avLst/>
          </a:prstGeom>
        </p:spPr>
      </p:pic>
    </p:spTree>
    <p:extLst>
      <p:ext uri="{BB962C8B-B14F-4D97-AF65-F5344CB8AC3E}">
        <p14:creationId xmlns:p14="http://schemas.microsoft.com/office/powerpoint/2010/main" val="10001622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p:txBody>
          <a:bodyPr>
            <a:normAutofit/>
          </a:bodyPr>
          <a:lstStyle/>
          <a:p>
            <a:r>
              <a:rPr lang="vi-VN" noProof="1" smtClean="0">
                <a:solidFill>
                  <a:srgbClr val="00B050"/>
                </a:solidFill>
              </a:rPr>
              <a:t>/* vuln.c */</a:t>
            </a:r>
          </a:p>
          <a:p>
            <a:r>
              <a:rPr lang="en-US" noProof="1" smtClean="0">
                <a:solidFill>
                  <a:srgbClr val="00B050"/>
                </a:solidFill>
              </a:rPr>
              <a:t>#</a:t>
            </a:r>
            <a:r>
              <a:rPr lang="en-US" noProof="1">
                <a:solidFill>
                  <a:srgbClr val="00B050"/>
                </a:solidFill>
              </a:rPr>
              <a:t>include &lt;stdio.h&gt;</a:t>
            </a:r>
          </a:p>
          <a:p>
            <a:r>
              <a:rPr lang="en-US" b="1" noProof="1">
                <a:solidFill>
                  <a:srgbClr val="0A01C3"/>
                </a:solidFill>
              </a:rPr>
              <a:t>int</a:t>
            </a:r>
            <a:r>
              <a:rPr lang="en-US" noProof="1"/>
              <a:t> main</a:t>
            </a:r>
            <a:r>
              <a:rPr lang="en-US" noProof="1" smtClean="0"/>
              <a:t>(){</a:t>
            </a:r>
            <a:endParaRPr lang="en-US" noProof="1"/>
          </a:p>
          <a:p>
            <a:r>
              <a:rPr lang="en-US" noProof="1" smtClean="0"/>
              <a:t>    </a:t>
            </a:r>
            <a:r>
              <a:rPr lang="en-US" b="1" noProof="1" smtClean="0">
                <a:solidFill>
                  <a:srgbClr val="0A01C3"/>
                </a:solidFill>
              </a:rPr>
              <a:t>char</a:t>
            </a:r>
            <a:r>
              <a:rPr lang="en-US" noProof="1" smtClean="0"/>
              <a:t> </a:t>
            </a:r>
            <a:r>
              <a:rPr lang="vi-VN" noProof="1" smtClean="0"/>
              <a:t>buf</a:t>
            </a:r>
            <a:r>
              <a:rPr lang="en-US" noProof="1" smtClean="0"/>
              <a:t>[</a:t>
            </a:r>
            <a:r>
              <a:rPr lang="vi-VN" noProof="1" smtClean="0">
                <a:solidFill>
                  <a:srgbClr val="FF00FF"/>
                </a:solidFill>
              </a:rPr>
              <a:t>16</a:t>
            </a:r>
            <a:r>
              <a:rPr lang="en-US" noProof="1" smtClean="0"/>
              <a:t>];</a:t>
            </a:r>
          </a:p>
          <a:p>
            <a:r>
              <a:rPr lang="en-US" noProof="1" smtClean="0"/>
              <a:t>    </a:t>
            </a:r>
            <a:r>
              <a:rPr lang="en-US" noProof="1"/>
              <a:t>printf</a:t>
            </a:r>
            <a:r>
              <a:rPr lang="en-US" noProof="1" smtClean="0"/>
              <a:t>(</a:t>
            </a:r>
            <a:r>
              <a:rPr lang="en-US" noProof="1" smtClean="0">
                <a:solidFill>
                  <a:srgbClr val="0000FF"/>
                </a:solidFill>
              </a:rPr>
              <a:t>"</a:t>
            </a:r>
            <a:r>
              <a:rPr lang="vi-VN" noProof="1" smtClean="0">
                <a:solidFill>
                  <a:srgbClr val="0000FF"/>
                </a:solidFill>
              </a:rPr>
              <a:t>&amp;buf=%p\n</a:t>
            </a:r>
            <a:r>
              <a:rPr lang="en-US" noProof="1" smtClean="0">
                <a:solidFill>
                  <a:srgbClr val="0000FF"/>
                </a:solidFill>
              </a:rPr>
              <a:t>"</a:t>
            </a:r>
            <a:r>
              <a:rPr lang="vi-VN" noProof="1" smtClean="0">
                <a:solidFill>
                  <a:srgbClr val="0000FF"/>
                </a:solidFill>
              </a:rPr>
              <a:t>, buf</a:t>
            </a:r>
            <a:r>
              <a:rPr lang="en-US" noProof="1" smtClean="0"/>
              <a:t>);</a:t>
            </a:r>
            <a:endParaRPr lang="en-US" noProof="1"/>
          </a:p>
          <a:p>
            <a:r>
              <a:rPr lang="en-US" noProof="1"/>
              <a:t>    </a:t>
            </a:r>
            <a:r>
              <a:rPr lang="en-US" noProof="1" smtClean="0"/>
              <a:t>gets(</a:t>
            </a:r>
            <a:r>
              <a:rPr lang="vi-VN" noProof="1" smtClean="0"/>
              <a:t>buf</a:t>
            </a:r>
            <a:r>
              <a:rPr lang="en-US" noProof="1" smtClean="0"/>
              <a:t>);</a:t>
            </a:r>
            <a:endParaRPr lang="vi-VN" noProof="1"/>
          </a:p>
          <a:p>
            <a:r>
              <a:rPr lang="vi-VN" b="1" noProof="1" smtClean="0">
                <a:solidFill>
                  <a:srgbClr val="0A01C3"/>
                </a:solidFill>
              </a:rPr>
              <a:t>    </a:t>
            </a:r>
            <a:r>
              <a:rPr lang="en-US" b="1" noProof="1" smtClean="0">
                <a:solidFill>
                  <a:srgbClr val="0A01C3"/>
                </a:solidFill>
              </a:rPr>
              <a:t>return</a:t>
            </a:r>
            <a:r>
              <a:rPr lang="en-US" noProof="1" smtClean="0"/>
              <a:t> </a:t>
            </a:r>
            <a:r>
              <a:rPr lang="en-US" noProof="1">
                <a:solidFill>
                  <a:srgbClr val="FF00FF"/>
                </a:solidFill>
              </a:rPr>
              <a:t>0</a:t>
            </a:r>
            <a:r>
              <a:rPr lang="en-US" noProof="1"/>
              <a:t>;</a:t>
            </a:r>
          </a:p>
          <a:p>
            <a:r>
              <a:rPr lang="en-US" noProof="1"/>
              <a:t>}</a:t>
            </a:r>
            <a:endParaRPr lang="en-US" noProof="1" smtClean="0"/>
          </a:p>
        </p:txBody>
      </p:sp>
      <p:sp>
        <p:nvSpPr>
          <p:cNvPr id="5" name="Title 4"/>
          <p:cNvSpPr>
            <a:spLocks noGrp="1"/>
          </p:cNvSpPr>
          <p:nvPr>
            <p:ph type="title"/>
          </p:nvPr>
        </p:nvSpPr>
        <p:spPr/>
        <p:txBody>
          <a:bodyPr/>
          <a:lstStyle/>
          <a:p>
            <a:r>
              <a:rPr lang="vi-VN" smtClean="0"/>
              <a:t>Biến thể của chương trình</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75</a:t>
            </a:fld>
            <a:endParaRPr lang="ru-RU"/>
          </a:p>
        </p:txBody>
      </p:sp>
      <p:pic>
        <p:nvPicPr>
          <p:cNvPr id="2" name="Picture 1"/>
          <p:cNvPicPr>
            <a:picLocks noChangeAspect="1"/>
          </p:cNvPicPr>
          <p:nvPr/>
        </p:nvPicPr>
        <p:blipFill>
          <a:blip r:embed="rId3"/>
          <a:stretch>
            <a:fillRect/>
          </a:stretch>
        </p:blipFill>
        <p:spPr>
          <a:xfrm>
            <a:off x="1085850" y="4181475"/>
            <a:ext cx="7143750" cy="2600325"/>
          </a:xfrm>
          <a:prstGeom prst="rect">
            <a:avLst/>
          </a:prstGeom>
        </p:spPr>
      </p:pic>
    </p:spTree>
    <p:extLst>
      <p:ext uri="{BB962C8B-B14F-4D97-AF65-F5344CB8AC3E}">
        <p14:creationId xmlns:p14="http://schemas.microsoft.com/office/powerpoint/2010/main" val="38466589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vi-VN" dirty="0" smtClean="0"/>
              <a:t>Giả sử có thể xác định được địa chỉ [buf]</a:t>
            </a:r>
            <a:endParaRPr lang="en-US" dirty="0"/>
          </a:p>
        </p:txBody>
      </p:sp>
      <p:sp>
        <p:nvSpPr>
          <p:cNvPr id="6" name="Title 5"/>
          <p:cNvSpPr>
            <a:spLocks noGrp="1"/>
          </p:cNvSpPr>
          <p:nvPr>
            <p:ph type="title"/>
          </p:nvPr>
        </p:nvSpPr>
        <p:spPr/>
        <p:txBody>
          <a:bodyPr/>
          <a:lstStyle/>
          <a:p>
            <a:r>
              <a:rPr lang="vi-VN" dirty="0" smtClean="0"/>
              <a:t>Khai thác</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76</a:t>
            </a:fld>
            <a:endParaRPr lang="ru-RU"/>
          </a:p>
        </p:txBody>
      </p:sp>
      <p:pic>
        <p:nvPicPr>
          <p:cNvPr id="2" name="Picture 1"/>
          <p:cNvPicPr>
            <a:picLocks noChangeAspect="1"/>
          </p:cNvPicPr>
          <p:nvPr/>
        </p:nvPicPr>
        <p:blipFill>
          <a:blip r:embed="rId2"/>
          <a:stretch>
            <a:fillRect/>
          </a:stretch>
        </p:blipFill>
        <p:spPr>
          <a:xfrm>
            <a:off x="360447" y="1610451"/>
            <a:ext cx="8423105" cy="4347282"/>
          </a:xfrm>
          <a:prstGeom prst="rect">
            <a:avLst/>
          </a:prstGeom>
        </p:spPr>
      </p:pic>
    </p:spTree>
    <p:extLst>
      <p:ext uri="{BB962C8B-B14F-4D97-AF65-F5344CB8AC3E}">
        <p14:creationId xmlns:p14="http://schemas.microsoft.com/office/powerpoint/2010/main" val="28273619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vi-VN" dirty="0" smtClean="0"/>
              <a:t>Giả sử có thể xác định được địa chỉ [buf]</a:t>
            </a:r>
            <a:endParaRPr lang="en-US" dirty="0"/>
          </a:p>
        </p:txBody>
      </p:sp>
      <p:sp>
        <p:nvSpPr>
          <p:cNvPr id="6" name="Title 5"/>
          <p:cNvSpPr>
            <a:spLocks noGrp="1"/>
          </p:cNvSpPr>
          <p:nvPr>
            <p:ph type="title"/>
          </p:nvPr>
        </p:nvSpPr>
        <p:spPr/>
        <p:txBody>
          <a:bodyPr/>
          <a:lstStyle/>
          <a:p>
            <a:r>
              <a:rPr lang="vi-VN" dirty="0" smtClean="0"/>
              <a:t>Khai thác</a:t>
            </a:r>
            <a:endParaRPr lang="en-US" dirty="0"/>
          </a:p>
        </p:txBody>
      </p:sp>
      <p:sp>
        <p:nvSpPr>
          <p:cNvPr id="3" name="Slide Number Placeholder 2"/>
          <p:cNvSpPr>
            <a:spLocks noGrp="1"/>
          </p:cNvSpPr>
          <p:nvPr>
            <p:ph type="sldNum" sz="quarter" idx="12"/>
          </p:nvPr>
        </p:nvSpPr>
        <p:spPr/>
        <p:txBody>
          <a:bodyPr/>
          <a:lstStyle/>
          <a:p>
            <a:fld id="{3E15BD7C-E074-4D4A-84C3-500EE5B9C190}" type="slidenum">
              <a:rPr lang="ru-RU" smtClean="0"/>
              <a:pPr/>
              <a:t>77</a:t>
            </a:fld>
            <a:endParaRPr lang="ru-RU"/>
          </a:p>
        </p:txBody>
      </p:sp>
      <p:pic>
        <p:nvPicPr>
          <p:cNvPr id="5" name="Picture 4"/>
          <p:cNvPicPr>
            <a:picLocks noChangeAspect="1"/>
          </p:cNvPicPr>
          <p:nvPr/>
        </p:nvPicPr>
        <p:blipFill>
          <a:blip r:embed="rId2"/>
          <a:stretch>
            <a:fillRect/>
          </a:stretch>
        </p:blipFill>
        <p:spPr>
          <a:xfrm>
            <a:off x="632460" y="1748580"/>
            <a:ext cx="7879080" cy="3352800"/>
          </a:xfrm>
          <a:prstGeom prst="rect">
            <a:avLst/>
          </a:prstGeom>
        </p:spPr>
      </p:pic>
    </p:spTree>
    <p:extLst>
      <p:ext uri="{BB962C8B-B14F-4D97-AF65-F5344CB8AC3E}">
        <p14:creationId xmlns:p14="http://schemas.microsoft.com/office/powerpoint/2010/main" val="2338846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dirty="0" smtClean="0"/>
              <a:t>Điều gì tiếp theo sau khi hàm system() kết thúc?</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78</a:t>
            </a:fld>
            <a:endParaRPr lang="ru-RU"/>
          </a:p>
        </p:txBody>
      </p:sp>
    </p:spTree>
    <p:extLst>
      <p:ext uri="{BB962C8B-B14F-4D97-AF65-F5344CB8AC3E}">
        <p14:creationId xmlns:p14="http://schemas.microsoft.com/office/powerpoint/2010/main" val="19485630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system </a:t>
            </a:r>
            <a:r>
              <a:rPr lang="vi-VN" smtClean="0">
                <a:sym typeface="Wingdings" panose="05000000000000000000" pitchFamily="2" charset="2"/>
              </a:rPr>
              <a:t> exit</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79</a:t>
            </a:fld>
            <a:endParaRPr lang="ru-RU"/>
          </a:p>
        </p:txBody>
      </p:sp>
      <p:pic>
        <p:nvPicPr>
          <p:cNvPr id="6" name="Picture 5"/>
          <p:cNvPicPr>
            <a:picLocks noChangeAspect="1"/>
          </p:cNvPicPr>
          <p:nvPr/>
        </p:nvPicPr>
        <p:blipFill>
          <a:blip r:embed="rId2"/>
          <a:stretch>
            <a:fillRect/>
          </a:stretch>
        </p:blipFill>
        <p:spPr>
          <a:xfrm>
            <a:off x="1219200" y="838200"/>
            <a:ext cx="6798541" cy="5715000"/>
          </a:xfrm>
          <a:prstGeom prst="rect">
            <a:avLst/>
          </a:prstGeom>
        </p:spPr>
      </p:pic>
    </p:spTree>
    <p:extLst>
      <p:ext uri="{BB962C8B-B14F-4D97-AF65-F5344CB8AC3E}">
        <p14:creationId xmlns:p14="http://schemas.microsoft.com/office/powerpoint/2010/main" val="3183299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vi-VN"/>
              <a:t>Lỗ hổng tràn bộ đệm</a:t>
            </a:r>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a:p>
        </p:txBody>
      </p:sp>
      <p:pic>
        <p:nvPicPr>
          <p:cNvPr id="6" name="Picture 5"/>
          <p:cNvPicPr>
            <a:picLocks noChangeAspect="1"/>
          </p:cNvPicPr>
          <p:nvPr/>
        </p:nvPicPr>
        <p:blipFill>
          <a:blip r:embed="rId2"/>
          <a:stretch>
            <a:fillRect/>
          </a:stretch>
        </p:blipFill>
        <p:spPr>
          <a:xfrm>
            <a:off x="76200" y="1096841"/>
            <a:ext cx="8991600" cy="5075359"/>
          </a:xfrm>
          <a:prstGeom prst="rect">
            <a:avLst/>
          </a:prstGeom>
        </p:spPr>
      </p:pic>
    </p:spTree>
    <p:extLst>
      <p:ext uri="{BB962C8B-B14F-4D97-AF65-F5344CB8AC3E}">
        <p14:creationId xmlns:p14="http://schemas.microsoft.com/office/powerpoint/2010/main" val="2124100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r>
              <a:rPr lang="vi-VN" smtClean="0"/>
              <a:t>Đã không còn "Segmentation fault"!</a:t>
            </a:r>
            <a:endParaRPr lang="vi-VN"/>
          </a:p>
        </p:txBody>
      </p:sp>
      <p:sp>
        <p:nvSpPr>
          <p:cNvPr id="2" name="Title 1"/>
          <p:cNvSpPr>
            <a:spLocks noGrp="1"/>
          </p:cNvSpPr>
          <p:nvPr>
            <p:ph type="title"/>
          </p:nvPr>
        </p:nvSpPr>
        <p:spPr/>
        <p:txBody>
          <a:bodyPr/>
          <a:lstStyle/>
          <a:p>
            <a:r>
              <a:rPr lang="vi-VN"/>
              <a:t>system </a:t>
            </a:r>
            <a:r>
              <a:rPr lang="vi-VN">
                <a:sym typeface="Wingdings" panose="05000000000000000000" pitchFamily="2" charset="2"/>
              </a:rPr>
              <a:t> exit</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80</a:t>
            </a:fld>
            <a:endParaRPr lang="ru-RU"/>
          </a:p>
        </p:txBody>
      </p:sp>
      <p:pic>
        <p:nvPicPr>
          <p:cNvPr id="6" name="Picture 5"/>
          <p:cNvPicPr>
            <a:picLocks noChangeAspect="1"/>
          </p:cNvPicPr>
          <p:nvPr/>
        </p:nvPicPr>
        <p:blipFill>
          <a:blip r:embed="rId2"/>
          <a:stretch>
            <a:fillRect/>
          </a:stretch>
        </p:blipFill>
        <p:spPr>
          <a:xfrm>
            <a:off x="152400" y="1828800"/>
            <a:ext cx="8839200" cy="2068146"/>
          </a:xfrm>
          <a:prstGeom prst="rect">
            <a:avLst/>
          </a:prstGeom>
        </p:spPr>
      </p:pic>
      <p:sp>
        <p:nvSpPr>
          <p:cNvPr id="4" name="Rounded Rectangle 3"/>
          <p:cNvSpPr/>
          <p:nvPr/>
        </p:nvSpPr>
        <p:spPr>
          <a:xfrm>
            <a:off x="914400" y="4267200"/>
            <a:ext cx="7618040" cy="1966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3200" b="1" smtClean="0"/>
              <a:t>Hiểu rõ cấu trúc của Stack cho phép thực hiện "trở về" nhiều lần!</a:t>
            </a:r>
            <a:endParaRPr lang="vi-VN" sz="3200" b="1"/>
          </a:p>
        </p:txBody>
      </p:sp>
    </p:spTree>
    <p:extLst>
      <p:ext uri="{BB962C8B-B14F-4D97-AF65-F5344CB8AC3E}">
        <p14:creationId xmlns:p14="http://schemas.microsoft.com/office/powerpoint/2010/main" val="25817501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Truyền chuỗi qua biến môi trường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81</a:t>
            </a:fld>
            <a:endParaRPr lang="ru-RU"/>
          </a:p>
        </p:txBody>
      </p:sp>
      <p:pic>
        <p:nvPicPr>
          <p:cNvPr id="7" name="Picture 6"/>
          <p:cNvPicPr>
            <a:picLocks noChangeAspect="1"/>
          </p:cNvPicPr>
          <p:nvPr/>
        </p:nvPicPr>
        <p:blipFill>
          <a:blip r:embed="rId3"/>
          <a:stretch>
            <a:fillRect/>
          </a:stretch>
        </p:blipFill>
        <p:spPr>
          <a:xfrm>
            <a:off x="228600" y="838200"/>
            <a:ext cx="8199474" cy="3200400"/>
          </a:xfrm>
          <a:prstGeom prst="rect">
            <a:avLst/>
          </a:prstGeom>
        </p:spPr>
      </p:pic>
      <p:pic>
        <p:nvPicPr>
          <p:cNvPr id="8" name="Picture 7"/>
          <p:cNvPicPr>
            <a:picLocks noChangeAspect="1"/>
          </p:cNvPicPr>
          <p:nvPr/>
        </p:nvPicPr>
        <p:blipFill>
          <a:blip r:embed="rId4"/>
          <a:stretch>
            <a:fillRect/>
          </a:stretch>
        </p:blipFill>
        <p:spPr>
          <a:xfrm>
            <a:off x="228600" y="4121140"/>
            <a:ext cx="8226288" cy="2733659"/>
          </a:xfrm>
          <a:prstGeom prst="rect">
            <a:avLst/>
          </a:prstGeom>
        </p:spPr>
      </p:pic>
    </p:spTree>
    <p:extLst>
      <p:ext uri="{BB962C8B-B14F-4D97-AF65-F5344CB8AC3E}">
        <p14:creationId xmlns:p14="http://schemas.microsoft.com/office/powerpoint/2010/main" val="38077251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r>
              <a:rPr lang="vi-VN" smtClean="0"/>
              <a:t>Biến môi trường</a:t>
            </a:r>
          </a:p>
          <a:p>
            <a:pPr lvl="1"/>
            <a:r>
              <a:rPr lang="vi-VN"/>
              <a:t>C</a:t>
            </a:r>
            <a:r>
              <a:rPr lang="vi-VN" smtClean="0"/>
              <a:t>ó trong stack mọi chương trình</a:t>
            </a:r>
          </a:p>
          <a:p>
            <a:pPr lvl="1"/>
            <a:r>
              <a:rPr lang="vi-VN" smtClean="0"/>
              <a:t>Địa chỉ thay đổi tùy theo chương trình và đường dẫn gọi chương trình</a:t>
            </a:r>
          </a:p>
        </p:txBody>
      </p:sp>
      <p:sp>
        <p:nvSpPr>
          <p:cNvPr id="3" name="Title 2"/>
          <p:cNvSpPr>
            <a:spLocks noGrp="1"/>
          </p:cNvSpPr>
          <p:nvPr>
            <p:ph type="title"/>
          </p:nvPr>
        </p:nvSpPr>
        <p:spPr/>
        <p:txBody>
          <a:bodyPr/>
          <a:lstStyle/>
          <a:p>
            <a:r>
              <a:rPr lang="en-US" smtClean="0"/>
              <a:t>Truyền chuỗi qua biến môi trường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82</a:t>
            </a:fld>
            <a:endParaRPr lang="ru-RU"/>
          </a:p>
        </p:txBody>
      </p:sp>
      <p:pic>
        <p:nvPicPr>
          <p:cNvPr id="2" name="Picture 1"/>
          <p:cNvPicPr>
            <a:picLocks noChangeAspect="1"/>
          </p:cNvPicPr>
          <p:nvPr/>
        </p:nvPicPr>
        <p:blipFill>
          <a:blip r:embed="rId3"/>
          <a:stretch>
            <a:fillRect/>
          </a:stretch>
        </p:blipFill>
        <p:spPr>
          <a:xfrm>
            <a:off x="352425" y="3478752"/>
            <a:ext cx="8439150" cy="2781300"/>
          </a:xfrm>
          <a:prstGeom prst="rect">
            <a:avLst/>
          </a:prstGeom>
        </p:spPr>
      </p:pic>
    </p:spTree>
    <p:extLst>
      <p:ext uri="{BB962C8B-B14F-4D97-AF65-F5344CB8AC3E}">
        <p14:creationId xmlns:p14="http://schemas.microsoft.com/office/powerpoint/2010/main" val="115455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r>
              <a:rPr lang="vi-VN" smtClean="0"/>
              <a:t>Nếu trong giá trị của biến môi trường có dấu cách thì phải đặt trong cặp dấu nháy kép (cả khi thiết lập và cả khi in)</a:t>
            </a:r>
          </a:p>
        </p:txBody>
      </p:sp>
      <p:sp>
        <p:nvSpPr>
          <p:cNvPr id="3" name="Title 2"/>
          <p:cNvSpPr>
            <a:spLocks noGrp="1"/>
          </p:cNvSpPr>
          <p:nvPr>
            <p:ph type="title"/>
          </p:nvPr>
        </p:nvSpPr>
        <p:spPr/>
        <p:txBody>
          <a:bodyPr/>
          <a:lstStyle/>
          <a:p>
            <a:r>
              <a:rPr lang="en-US" smtClean="0"/>
              <a:t>Truyền chuỗi qua biến môi trường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83</a:t>
            </a:fld>
            <a:endParaRPr lang="ru-RU"/>
          </a:p>
        </p:txBody>
      </p:sp>
      <p:pic>
        <p:nvPicPr>
          <p:cNvPr id="6" name="Picture 5"/>
          <p:cNvPicPr>
            <a:picLocks noChangeAspect="1"/>
          </p:cNvPicPr>
          <p:nvPr/>
        </p:nvPicPr>
        <p:blipFill>
          <a:blip r:embed="rId3"/>
          <a:stretch>
            <a:fillRect/>
          </a:stretch>
        </p:blipFill>
        <p:spPr>
          <a:xfrm>
            <a:off x="457200" y="2819400"/>
            <a:ext cx="8213942" cy="3276600"/>
          </a:xfrm>
          <a:prstGeom prst="rect">
            <a:avLst/>
          </a:prstGeom>
        </p:spPr>
      </p:pic>
    </p:spTree>
    <p:extLst>
      <p:ext uri="{BB962C8B-B14F-4D97-AF65-F5344CB8AC3E}">
        <p14:creationId xmlns:p14="http://schemas.microsoft.com/office/powerpoint/2010/main" val="7426980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r>
              <a:rPr lang="vi-VN" smtClean="0"/>
              <a:t>Có thể thiết lập qua script</a:t>
            </a:r>
          </a:p>
        </p:txBody>
      </p:sp>
      <p:sp>
        <p:nvSpPr>
          <p:cNvPr id="3" name="Title 2"/>
          <p:cNvSpPr>
            <a:spLocks noGrp="1"/>
          </p:cNvSpPr>
          <p:nvPr>
            <p:ph type="title"/>
          </p:nvPr>
        </p:nvSpPr>
        <p:spPr/>
        <p:txBody>
          <a:bodyPr/>
          <a:lstStyle/>
          <a:p>
            <a:r>
              <a:rPr lang="en-US" smtClean="0"/>
              <a:t>Truyền chuỗi qua biến môi trường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84</a:t>
            </a:fld>
            <a:endParaRPr lang="ru-RU"/>
          </a:p>
        </p:txBody>
      </p:sp>
      <p:pic>
        <p:nvPicPr>
          <p:cNvPr id="2" name="Picture 1"/>
          <p:cNvPicPr>
            <a:picLocks noChangeAspect="1"/>
          </p:cNvPicPr>
          <p:nvPr/>
        </p:nvPicPr>
        <p:blipFill>
          <a:blip r:embed="rId3"/>
          <a:stretch>
            <a:fillRect/>
          </a:stretch>
        </p:blipFill>
        <p:spPr>
          <a:xfrm>
            <a:off x="457200" y="1398984"/>
            <a:ext cx="4953000" cy="1504950"/>
          </a:xfrm>
          <a:prstGeom prst="rect">
            <a:avLst/>
          </a:prstGeom>
        </p:spPr>
      </p:pic>
      <p:pic>
        <p:nvPicPr>
          <p:cNvPr id="7" name="Picture 6"/>
          <p:cNvPicPr>
            <a:picLocks noChangeAspect="1"/>
          </p:cNvPicPr>
          <p:nvPr/>
        </p:nvPicPr>
        <p:blipFill>
          <a:blip r:embed="rId4"/>
          <a:stretch>
            <a:fillRect/>
          </a:stretch>
        </p:blipFill>
        <p:spPr>
          <a:xfrm>
            <a:off x="457200" y="3200400"/>
            <a:ext cx="6972300" cy="2781300"/>
          </a:xfrm>
          <a:prstGeom prst="rect">
            <a:avLst/>
          </a:prstGeom>
        </p:spPr>
      </p:pic>
    </p:spTree>
    <p:extLst>
      <p:ext uri="{BB962C8B-B14F-4D97-AF65-F5344CB8AC3E}">
        <p14:creationId xmlns:p14="http://schemas.microsoft.com/office/powerpoint/2010/main" val="32204953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r>
              <a:rPr lang="vi-VN" smtClean="0"/>
              <a:t>Có thể tìm được biến môi trường trong stack khi debug một chương trình</a:t>
            </a:r>
          </a:p>
        </p:txBody>
      </p:sp>
      <p:sp>
        <p:nvSpPr>
          <p:cNvPr id="3" name="Title 2"/>
          <p:cNvSpPr>
            <a:spLocks noGrp="1"/>
          </p:cNvSpPr>
          <p:nvPr>
            <p:ph type="title"/>
          </p:nvPr>
        </p:nvSpPr>
        <p:spPr/>
        <p:txBody>
          <a:bodyPr/>
          <a:lstStyle/>
          <a:p>
            <a:r>
              <a:rPr lang="en-US" smtClean="0"/>
              <a:t>Truyền chuỗi qua biến môi trường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85</a:t>
            </a:fld>
            <a:endParaRPr lang="ru-RU"/>
          </a:p>
        </p:txBody>
      </p:sp>
      <p:pic>
        <p:nvPicPr>
          <p:cNvPr id="9" name="Picture 8"/>
          <p:cNvPicPr>
            <a:picLocks noChangeAspect="1"/>
          </p:cNvPicPr>
          <p:nvPr/>
        </p:nvPicPr>
        <p:blipFill>
          <a:blip r:embed="rId3"/>
          <a:stretch>
            <a:fillRect/>
          </a:stretch>
        </p:blipFill>
        <p:spPr>
          <a:xfrm>
            <a:off x="304800" y="2223102"/>
            <a:ext cx="8708160" cy="2729897"/>
          </a:xfrm>
          <a:prstGeom prst="rect">
            <a:avLst/>
          </a:prstGeom>
        </p:spPr>
      </p:pic>
    </p:spTree>
    <p:extLst>
      <p:ext uri="{BB962C8B-B14F-4D97-AF65-F5344CB8AC3E}">
        <p14:creationId xmlns:p14="http://schemas.microsoft.com/office/powerpoint/2010/main" val="32814022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vi-VN" smtClean="0"/>
              <a:t>system </a:t>
            </a:r>
            <a:r>
              <a:rPr lang="vi-VN" smtClean="0">
                <a:sym typeface="Wingdings" panose="05000000000000000000" pitchFamily="2" charset="2"/>
              </a:rPr>
              <a:t> exit</a:t>
            </a:r>
            <a:endParaRPr lang="vi-VN"/>
          </a:p>
        </p:txBody>
      </p:sp>
      <p:sp>
        <p:nvSpPr>
          <p:cNvPr id="3" name="Slide Number Placeholder 2"/>
          <p:cNvSpPr>
            <a:spLocks noGrp="1"/>
          </p:cNvSpPr>
          <p:nvPr>
            <p:ph type="sldNum" sz="quarter" idx="12"/>
          </p:nvPr>
        </p:nvSpPr>
        <p:spPr/>
        <p:txBody>
          <a:bodyPr/>
          <a:lstStyle/>
          <a:p>
            <a:fld id="{3E15BD7C-E074-4D4A-84C3-500EE5B9C190}" type="slidenum">
              <a:rPr lang="ru-RU" smtClean="0"/>
              <a:pPr/>
              <a:t>86</a:t>
            </a:fld>
            <a:endParaRPr lang="ru-RU"/>
          </a:p>
        </p:txBody>
      </p:sp>
      <p:pic>
        <p:nvPicPr>
          <p:cNvPr id="5" name="Picture 4"/>
          <p:cNvPicPr>
            <a:picLocks noChangeAspect="1"/>
          </p:cNvPicPr>
          <p:nvPr/>
        </p:nvPicPr>
        <p:blipFill>
          <a:blip r:embed="rId2"/>
          <a:stretch>
            <a:fillRect/>
          </a:stretch>
        </p:blipFill>
        <p:spPr>
          <a:xfrm>
            <a:off x="1828800" y="838200"/>
            <a:ext cx="5029200" cy="5855810"/>
          </a:xfrm>
          <a:prstGeom prst="rect">
            <a:avLst/>
          </a:prstGeom>
        </p:spPr>
      </p:pic>
    </p:spTree>
    <p:extLst>
      <p:ext uri="{BB962C8B-B14F-4D97-AF65-F5344CB8AC3E}">
        <p14:creationId xmlns:p14="http://schemas.microsoft.com/office/powerpoint/2010/main" val="4089683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Truyền chuỗi qua biến môi trường</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87</a:t>
            </a:fld>
            <a:endParaRPr lang="ru-RU"/>
          </a:p>
        </p:txBody>
      </p:sp>
      <p:pic>
        <p:nvPicPr>
          <p:cNvPr id="2" name="Picture 1"/>
          <p:cNvPicPr>
            <a:picLocks noChangeAspect="1"/>
          </p:cNvPicPr>
          <p:nvPr/>
        </p:nvPicPr>
        <p:blipFill>
          <a:blip r:embed="rId3"/>
          <a:stretch>
            <a:fillRect/>
          </a:stretch>
        </p:blipFill>
        <p:spPr>
          <a:xfrm>
            <a:off x="749030" y="774768"/>
            <a:ext cx="7604202" cy="3267075"/>
          </a:xfrm>
          <a:prstGeom prst="rect">
            <a:avLst/>
          </a:prstGeom>
        </p:spPr>
      </p:pic>
      <p:pic>
        <p:nvPicPr>
          <p:cNvPr id="6" name="Picture 5"/>
          <p:cNvPicPr>
            <a:picLocks noChangeAspect="1"/>
          </p:cNvPicPr>
          <p:nvPr/>
        </p:nvPicPr>
        <p:blipFill>
          <a:blip r:embed="rId4"/>
          <a:stretch>
            <a:fillRect/>
          </a:stretch>
        </p:blipFill>
        <p:spPr>
          <a:xfrm>
            <a:off x="762000" y="4156751"/>
            <a:ext cx="7595802" cy="2083804"/>
          </a:xfrm>
          <a:prstGeom prst="rect">
            <a:avLst/>
          </a:prstGeom>
        </p:spPr>
      </p:pic>
    </p:spTree>
    <p:extLst>
      <p:ext uri="{BB962C8B-B14F-4D97-AF65-F5344CB8AC3E}">
        <p14:creationId xmlns:p14="http://schemas.microsoft.com/office/powerpoint/2010/main" val="35782390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532813" y="6237288"/>
            <a:ext cx="611187" cy="617537"/>
          </a:xfrm>
        </p:spPr>
        <p:txBody>
          <a:bodyPr/>
          <a:lstStyle/>
          <a:p>
            <a:fld id="{3E15BD7C-E074-4D4A-84C3-500EE5B9C190}" type="slidenum">
              <a:rPr lang="ru-RU" smtClean="0"/>
              <a:pPr/>
              <a:t>88</a:t>
            </a:fld>
            <a:endParaRPr lang="ru-RU"/>
          </a:p>
        </p:txBody>
      </p:sp>
    </p:spTree>
    <p:extLst>
      <p:ext uri="{BB962C8B-B14F-4D97-AF65-F5344CB8AC3E}">
        <p14:creationId xmlns:p14="http://schemas.microsoft.com/office/powerpoint/2010/main" val="23753982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514350" indent="-514350">
              <a:buFont typeface="+mj-lt"/>
              <a:buAutoNum type="arabicPeriod"/>
            </a:pPr>
            <a:r>
              <a:rPr lang="en-US" sz="3200" smtClean="0"/>
              <a:t>Bộ bài tập khai thác lỗ hổng phần mềm</a:t>
            </a:r>
          </a:p>
          <a:p>
            <a:pPr marL="514350" indent="-514350">
              <a:buFont typeface="+mj-lt"/>
              <a:buAutoNum type="arabicPeriod"/>
            </a:pPr>
            <a:r>
              <a:rPr lang="en-US" sz="3200" smtClean="0"/>
              <a:t>Massimiliano </a:t>
            </a:r>
            <a:r>
              <a:rPr lang="en-US" sz="3200"/>
              <a:t>Tomassoli, No-merci, </a:t>
            </a:r>
            <a:r>
              <a:rPr lang="en-US" sz="3200" b="1"/>
              <a:t>Modern Windows Exploit Development</a:t>
            </a:r>
            <a:r>
              <a:rPr lang="en-US" sz="3200"/>
              <a:t>, Online: </a:t>
            </a:r>
            <a:r>
              <a:rPr lang="en-US" sz="3200">
                <a:hlinkClick r:id="rId2"/>
              </a:rPr>
              <a:t>http://</a:t>
            </a:r>
            <a:r>
              <a:rPr lang="en-US" sz="3200" smtClean="0">
                <a:hlinkClick r:id="rId2"/>
              </a:rPr>
              <a:t>docs.alexomar.com/biblioteca/Modern%20Windows%20Exploit%20Development.pdf</a:t>
            </a:r>
            <a:endParaRPr lang="vi-VN" sz="3200" smtClean="0"/>
          </a:p>
          <a:p>
            <a:pPr marL="514350" indent="-514350">
              <a:buFont typeface="+mj-lt"/>
              <a:buAutoNum type="arabicPeriod"/>
            </a:pPr>
            <a:r>
              <a:rPr lang="en-US" sz="3200"/>
              <a:t>Mike Czumak, </a:t>
            </a:r>
            <a:r>
              <a:rPr lang="en-US" sz="3200" b="1"/>
              <a:t>Series of posts on Windows Exploit Development</a:t>
            </a:r>
            <a:r>
              <a:rPr lang="en-US" sz="3200"/>
              <a:t>, Online: </a:t>
            </a:r>
            <a:r>
              <a:rPr lang="en-US" sz="3200">
                <a:hlinkClick r:id="rId3"/>
              </a:rPr>
              <a:t>https://www.securitysift.com/windows-exploit-development-part-1-basics</a:t>
            </a:r>
            <a:r>
              <a:rPr lang="en-US" sz="3200" smtClean="0">
                <a:hlinkClick r:id="rId3"/>
              </a:rPr>
              <a:t>/</a:t>
            </a:r>
            <a:endParaRPr lang="vi-VN" sz="3200" smtClean="0"/>
          </a:p>
        </p:txBody>
      </p:sp>
      <p:sp>
        <p:nvSpPr>
          <p:cNvPr id="3" name="Title 2"/>
          <p:cNvSpPr>
            <a:spLocks noGrp="1"/>
          </p:cNvSpPr>
          <p:nvPr>
            <p:ph type="title"/>
          </p:nvPr>
        </p:nvSpPr>
        <p:spPr/>
        <p:txBody>
          <a:bodyPr/>
          <a:lstStyle/>
          <a:p>
            <a:r>
              <a:rPr lang="vi-VN" smtClean="0"/>
              <a:t>Tự học</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89</a:t>
            </a:fld>
            <a:endParaRPr lang="ru-RU"/>
          </a:p>
        </p:txBody>
      </p:sp>
    </p:spTree>
    <p:extLst>
      <p:ext uri="{BB962C8B-B14F-4D97-AF65-F5344CB8AC3E}">
        <p14:creationId xmlns:p14="http://schemas.microsoft.com/office/powerpoint/2010/main" val="6526084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en-US" b="1" smtClean="0"/>
              <a:t>Hai </a:t>
            </a:r>
            <a:r>
              <a:rPr lang="en-US" b="1"/>
              <a:t>dạng tràn bộ đệm</a:t>
            </a:r>
          </a:p>
          <a:p>
            <a:r>
              <a:rPr lang="en-US" smtClean="0"/>
              <a:t>Tràn bộ đệm trên Stack</a:t>
            </a:r>
            <a:r>
              <a:rPr lang="en-US"/>
              <a:t>: biến cục bộ</a:t>
            </a:r>
          </a:p>
          <a:p>
            <a:r>
              <a:rPr lang="en-US" smtClean="0"/>
              <a:t>Tràn bộ đệm trên Heap</a:t>
            </a:r>
            <a:r>
              <a:rPr lang="en-US"/>
              <a:t>: cấp phát </a:t>
            </a:r>
            <a:r>
              <a:rPr lang="en-US" smtClean="0"/>
              <a:t>động</a:t>
            </a:r>
            <a:endParaRPr lang="en-US"/>
          </a:p>
        </p:txBody>
      </p:sp>
      <p:sp>
        <p:nvSpPr>
          <p:cNvPr id="3" name="Title 2"/>
          <p:cNvSpPr>
            <a:spLocks noGrp="1"/>
          </p:cNvSpPr>
          <p:nvPr>
            <p:ph type="title"/>
          </p:nvPr>
        </p:nvSpPr>
        <p:spPr/>
        <p:txBody>
          <a:bodyPr/>
          <a:lstStyle/>
          <a:p>
            <a:r>
              <a:rPr lang="en-US" smtClean="0"/>
              <a:t>T</a:t>
            </a:r>
            <a:r>
              <a:rPr lang="vi-VN" smtClean="0"/>
              <a:t>ràn </a:t>
            </a:r>
            <a:r>
              <a:rPr lang="vi-VN"/>
              <a:t>bộ đệm</a:t>
            </a:r>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a:p>
        </p:txBody>
      </p:sp>
    </p:spTree>
    <p:extLst>
      <p:ext uri="{BB962C8B-B14F-4D97-AF65-F5344CB8AC3E}">
        <p14:creationId xmlns:p14="http://schemas.microsoft.com/office/powerpoint/2010/main" val="40545366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smtClean="0"/>
              <a:t>Bạn và công ty của bạn phải chịu trách nhiệm cho những đoạn mã bạn viết ra</a:t>
            </a:r>
          </a:p>
          <a:p>
            <a:r>
              <a:rPr lang="vi-VN" smtClean="0"/>
              <a:t>Cả bạn và công ty của bạn phải nỗ lực để cung cấp cho khách hàng những đoạn mã an toàn</a:t>
            </a:r>
          </a:p>
          <a:p>
            <a:r>
              <a:rPr lang="vi-VN" smtClean="0"/>
              <a:t>Bạn và công ty có nghĩa vụ vá những lỗ hổng được phát hiện</a:t>
            </a:r>
          </a:p>
          <a:p>
            <a:endParaRPr lang="vi-VN"/>
          </a:p>
        </p:txBody>
      </p:sp>
      <p:sp>
        <p:nvSpPr>
          <p:cNvPr id="3" name="Title 2"/>
          <p:cNvSpPr>
            <a:spLocks noGrp="1"/>
          </p:cNvSpPr>
          <p:nvPr>
            <p:ph type="title"/>
          </p:nvPr>
        </p:nvSpPr>
        <p:spPr/>
        <p:txBody>
          <a:bodyPr/>
          <a:lstStyle/>
          <a:p>
            <a:r>
              <a:rPr lang="vi-VN" smtClean="0"/>
              <a:t>Quy tắc đạo đức</a:t>
            </a:r>
            <a:endParaRPr lang="vi-VN"/>
          </a:p>
        </p:txBody>
      </p:sp>
      <p:sp>
        <p:nvSpPr>
          <p:cNvPr id="4" name="Slide Number Placeholder 3"/>
          <p:cNvSpPr>
            <a:spLocks noGrp="1"/>
          </p:cNvSpPr>
          <p:nvPr>
            <p:ph type="sldNum" sz="quarter" idx="12"/>
          </p:nvPr>
        </p:nvSpPr>
        <p:spPr/>
        <p:txBody>
          <a:bodyPr/>
          <a:lstStyle/>
          <a:p>
            <a:fld id="{3E15BD7C-E074-4D4A-84C3-500EE5B9C190}" type="slidenum">
              <a:rPr lang="ru-RU" smtClean="0"/>
              <a:pPr/>
              <a:t>90</a:t>
            </a:fld>
            <a:endParaRPr lang="ru-RU"/>
          </a:p>
        </p:txBody>
      </p:sp>
    </p:spTree>
    <p:extLst>
      <p:ext uri="{BB962C8B-B14F-4D97-AF65-F5344CB8AC3E}">
        <p14:creationId xmlns:p14="http://schemas.microsoft.com/office/powerpoint/2010/main" val="14176790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lide bài giảng" id="{57EA3FFC-87ED-411B-AA43-8348386AFE48}" vid="{E78E7331-6060-4D96-B982-35ECD1AE2D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2760</TotalTime>
  <Words>2711</Words>
  <Application>Microsoft Office PowerPoint</Application>
  <PresentationFormat>On-screen Show (4:3)</PresentationFormat>
  <Paragraphs>569</Paragraphs>
  <Slides>90</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8" baseType="lpstr">
      <vt:lpstr>Arial</vt:lpstr>
      <vt:lpstr>Arial Narrow</vt:lpstr>
      <vt:lpstr>Calibri</vt:lpstr>
      <vt:lpstr>Courier New</vt:lpstr>
      <vt:lpstr>Tahoma</vt:lpstr>
      <vt:lpstr>Wingdings</vt:lpstr>
      <vt:lpstr>Slide bài giảng</vt:lpstr>
      <vt:lpstr>Packager Shell Object</vt:lpstr>
      <vt:lpstr>KHAI THÁC LỖ HỔNG PHẦN MỀM</vt:lpstr>
      <vt:lpstr>PowerPoint Presentation</vt:lpstr>
      <vt:lpstr>Tài liệu tham khảo</vt:lpstr>
      <vt:lpstr>PowerPoint Presentation</vt:lpstr>
      <vt:lpstr>Lỗ hổng tràn bộ đệm</vt:lpstr>
      <vt:lpstr>Lỗ hổng tràn bộ đệm</vt:lpstr>
      <vt:lpstr>Lỗ hổng tràn bộ đệm</vt:lpstr>
      <vt:lpstr>Lỗ hổng tràn bộ đệm</vt:lpstr>
      <vt:lpstr>Tràn bộ đệm</vt:lpstr>
      <vt:lpstr>Tràn bộ đệm trên stack</vt:lpstr>
      <vt:lpstr>Tràn bộ đệm trên stack</vt:lpstr>
      <vt:lpstr>Hệ quả của tràn bộ đệm</vt:lpstr>
      <vt:lpstr>Hướng khai thác lỗ hổng tràn bộ đệm</vt:lpstr>
      <vt:lpstr>Nguyên tắc khai thác</vt:lpstr>
      <vt:lpstr>PowerPoint Presentation</vt:lpstr>
      <vt:lpstr>Mã nguồn + Mã máy chương trình</vt:lpstr>
      <vt:lpstr>Mã dịch ngược IDA Pro + Hexrays</vt:lpstr>
      <vt:lpstr>Stack frame</vt:lpstr>
      <vt:lpstr>Name = "0123456789abc"</vt:lpstr>
      <vt:lpstr>Name = "0123456789abcdefDCBA"</vt:lpstr>
      <vt:lpstr>PowerPoint Presentation</vt:lpstr>
      <vt:lpstr>Chương trình nhận dữ liệu qua stdin</vt:lpstr>
      <vt:lpstr>Biến thể của chương trình</vt:lpstr>
      <vt:lpstr>Cách nhập dữ liệu vào chương trình</vt:lpstr>
      <vt:lpstr>Chuyển hướng</vt:lpstr>
      <vt:lpstr>Đường ống</vt:lpstr>
      <vt:lpstr>Đường ống với script</vt:lpstr>
      <vt:lpstr>Chương trình nhận dữ liệu qua tham số dòng lệnh</vt:lpstr>
      <vt:lpstr>Chương trình mẫu</vt:lpstr>
      <vt:lpstr>Thực thi với đường dẫn khác nhau</vt:lpstr>
      <vt:lpstr>Tham số có chứa dấu cách</vt:lpstr>
      <vt:lpstr>Tham số được sinh từ script</vt:lpstr>
      <vt:lpstr>PowerPoint Presentation</vt:lpstr>
      <vt:lpstr>Trở về ngay trong  thân hàm</vt:lpstr>
      <vt:lpstr>Biến thể của chương trình</vt:lpstr>
      <vt:lpstr>Luồng hoạt động của chương trình</vt:lpstr>
      <vt:lpstr>Thay đổi luồng thực thi: trở về thân hàm</vt:lpstr>
      <vt:lpstr>Thay đổi luồng thực thi</vt:lpstr>
      <vt:lpstr>Địa chỉ trả về mới</vt:lpstr>
      <vt:lpstr>Địa chỉ trả về mới</vt:lpstr>
      <vt:lpstr>Tính khoảng cách [buf] – [return address]</vt:lpstr>
      <vt:lpstr>Xác định địa chỉ của [buf]</vt:lpstr>
      <vt:lpstr>Xác định địa chỉ của [buf]</vt:lpstr>
      <vt:lpstr>Xác định địa chỉ của [buf]</vt:lpstr>
      <vt:lpstr>Xác định địa chỉ của [return address]</vt:lpstr>
      <vt:lpstr>Xác định địa chỉ của [return address]</vt:lpstr>
      <vt:lpstr>Xác định địa chỉ của [return address]</vt:lpstr>
      <vt:lpstr>Ghi đè địa chỉ trả về</vt:lpstr>
      <vt:lpstr>Trở về một hàm  không có tham số</vt:lpstr>
      <vt:lpstr>Chương trình</vt:lpstr>
      <vt:lpstr>Biên dịch</vt:lpstr>
      <vt:lpstr>Luồng hoạt động của hello()</vt:lpstr>
      <vt:lpstr>Thay đổi luồng thực thi</vt:lpstr>
      <vt:lpstr>Stackframe của hàm hello()</vt:lpstr>
      <vt:lpstr>Thay đổi luồng thực thi</vt:lpstr>
      <vt:lpstr>Địa chỉ của hàm secretFunc()</vt:lpstr>
      <vt:lpstr>Mục tiêu của việc sửa địa chỉ trả về</vt:lpstr>
      <vt:lpstr>Tính toán khoảng cách: hexrays</vt:lpstr>
      <vt:lpstr>Tính toán khoảng cách: hexrays</vt:lpstr>
      <vt:lpstr>Exploit!</vt:lpstr>
      <vt:lpstr>Cấu trúc mới cho hàm main() (gcc 5.4 trở về sau)   Không thể khai thác!</vt:lpstr>
      <vt:lpstr>Cấu trúc hàm main() sinh bởi gcc 5.4</vt:lpstr>
      <vt:lpstr>PowerPoint Presentation</vt:lpstr>
      <vt:lpstr>Classic Linux process memory layout</vt:lpstr>
      <vt:lpstr>Modern Linux process memory layout</vt:lpstr>
      <vt:lpstr>Địa chỉ của hàm và biến</vt:lpstr>
      <vt:lpstr>Địa chỉ của hàm và biến</vt:lpstr>
      <vt:lpstr>Thư viện chuẩn</vt:lpstr>
      <vt:lpstr>libc</vt:lpstr>
      <vt:lpstr>libc</vt:lpstr>
      <vt:lpstr>libc</vt:lpstr>
      <vt:lpstr>call vs. return</vt:lpstr>
      <vt:lpstr>A simple shell script</vt:lpstr>
      <vt:lpstr>system()</vt:lpstr>
      <vt:lpstr>Biến thể của chương trình</vt:lpstr>
      <vt:lpstr>Khai thác</vt:lpstr>
      <vt:lpstr>Khai thác</vt:lpstr>
      <vt:lpstr>Điều gì tiếp theo sau khi hàm system() kết thúc?</vt:lpstr>
      <vt:lpstr>system  exit</vt:lpstr>
      <vt:lpstr>system  exit</vt:lpstr>
      <vt:lpstr>Truyền chuỗi qua biến môi trường</vt:lpstr>
      <vt:lpstr>Truyền chuỗi qua biến môi trường</vt:lpstr>
      <vt:lpstr>Truyền chuỗi qua biến môi trường</vt:lpstr>
      <vt:lpstr>Truyền chuỗi qua biến môi trường</vt:lpstr>
      <vt:lpstr>Truyền chuỗi qua biến môi trường</vt:lpstr>
      <vt:lpstr>system  exit</vt:lpstr>
      <vt:lpstr>Truyền chuỗi qua biến môi trường</vt:lpstr>
      <vt:lpstr>PowerPoint Presentation</vt:lpstr>
      <vt:lpstr>Tự học</vt:lpstr>
      <vt:lpstr>Quy tắc đạo đức</vt:lpstr>
    </vt:vector>
  </TitlesOfParts>
  <Company>KMA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MẠNG MÁY TÍNH VÀ DỊCH VỤ INTERNET</dc:title>
  <dc:creator>Nguyen Tuan Anh</dc:creator>
  <cp:lastModifiedBy>Nguyen Tuan Anh</cp:lastModifiedBy>
  <cp:revision>405</cp:revision>
  <dcterms:created xsi:type="dcterms:W3CDTF">2019-08-06T09:52:00Z</dcterms:created>
  <dcterms:modified xsi:type="dcterms:W3CDTF">2019-12-16T17:22:51Z</dcterms:modified>
</cp:coreProperties>
</file>