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6858000" cx="9144000"/>
  <p:notesSz cx="6858000" cy="9144000"/>
  <p:embeddedFontLst>
    <p:embeddedFont>
      <p:font typeface="Arial Narrow"/>
      <p:regular r:id="rId42"/>
      <p:bold r:id="rId43"/>
      <p:italic r:id="rId44"/>
      <p:boldItalic r:id="rId45"/>
    </p:embeddedFont>
    <p:embeddedFont>
      <p:font typeface="Tahoma"/>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48" roundtripDataSignature="AMtx7mhRui+qk5rjoLoJhWMgbUmY3sqN6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ArialNarrow-regular.fntdata"/><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ArialNarrow-italic.fntdata"/><Relationship Id="rId21" Type="http://schemas.openxmlformats.org/officeDocument/2006/relationships/slide" Target="slides/slide15.xml"/><Relationship Id="rId43" Type="http://schemas.openxmlformats.org/officeDocument/2006/relationships/font" Target="fonts/ArialNarrow-bold.fntdata"/><Relationship Id="rId24" Type="http://schemas.openxmlformats.org/officeDocument/2006/relationships/slide" Target="slides/slide18.xml"/><Relationship Id="rId46" Type="http://schemas.openxmlformats.org/officeDocument/2006/relationships/font" Target="fonts/Tahoma-regular.fntdata"/><Relationship Id="rId23" Type="http://schemas.openxmlformats.org/officeDocument/2006/relationships/slide" Target="slides/slide17.xml"/><Relationship Id="rId45" Type="http://schemas.openxmlformats.org/officeDocument/2006/relationships/font" Target="fonts/ArialNarrow-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48" Type="http://customschemas.google.com/relationships/presentationmetadata" Target="metadata"/><Relationship Id="rId25" Type="http://schemas.openxmlformats.org/officeDocument/2006/relationships/slide" Target="slides/slide19.xml"/><Relationship Id="rId47" Type="http://schemas.openxmlformats.org/officeDocument/2006/relationships/font" Target="fonts/Tahoma-bold.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vi-V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Arial"/>
              <a:buNone/>
            </a:pPr>
            <a:r>
              <a:t/>
            </a:r>
            <a:endParaRPr/>
          </a:p>
        </p:txBody>
      </p:sp>
      <p:sp>
        <p:nvSpPr>
          <p:cNvPr id="202" name="Google Shape;202;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t>Trong chu trình quản lý rủi ro, khi thực hiện "Phân tích rủi ro" thì cần phải xác định được xác suất xảy ra rủi ro. Để xác định được xác suất xảy ra rủi ro thì cần xác định được tập hợp các hiểm họa dẫn đến rủi ro đó cùng xác suất xảy ra các hiểm họa đó. Để có thể nhận diện đầy đủ các hiểm họa, không bỏ sót hiểm họa thì cần phải phân loại hiểm họa.</a:t>
            </a:r>
            <a:endParaRPr/>
          </a:p>
        </p:txBody>
      </p:sp>
      <p:sp>
        <p:nvSpPr>
          <p:cNvPr id="231" name="Google Shape;231;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t>Image 1: http://v2.cdn.ringring.vn/JgXXlF23iLlZaP3hSsEY/640x10000x3/image/0/0/721/739240.jpg</a:t>
            </a:r>
            <a:endParaRPr/>
          </a:p>
          <a:p>
            <a:pPr indent="0" lvl="0" marL="0" rtl="0" algn="l">
              <a:spcBef>
                <a:spcPts val="0"/>
              </a:spcBef>
              <a:spcAft>
                <a:spcPts val="0"/>
              </a:spcAft>
              <a:buNone/>
            </a:pPr>
            <a:r>
              <a:rPr lang="vi-VN"/>
              <a:t>Image 2: http://previews.123rf.com/images/ximagination/ximagination1402/ximagination140200461/26135364-Computer-hacker-Male-thief-stealing-data-from-computer-shot-at-office-Stock-Photo.jpg</a:t>
            </a:r>
            <a:endParaRPr/>
          </a:p>
          <a:p>
            <a:pPr indent="0" lvl="0" marL="0" rtl="0" algn="l">
              <a:spcBef>
                <a:spcPts val="0"/>
              </a:spcBef>
              <a:spcAft>
                <a:spcPts val="0"/>
              </a:spcAft>
              <a:buNone/>
            </a:pPr>
            <a:r>
              <a:t/>
            </a:r>
            <a:endParaRPr/>
          </a:p>
        </p:txBody>
      </p:sp>
      <p:sp>
        <p:nvSpPr>
          <p:cNvPr id="240" name="Google Shape;240;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t>Image 1: http://icomputerdenver.com/wp-content/uploads/2012/07/Liquid-Damage-Coffee-Spill-Little.jpg</a:t>
            </a:r>
            <a:endParaRPr/>
          </a:p>
          <a:p>
            <a:pPr indent="0" lvl="0" marL="0" rtl="0" algn="l">
              <a:spcBef>
                <a:spcPts val="0"/>
              </a:spcBef>
              <a:spcAft>
                <a:spcPts val="0"/>
              </a:spcAft>
              <a:buNone/>
            </a:pPr>
            <a:r>
              <a:rPr lang="vi-VN"/>
              <a:t>Image 2: http://www.weather-meteo.com/file-upme/2016/02/seo-takes-time.jpg</a:t>
            </a:r>
            <a:endParaRPr/>
          </a:p>
        </p:txBody>
      </p:sp>
      <p:sp>
        <p:nvSpPr>
          <p:cNvPr id="250" name="Google Shape;250;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t>Image 1: http://www.greatsampleresume.com/gsr-images/jobdes-images/Unit-Administrator-Job-Description-Image.jpg</a:t>
            </a:r>
            <a:endParaRPr/>
          </a:p>
          <a:p>
            <a:pPr indent="0" lvl="0" marL="0" rtl="0" algn="l">
              <a:spcBef>
                <a:spcPts val="0"/>
              </a:spcBef>
              <a:spcAft>
                <a:spcPts val="0"/>
              </a:spcAft>
              <a:buNone/>
            </a:pPr>
            <a:r>
              <a:rPr lang="vi-VN"/>
              <a:t>Image 2: https://images-na.ssl-images-amazon.com/images/I/416Z0ZCGE7L._AC_UL320_SR252,320_.jpg</a:t>
            </a:r>
            <a:endParaRPr/>
          </a:p>
          <a:p>
            <a:pPr indent="0" lvl="0" marL="0" rtl="0" algn="l">
              <a:spcBef>
                <a:spcPts val="0"/>
              </a:spcBef>
              <a:spcAft>
                <a:spcPts val="0"/>
              </a:spcAft>
              <a:buNone/>
            </a:pPr>
            <a:r>
              <a:rPr lang="vi-VN"/>
              <a:t>Image 3: https://stixproject.github.io/images/Malware.png</a:t>
            </a:r>
            <a:endParaRPr/>
          </a:p>
        </p:txBody>
      </p:sp>
      <p:sp>
        <p:nvSpPr>
          <p:cNvPr id="260" name="Google Shape;260;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t>Image: http://helpiks.org/helpiksorg/baza6/314257255103.files/image002.jpg</a:t>
            </a:r>
            <a:endParaRPr/>
          </a:p>
          <a:p>
            <a:pPr indent="0" lvl="0" marL="0" rtl="0" algn="l">
              <a:spcBef>
                <a:spcPts val="0"/>
              </a:spcBef>
              <a:spcAft>
                <a:spcPts val="0"/>
              </a:spcAft>
              <a:buNone/>
            </a:pPr>
            <a:r>
              <a:rPr lang="vi-VN"/>
              <a:t>Key words  to search for image: рубежи защиты объектов обработки данных</a:t>
            </a:r>
            <a:endParaRPr/>
          </a:p>
          <a:p>
            <a:pPr indent="0" lvl="0" marL="0" rtl="0" algn="l">
              <a:spcBef>
                <a:spcPts val="0"/>
              </a:spcBef>
              <a:spcAft>
                <a:spcPts val="0"/>
              </a:spcAft>
              <a:buNone/>
            </a:pPr>
            <a:r>
              <a:t/>
            </a:r>
            <a:endParaRPr/>
          </a:p>
        </p:txBody>
      </p:sp>
      <p:sp>
        <p:nvSpPr>
          <p:cNvPr id="271" name="Google Shape;271;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t>Image 1: http://media.gcflearnfree.org/content/5588514bf07fac61f8440cf9_06_22_2015/login_screen_image.png</a:t>
            </a:r>
            <a:endParaRPr/>
          </a:p>
          <a:p>
            <a:pPr indent="0" lvl="0" marL="0" rtl="0" algn="l">
              <a:spcBef>
                <a:spcPts val="0"/>
              </a:spcBef>
              <a:spcAft>
                <a:spcPts val="0"/>
              </a:spcAft>
              <a:buNone/>
            </a:pPr>
            <a:r>
              <a:rPr lang="vi-VN"/>
              <a:t>Image 2: http://www.chickeneggdesign.com/eGreen123/images/computerOff.jpg</a:t>
            </a:r>
            <a:endParaRPr/>
          </a:p>
        </p:txBody>
      </p:sp>
      <p:sp>
        <p:nvSpPr>
          <p:cNvPr id="280" name="Google Shape;280;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Arial"/>
              <a:buNone/>
            </a:pPr>
            <a:r>
              <a:t/>
            </a:r>
            <a:endParaRPr/>
          </a:p>
        </p:txBody>
      </p:sp>
      <p:sp>
        <p:nvSpPr>
          <p:cNvPr id="86" name="Google Shape;8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Arial"/>
              <a:buNone/>
            </a:pPr>
            <a:r>
              <a:t/>
            </a:r>
            <a:endParaRPr/>
          </a:p>
        </p:txBody>
      </p:sp>
      <p:sp>
        <p:nvSpPr>
          <p:cNvPr id="313" name="Google Shape;313;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t>Принципы построения системы информационной безопасности, http://oitzi.ru/Materials.aspx?doc_id=30&amp;id=614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35" name="Google Shape;335;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t>Принципы построения системы информационной безопасности, http://oitzi.ru/Materials.aspx?doc_id=30&amp;id=614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3" name="Google Shape;343;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vi-VN">
                <a:solidFill>
                  <a:srgbClr val="4D5156"/>
                </a:solidFill>
                <a:latin typeface="arial"/>
                <a:ea typeface="arial"/>
                <a:cs typeface="arial"/>
                <a:sym typeface="arial"/>
              </a:rPr>
              <a:t>Information security management System</a:t>
            </a:r>
            <a:endParaRPr/>
          </a:p>
        </p:txBody>
      </p:sp>
      <p:sp>
        <p:nvSpPr>
          <p:cNvPr id="351" name="Google Shape;351;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t>Принципы построения системы информационной безопасности, http://oitzi.ru/Materials.aspx?doc_id=30&amp;id=614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59" name="Google Shape;359;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6" name="Google Shape;366;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t>Принципы построения системы информационной безопасности, http://oitzi.ru/Materials.aspx?doc_id=30&amp;id=614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67" name="Google Shape;367;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t>Принципы построения системы информационной безопасности, http://oitzi.ru/Materials.aspx?doc_id=30&amp;id=614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75" name="Google Shape;375;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Arial"/>
              <a:buNone/>
            </a:pPr>
            <a:r>
              <a:t/>
            </a:r>
            <a:endParaRPr/>
          </a:p>
        </p:txBody>
      </p:sp>
      <p:sp>
        <p:nvSpPr>
          <p:cNvPr id="108" name="Google Shape;108;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Arial"/>
              <a:buNone/>
            </a:pPr>
            <a:r>
              <a:t/>
            </a:r>
            <a:endParaRPr/>
          </a:p>
        </p:txBody>
      </p:sp>
      <p:sp>
        <p:nvSpPr>
          <p:cNvPr id="383" name="Google Shape;383;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t>Có nhiều phương pháp bảo vệ khác nhau. Mỗi phương pháp có thể được triển khai bởi các phương tiện khác nhau.</a:t>
            </a:r>
            <a:endParaRPr/>
          </a:p>
          <a:p>
            <a:pPr indent="0" lvl="0" marL="0" rtl="0" algn="l">
              <a:spcBef>
                <a:spcPts val="0"/>
              </a:spcBef>
              <a:spcAft>
                <a:spcPts val="0"/>
              </a:spcAft>
              <a:buNone/>
            </a:pPr>
            <a:r>
              <a:rPr lang="vi-VN"/>
              <a:t>Ví dụ: phương pháp "Ngăn cản" có thể được thực thi bởi các phương tiện vật lý (hàng rào, khóa cửa, trực ban...), có thể được thực thi bởi phương tiện phần cứng (tường lửa cứng), có thể được thực thi bởi phương tiện phần mềm (tường lửa mềm).</a:t>
            </a:r>
            <a:endParaRPr/>
          </a:p>
        </p:txBody>
      </p:sp>
      <p:sp>
        <p:nvSpPr>
          <p:cNvPr id="405" name="Google Shape;405;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3" name="Google Shape;433;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t>Image: http://ancungnguuhoang.vn/uploads/images/news/1390180886_news.jpg</a:t>
            </a:r>
            <a:endParaRPr/>
          </a:p>
        </p:txBody>
      </p:sp>
      <p:sp>
        <p:nvSpPr>
          <p:cNvPr id="146" name="Google Shape;146;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t>Một điểm yếu: không có tường lửa 🡪 truy cập trái phép từ bên trong, tấn công từ bên ngoài</a:t>
            </a:r>
            <a:endParaRPr/>
          </a:p>
        </p:txBody>
      </p:sp>
      <p:sp>
        <p:nvSpPr>
          <p:cNvPr id="171" name="Google Shape;171;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chính">
  <p:cSld name="Tiêu đề chính">
    <p:bg>
      <p:bgPr>
        <a:gradFill>
          <a:gsLst>
            <a:gs pos="0">
              <a:srgbClr val="5779C7"/>
            </a:gs>
            <a:gs pos="100000">
              <a:srgbClr val="002763"/>
            </a:gs>
          </a:gsLst>
          <a:path path="circle">
            <a:fillToRect b="50%" l="50%" r="50%" t="50%"/>
          </a:path>
          <a:tileRect/>
        </a:gradFill>
      </p:bgPr>
    </p:bg>
    <p:spTree>
      <p:nvGrpSpPr>
        <p:cNvPr id="15" name="Shape 15"/>
        <p:cNvGrpSpPr/>
        <p:nvPr/>
      </p:nvGrpSpPr>
      <p:grpSpPr>
        <a:xfrm>
          <a:off x="0" y="0"/>
          <a:ext cx="0" cy="0"/>
          <a:chOff x="0" y="0"/>
          <a:chExt cx="0" cy="0"/>
        </a:xfrm>
      </p:grpSpPr>
      <p:sp>
        <p:nvSpPr>
          <p:cNvPr id="16" name="Google Shape;16;p39"/>
          <p:cNvSpPr txBox="1"/>
          <p:nvPr>
            <p:ph type="ctrTitle"/>
          </p:nvPr>
        </p:nvSpPr>
        <p:spPr>
          <a:xfrm>
            <a:off x="685800" y="1196753"/>
            <a:ext cx="7772400" cy="2376264"/>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lt1"/>
              </a:buClr>
              <a:buSzPts val="4000"/>
              <a:buFont typeface="Arial"/>
              <a:buNone/>
              <a:defRPr b="1" sz="4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9"/>
          <p:cNvSpPr txBox="1"/>
          <p:nvPr>
            <p:ph idx="1" type="subTitle"/>
          </p:nvPr>
        </p:nvSpPr>
        <p:spPr>
          <a:xfrm>
            <a:off x="683568" y="3717032"/>
            <a:ext cx="7776864" cy="108012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chemeClr val="lt1"/>
              </a:buClr>
              <a:buSzPts val="3200"/>
              <a:buNone/>
              <a:defRPr>
                <a:solidFill>
                  <a:schemeClr val="lt1"/>
                </a:solidFill>
              </a:defRPr>
            </a:lvl1pPr>
            <a:lvl2pPr lvl="1" algn="ctr">
              <a:spcBef>
                <a:spcPts val="560"/>
              </a:spcBef>
              <a:spcAft>
                <a:spcPts val="0"/>
              </a:spcAft>
              <a:buClr>
                <a:schemeClr val="lt1"/>
              </a:buClr>
              <a:buSzPts val="2800"/>
              <a:buNone/>
              <a:defRPr>
                <a:solidFill>
                  <a:schemeClr val="lt1"/>
                </a:solidFill>
              </a:defRPr>
            </a:lvl2pPr>
            <a:lvl3pPr lvl="2" algn="ctr">
              <a:spcBef>
                <a:spcPts val="480"/>
              </a:spcBef>
              <a:spcAft>
                <a:spcPts val="0"/>
              </a:spcAft>
              <a:buClr>
                <a:schemeClr val="lt1"/>
              </a:buClr>
              <a:buSzPts val="2400"/>
              <a:buNone/>
              <a:defRPr>
                <a:solidFill>
                  <a:schemeClr val="lt1"/>
                </a:solidFill>
              </a:defRPr>
            </a:lvl3pPr>
            <a:lvl4pPr lvl="3" algn="ctr">
              <a:spcBef>
                <a:spcPts val="400"/>
              </a:spcBef>
              <a:spcAft>
                <a:spcPts val="0"/>
              </a:spcAft>
              <a:buClr>
                <a:schemeClr val="lt1"/>
              </a:buClr>
              <a:buSzPts val="2000"/>
              <a:buNone/>
              <a:defRPr>
                <a:solidFill>
                  <a:schemeClr val="lt1"/>
                </a:solidFill>
              </a:defRPr>
            </a:lvl4pPr>
            <a:lvl5pPr lvl="4" algn="ctr">
              <a:spcBef>
                <a:spcPts val="400"/>
              </a:spcBef>
              <a:spcAft>
                <a:spcPts val="0"/>
              </a:spcAft>
              <a:buClr>
                <a:schemeClr val="lt1"/>
              </a:buClr>
              <a:buSzPts val="2000"/>
              <a:buNone/>
              <a:defRPr>
                <a:solidFill>
                  <a:schemeClr val="lt1"/>
                </a:solidFill>
              </a:defRPr>
            </a:lvl5pPr>
            <a:lvl6pPr lvl="5" algn="ctr">
              <a:spcBef>
                <a:spcPts val="400"/>
              </a:spcBef>
              <a:spcAft>
                <a:spcPts val="0"/>
              </a:spcAft>
              <a:buClr>
                <a:schemeClr val="lt1"/>
              </a:buClr>
              <a:buSzPts val="2000"/>
              <a:buNone/>
              <a:defRPr>
                <a:solidFill>
                  <a:schemeClr val="lt1"/>
                </a:solidFill>
              </a:defRPr>
            </a:lvl6pPr>
            <a:lvl7pPr lvl="6" algn="ctr">
              <a:spcBef>
                <a:spcPts val="400"/>
              </a:spcBef>
              <a:spcAft>
                <a:spcPts val="0"/>
              </a:spcAft>
              <a:buClr>
                <a:schemeClr val="lt1"/>
              </a:buClr>
              <a:buSzPts val="2000"/>
              <a:buNone/>
              <a:defRPr>
                <a:solidFill>
                  <a:schemeClr val="lt1"/>
                </a:solidFill>
              </a:defRPr>
            </a:lvl7pPr>
            <a:lvl8pPr lvl="7" algn="ctr">
              <a:spcBef>
                <a:spcPts val="400"/>
              </a:spcBef>
              <a:spcAft>
                <a:spcPts val="0"/>
              </a:spcAft>
              <a:buClr>
                <a:schemeClr val="lt1"/>
              </a:buClr>
              <a:buSzPts val="2000"/>
              <a:buNone/>
              <a:defRPr>
                <a:solidFill>
                  <a:schemeClr val="lt1"/>
                </a:solidFill>
              </a:defRPr>
            </a:lvl8pPr>
            <a:lvl9pPr lvl="8" algn="ctr">
              <a:spcBef>
                <a:spcPts val="400"/>
              </a:spcBef>
              <a:spcAft>
                <a:spcPts val="0"/>
              </a:spcAft>
              <a:buClr>
                <a:schemeClr val="lt1"/>
              </a:buClr>
              <a:buSzPts val="2000"/>
              <a:buNone/>
              <a:defRPr>
                <a:solidFill>
                  <a:schemeClr val="lt1"/>
                </a:solidFill>
              </a:defRPr>
            </a:lvl9pPr>
          </a:lstStyle>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 and Answer 3">
  <p:cSld name="Question and Answer 3">
    <p:spTree>
      <p:nvGrpSpPr>
        <p:cNvPr id="51" name="Shape 51"/>
        <p:cNvGrpSpPr/>
        <p:nvPr/>
      </p:nvGrpSpPr>
      <p:grpSpPr>
        <a:xfrm>
          <a:off x="0" y="0"/>
          <a:ext cx="0" cy="0"/>
          <a:chOff x="0" y="0"/>
          <a:chExt cx="0" cy="0"/>
        </a:xfrm>
      </p:grpSpPr>
      <p:pic>
        <p:nvPicPr>
          <p:cNvPr descr="http://3.bp.blogspot.com/_vtyKKLw61_o/TTf-XH2pTWI/AAAAAAAAAPE/u54vJMaZa-s/s1600/question.gif" id="52" name="Google Shape;52;p47"/>
          <p:cNvPicPr preferRelativeResize="0"/>
          <p:nvPr/>
        </p:nvPicPr>
        <p:blipFill rotWithShape="1">
          <a:blip r:embed="rId2">
            <a:alphaModFix/>
          </a:blip>
          <a:srcRect b="0" l="0" r="0" t="0"/>
          <a:stretch/>
        </p:blipFill>
        <p:spPr>
          <a:xfrm>
            <a:off x="2971800" y="76200"/>
            <a:ext cx="2997200" cy="6295626"/>
          </a:xfrm>
          <a:prstGeom prst="rect">
            <a:avLst/>
          </a:prstGeom>
          <a:noFill/>
          <a:ln>
            <a:noFill/>
          </a:ln>
        </p:spPr>
      </p:pic>
    </p:spTree>
  </p:cSld>
  <p:clrMapOvr>
    <a:masterClrMapping/>
  </p:clrMapOvr>
  <p:transition spd="slow" p14:dur="1600">
    <p:blinds dir="vert"/>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1">
  <p:cSld name="Thank you 1">
    <p:spTree>
      <p:nvGrpSpPr>
        <p:cNvPr id="53" name="Shape 53"/>
        <p:cNvGrpSpPr/>
        <p:nvPr/>
      </p:nvGrpSpPr>
      <p:grpSpPr>
        <a:xfrm>
          <a:off x="0" y="0"/>
          <a:ext cx="0" cy="0"/>
          <a:chOff x="0" y="0"/>
          <a:chExt cx="0" cy="0"/>
        </a:xfrm>
      </p:grpSpPr>
      <p:pic>
        <p:nvPicPr>
          <p:cNvPr descr="http://www.caridad.com/wp-content/uploads/2015/11/thankyou.jpg" id="54" name="Google Shape;54;p48"/>
          <p:cNvPicPr preferRelativeResize="0"/>
          <p:nvPr/>
        </p:nvPicPr>
        <p:blipFill rotWithShape="1">
          <a:blip r:embed="rId2">
            <a:alphaModFix/>
          </a:blip>
          <a:srcRect b="0" l="0" r="0" t="0"/>
          <a:stretch/>
        </p:blipFill>
        <p:spPr>
          <a:xfrm>
            <a:off x="685800" y="914400"/>
            <a:ext cx="7810500" cy="5267326"/>
          </a:xfrm>
          <a:prstGeom prst="rect">
            <a:avLst/>
          </a:prstGeom>
          <a:noFill/>
          <a:ln>
            <a:noFill/>
          </a:ln>
        </p:spPr>
      </p:pic>
      <p:sp>
        <p:nvSpPr>
          <p:cNvPr id="55" name="Google Shape;55;p48"/>
          <p:cNvSpPr txBox="1"/>
          <p:nvPr/>
        </p:nvSpPr>
        <p:spPr>
          <a:xfrm>
            <a:off x="5791200" y="6553200"/>
            <a:ext cx="3199915"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800">
                <a:solidFill>
                  <a:schemeClr val="dk1"/>
                </a:solidFill>
                <a:latin typeface="Calibri"/>
                <a:ea typeface="Calibri"/>
                <a:cs typeface="Calibri"/>
                <a:sym typeface="Calibri"/>
              </a:rPr>
              <a:t>http://www.caridad.com/wp-content/uploads/2015/11/thankyou.jpg</a:t>
            </a:r>
            <a:endParaRPr/>
          </a:p>
        </p:txBody>
      </p:sp>
    </p:spTree>
  </p:cSld>
  <p:clrMapOvr>
    <a:masterClrMapping/>
  </p:clrMapOvr>
  <p:transition spd="slow" p14:dur="1600">
    <p:blinds dir="vert"/>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2">
  <p:cSld name="Thank you 2">
    <p:spTree>
      <p:nvGrpSpPr>
        <p:cNvPr id="56" name="Shape 56"/>
        <p:cNvGrpSpPr/>
        <p:nvPr/>
      </p:nvGrpSpPr>
      <p:grpSpPr>
        <a:xfrm>
          <a:off x="0" y="0"/>
          <a:ext cx="0" cy="0"/>
          <a:chOff x="0" y="0"/>
          <a:chExt cx="0" cy="0"/>
        </a:xfrm>
      </p:grpSpPr>
      <p:pic>
        <p:nvPicPr>
          <p:cNvPr descr="http://www.emoticonswallpapers.com/images/thank-you/thank-you-glitter-pictures-010.jpg" id="57" name="Google Shape;57;p49"/>
          <p:cNvPicPr preferRelativeResize="0"/>
          <p:nvPr/>
        </p:nvPicPr>
        <p:blipFill rotWithShape="1">
          <a:blip r:embed="rId2">
            <a:alphaModFix/>
          </a:blip>
          <a:srcRect b="0" l="0" r="0" t="0"/>
          <a:stretch/>
        </p:blipFill>
        <p:spPr>
          <a:xfrm>
            <a:off x="914400" y="990600"/>
            <a:ext cx="7239000" cy="4850132"/>
          </a:xfrm>
          <a:prstGeom prst="rect">
            <a:avLst/>
          </a:prstGeom>
          <a:noFill/>
          <a:ln>
            <a:noFill/>
          </a:ln>
        </p:spPr>
      </p:pic>
      <p:sp>
        <p:nvSpPr>
          <p:cNvPr id="58" name="Google Shape;58;p49"/>
          <p:cNvSpPr txBox="1"/>
          <p:nvPr/>
        </p:nvSpPr>
        <p:spPr>
          <a:xfrm>
            <a:off x="4809903" y="6553200"/>
            <a:ext cx="4257897"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800">
                <a:solidFill>
                  <a:schemeClr val="dk1"/>
                </a:solidFill>
                <a:latin typeface="Calibri"/>
                <a:ea typeface="Calibri"/>
                <a:cs typeface="Calibri"/>
                <a:sym typeface="Calibri"/>
              </a:rPr>
              <a:t>http://www.emoticonswallpapers.com/images/thank-you/thank-you-glitter-pictures-010.jpg</a:t>
            </a:r>
            <a:endParaRPr/>
          </a:p>
        </p:txBody>
      </p:sp>
    </p:spTree>
  </p:cSld>
  <p:clrMapOvr>
    <a:masterClrMapping/>
  </p:clrMapOvr>
  <p:transition spd="slow" p14:dur="1600">
    <p:blinds dir="vert"/>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3">
  <p:cSld name="Thank you 3">
    <p:spTree>
      <p:nvGrpSpPr>
        <p:cNvPr id="59" name="Shape 59"/>
        <p:cNvGrpSpPr/>
        <p:nvPr/>
      </p:nvGrpSpPr>
      <p:grpSpPr>
        <a:xfrm>
          <a:off x="0" y="0"/>
          <a:ext cx="0" cy="0"/>
          <a:chOff x="0" y="0"/>
          <a:chExt cx="0" cy="0"/>
        </a:xfrm>
      </p:grpSpPr>
      <p:sp>
        <p:nvSpPr>
          <p:cNvPr id="60" name="Google Shape;60;p50"/>
          <p:cNvSpPr txBox="1"/>
          <p:nvPr/>
        </p:nvSpPr>
        <p:spPr>
          <a:xfrm>
            <a:off x="5372558" y="6553200"/>
            <a:ext cx="369524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800">
                <a:solidFill>
                  <a:schemeClr val="dk1"/>
                </a:solidFill>
                <a:latin typeface="Calibri"/>
                <a:ea typeface="Calibri"/>
                <a:cs typeface="Calibri"/>
                <a:sym typeface="Calibri"/>
              </a:rPr>
              <a:t>http://www.corydoiron.com/wp-content/uploads/2012/11/Thank-You-Kids-.jpg</a:t>
            </a:r>
            <a:endParaRPr/>
          </a:p>
        </p:txBody>
      </p:sp>
      <p:pic>
        <p:nvPicPr>
          <p:cNvPr descr="http://www.corydoiron.com/wp-content/uploads/2012/11/Thank-You-Kids-.jpg" id="61" name="Google Shape;61;p50"/>
          <p:cNvPicPr preferRelativeResize="0"/>
          <p:nvPr/>
        </p:nvPicPr>
        <p:blipFill rotWithShape="1">
          <a:blip r:embed="rId2">
            <a:alphaModFix/>
          </a:blip>
          <a:srcRect b="0" l="0" r="0" t="0"/>
          <a:stretch/>
        </p:blipFill>
        <p:spPr>
          <a:xfrm>
            <a:off x="609600" y="761999"/>
            <a:ext cx="7772400" cy="5218349"/>
          </a:xfrm>
          <a:prstGeom prst="rect">
            <a:avLst/>
          </a:prstGeom>
          <a:noFill/>
          <a:ln>
            <a:noFill/>
          </a:ln>
        </p:spPr>
      </p:pic>
    </p:spTree>
  </p:cSld>
  <p:clrMapOvr>
    <a:masterClrMapping/>
  </p:clrMapOvr>
  <p:transition spd="slow" p14:dur="1600">
    <p:blinds dir="vert"/>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4">
  <p:cSld name="Thank you 4">
    <p:spTree>
      <p:nvGrpSpPr>
        <p:cNvPr id="62" name="Shape 62"/>
        <p:cNvGrpSpPr/>
        <p:nvPr/>
      </p:nvGrpSpPr>
      <p:grpSpPr>
        <a:xfrm>
          <a:off x="0" y="0"/>
          <a:ext cx="0" cy="0"/>
          <a:chOff x="0" y="0"/>
          <a:chExt cx="0" cy="0"/>
        </a:xfrm>
      </p:grpSpPr>
      <p:sp>
        <p:nvSpPr>
          <p:cNvPr id="63" name="Google Shape;63;p51"/>
          <p:cNvSpPr txBox="1"/>
          <p:nvPr/>
        </p:nvSpPr>
        <p:spPr>
          <a:xfrm>
            <a:off x="5105400" y="6553200"/>
            <a:ext cx="397256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vi-VN" sz="800">
                <a:solidFill>
                  <a:schemeClr val="dk1"/>
                </a:solidFill>
                <a:latin typeface="Calibri"/>
                <a:ea typeface="Calibri"/>
                <a:cs typeface="Calibri"/>
                <a:sym typeface="Calibri"/>
              </a:rPr>
              <a:t>http://www.marketingyourpurpose.com/wp-content/uploads/2014/04/Thank-You.jpg</a:t>
            </a:r>
            <a:endParaRPr/>
          </a:p>
        </p:txBody>
      </p:sp>
      <p:pic>
        <p:nvPicPr>
          <p:cNvPr descr="http://www.marketingyourpurpose.com/wp-content/uploads/2014/04/Thank-You.jpg" id="64" name="Google Shape;64;p51"/>
          <p:cNvPicPr preferRelativeResize="0"/>
          <p:nvPr/>
        </p:nvPicPr>
        <p:blipFill rotWithShape="1">
          <a:blip r:embed="rId2">
            <a:alphaModFix/>
          </a:blip>
          <a:srcRect b="0" l="0" r="0" t="0"/>
          <a:stretch/>
        </p:blipFill>
        <p:spPr>
          <a:xfrm>
            <a:off x="762000" y="609600"/>
            <a:ext cx="7634068" cy="5725551"/>
          </a:xfrm>
          <a:prstGeom prst="rect">
            <a:avLst/>
          </a:prstGeom>
          <a:noFill/>
          <a:ln>
            <a:noFill/>
          </a:ln>
        </p:spPr>
      </p:pic>
    </p:spTree>
  </p:cSld>
  <p:clrMapOvr>
    <a:masterClrMapping/>
  </p:clrMapOvr>
  <p:transition spd="slow" p14:dur="1600">
    <p:blinds dir="vert"/>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ục lục phụ 1">
  <p:cSld name="Mục lục phụ 1">
    <p:bg>
      <p:bgPr>
        <a:solidFill>
          <a:schemeClr val="lt1"/>
        </a:solidFill>
      </p:bgPr>
    </p:bg>
    <p:spTree>
      <p:nvGrpSpPr>
        <p:cNvPr id="65" name="Shape 65"/>
        <p:cNvGrpSpPr/>
        <p:nvPr/>
      </p:nvGrpSpPr>
      <p:grpSpPr>
        <a:xfrm>
          <a:off x="0" y="0"/>
          <a:ext cx="0" cy="0"/>
          <a:chOff x="0" y="0"/>
          <a:chExt cx="0" cy="0"/>
        </a:xfrm>
      </p:grpSpPr>
      <p:sp>
        <p:nvSpPr>
          <p:cNvPr id="66" name="Google Shape;66;p52"/>
          <p:cNvSpPr txBox="1"/>
          <p:nvPr>
            <p:ph idx="1" type="body"/>
          </p:nvPr>
        </p:nvSpPr>
        <p:spPr>
          <a:xfrm>
            <a:off x="228600" y="1143000"/>
            <a:ext cx="8610600" cy="53340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7" name="Google Shape;67;p52"/>
          <p:cNvSpPr txBox="1"/>
          <p:nvPr>
            <p:ph type="title"/>
          </p:nvPr>
        </p:nvSpPr>
        <p:spPr>
          <a:xfrm>
            <a:off x="228600" y="274638"/>
            <a:ext cx="8610600" cy="792162"/>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0000"/>
              </a:buClr>
              <a:buSzPts val="4400"/>
              <a:buFont typeface="Calibri"/>
              <a:buNone/>
              <a:defRPr b="1">
                <a:solidFill>
                  <a:srgbClr val="FF000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1400">
        <p14:rippl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ục lục phụ 2">
  <p:cSld name="Mục lục phụ 2">
    <p:bg>
      <p:bgPr>
        <a:gradFill>
          <a:gsLst>
            <a:gs pos="0">
              <a:schemeClr val="lt1"/>
            </a:gs>
            <a:gs pos="100000">
              <a:srgbClr val="939393"/>
            </a:gs>
          </a:gsLst>
          <a:path path="circle">
            <a:fillToRect b="50%" l="50%" r="50%" t="50%"/>
          </a:path>
          <a:tileRect/>
        </a:gradFill>
      </p:bgPr>
    </p:bg>
    <p:spTree>
      <p:nvGrpSpPr>
        <p:cNvPr id="68" name="Shape 68"/>
        <p:cNvGrpSpPr/>
        <p:nvPr/>
      </p:nvGrpSpPr>
      <p:grpSpPr>
        <a:xfrm>
          <a:off x="0" y="0"/>
          <a:ext cx="0" cy="0"/>
          <a:chOff x="0" y="0"/>
          <a:chExt cx="0" cy="0"/>
        </a:xfrm>
      </p:grpSpPr>
      <p:sp>
        <p:nvSpPr>
          <p:cNvPr id="69" name="Google Shape;69;p53"/>
          <p:cNvSpPr txBox="1"/>
          <p:nvPr>
            <p:ph idx="1" type="body"/>
          </p:nvPr>
        </p:nvSpPr>
        <p:spPr>
          <a:xfrm>
            <a:off x="457200" y="1676400"/>
            <a:ext cx="83820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800"/>
              </a:spcBef>
              <a:spcAft>
                <a:spcPts val="0"/>
              </a:spcAft>
              <a:buClr>
                <a:schemeClr val="dk1"/>
              </a:buClr>
              <a:buSzPts val="4000"/>
              <a:buNone/>
              <a:defRPr b="1" sz="4000"/>
            </a:lvl1pPr>
            <a:lvl2pPr indent="-228600" lvl="1" marL="914400" algn="l">
              <a:spcBef>
                <a:spcPts val="560"/>
              </a:spcBef>
              <a:spcAft>
                <a:spcPts val="0"/>
              </a:spcAft>
              <a:buClr>
                <a:schemeClr val="dk1"/>
              </a:buClr>
              <a:buSzPts val="2800"/>
              <a:buNone/>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0" name="Google Shape;70;p53"/>
          <p:cNvSpPr txBox="1"/>
          <p:nvPr>
            <p:ph idx="2" type="body"/>
          </p:nvPr>
        </p:nvSpPr>
        <p:spPr>
          <a:xfrm>
            <a:off x="457200" y="2438400"/>
            <a:ext cx="8382000" cy="3124200"/>
          </a:xfrm>
          <a:prstGeom prst="rect">
            <a:avLst/>
          </a:prstGeom>
          <a:solidFill>
            <a:schemeClr val="lt1"/>
          </a:solid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1400">
        <p14:rippl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71" name="Shape 71"/>
        <p:cNvGrpSpPr/>
        <p:nvPr/>
      </p:nvGrpSpPr>
      <p:grpSpPr>
        <a:xfrm>
          <a:off x="0" y="0"/>
          <a:ext cx="0" cy="0"/>
          <a:chOff x="0" y="0"/>
          <a:chExt cx="0" cy="0"/>
        </a:xfrm>
      </p:grpSpPr>
      <p:sp>
        <p:nvSpPr>
          <p:cNvPr id="72" name="Google Shape;72;p54"/>
          <p:cNvSpPr txBox="1"/>
          <p:nvPr>
            <p:ph idx="1" type="body"/>
          </p:nvPr>
        </p:nvSpPr>
        <p:spPr>
          <a:xfrm>
            <a:off x="0" y="476672"/>
            <a:ext cx="9144000" cy="6381328"/>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a:latin typeface="Tahoma"/>
                <a:ea typeface="Tahoma"/>
                <a:cs typeface="Tahoma"/>
                <a:sym typeface="Tahoma"/>
              </a:defRPr>
            </a:lvl1pPr>
            <a:lvl2pPr indent="-406400" lvl="1" marL="914400" algn="l">
              <a:spcBef>
                <a:spcPts val="560"/>
              </a:spcBef>
              <a:spcAft>
                <a:spcPts val="0"/>
              </a:spcAft>
              <a:buClr>
                <a:schemeClr val="dk1"/>
              </a:buClr>
              <a:buSzPts val="2800"/>
              <a:buChar char="–"/>
              <a:defRPr>
                <a:latin typeface="Tahoma"/>
                <a:ea typeface="Tahoma"/>
                <a:cs typeface="Tahoma"/>
                <a:sym typeface="Tahoma"/>
              </a:defRPr>
            </a:lvl2pPr>
            <a:lvl3pPr indent="-381000" lvl="2" marL="1371600" algn="l">
              <a:spcBef>
                <a:spcPts val="480"/>
              </a:spcBef>
              <a:spcAft>
                <a:spcPts val="0"/>
              </a:spcAft>
              <a:buClr>
                <a:schemeClr val="dk1"/>
              </a:buClr>
              <a:buSzPts val="2400"/>
              <a:buChar char="•"/>
              <a:defRPr>
                <a:latin typeface="Tahoma"/>
                <a:ea typeface="Tahoma"/>
                <a:cs typeface="Tahoma"/>
                <a:sym typeface="Tahoma"/>
              </a:defRPr>
            </a:lvl3pPr>
            <a:lvl4pPr indent="-355600" lvl="3" marL="1828800" algn="l">
              <a:spcBef>
                <a:spcPts val="400"/>
              </a:spcBef>
              <a:spcAft>
                <a:spcPts val="0"/>
              </a:spcAft>
              <a:buClr>
                <a:schemeClr val="dk1"/>
              </a:buClr>
              <a:buSzPts val="2000"/>
              <a:buChar char="–"/>
              <a:defRPr>
                <a:latin typeface="Tahoma"/>
                <a:ea typeface="Tahoma"/>
                <a:cs typeface="Tahoma"/>
                <a:sym typeface="Tahoma"/>
              </a:defRPr>
            </a:lvl4pPr>
            <a:lvl5pPr indent="-355600" lvl="4" marL="2286000" algn="l">
              <a:spcBef>
                <a:spcPts val="400"/>
              </a:spcBef>
              <a:spcAft>
                <a:spcPts val="0"/>
              </a:spcAft>
              <a:buClr>
                <a:schemeClr val="dk1"/>
              </a:buClr>
              <a:buSzPts val="2000"/>
              <a:buChar char="»"/>
              <a:defRPr>
                <a:latin typeface="Tahoma"/>
                <a:ea typeface="Tahoma"/>
                <a:cs typeface="Tahoma"/>
                <a:sym typeface="Tahom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3" name="Google Shape;73;p54"/>
          <p:cNvSpPr/>
          <p:nvPr/>
        </p:nvSpPr>
        <p:spPr>
          <a:xfrm>
            <a:off x="8526512" y="6237312"/>
            <a:ext cx="617488" cy="617488"/>
          </a:xfrm>
          <a:prstGeom prst="flowChartConnector">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 name="Google Shape;74;p54"/>
          <p:cNvSpPr txBox="1"/>
          <p:nvPr>
            <p:ph type="title"/>
          </p:nvPr>
        </p:nvSpPr>
        <p:spPr>
          <a:xfrm>
            <a:off x="0" y="-27384"/>
            <a:ext cx="9144000" cy="504056"/>
          </a:xfrm>
          <a:prstGeom prst="rect">
            <a:avLst/>
          </a:prstGeom>
          <a:solidFill>
            <a:srgbClr val="8CB3E3"/>
          </a:solidFill>
          <a:ln>
            <a:noFill/>
          </a:ln>
        </p:spPr>
        <p:txBody>
          <a:bodyPr anchorCtr="0" anchor="ctr" bIns="45700" lIns="91425" spcFirstLastPara="1" rIns="91425" wrap="square" tIns="45700">
            <a:noAutofit/>
          </a:bodyPr>
          <a:lstStyle>
            <a:lvl1pPr lvl="0" algn="ctr">
              <a:spcBef>
                <a:spcPts val="0"/>
              </a:spcBef>
              <a:spcAft>
                <a:spcPts val="0"/>
              </a:spcAft>
              <a:buClr>
                <a:srgbClr val="FFFF00"/>
              </a:buClr>
              <a:buSzPts val="3200"/>
              <a:buFont typeface="Arial Narrow"/>
              <a:buNone/>
              <a:defRPr b="1" sz="3200">
                <a:solidFill>
                  <a:srgbClr val="FFFF00"/>
                </a:solidFill>
                <a:latin typeface="Arial Narrow"/>
                <a:ea typeface="Arial Narrow"/>
                <a:cs typeface="Arial Narrow"/>
                <a:sym typeface="Arial Narr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54"/>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lvl1pPr indent="0" lvl="0" marL="0" algn="ctr">
              <a:spcBef>
                <a:spcPts val="0"/>
              </a:spcBef>
              <a:buNone/>
              <a:defRPr b="1" sz="3200">
                <a:solidFill>
                  <a:srgbClr val="FFFF00"/>
                </a:solidFill>
                <a:latin typeface="Calibri"/>
                <a:ea typeface="Calibri"/>
                <a:cs typeface="Calibri"/>
                <a:sym typeface="Calibri"/>
              </a:defRPr>
            </a:lvl1pPr>
            <a:lvl2pPr indent="0" lvl="1" marL="0" algn="ctr">
              <a:spcBef>
                <a:spcPts val="0"/>
              </a:spcBef>
              <a:buNone/>
              <a:defRPr b="1" sz="3200">
                <a:solidFill>
                  <a:srgbClr val="FFFF00"/>
                </a:solidFill>
                <a:latin typeface="Calibri"/>
                <a:ea typeface="Calibri"/>
                <a:cs typeface="Calibri"/>
                <a:sym typeface="Calibri"/>
              </a:defRPr>
            </a:lvl2pPr>
            <a:lvl3pPr indent="0" lvl="2" marL="0" algn="ctr">
              <a:spcBef>
                <a:spcPts val="0"/>
              </a:spcBef>
              <a:buNone/>
              <a:defRPr b="1" sz="3200">
                <a:solidFill>
                  <a:srgbClr val="FFFF00"/>
                </a:solidFill>
                <a:latin typeface="Calibri"/>
                <a:ea typeface="Calibri"/>
                <a:cs typeface="Calibri"/>
                <a:sym typeface="Calibri"/>
              </a:defRPr>
            </a:lvl3pPr>
            <a:lvl4pPr indent="0" lvl="3" marL="0" algn="ctr">
              <a:spcBef>
                <a:spcPts val="0"/>
              </a:spcBef>
              <a:buNone/>
              <a:defRPr b="1" sz="3200">
                <a:solidFill>
                  <a:srgbClr val="FFFF00"/>
                </a:solidFill>
                <a:latin typeface="Calibri"/>
                <a:ea typeface="Calibri"/>
                <a:cs typeface="Calibri"/>
                <a:sym typeface="Calibri"/>
              </a:defRPr>
            </a:lvl4pPr>
            <a:lvl5pPr indent="0" lvl="4" marL="0" algn="ctr">
              <a:spcBef>
                <a:spcPts val="0"/>
              </a:spcBef>
              <a:buNone/>
              <a:defRPr b="1" sz="3200">
                <a:solidFill>
                  <a:srgbClr val="FFFF00"/>
                </a:solidFill>
                <a:latin typeface="Calibri"/>
                <a:ea typeface="Calibri"/>
                <a:cs typeface="Calibri"/>
                <a:sym typeface="Calibri"/>
              </a:defRPr>
            </a:lvl5pPr>
            <a:lvl6pPr indent="0" lvl="5" marL="0" algn="ctr">
              <a:spcBef>
                <a:spcPts val="0"/>
              </a:spcBef>
              <a:buNone/>
              <a:defRPr b="1" sz="3200">
                <a:solidFill>
                  <a:srgbClr val="FFFF00"/>
                </a:solidFill>
                <a:latin typeface="Calibri"/>
                <a:ea typeface="Calibri"/>
                <a:cs typeface="Calibri"/>
                <a:sym typeface="Calibri"/>
              </a:defRPr>
            </a:lvl6pPr>
            <a:lvl7pPr indent="0" lvl="6" marL="0" algn="ctr">
              <a:spcBef>
                <a:spcPts val="0"/>
              </a:spcBef>
              <a:buNone/>
              <a:defRPr b="1" sz="3200">
                <a:solidFill>
                  <a:srgbClr val="FFFF00"/>
                </a:solidFill>
                <a:latin typeface="Calibri"/>
                <a:ea typeface="Calibri"/>
                <a:cs typeface="Calibri"/>
                <a:sym typeface="Calibri"/>
              </a:defRPr>
            </a:lvl7pPr>
            <a:lvl8pPr indent="0" lvl="7" marL="0" algn="ctr">
              <a:spcBef>
                <a:spcPts val="0"/>
              </a:spcBef>
              <a:buNone/>
              <a:defRPr b="1" sz="3200">
                <a:solidFill>
                  <a:srgbClr val="FFFF00"/>
                </a:solidFill>
                <a:latin typeface="Calibri"/>
                <a:ea typeface="Calibri"/>
                <a:cs typeface="Calibri"/>
                <a:sym typeface="Calibri"/>
              </a:defRPr>
            </a:lvl8pPr>
            <a:lvl9pPr indent="0" lvl="8" marL="0" algn="ctr">
              <a:spcBef>
                <a:spcPts val="0"/>
              </a:spcBef>
              <a:buNone/>
              <a:defRPr b="1" sz="3200">
                <a:solidFill>
                  <a:srgbClr val="FFFF00"/>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transition spd="slow" p14:dur="1600">
    <p:blinds dir="vert"/>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ục lục">
  <p:cSld name="Mục lục">
    <p:bg>
      <p:bgPr>
        <a:gradFill>
          <a:gsLst>
            <a:gs pos="0">
              <a:srgbClr val="97B4E4"/>
            </a:gs>
            <a:gs pos="50000">
              <a:srgbClr val="BFCFEC"/>
            </a:gs>
            <a:gs pos="100000">
              <a:srgbClr val="8CB3E3"/>
            </a:gs>
          </a:gsLst>
          <a:lin ang="5400000" scaled="0"/>
        </a:gradFill>
      </p:bgPr>
    </p:bg>
    <p:spTree>
      <p:nvGrpSpPr>
        <p:cNvPr id="24" name="Shape 24"/>
        <p:cNvGrpSpPr/>
        <p:nvPr/>
      </p:nvGrpSpPr>
      <p:grpSpPr>
        <a:xfrm>
          <a:off x="0" y="0"/>
          <a:ext cx="0" cy="0"/>
          <a:chOff x="0" y="0"/>
          <a:chExt cx="0" cy="0"/>
        </a:xfrm>
      </p:grpSpPr>
      <p:sp>
        <p:nvSpPr>
          <p:cNvPr id="25" name="Google Shape;25;p40"/>
          <p:cNvSpPr txBox="1"/>
          <p:nvPr>
            <p:ph idx="1" type="body"/>
          </p:nvPr>
        </p:nvSpPr>
        <p:spPr>
          <a:xfrm>
            <a:off x="304800" y="228600"/>
            <a:ext cx="8610600" cy="6400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1400">
        <p14:rippl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 Nội dung">
  <p:cSld name="Tiêu đề + Nội dung">
    <p:spTree>
      <p:nvGrpSpPr>
        <p:cNvPr id="26" name="Shape 26"/>
        <p:cNvGrpSpPr/>
        <p:nvPr/>
      </p:nvGrpSpPr>
      <p:grpSpPr>
        <a:xfrm>
          <a:off x="0" y="0"/>
          <a:ext cx="0" cy="0"/>
          <a:chOff x="0" y="0"/>
          <a:chExt cx="0" cy="0"/>
        </a:xfrm>
      </p:grpSpPr>
      <p:sp>
        <p:nvSpPr>
          <p:cNvPr id="27" name="Google Shape;27;p41"/>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rmAutofit/>
          </a:bodyPr>
          <a:lstStyle>
            <a:lvl1pPr indent="-457200" lvl="0" marL="457200" algn="l">
              <a:lnSpc>
                <a:spcPct val="114000"/>
              </a:lnSpc>
              <a:spcBef>
                <a:spcPts val="600"/>
              </a:spcBef>
              <a:spcAft>
                <a:spcPts val="0"/>
              </a:spcAft>
              <a:buClr>
                <a:schemeClr val="dk1"/>
              </a:buClr>
              <a:buSzPts val="3600"/>
              <a:buChar char="•"/>
              <a:defRPr sz="3600">
                <a:latin typeface="Tahoma"/>
                <a:ea typeface="Tahoma"/>
                <a:cs typeface="Tahoma"/>
                <a:sym typeface="Tahoma"/>
              </a:defRPr>
            </a:lvl1pPr>
            <a:lvl2pPr indent="-431800" lvl="1" marL="914400" algn="l">
              <a:spcBef>
                <a:spcPts val="640"/>
              </a:spcBef>
              <a:spcAft>
                <a:spcPts val="0"/>
              </a:spcAft>
              <a:buClr>
                <a:schemeClr val="dk1"/>
              </a:buClr>
              <a:buSzPts val="3200"/>
              <a:buChar char="–"/>
              <a:defRPr sz="3200">
                <a:latin typeface="Tahoma"/>
                <a:ea typeface="Tahoma"/>
                <a:cs typeface="Tahoma"/>
                <a:sym typeface="Tahoma"/>
              </a:defRPr>
            </a:lvl2pPr>
            <a:lvl3pPr indent="-406400" lvl="2" marL="1371600" algn="l">
              <a:spcBef>
                <a:spcPts val="560"/>
              </a:spcBef>
              <a:spcAft>
                <a:spcPts val="0"/>
              </a:spcAft>
              <a:buClr>
                <a:schemeClr val="dk1"/>
              </a:buClr>
              <a:buSzPts val="2800"/>
              <a:buChar char="•"/>
              <a:defRPr sz="2800">
                <a:latin typeface="Tahoma"/>
                <a:ea typeface="Tahoma"/>
                <a:cs typeface="Tahoma"/>
                <a:sym typeface="Tahoma"/>
              </a:defRPr>
            </a:lvl3pPr>
            <a:lvl4pPr indent="-381000" lvl="3" marL="1828800" algn="l">
              <a:spcBef>
                <a:spcPts val="480"/>
              </a:spcBef>
              <a:spcAft>
                <a:spcPts val="0"/>
              </a:spcAft>
              <a:buClr>
                <a:schemeClr val="dk1"/>
              </a:buClr>
              <a:buSzPts val="2400"/>
              <a:buChar char="–"/>
              <a:defRPr sz="2400">
                <a:latin typeface="Tahoma"/>
                <a:ea typeface="Tahoma"/>
                <a:cs typeface="Tahoma"/>
                <a:sym typeface="Tahoma"/>
              </a:defRPr>
            </a:lvl4pPr>
            <a:lvl5pPr indent="-381000" lvl="4" marL="2286000" algn="l">
              <a:spcBef>
                <a:spcPts val="480"/>
              </a:spcBef>
              <a:spcAft>
                <a:spcPts val="0"/>
              </a:spcAft>
              <a:buClr>
                <a:schemeClr val="dk1"/>
              </a:buClr>
              <a:buSzPts val="2400"/>
              <a:buChar char="»"/>
              <a:defRPr sz="2400">
                <a:latin typeface="Tahoma"/>
                <a:ea typeface="Tahoma"/>
                <a:cs typeface="Tahoma"/>
                <a:sym typeface="Tahom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1"/>
          <p:cNvSpPr/>
          <p:nvPr/>
        </p:nvSpPr>
        <p:spPr>
          <a:xfrm>
            <a:off x="8526512" y="6237312"/>
            <a:ext cx="617488" cy="617488"/>
          </a:xfrm>
          <a:prstGeom prst="flowChartConnector">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 name="Google Shape;29;p41"/>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FF0000"/>
              </a:buClr>
              <a:buSzPts val="4000"/>
              <a:buFont typeface="Arial Narrow"/>
              <a:buNone/>
              <a:defRPr b="1" sz="4000">
                <a:solidFill>
                  <a:srgbClr val="FF0000"/>
                </a:solidFill>
                <a:latin typeface="Arial Narrow"/>
                <a:ea typeface="Arial Narrow"/>
                <a:cs typeface="Arial Narrow"/>
                <a:sym typeface="Arial Narr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1"/>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lvl1pPr indent="0" lvl="0" marL="0" algn="ctr">
              <a:spcBef>
                <a:spcPts val="0"/>
              </a:spcBef>
              <a:buNone/>
              <a:defRPr b="1" i="0" sz="3200" u="none" cap="none" strike="noStrike">
                <a:solidFill>
                  <a:srgbClr val="FFFF00"/>
                </a:solidFill>
                <a:latin typeface="Calibri"/>
                <a:ea typeface="Calibri"/>
                <a:cs typeface="Calibri"/>
                <a:sym typeface="Calibri"/>
              </a:defRPr>
            </a:lvl1pPr>
            <a:lvl2pPr indent="0" lvl="1" marL="0" algn="ctr">
              <a:spcBef>
                <a:spcPts val="0"/>
              </a:spcBef>
              <a:buNone/>
              <a:defRPr b="1" i="0" sz="3200" u="none" cap="none" strike="noStrike">
                <a:solidFill>
                  <a:srgbClr val="FFFF00"/>
                </a:solidFill>
                <a:latin typeface="Calibri"/>
                <a:ea typeface="Calibri"/>
                <a:cs typeface="Calibri"/>
                <a:sym typeface="Calibri"/>
              </a:defRPr>
            </a:lvl2pPr>
            <a:lvl3pPr indent="0" lvl="2" marL="0" algn="ctr">
              <a:spcBef>
                <a:spcPts val="0"/>
              </a:spcBef>
              <a:buNone/>
              <a:defRPr b="1" i="0" sz="3200" u="none" cap="none" strike="noStrike">
                <a:solidFill>
                  <a:srgbClr val="FFFF00"/>
                </a:solidFill>
                <a:latin typeface="Calibri"/>
                <a:ea typeface="Calibri"/>
                <a:cs typeface="Calibri"/>
                <a:sym typeface="Calibri"/>
              </a:defRPr>
            </a:lvl3pPr>
            <a:lvl4pPr indent="0" lvl="3" marL="0" algn="ctr">
              <a:spcBef>
                <a:spcPts val="0"/>
              </a:spcBef>
              <a:buNone/>
              <a:defRPr b="1" i="0" sz="3200" u="none" cap="none" strike="noStrike">
                <a:solidFill>
                  <a:srgbClr val="FFFF00"/>
                </a:solidFill>
                <a:latin typeface="Calibri"/>
                <a:ea typeface="Calibri"/>
                <a:cs typeface="Calibri"/>
                <a:sym typeface="Calibri"/>
              </a:defRPr>
            </a:lvl4pPr>
            <a:lvl5pPr indent="0" lvl="4" marL="0" algn="ctr">
              <a:spcBef>
                <a:spcPts val="0"/>
              </a:spcBef>
              <a:buNone/>
              <a:defRPr b="1" i="0" sz="3200" u="none" cap="none" strike="noStrike">
                <a:solidFill>
                  <a:srgbClr val="FFFF00"/>
                </a:solidFill>
                <a:latin typeface="Calibri"/>
                <a:ea typeface="Calibri"/>
                <a:cs typeface="Calibri"/>
                <a:sym typeface="Calibri"/>
              </a:defRPr>
            </a:lvl5pPr>
            <a:lvl6pPr indent="0" lvl="5" marL="0" algn="ctr">
              <a:spcBef>
                <a:spcPts val="0"/>
              </a:spcBef>
              <a:buNone/>
              <a:defRPr b="1" i="0" sz="3200" u="none" cap="none" strike="noStrike">
                <a:solidFill>
                  <a:srgbClr val="FFFF00"/>
                </a:solidFill>
                <a:latin typeface="Calibri"/>
                <a:ea typeface="Calibri"/>
                <a:cs typeface="Calibri"/>
                <a:sym typeface="Calibri"/>
              </a:defRPr>
            </a:lvl6pPr>
            <a:lvl7pPr indent="0" lvl="6" marL="0" algn="ctr">
              <a:spcBef>
                <a:spcPts val="0"/>
              </a:spcBef>
              <a:buNone/>
              <a:defRPr b="1" i="0" sz="3200" u="none" cap="none" strike="noStrike">
                <a:solidFill>
                  <a:srgbClr val="FFFF00"/>
                </a:solidFill>
                <a:latin typeface="Calibri"/>
                <a:ea typeface="Calibri"/>
                <a:cs typeface="Calibri"/>
                <a:sym typeface="Calibri"/>
              </a:defRPr>
            </a:lvl7pPr>
            <a:lvl8pPr indent="0" lvl="7" marL="0" algn="ctr">
              <a:spcBef>
                <a:spcPts val="0"/>
              </a:spcBef>
              <a:buNone/>
              <a:defRPr b="1" i="0" sz="3200" u="none" cap="none" strike="noStrike">
                <a:solidFill>
                  <a:srgbClr val="FFFF00"/>
                </a:solidFill>
                <a:latin typeface="Calibri"/>
                <a:ea typeface="Calibri"/>
                <a:cs typeface="Calibri"/>
                <a:sym typeface="Calibri"/>
              </a:defRPr>
            </a:lvl8pPr>
            <a:lvl9pPr indent="0" lvl="8" marL="0" algn="ctr">
              <a:spcBef>
                <a:spcPts val="0"/>
              </a:spcBef>
              <a:buNone/>
              <a:defRPr b="1" i="0" sz="3200" u="none" cap="none" strike="noStrike">
                <a:solidFill>
                  <a:srgbClr val="FFFF00"/>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vi-VN"/>
              <a:t>‹#›</a:t>
            </a:fld>
            <a:endParaRPr/>
          </a:p>
        </p:txBody>
      </p:sp>
      <p:cxnSp>
        <p:nvCxnSpPr>
          <p:cNvPr id="31" name="Google Shape;31;p41"/>
          <p:cNvCxnSpPr/>
          <p:nvPr/>
        </p:nvCxnSpPr>
        <p:spPr>
          <a:xfrm>
            <a:off x="0" y="685800"/>
            <a:ext cx="9144000" cy="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transition spd="slow" p14:dur="1600">
    <p:blinds dir="vert"/>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ỉ có tiêu đề">
  <p:cSld name="Chỉ có tiêu đề">
    <p:spTree>
      <p:nvGrpSpPr>
        <p:cNvPr id="32" name="Shape 32"/>
        <p:cNvGrpSpPr/>
        <p:nvPr/>
      </p:nvGrpSpPr>
      <p:grpSpPr>
        <a:xfrm>
          <a:off x="0" y="0"/>
          <a:ext cx="0" cy="0"/>
          <a:chOff x="0" y="0"/>
          <a:chExt cx="0" cy="0"/>
        </a:xfrm>
      </p:grpSpPr>
      <p:sp>
        <p:nvSpPr>
          <p:cNvPr id="33" name="Google Shape;33;p42"/>
          <p:cNvSpPr/>
          <p:nvPr/>
        </p:nvSpPr>
        <p:spPr>
          <a:xfrm>
            <a:off x="8526512" y="6237312"/>
            <a:ext cx="617488" cy="617488"/>
          </a:xfrm>
          <a:prstGeom prst="flowChartConnector">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 name="Google Shape;34;p42"/>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FF0000"/>
              </a:buClr>
              <a:buSzPts val="4000"/>
              <a:buFont typeface="Arial Narrow"/>
              <a:buNone/>
              <a:defRPr b="1" sz="4000">
                <a:solidFill>
                  <a:srgbClr val="FF0000"/>
                </a:solidFill>
                <a:latin typeface="Arial Narrow"/>
                <a:ea typeface="Arial Narrow"/>
                <a:cs typeface="Arial Narrow"/>
                <a:sym typeface="Arial Narr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2"/>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lvl1pPr indent="0" lvl="0" marL="0" algn="ctr">
              <a:spcBef>
                <a:spcPts val="0"/>
              </a:spcBef>
              <a:buNone/>
              <a:defRPr b="1" i="0" sz="3200" u="none" cap="none" strike="noStrike">
                <a:solidFill>
                  <a:srgbClr val="FFFF00"/>
                </a:solidFill>
                <a:latin typeface="Calibri"/>
                <a:ea typeface="Calibri"/>
                <a:cs typeface="Calibri"/>
                <a:sym typeface="Calibri"/>
              </a:defRPr>
            </a:lvl1pPr>
            <a:lvl2pPr indent="0" lvl="1" marL="0" algn="ctr">
              <a:spcBef>
                <a:spcPts val="0"/>
              </a:spcBef>
              <a:buNone/>
              <a:defRPr b="1" i="0" sz="3200" u="none" cap="none" strike="noStrike">
                <a:solidFill>
                  <a:srgbClr val="FFFF00"/>
                </a:solidFill>
                <a:latin typeface="Calibri"/>
                <a:ea typeface="Calibri"/>
                <a:cs typeface="Calibri"/>
                <a:sym typeface="Calibri"/>
              </a:defRPr>
            </a:lvl2pPr>
            <a:lvl3pPr indent="0" lvl="2" marL="0" algn="ctr">
              <a:spcBef>
                <a:spcPts val="0"/>
              </a:spcBef>
              <a:buNone/>
              <a:defRPr b="1" i="0" sz="3200" u="none" cap="none" strike="noStrike">
                <a:solidFill>
                  <a:srgbClr val="FFFF00"/>
                </a:solidFill>
                <a:latin typeface="Calibri"/>
                <a:ea typeface="Calibri"/>
                <a:cs typeface="Calibri"/>
                <a:sym typeface="Calibri"/>
              </a:defRPr>
            </a:lvl3pPr>
            <a:lvl4pPr indent="0" lvl="3" marL="0" algn="ctr">
              <a:spcBef>
                <a:spcPts val="0"/>
              </a:spcBef>
              <a:buNone/>
              <a:defRPr b="1" i="0" sz="3200" u="none" cap="none" strike="noStrike">
                <a:solidFill>
                  <a:srgbClr val="FFFF00"/>
                </a:solidFill>
                <a:latin typeface="Calibri"/>
                <a:ea typeface="Calibri"/>
                <a:cs typeface="Calibri"/>
                <a:sym typeface="Calibri"/>
              </a:defRPr>
            </a:lvl4pPr>
            <a:lvl5pPr indent="0" lvl="4" marL="0" algn="ctr">
              <a:spcBef>
                <a:spcPts val="0"/>
              </a:spcBef>
              <a:buNone/>
              <a:defRPr b="1" i="0" sz="3200" u="none" cap="none" strike="noStrike">
                <a:solidFill>
                  <a:srgbClr val="FFFF00"/>
                </a:solidFill>
                <a:latin typeface="Calibri"/>
                <a:ea typeface="Calibri"/>
                <a:cs typeface="Calibri"/>
                <a:sym typeface="Calibri"/>
              </a:defRPr>
            </a:lvl5pPr>
            <a:lvl6pPr indent="0" lvl="5" marL="0" algn="ctr">
              <a:spcBef>
                <a:spcPts val="0"/>
              </a:spcBef>
              <a:buNone/>
              <a:defRPr b="1" i="0" sz="3200" u="none" cap="none" strike="noStrike">
                <a:solidFill>
                  <a:srgbClr val="FFFF00"/>
                </a:solidFill>
                <a:latin typeface="Calibri"/>
                <a:ea typeface="Calibri"/>
                <a:cs typeface="Calibri"/>
                <a:sym typeface="Calibri"/>
              </a:defRPr>
            </a:lvl6pPr>
            <a:lvl7pPr indent="0" lvl="6" marL="0" algn="ctr">
              <a:spcBef>
                <a:spcPts val="0"/>
              </a:spcBef>
              <a:buNone/>
              <a:defRPr b="1" i="0" sz="3200" u="none" cap="none" strike="noStrike">
                <a:solidFill>
                  <a:srgbClr val="FFFF00"/>
                </a:solidFill>
                <a:latin typeface="Calibri"/>
                <a:ea typeface="Calibri"/>
                <a:cs typeface="Calibri"/>
                <a:sym typeface="Calibri"/>
              </a:defRPr>
            </a:lvl7pPr>
            <a:lvl8pPr indent="0" lvl="7" marL="0" algn="ctr">
              <a:spcBef>
                <a:spcPts val="0"/>
              </a:spcBef>
              <a:buNone/>
              <a:defRPr b="1" i="0" sz="3200" u="none" cap="none" strike="noStrike">
                <a:solidFill>
                  <a:srgbClr val="FFFF00"/>
                </a:solidFill>
                <a:latin typeface="Calibri"/>
                <a:ea typeface="Calibri"/>
                <a:cs typeface="Calibri"/>
                <a:sym typeface="Calibri"/>
              </a:defRPr>
            </a:lvl8pPr>
            <a:lvl9pPr indent="0" lvl="8" marL="0" algn="ctr">
              <a:spcBef>
                <a:spcPts val="0"/>
              </a:spcBef>
              <a:buNone/>
              <a:defRPr b="1" i="0" sz="3200" u="none" cap="none" strike="noStrike">
                <a:solidFill>
                  <a:srgbClr val="FFFF00"/>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vi-VN"/>
              <a:t>‹#›</a:t>
            </a:fld>
            <a:endParaRPr/>
          </a:p>
        </p:txBody>
      </p:sp>
      <p:cxnSp>
        <p:nvCxnSpPr>
          <p:cNvPr id="36" name="Google Shape;36;p42"/>
          <p:cNvCxnSpPr/>
          <p:nvPr/>
        </p:nvCxnSpPr>
        <p:spPr>
          <a:xfrm>
            <a:off x="0" y="685800"/>
            <a:ext cx="9144000" cy="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transition spd="slow" p14:dur="1600">
    <p:blinds dir="vert"/>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5">
  <p:cSld name="Thank you 5">
    <p:spTree>
      <p:nvGrpSpPr>
        <p:cNvPr id="37" name="Shape 37"/>
        <p:cNvGrpSpPr/>
        <p:nvPr/>
      </p:nvGrpSpPr>
      <p:grpSpPr>
        <a:xfrm>
          <a:off x="0" y="0"/>
          <a:ext cx="0" cy="0"/>
          <a:chOff x="0" y="0"/>
          <a:chExt cx="0" cy="0"/>
        </a:xfrm>
      </p:grpSpPr>
      <p:sp>
        <p:nvSpPr>
          <p:cNvPr id="38" name="Google Shape;38;p43"/>
          <p:cNvSpPr txBox="1"/>
          <p:nvPr/>
        </p:nvSpPr>
        <p:spPr>
          <a:xfrm>
            <a:off x="6462600" y="6553200"/>
            <a:ext cx="2605200"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vi-VN" sz="800" u="none" cap="none" strike="noStrike">
                <a:solidFill>
                  <a:schemeClr val="dk1"/>
                </a:solidFill>
                <a:latin typeface="Calibri"/>
                <a:ea typeface="Calibri"/>
                <a:cs typeface="Calibri"/>
                <a:sym typeface="Calibri"/>
              </a:rPr>
              <a:t>http://f.tqn.com/y/jobsearch/1/W/J/7/1/185275200.jpg</a:t>
            </a:r>
            <a:endParaRPr/>
          </a:p>
        </p:txBody>
      </p:sp>
      <p:pic>
        <p:nvPicPr>
          <p:cNvPr descr="http://f.tqn.com/y/jobsearch/1/W/J/7/1/185275200.jpg" id="39" name="Google Shape;39;p43"/>
          <p:cNvPicPr preferRelativeResize="0"/>
          <p:nvPr/>
        </p:nvPicPr>
        <p:blipFill rotWithShape="1">
          <a:blip r:embed="rId2">
            <a:alphaModFix/>
          </a:blip>
          <a:srcRect b="0" l="0" r="0" t="0"/>
          <a:stretch/>
        </p:blipFill>
        <p:spPr>
          <a:xfrm>
            <a:off x="685800" y="914400"/>
            <a:ext cx="7876468" cy="5257800"/>
          </a:xfrm>
          <a:prstGeom prst="rect">
            <a:avLst/>
          </a:prstGeom>
          <a:noFill/>
          <a:ln>
            <a:noFill/>
          </a:ln>
        </p:spPr>
      </p:pic>
    </p:spTree>
  </p:cSld>
  <p:clrMapOvr>
    <a:masterClrMapping/>
  </p:clrMapOvr>
  <p:transition spd="slow" p14:dur="1600">
    <p:blinds dir="vert"/>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chính">
  <p:cSld name="Tiêu đề chính">
    <p:bg>
      <p:bgPr>
        <a:gradFill>
          <a:gsLst>
            <a:gs pos="0">
              <a:srgbClr val="5779C7"/>
            </a:gs>
            <a:gs pos="100000">
              <a:srgbClr val="002763"/>
            </a:gs>
          </a:gsLst>
          <a:path path="circle">
            <a:fillToRect b="50%" l="50%" r="50%" t="50%"/>
          </a:path>
          <a:tileRect/>
        </a:gradFill>
      </p:bgPr>
    </p:bg>
    <p:spTree>
      <p:nvGrpSpPr>
        <p:cNvPr id="40" name="Shape 40"/>
        <p:cNvGrpSpPr/>
        <p:nvPr/>
      </p:nvGrpSpPr>
      <p:grpSpPr>
        <a:xfrm>
          <a:off x="0" y="0"/>
          <a:ext cx="0" cy="0"/>
          <a:chOff x="0" y="0"/>
          <a:chExt cx="0" cy="0"/>
        </a:xfrm>
      </p:grpSpPr>
      <p:sp>
        <p:nvSpPr>
          <p:cNvPr id="41" name="Google Shape;41;p38"/>
          <p:cNvSpPr txBox="1"/>
          <p:nvPr>
            <p:ph type="ctrTitle"/>
          </p:nvPr>
        </p:nvSpPr>
        <p:spPr>
          <a:xfrm>
            <a:off x="685800" y="1196753"/>
            <a:ext cx="7772400" cy="2376264"/>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lt1"/>
              </a:buClr>
              <a:buSzPts val="4000"/>
              <a:buFont typeface="Arial"/>
              <a:buNone/>
              <a:defRPr b="1" sz="4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8"/>
          <p:cNvSpPr txBox="1"/>
          <p:nvPr>
            <p:ph idx="1" type="subTitle"/>
          </p:nvPr>
        </p:nvSpPr>
        <p:spPr>
          <a:xfrm>
            <a:off x="683568" y="3717032"/>
            <a:ext cx="7776864" cy="108012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chemeClr val="lt1"/>
              </a:buClr>
              <a:buSzPts val="3200"/>
              <a:buNone/>
              <a:defRPr>
                <a:solidFill>
                  <a:schemeClr val="lt1"/>
                </a:solidFill>
              </a:defRPr>
            </a:lvl1pPr>
            <a:lvl2pPr lvl="1" algn="ctr">
              <a:spcBef>
                <a:spcPts val="560"/>
              </a:spcBef>
              <a:spcAft>
                <a:spcPts val="0"/>
              </a:spcAft>
              <a:buClr>
                <a:schemeClr val="lt1"/>
              </a:buClr>
              <a:buSzPts val="2800"/>
              <a:buNone/>
              <a:defRPr>
                <a:solidFill>
                  <a:schemeClr val="lt1"/>
                </a:solidFill>
              </a:defRPr>
            </a:lvl2pPr>
            <a:lvl3pPr lvl="2" algn="ctr">
              <a:spcBef>
                <a:spcPts val="480"/>
              </a:spcBef>
              <a:spcAft>
                <a:spcPts val="0"/>
              </a:spcAft>
              <a:buClr>
                <a:schemeClr val="lt1"/>
              </a:buClr>
              <a:buSzPts val="2400"/>
              <a:buNone/>
              <a:defRPr>
                <a:solidFill>
                  <a:schemeClr val="lt1"/>
                </a:solidFill>
              </a:defRPr>
            </a:lvl3pPr>
            <a:lvl4pPr lvl="3" algn="ctr">
              <a:spcBef>
                <a:spcPts val="400"/>
              </a:spcBef>
              <a:spcAft>
                <a:spcPts val="0"/>
              </a:spcAft>
              <a:buClr>
                <a:schemeClr val="lt1"/>
              </a:buClr>
              <a:buSzPts val="2000"/>
              <a:buNone/>
              <a:defRPr>
                <a:solidFill>
                  <a:schemeClr val="lt1"/>
                </a:solidFill>
              </a:defRPr>
            </a:lvl4pPr>
            <a:lvl5pPr lvl="4" algn="ctr">
              <a:spcBef>
                <a:spcPts val="400"/>
              </a:spcBef>
              <a:spcAft>
                <a:spcPts val="0"/>
              </a:spcAft>
              <a:buClr>
                <a:schemeClr val="lt1"/>
              </a:buClr>
              <a:buSzPts val="2000"/>
              <a:buNone/>
              <a:defRPr>
                <a:solidFill>
                  <a:schemeClr val="lt1"/>
                </a:solidFill>
              </a:defRPr>
            </a:lvl5pPr>
            <a:lvl6pPr lvl="5" algn="ctr">
              <a:spcBef>
                <a:spcPts val="400"/>
              </a:spcBef>
              <a:spcAft>
                <a:spcPts val="0"/>
              </a:spcAft>
              <a:buClr>
                <a:schemeClr val="lt1"/>
              </a:buClr>
              <a:buSzPts val="2000"/>
              <a:buNone/>
              <a:defRPr>
                <a:solidFill>
                  <a:schemeClr val="lt1"/>
                </a:solidFill>
              </a:defRPr>
            </a:lvl6pPr>
            <a:lvl7pPr lvl="6" algn="ctr">
              <a:spcBef>
                <a:spcPts val="400"/>
              </a:spcBef>
              <a:spcAft>
                <a:spcPts val="0"/>
              </a:spcAft>
              <a:buClr>
                <a:schemeClr val="lt1"/>
              </a:buClr>
              <a:buSzPts val="2000"/>
              <a:buNone/>
              <a:defRPr>
                <a:solidFill>
                  <a:schemeClr val="lt1"/>
                </a:solidFill>
              </a:defRPr>
            </a:lvl7pPr>
            <a:lvl8pPr lvl="7" algn="ctr">
              <a:spcBef>
                <a:spcPts val="400"/>
              </a:spcBef>
              <a:spcAft>
                <a:spcPts val="0"/>
              </a:spcAft>
              <a:buClr>
                <a:schemeClr val="lt1"/>
              </a:buClr>
              <a:buSzPts val="2000"/>
              <a:buNone/>
              <a:defRPr>
                <a:solidFill>
                  <a:schemeClr val="lt1"/>
                </a:solidFill>
              </a:defRPr>
            </a:lvl8pPr>
            <a:lvl9pPr lvl="8" algn="ctr">
              <a:spcBef>
                <a:spcPts val="400"/>
              </a:spcBef>
              <a:spcAft>
                <a:spcPts val="0"/>
              </a:spcAft>
              <a:buClr>
                <a:schemeClr val="lt1"/>
              </a:buClr>
              <a:buSzPts val="2000"/>
              <a:buNone/>
              <a:defRPr>
                <a:solidFill>
                  <a:schemeClr val="lt1"/>
                </a:solidFill>
              </a:defRPr>
            </a:lvl9pPr>
          </a:lstStyle>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hấn mạnh">
  <p:cSld name="Nhấn mạnh">
    <p:spTree>
      <p:nvGrpSpPr>
        <p:cNvPr id="43" name="Shape 43"/>
        <p:cNvGrpSpPr/>
        <p:nvPr/>
      </p:nvGrpSpPr>
      <p:grpSpPr>
        <a:xfrm>
          <a:off x="0" y="0"/>
          <a:ext cx="0" cy="0"/>
          <a:chOff x="0" y="0"/>
          <a:chExt cx="0" cy="0"/>
        </a:xfrm>
      </p:grpSpPr>
      <p:sp>
        <p:nvSpPr>
          <p:cNvPr id="44" name="Google Shape;44;p44"/>
          <p:cNvSpPr/>
          <p:nvPr/>
        </p:nvSpPr>
        <p:spPr>
          <a:xfrm>
            <a:off x="8526512" y="6237312"/>
            <a:ext cx="617488" cy="617488"/>
          </a:xfrm>
          <a:prstGeom prst="flowChartConnector">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 name="Google Shape;45;p44"/>
          <p:cNvSpPr txBox="1"/>
          <p:nvPr>
            <p:ph type="title"/>
          </p:nvPr>
        </p:nvSpPr>
        <p:spPr>
          <a:xfrm>
            <a:off x="0" y="-27384"/>
            <a:ext cx="9144000" cy="6882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FF0000"/>
              </a:buClr>
              <a:buSzPts val="6000"/>
              <a:buFont typeface="Arial Narrow"/>
              <a:buNone/>
              <a:defRPr b="1" sz="6000">
                <a:solidFill>
                  <a:srgbClr val="FF0000"/>
                </a:solidFill>
                <a:latin typeface="Arial Narrow"/>
                <a:ea typeface="Arial Narrow"/>
                <a:cs typeface="Arial Narrow"/>
                <a:sym typeface="Arial Narr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44"/>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lvl1pPr indent="0" lvl="0" marL="0" algn="ctr">
              <a:spcBef>
                <a:spcPts val="0"/>
              </a:spcBef>
              <a:buNone/>
              <a:defRPr b="1" sz="3200">
                <a:solidFill>
                  <a:srgbClr val="FFFF00"/>
                </a:solidFill>
                <a:latin typeface="Calibri"/>
                <a:ea typeface="Calibri"/>
                <a:cs typeface="Calibri"/>
                <a:sym typeface="Calibri"/>
              </a:defRPr>
            </a:lvl1pPr>
            <a:lvl2pPr indent="0" lvl="1" marL="0" algn="ctr">
              <a:spcBef>
                <a:spcPts val="0"/>
              </a:spcBef>
              <a:buNone/>
              <a:defRPr b="1" sz="3200">
                <a:solidFill>
                  <a:srgbClr val="FFFF00"/>
                </a:solidFill>
                <a:latin typeface="Calibri"/>
                <a:ea typeface="Calibri"/>
                <a:cs typeface="Calibri"/>
                <a:sym typeface="Calibri"/>
              </a:defRPr>
            </a:lvl2pPr>
            <a:lvl3pPr indent="0" lvl="2" marL="0" algn="ctr">
              <a:spcBef>
                <a:spcPts val="0"/>
              </a:spcBef>
              <a:buNone/>
              <a:defRPr b="1" sz="3200">
                <a:solidFill>
                  <a:srgbClr val="FFFF00"/>
                </a:solidFill>
                <a:latin typeface="Calibri"/>
                <a:ea typeface="Calibri"/>
                <a:cs typeface="Calibri"/>
                <a:sym typeface="Calibri"/>
              </a:defRPr>
            </a:lvl3pPr>
            <a:lvl4pPr indent="0" lvl="3" marL="0" algn="ctr">
              <a:spcBef>
                <a:spcPts val="0"/>
              </a:spcBef>
              <a:buNone/>
              <a:defRPr b="1" sz="3200">
                <a:solidFill>
                  <a:srgbClr val="FFFF00"/>
                </a:solidFill>
                <a:latin typeface="Calibri"/>
                <a:ea typeface="Calibri"/>
                <a:cs typeface="Calibri"/>
                <a:sym typeface="Calibri"/>
              </a:defRPr>
            </a:lvl4pPr>
            <a:lvl5pPr indent="0" lvl="4" marL="0" algn="ctr">
              <a:spcBef>
                <a:spcPts val="0"/>
              </a:spcBef>
              <a:buNone/>
              <a:defRPr b="1" sz="3200">
                <a:solidFill>
                  <a:srgbClr val="FFFF00"/>
                </a:solidFill>
                <a:latin typeface="Calibri"/>
                <a:ea typeface="Calibri"/>
                <a:cs typeface="Calibri"/>
                <a:sym typeface="Calibri"/>
              </a:defRPr>
            </a:lvl5pPr>
            <a:lvl6pPr indent="0" lvl="5" marL="0" algn="ctr">
              <a:spcBef>
                <a:spcPts val="0"/>
              </a:spcBef>
              <a:buNone/>
              <a:defRPr b="1" sz="3200">
                <a:solidFill>
                  <a:srgbClr val="FFFF00"/>
                </a:solidFill>
                <a:latin typeface="Calibri"/>
                <a:ea typeface="Calibri"/>
                <a:cs typeface="Calibri"/>
                <a:sym typeface="Calibri"/>
              </a:defRPr>
            </a:lvl6pPr>
            <a:lvl7pPr indent="0" lvl="6" marL="0" algn="ctr">
              <a:spcBef>
                <a:spcPts val="0"/>
              </a:spcBef>
              <a:buNone/>
              <a:defRPr b="1" sz="3200">
                <a:solidFill>
                  <a:srgbClr val="FFFF00"/>
                </a:solidFill>
                <a:latin typeface="Calibri"/>
                <a:ea typeface="Calibri"/>
                <a:cs typeface="Calibri"/>
                <a:sym typeface="Calibri"/>
              </a:defRPr>
            </a:lvl7pPr>
            <a:lvl8pPr indent="0" lvl="7" marL="0" algn="ctr">
              <a:spcBef>
                <a:spcPts val="0"/>
              </a:spcBef>
              <a:buNone/>
              <a:defRPr b="1" sz="3200">
                <a:solidFill>
                  <a:srgbClr val="FFFF00"/>
                </a:solidFill>
                <a:latin typeface="Calibri"/>
                <a:ea typeface="Calibri"/>
                <a:cs typeface="Calibri"/>
                <a:sym typeface="Calibri"/>
              </a:defRPr>
            </a:lvl8pPr>
            <a:lvl9pPr indent="0" lvl="8" marL="0" algn="ctr">
              <a:spcBef>
                <a:spcPts val="0"/>
              </a:spcBef>
              <a:buNone/>
              <a:defRPr b="1" sz="3200">
                <a:solidFill>
                  <a:srgbClr val="FFFF00"/>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transition spd="slow" p14:dur="1600">
    <p:blinds dir="vert"/>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 and Answer 1">
  <p:cSld name="Question and Answer 1">
    <p:spTree>
      <p:nvGrpSpPr>
        <p:cNvPr id="47" name="Shape 47"/>
        <p:cNvGrpSpPr/>
        <p:nvPr/>
      </p:nvGrpSpPr>
      <p:grpSpPr>
        <a:xfrm>
          <a:off x="0" y="0"/>
          <a:ext cx="0" cy="0"/>
          <a:chOff x="0" y="0"/>
          <a:chExt cx="0" cy="0"/>
        </a:xfrm>
      </p:grpSpPr>
      <p:pic>
        <p:nvPicPr>
          <p:cNvPr descr="http://www.princetonacademy.in/wp-content/uploads/2012/03/QNA.jpg" id="48" name="Google Shape;48;p45"/>
          <p:cNvPicPr preferRelativeResize="0"/>
          <p:nvPr/>
        </p:nvPicPr>
        <p:blipFill rotWithShape="1">
          <a:blip r:embed="rId2">
            <a:alphaModFix/>
          </a:blip>
          <a:srcRect b="0" l="0" r="0" t="0"/>
          <a:stretch/>
        </p:blipFill>
        <p:spPr>
          <a:xfrm>
            <a:off x="1333500" y="533400"/>
            <a:ext cx="6057900" cy="6057900"/>
          </a:xfrm>
          <a:prstGeom prst="rect">
            <a:avLst/>
          </a:prstGeom>
          <a:noFill/>
          <a:ln>
            <a:noFill/>
          </a:ln>
        </p:spPr>
      </p:pic>
    </p:spTree>
  </p:cSld>
  <p:clrMapOvr>
    <a:masterClrMapping/>
  </p:clrMapOvr>
  <p:transition spd="slow" p14:dur="1600">
    <p:blinds dir="vert"/>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 and Answer 2">
  <p:cSld name="Question and Answer 2">
    <p:spTree>
      <p:nvGrpSpPr>
        <p:cNvPr id="49" name="Shape 49"/>
        <p:cNvGrpSpPr/>
        <p:nvPr/>
      </p:nvGrpSpPr>
      <p:grpSpPr>
        <a:xfrm>
          <a:off x="0" y="0"/>
          <a:ext cx="0" cy="0"/>
          <a:chOff x="0" y="0"/>
          <a:chExt cx="0" cy="0"/>
        </a:xfrm>
      </p:grpSpPr>
      <p:pic>
        <p:nvPicPr>
          <p:cNvPr descr="http://previews.123rf.com/images/donskarpo/donskarpo1211/donskarpo121100051/16217385-questions-and-answers-red-white-black-dice-isolated-on-white-background-Stock-Photo.jpg" id="50" name="Google Shape;50;p46"/>
          <p:cNvPicPr preferRelativeResize="0"/>
          <p:nvPr/>
        </p:nvPicPr>
        <p:blipFill rotWithShape="1">
          <a:blip r:embed="rId2">
            <a:alphaModFix/>
          </a:blip>
          <a:srcRect b="0" l="0" r="0" t="0"/>
          <a:stretch/>
        </p:blipFill>
        <p:spPr>
          <a:xfrm>
            <a:off x="1066800" y="1676399"/>
            <a:ext cx="6991350" cy="3486151"/>
          </a:xfrm>
          <a:prstGeom prst="rect">
            <a:avLst/>
          </a:prstGeom>
          <a:noFill/>
          <a:ln>
            <a:noFill/>
          </a:ln>
        </p:spPr>
      </p:pic>
    </p:spTree>
  </p:cSld>
  <p:clrMapOvr>
    <a:masterClrMapping/>
  </p:clrMapOvr>
  <p:transition spd="slow" p14:dur="1600">
    <p:blinds dir="vert"/>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5" Type="http://schemas.openxmlformats.org/officeDocument/2006/relationships/slideLayout" Target="../slideLayouts/slideLayout16.xml"/><Relationship Id="rId14" Type="http://schemas.openxmlformats.org/officeDocument/2006/relationships/slideLayout" Target="../slideLayouts/slideLayout15.xml"/><Relationship Id="rId17" Type="http://schemas.openxmlformats.org/officeDocument/2006/relationships/theme" Target="../theme/theme3.xml"/><Relationship Id="rId16" Type="http://schemas.openxmlformats.org/officeDocument/2006/relationships/slideLayout" Target="../slideLayouts/slideLayout17.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12" name="Google Shape;12;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Google Shape;14;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VN"/>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 name="Shape 18"/>
        <p:cNvGrpSpPr/>
        <p:nvPr/>
      </p:nvGrpSpPr>
      <p:grpSpPr>
        <a:xfrm>
          <a:off x="0" y="0"/>
          <a:ext cx="0" cy="0"/>
          <a:chOff x="0" y="0"/>
          <a:chExt cx="0" cy="0"/>
        </a:xfrm>
      </p:grpSpPr>
      <p:sp>
        <p:nvSpPr>
          <p:cNvPr id="19" name="Google Shape;19;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1" name="Google Shape;21;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VN"/>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jpg"/><Relationship Id="rId4" Type="http://schemas.openxmlformats.org/officeDocument/2006/relationships/image" Target="../media/image2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jpg"/><Relationship Id="rId4" Type="http://schemas.openxmlformats.org/officeDocument/2006/relationships/image" Target="../media/image1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jpg"/><Relationship Id="rId4" Type="http://schemas.openxmlformats.org/officeDocument/2006/relationships/image" Target="../media/image14.jpg"/><Relationship Id="rId5"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
          <p:cNvSpPr txBox="1"/>
          <p:nvPr>
            <p:ph type="ctrTitle"/>
          </p:nvPr>
        </p:nvSpPr>
        <p:spPr>
          <a:xfrm>
            <a:off x="685800" y="1196753"/>
            <a:ext cx="7772400" cy="2376264"/>
          </a:xfrm>
          <a:prstGeom prst="rect">
            <a:avLst/>
          </a:prstGeom>
          <a:noFill/>
          <a:ln>
            <a:noFill/>
          </a:ln>
        </p:spPr>
        <p:txBody>
          <a:bodyPr anchorCtr="0" anchor="b" bIns="45700" lIns="91425" spcFirstLastPara="1" rIns="91425" wrap="square" tIns="45700">
            <a:normAutofit/>
          </a:bodyPr>
          <a:lstStyle/>
          <a:p>
            <a:pPr indent="0" lvl="0" marL="0" rtl="0" algn="ctr">
              <a:lnSpc>
                <a:spcPct val="114000"/>
              </a:lnSpc>
              <a:spcBef>
                <a:spcPts val="0"/>
              </a:spcBef>
              <a:spcAft>
                <a:spcPts val="0"/>
              </a:spcAft>
              <a:buClr>
                <a:schemeClr val="lt1"/>
              </a:buClr>
              <a:buSzPts val="4000"/>
              <a:buFont typeface="Arial"/>
              <a:buNone/>
            </a:pPr>
            <a:r>
              <a:rPr lang="vi-VN"/>
              <a:t>CƠ SỞ AN TOÀN THÔNG TIN</a:t>
            </a:r>
            <a:endParaRPr/>
          </a:p>
        </p:txBody>
      </p:sp>
      <p:sp>
        <p:nvSpPr>
          <p:cNvPr id="82" name="Google Shape;82;p1"/>
          <p:cNvSpPr txBox="1"/>
          <p:nvPr>
            <p:ph idx="1" type="subTitle"/>
          </p:nvPr>
        </p:nvSpPr>
        <p:spPr>
          <a:xfrm>
            <a:off x="683568" y="3717032"/>
            <a:ext cx="7776864" cy="108012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3200"/>
              <a:buNone/>
            </a:pPr>
            <a:r>
              <a:rPr lang="vi-VN"/>
              <a:t>Bài 02. Hiểm họa an toàn thông tin</a:t>
            </a:r>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0"/>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Hiểm họa an toàn thông tin</a:t>
            </a:r>
            <a:endParaRPr/>
          </a:p>
        </p:txBody>
      </p:sp>
      <p:sp>
        <p:nvSpPr>
          <p:cNvPr id="189" name="Google Shape;189;p10"/>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sp>
        <p:nvSpPr>
          <p:cNvPr id="190" name="Google Shape;190;p10"/>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rmAutofit/>
          </a:bodyPr>
          <a:lstStyle/>
          <a:p>
            <a:pPr indent="0" lvl="0" marL="0" rtl="0" algn="ctr">
              <a:lnSpc>
                <a:spcPct val="114000"/>
              </a:lnSpc>
              <a:spcBef>
                <a:spcPts val="0"/>
              </a:spcBef>
              <a:spcAft>
                <a:spcPts val="0"/>
              </a:spcAft>
              <a:buClr>
                <a:srgbClr val="FF0000"/>
              </a:buClr>
              <a:buSzPts val="3600"/>
              <a:buNone/>
            </a:pPr>
            <a:r>
              <a:rPr b="1" lang="vi-VN">
                <a:solidFill>
                  <a:srgbClr val="FF0000"/>
                </a:solidFill>
              </a:rPr>
              <a:t>Rủi ro</a:t>
            </a:r>
            <a:endParaRPr/>
          </a:p>
          <a:p>
            <a:pPr indent="-342900" lvl="0" marL="342900" rtl="0" algn="l">
              <a:lnSpc>
                <a:spcPct val="114000"/>
              </a:lnSpc>
              <a:spcBef>
                <a:spcPts val="4200"/>
              </a:spcBef>
              <a:spcAft>
                <a:spcPts val="0"/>
              </a:spcAft>
              <a:buClr>
                <a:schemeClr val="dk1"/>
              </a:buClr>
              <a:buSzPts val="3600"/>
              <a:buFont typeface="Noto Sans Symbols"/>
              <a:buChar char="▪"/>
            </a:pPr>
            <a:r>
              <a:rPr b="1" lang="vi-VN"/>
              <a:t>Rủi ro</a:t>
            </a:r>
            <a:r>
              <a:rPr lang="vi-VN"/>
              <a:t> của HTTT là những </a:t>
            </a:r>
            <a:r>
              <a:rPr b="1" lang="vi-VN">
                <a:solidFill>
                  <a:srgbClr val="FF0000"/>
                </a:solidFill>
              </a:rPr>
              <a:t>khả năng xấu</a:t>
            </a:r>
            <a:r>
              <a:rPr lang="vi-VN"/>
              <a:t> có thể xảy ra đối với hệ thống.</a:t>
            </a:r>
            <a:endParaRPr/>
          </a:p>
          <a:p>
            <a:pPr indent="-342900" lvl="0" marL="342900" rtl="0" algn="l">
              <a:lnSpc>
                <a:spcPct val="114000"/>
              </a:lnSpc>
              <a:spcBef>
                <a:spcPts val="2400"/>
              </a:spcBef>
              <a:spcAft>
                <a:spcPts val="0"/>
              </a:spcAft>
              <a:buClr>
                <a:schemeClr val="dk1"/>
              </a:buClr>
              <a:buSzPts val="3600"/>
              <a:buFont typeface="Noto Sans Symbols"/>
              <a:buChar char="▪"/>
            </a:pPr>
            <a:r>
              <a:rPr b="1" lang="vi-VN"/>
              <a:t>Ví dụ</a:t>
            </a:r>
            <a:r>
              <a:rPr lang="vi-VN"/>
              <a:t>:</a:t>
            </a:r>
            <a:endParaRPr/>
          </a:p>
          <a:p>
            <a:pPr indent="-285750" lvl="1" marL="742950" rtl="0" algn="l">
              <a:spcBef>
                <a:spcPts val="1200"/>
              </a:spcBef>
              <a:spcAft>
                <a:spcPts val="0"/>
              </a:spcAft>
              <a:buClr>
                <a:schemeClr val="dk1"/>
              </a:buClr>
              <a:buSzPts val="3200"/>
              <a:buFont typeface="Courier New"/>
              <a:buChar char="o"/>
            </a:pPr>
            <a:r>
              <a:rPr lang="vi-VN"/>
              <a:t>Rủi ro lộ bí mật</a:t>
            </a:r>
            <a:endParaRPr/>
          </a:p>
          <a:p>
            <a:pPr indent="-285750" lvl="1" marL="742950" rtl="0" algn="l">
              <a:spcBef>
                <a:spcPts val="0"/>
              </a:spcBef>
              <a:spcAft>
                <a:spcPts val="0"/>
              </a:spcAft>
              <a:buClr>
                <a:schemeClr val="dk1"/>
              </a:buClr>
              <a:buSzPts val="3200"/>
              <a:buFont typeface="Courier New"/>
              <a:buChar char="o"/>
            </a:pPr>
            <a:r>
              <a:rPr lang="vi-VN"/>
              <a:t>Rủi ro mất dữ liệu</a:t>
            </a:r>
            <a:endParaRPr/>
          </a:p>
          <a:p>
            <a:pPr indent="-285750" lvl="1" marL="742950" rtl="0" algn="l">
              <a:spcBef>
                <a:spcPts val="0"/>
              </a:spcBef>
              <a:spcAft>
                <a:spcPts val="0"/>
              </a:spcAft>
              <a:buClr>
                <a:schemeClr val="dk1"/>
              </a:buClr>
              <a:buSzPts val="3200"/>
              <a:buFont typeface="Courier New"/>
              <a:buChar char="o"/>
            </a:pPr>
            <a:r>
              <a:rPr lang="vi-VN"/>
              <a:t>Rủi ro hỏng thiết bị</a:t>
            </a:r>
            <a:endParaRPr/>
          </a:p>
        </p:txBody>
      </p:sp>
    </p:spTree>
  </p:cSld>
  <p:clrMapOvr>
    <a:masterClrMapping/>
  </p:clrMapOvr>
  <p:transition spd="slow" p14:dur="1600">
    <p:blinds dir="ver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1"/>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Hiểm họa an toàn thông tin</a:t>
            </a:r>
            <a:endParaRPr/>
          </a:p>
        </p:txBody>
      </p:sp>
      <p:sp>
        <p:nvSpPr>
          <p:cNvPr id="196" name="Google Shape;196;p11"/>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pic>
        <p:nvPicPr>
          <p:cNvPr descr="http://www.howtogeek.com/wp-content/uploads/2014/02/ximg_530e11627e31b.png.pagespeed.gp+jp+jw+pj+js+rj+rp+rw+ri+cp+md.ic.5STUA-fWUQ.png" id="197" name="Google Shape;197;p11"/>
          <p:cNvPicPr preferRelativeResize="0"/>
          <p:nvPr/>
        </p:nvPicPr>
        <p:blipFill rotWithShape="1">
          <a:blip r:embed="rId3">
            <a:alphaModFix/>
          </a:blip>
          <a:srcRect b="0" l="0" r="0" t="0"/>
          <a:stretch/>
        </p:blipFill>
        <p:spPr>
          <a:xfrm>
            <a:off x="5080" y="685800"/>
            <a:ext cx="9138920" cy="3130926"/>
          </a:xfrm>
          <a:prstGeom prst="rect">
            <a:avLst/>
          </a:prstGeom>
          <a:noFill/>
          <a:ln>
            <a:noFill/>
          </a:ln>
        </p:spPr>
      </p:pic>
      <p:sp>
        <p:nvSpPr>
          <p:cNvPr id="198" name="Google Shape;198;p11"/>
          <p:cNvSpPr/>
          <p:nvPr/>
        </p:nvSpPr>
        <p:spPr>
          <a:xfrm>
            <a:off x="0" y="4038600"/>
            <a:ext cx="9144000" cy="2011446"/>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30000"/>
              </a:lnSpc>
              <a:spcBef>
                <a:spcPts val="0"/>
              </a:spcBef>
              <a:spcAft>
                <a:spcPts val="0"/>
              </a:spcAft>
              <a:buNone/>
            </a:pPr>
            <a:r>
              <a:rPr b="0" i="0" lang="vi-VN" sz="4000" u="none" cap="none" strike="noStrike">
                <a:solidFill>
                  <a:schemeClr val="dk1"/>
                </a:solidFill>
                <a:latin typeface="Calibri"/>
                <a:ea typeface="Calibri"/>
                <a:cs typeface="Calibri"/>
                <a:sym typeface="Calibri"/>
              </a:rPr>
              <a:t>Hãy chỉ ra một số bộ </a:t>
            </a:r>
            <a:br>
              <a:rPr b="0" i="0" lang="vi-VN" sz="4000" u="none" cap="none" strike="noStrike">
                <a:solidFill>
                  <a:schemeClr val="dk1"/>
                </a:solidFill>
                <a:latin typeface="Calibri"/>
                <a:ea typeface="Calibri"/>
                <a:cs typeface="Calibri"/>
                <a:sym typeface="Calibri"/>
              </a:rPr>
            </a:br>
            <a:r>
              <a:rPr b="0" i="0" lang="vi-VN" sz="4000" u="none" cap="none" strike="noStrike">
                <a:solidFill>
                  <a:schemeClr val="dk1"/>
                </a:solidFill>
                <a:latin typeface="Calibri"/>
                <a:ea typeface="Calibri"/>
                <a:cs typeface="Calibri"/>
                <a:sym typeface="Calibri"/>
              </a:rPr>
              <a:t>(Điểm yếu, Hiểm họa, Rủi ro)</a:t>
            </a:r>
            <a:endParaRPr/>
          </a:p>
        </p:txBody>
      </p:sp>
    </p:spTree>
  </p:cSld>
  <p:clrMapOvr>
    <a:masterClrMapping/>
  </p:clrMapOvr>
  <p:transition spd="slow" p14:dur="1600">
    <p:blinds dir="ver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grpSp>
        <p:nvGrpSpPr>
          <p:cNvPr id="204" name="Google Shape;204;p12"/>
          <p:cNvGrpSpPr/>
          <p:nvPr/>
        </p:nvGrpSpPr>
        <p:grpSpPr>
          <a:xfrm>
            <a:off x="304800" y="470881"/>
            <a:ext cx="8610600" cy="5916239"/>
            <a:chOff x="0" y="242281"/>
            <a:chExt cx="8610600" cy="5916239"/>
          </a:xfrm>
        </p:grpSpPr>
        <p:sp>
          <p:nvSpPr>
            <p:cNvPr id="205" name="Google Shape;205;p12"/>
            <p:cNvSpPr/>
            <p:nvPr/>
          </p:nvSpPr>
          <p:spPr>
            <a:xfrm rot="5400000">
              <a:off x="4309620" y="-3030539"/>
              <a:ext cx="1028160" cy="7573800"/>
            </a:xfrm>
            <a:prstGeom prst="round2SameRect">
              <a:avLst>
                <a:gd fmla="val 16667" name="adj1"/>
                <a:gd fmla="val 0" name="adj2"/>
              </a:avLst>
            </a:prstGeom>
            <a:solidFill>
              <a:srgbClr val="FBDCCE">
                <a:alpha val="89803"/>
              </a:srgbClr>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2"/>
            <p:cNvSpPr txBox="1"/>
            <p:nvPr/>
          </p:nvSpPr>
          <p:spPr>
            <a:xfrm>
              <a:off x="1036801" y="292471"/>
              <a:ext cx="7523609" cy="927778"/>
            </a:xfrm>
            <a:prstGeom prst="rect">
              <a:avLst/>
            </a:prstGeom>
            <a:noFill/>
            <a:ln>
              <a:noFill/>
            </a:ln>
          </p:spPr>
          <p:txBody>
            <a:bodyPr anchorCtr="0" anchor="ctr" bIns="121900" lIns="182875" spcFirstLastPara="1" rIns="182875" wrap="square" tIns="121900">
              <a:noAutofit/>
            </a:bodyPr>
            <a:lstStyle/>
            <a:p>
              <a:pPr indent="0" lvl="0" marL="0" marR="0" rtl="0" algn="l">
                <a:lnSpc>
                  <a:spcPct val="90000"/>
                </a:lnSpc>
                <a:spcBef>
                  <a:spcPts val="0"/>
                </a:spcBef>
                <a:spcAft>
                  <a:spcPts val="0"/>
                </a:spcAft>
                <a:buClr>
                  <a:schemeClr val="dk1"/>
                </a:buClr>
                <a:buSzPts val="4800"/>
                <a:buFont typeface="Calibri"/>
                <a:buNone/>
              </a:pPr>
              <a:r>
                <a:rPr b="0" i="0" lang="vi-VN" sz="4800" u="none" cap="none" strike="noStrike">
                  <a:solidFill>
                    <a:schemeClr val="dk1"/>
                  </a:solidFill>
                  <a:latin typeface="Calibri"/>
                  <a:ea typeface="Calibri"/>
                  <a:cs typeface="Calibri"/>
                  <a:sym typeface="Calibri"/>
                </a:rPr>
                <a:t>Khái niệm hiểm họa ATTT</a:t>
              </a:r>
              <a:endParaRPr/>
            </a:p>
          </p:txBody>
        </p:sp>
        <p:sp>
          <p:nvSpPr>
            <p:cNvPr id="207" name="Google Shape;207;p12"/>
            <p:cNvSpPr/>
            <p:nvPr/>
          </p:nvSpPr>
          <p:spPr>
            <a:xfrm>
              <a:off x="0" y="324360"/>
              <a:ext cx="864000" cy="864000"/>
            </a:xfrm>
            <a:prstGeom prst="ellipse">
              <a:avLst/>
            </a:prstGeom>
            <a:gradFill>
              <a:gsLst>
                <a:gs pos="0">
                  <a:srgbClr val="C86B1D"/>
                </a:gs>
                <a:gs pos="80000">
                  <a:srgbClr val="FF8D25"/>
                </a:gs>
                <a:gs pos="100000">
                  <a:srgbClr val="FF8D22"/>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2"/>
            <p:cNvSpPr txBox="1"/>
            <p:nvPr/>
          </p:nvSpPr>
          <p:spPr>
            <a:xfrm>
              <a:off x="126530" y="450890"/>
              <a:ext cx="610940" cy="6109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4600"/>
                <a:buFont typeface="Calibri"/>
                <a:buNone/>
              </a:pPr>
              <a:r>
                <a:rPr b="1" i="0" lang="vi-VN" sz="4600" u="none" cap="none" strike="noStrike">
                  <a:solidFill>
                    <a:schemeClr val="lt1"/>
                  </a:solidFill>
                  <a:latin typeface="Calibri"/>
                  <a:ea typeface="Calibri"/>
                  <a:cs typeface="Calibri"/>
                  <a:sym typeface="Calibri"/>
                </a:rPr>
                <a:t>1</a:t>
              </a:r>
              <a:endParaRPr/>
            </a:p>
          </p:txBody>
        </p:sp>
        <p:sp>
          <p:nvSpPr>
            <p:cNvPr id="209" name="Google Shape;209;p12"/>
            <p:cNvSpPr/>
            <p:nvPr/>
          </p:nvSpPr>
          <p:spPr>
            <a:xfrm rot="5400000">
              <a:off x="4309620" y="-1829579"/>
              <a:ext cx="1028160" cy="7573800"/>
            </a:xfrm>
            <a:prstGeom prst="round2SameRect">
              <a:avLst>
                <a:gd fmla="val 16667" name="adj1"/>
                <a:gd fmla="val 0" name="adj2"/>
              </a:avLst>
            </a:prstGeom>
            <a:solidFill>
              <a:srgbClr val="00FF00"/>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2"/>
            <p:cNvSpPr txBox="1"/>
            <p:nvPr/>
          </p:nvSpPr>
          <p:spPr>
            <a:xfrm>
              <a:off x="1036801" y="1493431"/>
              <a:ext cx="7523609" cy="927778"/>
            </a:xfrm>
            <a:prstGeom prst="rect">
              <a:avLst/>
            </a:prstGeom>
            <a:noFill/>
            <a:ln>
              <a:noFill/>
            </a:ln>
          </p:spPr>
          <p:txBody>
            <a:bodyPr anchorCtr="0" anchor="ctr" bIns="121900" lIns="182875" spcFirstLastPara="1" rIns="182875" wrap="square" tIns="121900">
              <a:noAutofit/>
            </a:bodyPr>
            <a:lstStyle/>
            <a:p>
              <a:pPr indent="0" lvl="0" marL="0" marR="0" rtl="0" algn="l">
                <a:lnSpc>
                  <a:spcPct val="90000"/>
                </a:lnSpc>
                <a:spcBef>
                  <a:spcPts val="0"/>
                </a:spcBef>
                <a:spcAft>
                  <a:spcPts val="0"/>
                </a:spcAft>
                <a:buClr>
                  <a:schemeClr val="dk1"/>
                </a:buClr>
                <a:buSzPts val="4800"/>
                <a:buFont typeface="Calibri"/>
                <a:buNone/>
              </a:pPr>
              <a:r>
                <a:rPr b="0" i="0" lang="vi-VN" sz="4800" u="none" cap="none" strike="noStrike">
                  <a:solidFill>
                    <a:schemeClr val="dk1"/>
                  </a:solidFill>
                  <a:latin typeface="Calibri"/>
                  <a:ea typeface="Calibri"/>
                  <a:cs typeface="Calibri"/>
                  <a:sym typeface="Calibri"/>
                </a:rPr>
                <a:t>Phân loại hiểm họa ATTT</a:t>
              </a:r>
              <a:endParaRPr/>
            </a:p>
          </p:txBody>
        </p:sp>
        <p:sp>
          <p:nvSpPr>
            <p:cNvPr id="211" name="Google Shape;211;p12"/>
            <p:cNvSpPr/>
            <p:nvPr/>
          </p:nvSpPr>
          <p:spPr>
            <a:xfrm>
              <a:off x="0" y="1525320"/>
              <a:ext cx="864000" cy="864000"/>
            </a:xfrm>
            <a:prstGeom prst="ellipse">
              <a:avLst/>
            </a:prstGeom>
            <a:solidFill>
              <a:srgbClr val="00FF00"/>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2"/>
            <p:cNvSpPr txBox="1"/>
            <p:nvPr/>
          </p:nvSpPr>
          <p:spPr>
            <a:xfrm>
              <a:off x="126530" y="1651850"/>
              <a:ext cx="610940" cy="6109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4600"/>
                <a:buFont typeface="Calibri"/>
                <a:buNone/>
              </a:pPr>
              <a:r>
                <a:rPr b="0" i="0" lang="vi-VN" sz="4600" u="none" cap="none" strike="noStrike">
                  <a:solidFill>
                    <a:schemeClr val="lt1"/>
                  </a:solidFill>
                  <a:latin typeface="Calibri"/>
                  <a:ea typeface="Calibri"/>
                  <a:cs typeface="Calibri"/>
                  <a:sym typeface="Calibri"/>
                </a:rPr>
                <a:t>2</a:t>
              </a:r>
              <a:endParaRPr/>
            </a:p>
          </p:txBody>
        </p:sp>
        <p:sp>
          <p:nvSpPr>
            <p:cNvPr id="213" name="Google Shape;213;p12"/>
            <p:cNvSpPr/>
            <p:nvPr/>
          </p:nvSpPr>
          <p:spPr>
            <a:xfrm rot="5400000">
              <a:off x="3988320" y="-307319"/>
              <a:ext cx="1670760" cy="7573800"/>
            </a:xfrm>
            <a:prstGeom prst="round2SameRect">
              <a:avLst>
                <a:gd fmla="val 16667" name="adj1"/>
                <a:gd fmla="val 0" name="adj2"/>
              </a:avLst>
            </a:prstGeom>
            <a:solidFill>
              <a:srgbClr val="FBDCCE">
                <a:alpha val="89803"/>
              </a:srgbClr>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2"/>
            <p:cNvSpPr txBox="1"/>
            <p:nvPr/>
          </p:nvSpPr>
          <p:spPr>
            <a:xfrm>
              <a:off x="1036800" y="2725761"/>
              <a:ext cx="7492240" cy="1507640"/>
            </a:xfrm>
            <a:prstGeom prst="rect">
              <a:avLst/>
            </a:prstGeom>
            <a:noFill/>
            <a:ln>
              <a:noFill/>
            </a:ln>
          </p:spPr>
          <p:txBody>
            <a:bodyPr anchorCtr="0" anchor="ctr" bIns="121900" lIns="182875" spcFirstLastPara="1" rIns="182875" wrap="square" tIns="121900">
              <a:noAutofit/>
            </a:bodyPr>
            <a:lstStyle/>
            <a:p>
              <a:pPr indent="0" lvl="0" marL="0" marR="0" rtl="0" algn="l">
                <a:lnSpc>
                  <a:spcPct val="90000"/>
                </a:lnSpc>
                <a:spcBef>
                  <a:spcPts val="0"/>
                </a:spcBef>
                <a:spcAft>
                  <a:spcPts val="0"/>
                </a:spcAft>
                <a:buClr>
                  <a:schemeClr val="dk1"/>
                </a:buClr>
                <a:buSzPts val="4800"/>
                <a:buFont typeface="Calibri"/>
                <a:buNone/>
              </a:pPr>
              <a:r>
                <a:rPr b="0" i="0" lang="vi-VN" sz="4800" u="none" cap="none" strike="noStrike">
                  <a:solidFill>
                    <a:schemeClr val="dk1"/>
                  </a:solidFill>
                  <a:latin typeface="Calibri"/>
                  <a:ea typeface="Calibri"/>
                  <a:cs typeface="Calibri"/>
                  <a:sym typeface="Calibri"/>
                </a:rPr>
                <a:t>Nguyên tắc đảm bảo an toàn thông tin</a:t>
              </a:r>
              <a:endParaRPr/>
            </a:p>
          </p:txBody>
        </p:sp>
        <p:sp>
          <p:nvSpPr>
            <p:cNvPr id="215" name="Google Shape;215;p12"/>
            <p:cNvSpPr/>
            <p:nvPr/>
          </p:nvSpPr>
          <p:spPr>
            <a:xfrm>
              <a:off x="0" y="3047580"/>
              <a:ext cx="864000" cy="864000"/>
            </a:xfrm>
            <a:prstGeom prst="ellipse">
              <a:avLst/>
            </a:prstGeom>
            <a:gradFill>
              <a:gsLst>
                <a:gs pos="0">
                  <a:srgbClr val="C86B1D"/>
                </a:gs>
                <a:gs pos="80000">
                  <a:srgbClr val="FF8D25"/>
                </a:gs>
                <a:gs pos="100000">
                  <a:srgbClr val="FF8D22"/>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2"/>
            <p:cNvSpPr txBox="1"/>
            <p:nvPr/>
          </p:nvSpPr>
          <p:spPr>
            <a:xfrm>
              <a:off x="126530" y="3174110"/>
              <a:ext cx="610940" cy="6109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4600"/>
                <a:buFont typeface="Calibri"/>
                <a:buNone/>
              </a:pPr>
              <a:r>
                <a:rPr b="0" i="0" lang="vi-VN" sz="4600" u="none" cap="none" strike="noStrike">
                  <a:solidFill>
                    <a:schemeClr val="lt1"/>
                  </a:solidFill>
                  <a:latin typeface="Calibri"/>
                  <a:ea typeface="Calibri"/>
                  <a:cs typeface="Calibri"/>
                  <a:sym typeface="Calibri"/>
                </a:rPr>
                <a:t>3</a:t>
              </a:r>
              <a:endParaRPr/>
            </a:p>
          </p:txBody>
        </p:sp>
        <p:sp>
          <p:nvSpPr>
            <p:cNvPr id="217" name="Google Shape;217;p12"/>
            <p:cNvSpPr/>
            <p:nvPr/>
          </p:nvSpPr>
          <p:spPr>
            <a:xfrm rot="5400000">
              <a:off x="3988320" y="1536240"/>
              <a:ext cx="1670760" cy="7573800"/>
            </a:xfrm>
            <a:prstGeom prst="round2SameRect">
              <a:avLst>
                <a:gd fmla="val 16667" name="adj1"/>
                <a:gd fmla="val 0" name="adj2"/>
              </a:avLst>
            </a:prstGeom>
            <a:solidFill>
              <a:srgbClr val="FBDCCE">
                <a:alpha val="89803"/>
              </a:srgbClr>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2"/>
            <p:cNvSpPr txBox="1"/>
            <p:nvPr/>
          </p:nvSpPr>
          <p:spPr>
            <a:xfrm>
              <a:off x="1036800" y="4569320"/>
              <a:ext cx="7492240" cy="1507640"/>
            </a:xfrm>
            <a:prstGeom prst="rect">
              <a:avLst/>
            </a:prstGeom>
            <a:noFill/>
            <a:ln>
              <a:noFill/>
            </a:ln>
          </p:spPr>
          <p:txBody>
            <a:bodyPr anchorCtr="0" anchor="ctr" bIns="121900" lIns="182875" spcFirstLastPara="1" rIns="182875" wrap="square" tIns="121900">
              <a:noAutofit/>
            </a:bodyPr>
            <a:lstStyle/>
            <a:p>
              <a:pPr indent="0" lvl="0" marL="0" marR="0" rtl="0" algn="l">
                <a:lnSpc>
                  <a:spcPct val="90000"/>
                </a:lnSpc>
                <a:spcBef>
                  <a:spcPts val="0"/>
                </a:spcBef>
                <a:spcAft>
                  <a:spcPts val="0"/>
                </a:spcAft>
                <a:buClr>
                  <a:schemeClr val="dk1"/>
                </a:buClr>
                <a:buSzPts val="4800"/>
                <a:buFont typeface="Calibri"/>
                <a:buNone/>
              </a:pPr>
              <a:r>
                <a:rPr b="0" i="0" lang="vi-VN" sz="4800" u="none" cap="none" strike="noStrike">
                  <a:solidFill>
                    <a:schemeClr val="dk1"/>
                  </a:solidFill>
                  <a:latin typeface="Calibri"/>
                  <a:ea typeface="Calibri"/>
                  <a:cs typeface="Calibri"/>
                  <a:sym typeface="Calibri"/>
                </a:rPr>
                <a:t>Phương pháp chung đảm bảo an toàn thông tin</a:t>
              </a:r>
              <a:endParaRPr/>
            </a:p>
          </p:txBody>
        </p:sp>
        <p:sp>
          <p:nvSpPr>
            <p:cNvPr id="219" name="Google Shape;219;p12"/>
            <p:cNvSpPr/>
            <p:nvPr/>
          </p:nvSpPr>
          <p:spPr>
            <a:xfrm>
              <a:off x="0" y="4891140"/>
              <a:ext cx="864000" cy="864000"/>
            </a:xfrm>
            <a:prstGeom prst="ellipse">
              <a:avLst/>
            </a:prstGeom>
            <a:gradFill>
              <a:gsLst>
                <a:gs pos="0">
                  <a:srgbClr val="C86B1D"/>
                </a:gs>
                <a:gs pos="80000">
                  <a:srgbClr val="FF8D25"/>
                </a:gs>
                <a:gs pos="100000">
                  <a:srgbClr val="FF8D22"/>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2"/>
            <p:cNvSpPr txBox="1"/>
            <p:nvPr/>
          </p:nvSpPr>
          <p:spPr>
            <a:xfrm>
              <a:off x="126530" y="5017670"/>
              <a:ext cx="610940" cy="6109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4600"/>
                <a:buFont typeface="Calibri"/>
                <a:buNone/>
              </a:pPr>
              <a:r>
                <a:rPr b="0" i="0" lang="vi-VN" sz="4600" u="none" cap="none" strike="noStrike">
                  <a:solidFill>
                    <a:schemeClr val="lt1"/>
                  </a:solidFill>
                  <a:latin typeface="Calibri"/>
                  <a:ea typeface="Calibri"/>
                  <a:cs typeface="Calibri"/>
                  <a:sym typeface="Calibri"/>
                </a:rPr>
                <a:t>4</a:t>
              </a:r>
              <a:endParaRPr/>
            </a:p>
          </p:txBody>
        </p:sp>
      </p:grpSp>
    </p:spTree>
  </p:cSld>
  <p:clrMapOvr>
    <a:masterClrMapping/>
  </p:clrMapOvr>
  <mc:AlternateContent>
    <mc:Choice Requires="p14">
      <p:transition spd="slow" p14:dur="1400">
        <p14:rippl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3"/>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a:bodyPr>
          <a:lstStyle/>
          <a:p>
            <a:pPr indent="0" lvl="0" marL="0" rtl="0" algn="ctr">
              <a:lnSpc>
                <a:spcPct val="114000"/>
              </a:lnSpc>
              <a:spcBef>
                <a:spcPts val="0"/>
              </a:spcBef>
              <a:spcAft>
                <a:spcPts val="0"/>
              </a:spcAft>
              <a:buClr>
                <a:srgbClr val="FF0000"/>
              </a:buClr>
              <a:buSzPts val="3600"/>
              <a:buNone/>
            </a:pPr>
            <a:r>
              <a:rPr b="1" lang="vi-VN">
                <a:solidFill>
                  <a:srgbClr val="FF0000"/>
                </a:solidFill>
              </a:rPr>
              <a:t>Hiểm họa</a:t>
            </a:r>
            <a:endParaRPr/>
          </a:p>
          <a:p>
            <a:pPr indent="-342900" lvl="0" marL="342900" rtl="0" algn="l">
              <a:lnSpc>
                <a:spcPct val="114000"/>
              </a:lnSpc>
              <a:spcBef>
                <a:spcPts val="4200"/>
              </a:spcBef>
              <a:spcAft>
                <a:spcPts val="0"/>
              </a:spcAft>
              <a:buClr>
                <a:schemeClr val="dk1"/>
              </a:buClr>
              <a:buSzPts val="3600"/>
              <a:buFont typeface="Noto Sans Symbols"/>
              <a:buChar char="▪"/>
            </a:pPr>
            <a:r>
              <a:rPr b="1" lang="vi-VN"/>
              <a:t>Hiểm họa ATTT</a:t>
            </a:r>
            <a:r>
              <a:rPr lang="vi-VN"/>
              <a:t> của HTTT là những </a:t>
            </a:r>
            <a:r>
              <a:rPr b="1" lang="vi-VN">
                <a:solidFill>
                  <a:srgbClr val="FF0000"/>
                </a:solidFill>
              </a:rPr>
              <a:t>khả năng tác động</a:t>
            </a:r>
            <a:r>
              <a:rPr lang="vi-VN"/>
              <a:t> lên TT, HTTT dẫn tới sự thay đổi, hư hại, sao chép, sự ngăn chặn tiếp cận tới TT; tới sự phá huỷ hoặc sự ngừng trệ hoạt động của vật mang TT.</a:t>
            </a:r>
            <a:endParaRPr/>
          </a:p>
          <a:p>
            <a:pPr indent="-342900" lvl="0" marL="342900" rtl="0" algn="l">
              <a:lnSpc>
                <a:spcPct val="114000"/>
              </a:lnSpc>
              <a:spcBef>
                <a:spcPts val="2400"/>
              </a:spcBef>
              <a:spcAft>
                <a:spcPts val="0"/>
              </a:spcAft>
              <a:buClr>
                <a:schemeClr val="dk1"/>
              </a:buClr>
              <a:buSzPts val="3600"/>
              <a:buFont typeface="Noto Sans Symbols"/>
              <a:buChar char="▪"/>
            </a:pPr>
            <a:r>
              <a:rPr b="1" lang="vi-VN"/>
              <a:t>Ví dụ</a:t>
            </a:r>
            <a:r>
              <a:rPr lang="vi-VN"/>
              <a:t>: virus, động đất, tấn công mạng</a:t>
            </a:r>
            <a:endParaRPr/>
          </a:p>
        </p:txBody>
      </p:sp>
      <p:sp>
        <p:nvSpPr>
          <p:cNvPr id="226" name="Google Shape;226;p13"/>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Hiểm họa an toàn thông tin</a:t>
            </a:r>
            <a:endParaRPr/>
          </a:p>
        </p:txBody>
      </p:sp>
      <p:sp>
        <p:nvSpPr>
          <p:cNvPr id="227" name="Google Shape;227;p13"/>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transition spd="slow" p14:dur="1600">
    <p:blinds dir="ver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4"/>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Vai trò của phân loại hiểm họa</a:t>
            </a:r>
            <a:endParaRPr/>
          </a:p>
        </p:txBody>
      </p:sp>
      <p:sp>
        <p:nvSpPr>
          <p:cNvPr id="234" name="Google Shape;234;p14"/>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pic>
        <p:nvPicPr>
          <p:cNvPr descr="http://www.pcworld.com.vn/pcworld/info/misc/2009/9/A0909_107a.jpg" id="235" name="Google Shape;235;p14"/>
          <p:cNvPicPr preferRelativeResize="0"/>
          <p:nvPr/>
        </p:nvPicPr>
        <p:blipFill rotWithShape="1">
          <a:blip r:embed="rId3">
            <a:alphaModFix/>
          </a:blip>
          <a:srcRect b="0" l="0" r="0" t="0"/>
          <a:stretch/>
        </p:blipFill>
        <p:spPr>
          <a:xfrm>
            <a:off x="95071" y="990600"/>
            <a:ext cx="8812921" cy="5029200"/>
          </a:xfrm>
          <a:prstGeom prst="rect">
            <a:avLst/>
          </a:prstGeom>
          <a:noFill/>
          <a:ln>
            <a:noFill/>
          </a:ln>
        </p:spPr>
      </p:pic>
      <p:sp>
        <p:nvSpPr>
          <p:cNvPr id="236" name="Google Shape;236;p14"/>
          <p:cNvSpPr/>
          <p:nvPr/>
        </p:nvSpPr>
        <p:spPr>
          <a:xfrm>
            <a:off x="2743200" y="4038600"/>
            <a:ext cx="2590800" cy="838200"/>
          </a:xfrm>
          <a:prstGeom prst="ellipse">
            <a:avLst/>
          </a:pr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ransition spd="slow" p14:dur="1600">
    <p:blinds dir="ver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5000"/>
                                        <p:tgtEl>
                                          <p:spTgt spid="2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5"/>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3600"/>
              <a:buFont typeface="Noto Sans Symbols"/>
              <a:buChar char="❑"/>
            </a:pPr>
            <a:r>
              <a:rPr b="1" lang="vi-VN"/>
              <a:t>Theo bản chất xuất hiện</a:t>
            </a:r>
            <a:endParaRPr/>
          </a:p>
          <a:p>
            <a:pPr indent="-285750" lvl="1" marL="742950" rtl="0" algn="l">
              <a:spcBef>
                <a:spcPts val="1240"/>
              </a:spcBef>
              <a:spcAft>
                <a:spcPts val="0"/>
              </a:spcAft>
              <a:buClr>
                <a:schemeClr val="dk1"/>
              </a:buClr>
              <a:buSzPts val="3200"/>
              <a:buChar char="–"/>
            </a:pPr>
            <a:r>
              <a:rPr lang="vi-VN"/>
              <a:t>Hiểm họa tự nhiên: thiên tai, mối mọt, ẩm mốc,...</a:t>
            </a:r>
            <a:endParaRPr/>
          </a:p>
          <a:p>
            <a:pPr indent="-285750" lvl="1" marL="742950" rtl="0" algn="l">
              <a:spcBef>
                <a:spcPts val="640"/>
              </a:spcBef>
              <a:spcAft>
                <a:spcPts val="0"/>
              </a:spcAft>
              <a:buClr>
                <a:schemeClr val="dk1"/>
              </a:buClr>
              <a:buSzPts val="3200"/>
              <a:buChar char="–"/>
            </a:pPr>
            <a:r>
              <a:rPr lang="vi-VN"/>
              <a:t>Hiểm họa nhân tạo: phá hoại, thao tác sai,...</a:t>
            </a:r>
            <a:endParaRPr/>
          </a:p>
        </p:txBody>
      </p:sp>
      <p:sp>
        <p:nvSpPr>
          <p:cNvPr id="243" name="Google Shape;243;p15"/>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Phân loại hiểm họa an toàn thông tin</a:t>
            </a:r>
            <a:endParaRPr/>
          </a:p>
        </p:txBody>
      </p:sp>
      <p:sp>
        <p:nvSpPr>
          <p:cNvPr id="244" name="Google Shape;244;p15"/>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pic>
        <p:nvPicPr>
          <p:cNvPr descr="http://v2.cdn.ringring.vn/JgXXlF23iLlZaP3hSsEY/640x10000x3/image/0/0/721/739240.jpg" id="245" name="Google Shape;245;p15"/>
          <p:cNvPicPr preferRelativeResize="0"/>
          <p:nvPr/>
        </p:nvPicPr>
        <p:blipFill rotWithShape="1">
          <a:blip r:embed="rId3">
            <a:alphaModFix/>
          </a:blip>
          <a:srcRect b="0" l="0" r="0" t="0"/>
          <a:stretch/>
        </p:blipFill>
        <p:spPr>
          <a:xfrm>
            <a:off x="133791" y="4164012"/>
            <a:ext cx="4666809" cy="2617788"/>
          </a:xfrm>
          <a:prstGeom prst="rect">
            <a:avLst/>
          </a:prstGeom>
          <a:noFill/>
          <a:ln>
            <a:noFill/>
          </a:ln>
        </p:spPr>
      </p:pic>
      <p:pic>
        <p:nvPicPr>
          <p:cNvPr descr="http://previews.123rf.com/images/ximagination/ximagination1402/ximagination140200461/26135364-Computer-hacker-Male-thief-stealing-data-from-computer-shot-at-office-Stock-Photo.jpg" id="246" name="Google Shape;246;p15"/>
          <p:cNvPicPr preferRelativeResize="0"/>
          <p:nvPr/>
        </p:nvPicPr>
        <p:blipFill rotWithShape="1">
          <a:blip r:embed="rId4">
            <a:alphaModFix/>
          </a:blip>
          <a:srcRect b="0" l="0" r="0" t="0"/>
          <a:stretch/>
        </p:blipFill>
        <p:spPr>
          <a:xfrm>
            <a:off x="5138096" y="4164012"/>
            <a:ext cx="3929704" cy="2617788"/>
          </a:xfrm>
          <a:prstGeom prst="rect">
            <a:avLst/>
          </a:prstGeom>
          <a:noFill/>
          <a:ln>
            <a:noFill/>
          </a:ln>
        </p:spPr>
      </p:pic>
    </p:spTree>
  </p:cSld>
  <p:clrMapOvr>
    <a:masterClrMapping/>
  </p:clrMapOvr>
  <p:transition spd="slow" p14:dur="1600">
    <p:blinds dir="ver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6"/>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3600"/>
              <a:buFont typeface="Noto Sans Symbols"/>
              <a:buChar char="❑"/>
            </a:pPr>
            <a:r>
              <a:rPr b="1" lang="vi-VN"/>
              <a:t>Theo mức độ định trước</a:t>
            </a:r>
            <a:endParaRPr/>
          </a:p>
          <a:p>
            <a:pPr indent="-285750" lvl="1" marL="742950" rtl="0" algn="l">
              <a:spcBef>
                <a:spcPts val="1240"/>
              </a:spcBef>
              <a:spcAft>
                <a:spcPts val="0"/>
              </a:spcAft>
              <a:buClr>
                <a:schemeClr val="dk1"/>
              </a:buClr>
              <a:buSzPts val="3200"/>
              <a:buChar char="–"/>
            </a:pPr>
            <a:r>
              <a:rPr lang="vi-VN"/>
              <a:t>Hiểm họa từ hành động vô ý</a:t>
            </a:r>
            <a:endParaRPr/>
          </a:p>
          <a:p>
            <a:pPr indent="-285750" lvl="1" marL="742950" rtl="0" algn="l">
              <a:spcBef>
                <a:spcPts val="640"/>
              </a:spcBef>
              <a:spcAft>
                <a:spcPts val="0"/>
              </a:spcAft>
              <a:buClr>
                <a:schemeClr val="dk1"/>
              </a:buClr>
              <a:buSzPts val="3200"/>
              <a:buChar char="–"/>
            </a:pPr>
            <a:r>
              <a:rPr lang="vi-VN"/>
              <a:t>Hiểm họa từ hành động có chủ ý</a:t>
            </a:r>
            <a:endParaRPr/>
          </a:p>
        </p:txBody>
      </p:sp>
      <p:sp>
        <p:nvSpPr>
          <p:cNvPr id="253" name="Google Shape;253;p16"/>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Phân loại hiểm họa an toàn thông tin</a:t>
            </a:r>
            <a:endParaRPr/>
          </a:p>
        </p:txBody>
      </p:sp>
      <p:sp>
        <p:nvSpPr>
          <p:cNvPr id="254" name="Google Shape;254;p16"/>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pic>
        <p:nvPicPr>
          <p:cNvPr descr="http://icomputerdenver.com/wp-content/uploads/2012/07/Liquid-Damage-Coffee-Spill-Little.jpg" id="255" name="Google Shape;255;p16"/>
          <p:cNvPicPr preferRelativeResize="0"/>
          <p:nvPr/>
        </p:nvPicPr>
        <p:blipFill rotWithShape="1">
          <a:blip r:embed="rId3">
            <a:alphaModFix/>
          </a:blip>
          <a:srcRect b="0" l="0" r="0" t="0"/>
          <a:stretch/>
        </p:blipFill>
        <p:spPr>
          <a:xfrm>
            <a:off x="79513" y="4038600"/>
            <a:ext cx="4111487" cy="2740991"/>
          </a:xfrm>
          <a:prstGeom prst="rect">
            <a:avLst/>
          </a:prstGeom>
          <a:noFill/>
          <a:ln>
            <a:noFill/>
          </a:ln>
        </p:spPr>
      </p:pic>
      <p:pic>
        <p:nvPicPr>
          <p:cNvPr descr="http://www.weather-meteo.com/file-upme/2016/02/seo-takes-time.jpg" id="256" name="Google Shape;256;p16"/>
          <p:cNvPicPr preferRelativeResize="0"/>
          <p:nvPr/>
        </p:nvPicPr>
        <p:blipFill rotWithShape="1">
          <a:blip r:embed="rId4">
            <a:alphaModFix/>
          </a:blip>
          <a:srcRect b="0" l="0" r="0" t="0"/>
          <a:stretch/>
        </p:blipFill>
        <p:spPr>
          <a:xfrm>
            <a:off x="4785940" y="3962400"/>
            <a:ext cx="3746500" cy="2793391"/>
          </a:xfrm>
          <a:prstGeom prst="rect">
            <a:avLst/>
          </a:prstGeom>
          <a:noFill/>
          <a:ln>
            <a:noFill/>
          </a:ln>
        </p:spPr>
      </p:pic>
    </p:spTree>
  </p:cSld>
  <p:clrMapOvr>
    <a:masterClrMapping/>
  </p:clrMapOvr>
  <p:transition spd="slow" p14:dur="1600">
    <p:blinds dir="ver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7"/>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3600"/>
              <a:buFont typeface="Noto Sans Symbols"/>
              <a:buChar char="❑"/>
            </a:pPr>
            <a:r>
              <a:rPr b="1" lang="vi-VN"/>
              <a:t>Theo nguồn trực tiếp sinh ra</a:t>
            </a:r>
            <a:endParaRPr/>
          </a:p>
          <a:p>
            <a:pPr indent="-285750" lvl="1" marL="742950" rtl="0" algn="l">
              <a:spcBef>
                <a:spcPts val="1240"/>
              </a:spcBef>
              <a:spcAft>
                <a:spcPts val="0"/>
              </a:spcAft>
              <a:buClr>
                <a:schemeClr val="dk1"/>
              </a:buClr>
              <a:buSzPts val="3200"/>
              <a:buChar char="–"/>
            </a:pPr>
            <a:r>
              <a:rPr lang="vi-VN"/>
              <a:t>Nguồn sinh trực tiếp là con người</a:t>
            </a:r>
            <a:endParaRPr/>
          </a:p>
          <a:p>
            <a:pPr indent="-285750" lvl="1" marL="742950" rtl="0" algn="l">
              <a:spcBef>
                <a:spcPts val="640"/>
              </a:spcBef>
              <a:spcAft>
                <a:spcPts val="0"/>
              </a:spcAft>
              <a:buClr>
                <a:schemeClr val="dk1"/>
              </a:buClr>
              <a:buSzPts val="3200"/>
              <a:buChar char="–"/>
            </a:pPr>
            <a:r>
              <a:rPr lang="vi-VN"/>
              <a:t>Nguồn sinh là các phần mềm hợp lệ</a:t>
            </a:r>
            <a:endParaRPr/>
          </a:p>
          <a:p>
            <a:pPr indent="-285750" lvl="1" marL="742950" rtl="0" algn="l">
              <a:spcBef>
                <a:spcPts val="640"/>
              </a:spcBef>
              <a:spcAft>
                <a:spcPts val="0"/>
              </a:spcAft>
              <a:buClr>
                <a:schemeClr val="dk1"/>
              </a:buClr>
              <a:buSzPts val="3200"/>
              <a:buChar char="–"/>
            </a:pPr>
            <a:r>
              <a:rPr lang="vi-VN"/>
              <a:t>Nguồn sinh là các phần mềm trái phép</a:t>
            </a:r>
            <a:endParaRPr/>
          </a:p>
        </p:txBody>
      </p:sp>
      <p:sp>
        <p:nvSpPr>
          <p:cNvPr id="263" name="Google Shape;263;p17"/>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Phân loại hiểm họa an toàn thông tin</a:t>
            </a:r>
            <a:endParaRPr/>
          </a:p>
        </p:txBody>
      </p:sp>
      <p:sp>
        <p:nvSpPr>
          <p:cNvPr id="264" name="Google Shape;264;p17"/>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pic>
        <p:nvPicPr>
          <p:cNvPr descr="http://www.greatsampleresume.com/gsr-images/jobdes-images/Unit-Administrator-Job-Description-Image.jpg" id="265" name="Google Shape;265;p17"/>
          <p:cNvPicPr preferRelativeResize="0"/>
          <p:nvPr/>
        </p:nvPicPr>
        <p:blipFill rotWithShape="1">
          <a:blip r:embed="rId3">
            <a:alphaModFix/>
          </a:blip>
          <a:srcRect b="0" l="0" r="0" t="0"/>
          <a:stretch/>
        </p:blipFill>
        <p:spPr>
          <a:xfrm>
            <a:off x="-1" y="3771900"/>
            <a:ext cx="2810599" cy="2810599"/>
          </a:xfrm>
          <a:prstGeom prst="rect">
            <a:avLst/>
          </a:prstGeom>
          <a:noFill/>
          <a:ln>
            <a:noFill/>
          </a:ln>
        </p:spPr>
      </p:pic>
      <p:pic>
        <p:nvPicPr>
          <p:cNvPr descr="https://images-na.ssl-images-amazon.com/images/I/416Z0ZCGE7L._AC_UL320_SR252,320_.jpg" id="266" name="Google Shape;266;p17"/>
          <p:cNvPicPr preferRelativeResize="0"/>
          <p:nvPr/>
        </p:nvPicPr>
        <p:blipFill rotWithShape="1">
          <a:blip r:embed="rId4">
            <a:alphaModFix/>
          </a:blip>
          <a:srcRect b="0" l="0" r="0" t="0"/>
          <a:stretch/>
        </p:blipFill>
        <p:spPr>
          <a:xfrm>
            <a:off x="2966679" y="3771901"/>
            <a:ext cx="2242045" cy="2847042"/>
          </a:xfrm>
          <a:prstGeom prst="rect">
            <a:avLst/>
          </a:prstGeom>
          <a:noFill/>
          <a:ln>
            <a:noFill/>
          </a:ln>
        </p:spPr>
      </p:pic>
      <p:pic>
        <p:nvPicPr>
          <p:cNvPr descr="https://stixproject.github.io/images/Malware.png" id="267" name="Google Shape;267;p17"/>
          <p:cNvPicPr preferRelativeResize="0"/>
          <p:nvPr/>
        </p:nvPicPr>
        <p:blipFill rotWithShape="1">
          <a:blip r:embed="rId5">
            <a:alphaModFix/>
          </a:blip>
          <a:srcRect b="0" l="0" r="0" t="0"/>
          <a:stretch/>
        </p:blipFill>
        <p:spPr>
          <a:xfrm>
            <a:off x="5505450" y="3771900"/>
            <a:ext cx="2857500" cy="2857500"/>
          </a:xfrm>
          <a:prstGeom prst="rect">
            <a:avLst/>
          </a:prstGeom>
          <a:noFill/>
          <a:ln>
            <a:noFill/>
          </a:ln>
        </p:spPr>
      </p:pic>
    </p:spTree>
  </p:cSld>
  <p:clrMapOvr>
    <a:masterClrMapping/>
  </p:clrMapOvr>
  <p:transition spd="slow" p14:dur="1600">
    <p:blinds dir="ver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18"/>
          <p:cNvPicPr preferRelativeResize="0"/>
          <p:nvPr/>
        </p:nvPicPr>
        <p:blipFill rotWithShape="1">
          <a:blip r:embed="rId3">
            <a:alphaModFix/>
          </a:blip>
          <a:srcRect b="0" l="0" r="0" t="0"/>
          <a:stretch/>
        </p:blipFill>
        <p:spPr>
          <a:xfrm>
            <a:off x="773024" y="1447734"/>
            <a:ext cx="7597951" cy="5007939"/>
          </a:xfrm>
          <a:prstGeom prst="rect">
            <a:avLst/>
          </a:prstGeom>
          <a:noFill/>
          <a:ln>
            <a:noFill/>
          </a:ln>
        </p:spPr>
      </p:pic>
      <p:sp>
        <p:nvSpPr>
          <p:cNvPr id="274" name="Google Shape;274;p18"/>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3600"/>
              <a:buFont typeface="Noto Sans Symbols"/>
              <a:buChar char="❑"/>
            </a:pPr>
            <a:r>
              <a:rPr b="1" lang="vi-VN"/>
              <a:t>Theo vị trí của nguồn sinh ra</a:t>
            </a:r>
            <a:endParaRPr/>
          </a:p>
          <a:p>
            <a:pPr indent="-285750" lvl="1" marL="742950" rtl="0" algn="l">
              <a:spcBef>
                <a:spcPts val="1240"/>
              </a:spcBef>
              <a:spcAft>
                <a:spcPts val="0"/>
              </a:spcAft>
              <a:buClr>
                <a:schemeClr val="dk1"/>
              </a:buClr>
              <a:buSzPts val="3200"/>
              <a:buChar char="–"/>
            </a:pPr>
            <a:r>
              <a:rPr lang="vi-VN"/>
              <a:t>Nguồn sinh nằm ngoài vùng kiểm soát</a:t>
            </a:r>
            <a:endParaRPr/>
          </a:p>
          <a:p>
            <a:pPr indent="-285750" lvl="1" marL="742950" rtl="0" algn="l">
              <a:spcBef>
                <a:spcPts val="640"/>
              </a:spcBef>
              <a:spcAft>
                <a:spcPts val="0"/>
              </a:spcAft>
              <a:buClr>
                <a:schemeClr val="dk1"/>
              </a:buClr>
              <a:buSzPts val="3200"/>
              <a:buChar char="–"/>
            </a:pPr>
            <a:r>
              <a:rPr lang="vi-VN"/>
              <a:t>Nguồn sinh nằm trong vùng kiểm soát</a:t>
            </a:r>
            <a:endParaRPr/>
          </a:p>
          <a:p>
            <a:pPr indent="-285750" lvl="1" marL="742950" rtl="0" algn="l">
              <a:spcBef>
                <a:spcPts val="640"/>
              </a:spcBef>
              <a:spcAft>
                <a:spcPts val="0"/>
              </a:spcAft>
              <a:buClr>
                <a:schemeClr val="dk1"/>
              </a:buClr>
              <a:buSzPts val="3200"/>
              <a:buChar char="–"/>
            </a:pPr>
            <a:r>
              <a:rPr lang="vi-VN"/>
              <a:t>Nguồn sinh có tiếp cận thiết bị đầu cuối</a:t>
            </a:r>
            <a:endParaRPr/>
          </a:p>
          <a:p>
            <a:pPr indent="-285750" lvl="1" marL="742950" rtl="0" algn="l">
              <a:spcBef>
                <a:spcPts val="640"/>
              </a:spcBef>
              <a:spcAft>
                <a:spcPts val="0"/>
              </a:spcAft>
              <a:buClr>
                <a:schemeClr val="dk1"/>
              </a:buClr>
              <a:buSzPts val="3200"/>
              <a:buChar char="–"/>
            </a:pPr>
            <a:r>
              <a:rPr lang="vi-VN"/>
              <a:t>Nguồn sinh nằm ngay trong hệ thống</a:t>
            </a:r>
            <a:endParaRPr/>
          </a:p>
        </p:txBody>
      </p:sp>
      <p:sp>
        <p:nvSpPr>
          <p:cNvPr id="275" name="Google Shape;275;p18"/>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Phân loại hiểm họa an toàn thông tin</a:t>
            </a:r>
            <a:endParaRPr/>
          </a:p>
        </p:txBody>
      </p:sp>
      <p:sp>
        <p:nvSpPr>
          <p:cNvPr id="276" name="Google Shape;276;p18"/>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transition spd="slow" p14:dur="1600">
    <p:blinds dir="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73"/>
                                        </p:tgtEl>
                                        <p:attrNameLst>
                                          <p:attrName>style.visibility</p:attrName>
                                        </p:attrNameLst>
                                      </p:cBhvr>
                                      <p:to>
                                        <p:strVal val="visible"/>
                                      </p:to>
                                    </p:set>
                                    <p:anim calcmode="lin" valueType="num">
                                      <p:cBhvr additive="base">
                                        <p:cTn dur="500"/>
                                        <p:tgtEl>
                                          <p:spTgt spid="273"/>
                                        </p:tgtEl>
                                        <p:attrNameLst>
                                          <p:attrName>ppt_w</p:attrName>
                                        </p:attrNameLst>
                                      </p:cBhvr>
                                      <p:tavLst>
                                        <p:tav fmla="" tm="0">
                                          <p:val>
                                            <p:strVal val="0"/>
                                          </p:val>
                                        </p:tav>
                                        <p:tav fmla="" tm="100000">
                                          <p:val>
                                            <p:strVal val="#ppt_w"/>
                                          </p:val>
                                        </p:tav>
                                      </p:tavLst>
                                    </p:anim>
                                    <p:anim calcmode="lin" valueType="num">
                                      <p:cBhvr additive="base">
                                        <p:cTn dur="500"/>
                                        <p:tgtEl>
                                          <p:spTgt spid="27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9"/>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3600"/>
              <a:buFont typeface="Noto Sans Symbols"/>
              <a:buChar char="❑"/>
            </a:pPr>
            <a:r>
              <a:rPr b="1" lang="vi-VN"/>
              <a:t>Theo mức độ hoạt động của HTTT</a:t>
            </a:r>
            <a:endParaRPr/>
          </a:p>
          <a:p>
            <a:pPr indent="-285750" lvl="1" marL="742950" rtl="0" algn="l">
              <a:spcBef>
                <a:spcPts val="1240"/>
              </a:spcBef>
              <a:spcAft>
                <a:spcPts val="0"/>
              </a:spcAft>
              <a:buClr>
                <a:schemeClr val="dk1"/>
              </a:buClr>
              <a:buSzPts val="3200"/>
              <a:buChar char="–"/>
            </a:pPr>
            <a:r>
              <a:rPr lang="vi-VN"/>
              <a:t>Không phụ thuộc vào hoạt động của hệ thống</a:t>
            </a:r>
            <a:endParaRPr/>
          </a:p>
          <a:p>
            <a:pPr indent="-285750" lvl="1" marL="742950" rtl="0" algn="l">
              <a:spcBef>
                <a:spcPts val="640"/>
              </a:spcBef>
              <a:spcAft>
                <a:spcPts val="0"/>
              </a:spcAft>
              <a:buClr>
                <a:schemeClr val="dk1"/>
              </a:buClr>
              <a:buSzPts val="3200"/>
              <a:buChar char="–"/>
            </a:pPr>
            <a:r>
              <a:rPr lang="vi-VN"/>
              <a:t>Chỉ xuất hiện khi hệ thống hoạt động</a:t>
            </a:r>
            <a:endParaRPr/>
          </a:p>
        </p:txBody>
      </p:sp>
      <p:sp>
        <p:nvSpPr>
          <p:cNvPr id="283" name="Google Shape;283;p19"/>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Phân loại hiểm họa an toàn thông tin</a:t>
            </a:r>
            <a:endParaRPr/>
          </a:p>
        </p:txBody>
      </p:sp>
      <p:sp>
        <p:nvSpPr>
          <p:cNvPr id="284" name="Google Shape;284;p19"/>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pic>
        <p:nvPicPr>
          <p:cNvPr id="285" name="Google Shape;285;p19"/>
          <p:cNvPicPr preferRelativeResize="0"/>
          <p:nvPr/>
        </p:nvPicPr>
        <p:blipFill rotWithShape="1">
          <a:blip r:embed="rId3">
            <a:alphaModFix/>
          </a:blip>
          <a:srcRect b="0" l="0" r="0" t="0"/>
          <a:stretch/>
        </p:blipFill>
        <p:spPr>
          <a:xfrm>
            <a:off x="4892047" y="4270917"/>
            <a:ext cx="3619500" cy="2409825"/>
          </a:xfrm>
          <a:prstGeom prst="rect">
            <a:avLst/>
          </a:prstGeom>
          <a:noFill/>
          <a:ln>
            <a:noFill/>
          </a:ln>
        </p:spPr>
      </p:pic>
      <p:pic>
        <p:nvPicPr>
          <p:cNvPr descr="http://media.gcflearnfree.org/content/5588514bf07fac61f8440cf9_06_22_2015/login_screen_image.png" id="286" name="Google Shape;286;p19"/>
          <p:cNvPicPr preferRelativeResize="0"/>
          <p:nvPr/>
        </p:nvPicPr>
        <p:blipFill rotWithShape="1">
          <a:blip r:embed="rId4">
            <a:alphaModFix/>
          </a:blip>
          <a:srcRect b="0" l="0" r="0" t="0"/>
          <a:stretch/>
        </p:blipFill>
        <p:spPr>
          <a:xfrm>
            <a:off x="152400" y="4270917"/>
            <a:ext cx="4408656" cy="2461977"/>
          </a:xfrm>
          <a:prstGeom prst="rect">
            <a:avLst/>
          </a:prstGeom>
          <a:noFill/>
          <a:ln>
            <a:noFill/>
          </a:ln>
        </p:spPr>
      </p:pic>
    </p:spTree>
  </p:cSld>
  <p:clrMapOvr>
    <a:masterClrMapping/>
  </p:clrMapOvr>
  <p:transition spd="slow" p14:dur="1600">
    <p:blinds dir="ver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grpSp>
        <p:nvGrpSpPr>
          <p:cNvPr id="88" name="Google Shape;88;p2"/>
          <p:cNvGrpSpPr/>
          <p:nvPr/>
        </p:nvGrpSpPr>
        <p:grpSpPr>
          <a:xfrm>
            <a:off x="304800" y="470881"/>
            <a:ext cx="8610600" cy="5916239"/>
            <a:chOff x="0" y="242281"/>
            <a:chExt cx="8610600" cy="5916239"/>
          </a:xfrm>
        </p:grpSpPr>
        <p:sp>
          <p:nvSpPr>
            <p:cNvPr id="89" name="Google Shape;89;p2"/>
            <p:cNvSpPr/>
            <p:nvPr/>
          </p:nvSpPr>
          <p:spPr>
            <a:xfrm rot="5400000">
              <a:off x="4309620" y="-3030539"/>
              <a:ext cx="1028160" cy="7573800"/>
            </a:xfrm>
            <a:prstGeom prst="round2SameRect">
              <a:avLst>
                <a:gd fmla="val 16667" name="adj1"/>
                <a:gd fmla="val 0" name="adj2"/>
              </a:avLst>
            </a:prstGeom>
            <a:solidFill>
              <a:srgbClr val="FBDCCE">
                <a:alpha val="89803"/>
              </a:srgbClr>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txBox="1"/>
            <p:nvPr/>
          </p:nvSpPr>
          <p:spPr>
            <a:xfrm>
              <a:off x="1036801" y="292471"/>
              <a:ext cx="7523609" cy="927778"/>
            </a:xfrm>
            <a:prstGeom prst="rect">
              <a:avLst/>
            </a:prstGeom>
            <a:noFill/>
            <a:ln>
              <a:noFill/>
            </a:ln>
          </p:spPr>
          <p:txBody>
            <a:bodyPr anchorCtr="0" anchor="ctr" bIns="121900" lIns="182875" spcFirstLastPara="1" rIns="182875" wrap="square" tIns="121900">
              <a:noAutofit/>
            </a:bodyPr>
            <a:lstStyle/>
            <a:p>
              <a:pPr indent="0" lvl="0" marL="0" marR="0" rtl="0" algn="l">
                <a:lnSpc>
                  <a:spcPct val="90000"/>
                </a:lnSpc>
                <a:spcBef>
                  <a:spcPts val="0"/>
                </a:spcBef>
                <a:spcAft>
                  <a:spcPts val="0"/>
                </a:spcAft>
                <a:buClr>
                  <a:schemeClr val="dk1"/>
                </a:buClr>
                <a:buSzPts val="4800"/>
                <a:buFont typeface="Calibri"/>
                <a:buNone/>
              </a:pPr>
              <a:r>
                <a:rPr b="0" i="0" lang="vi-VN" sz="4800" u="none" cap="none" strike="noStrike">
                  <a:solidFill>
                    <a:schemeClr val="dk1"/>
                  </a:solidFill>
                  <a:latin typeface="Calibri"/>
                  <a:ea typeface="Calibri"/>
                  <a:cs typeface="Calibri"/>
                  <a:sym typeface="Calibri"/>
                </a:rPr>
                <a:t>Khái niệm hiểm họa ATTT</a:t>
              </a:r>
              <a:endParaRPr/>
            </a:p>
          </p:txBody>
        </p:sp>
        <p:sp>
          <p:nvSpPr>
            <p:cNvPr id="91" name="Google Shape;91;p2"/>
            <p:cNvSpPr/>
            <p:nvPr/>
          </p:nvSpPr>
          <p:spPr>
            <a:xfrm>
              <a:off x="0" y="324360"/>
              <a:ext cx="864000" cy="864000"/>
            </a:xfrm>
            <a:prstGeom prst="ellipse">
              <a:avLst/>
            </a:prstGeom>
            <a:gradFill>
              <a:gsLst>
                <a:gs pos="0">
                  <a:srgbClr val="C86B1D"/>
                </a:gs>
                <a:gs pos="80000">
                  <a:srgbClr val="FF8D25"/>
                </a:gs>
                <a:gs pos="100000">
                  <a:srgbClr val="FF8D22"/>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txBox="1"/>
            <p:nvPr/>
          </p:nvSpPr>
          <p:spPr>
            <a:xfrm>
              <a:off x="126530" y="450890"/>
              <a:ext cx="610940" cy="6109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4600"/>
                <a:buFont typeface="Calibri"/>
                <a:buNone/>
              </a:pPr>
              <a:r>
                <a:rPr b="1" i="0" lang="vi-VN" sz="4600" u="none" cap="none" strike="noStrike">
                  <a:solidFill>
                    <a:schemeClr val="lt1"/>
                  </a:solidFill>
                  <a:latin typeface="Calibri"/>
                  <a:ea typeface="Calibri"/>
                  <a:cs typeface="Calibri"/>
                  <a:sym typeface="Calibri"/>
                </a:rPr>
                <a:t>1</a:t>
              </a:r>
              <a:endParaRPr/>
            </a:p>
          </p:txBody>
        </p:sp>
        <p:sp>
          <p:nvSpPr>
            <p:cNvPr id="93" name="Google Shape;93;p2"/>
            <p:cNvSpPr/>
            <p:nvPr/>
          </p:nvSpPr>
          <p:spPr>
            <a:xfrm rot="5400000">
              <a:off x="4309620" y="-1829579"/>
              <a:ext cx="1028160" cy="7573800"/>
            </a:xfrm>
            <a:prstGeom prst="round2SameRect">
              <a:avLst>
                <a:gd fmla="val 16667" name="adj1"/>
                <a:gd fmla="val 0" name="adj2"/>
              </a:avLst>
            </a:prstGeom>
            <a:solidFill>
              <a:srgbClr val="FBDCCE">
                <a:alpha val="89803"/>
              </a:srgbClr>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txBox="1"/>
            <p:nvPr/>
          </p:nvSpPr>
          <p:spPr>
            <a:xfrm>
              <a:off x="1036801" y="1493431"/>
              <a:ext cx="7523609" cy="927778"/>
            </a:xfrm>
            <a:prstGeom prst="rect">
              <a:avLst/>
            </a:prstGeom>
            <a:noFill/>
            <a:ln>
              <a:noFill/>
            </a:ln>
          </p:spPr>
          <p:txBody>
            <a:bodyPr anchorCtr="0" anchor="ctr" bIns="121900" lIns="182875" spcFirstLastPara="1" rIns="182875" wrap="square" tIns="121900">
              <a:noAutofit/>
            </a:bodyPr>
            <a:lstStyle/>
            <a:p>
              <a:pPr indent="0" lvl="0" marL="0" marR="0" rtl="0" algn="l">
                <a:lnSpc>
                  <a:spcPct val="90000"/>
                </a:lnSpc>
                <a:spcBef>
                  <a:spcPts val="0"/>
                </a:spcBef>
                <a:spcAft>
                  <a:spcPts val="0"/>
                </a:spcAft>
                <a:buClr>
                  <a:schemeClr val="dk1"/>
                </a:buClr>
                <a:buSzPts val="4800"/>
                <a:buFont typeface="Calibri"/>
                <a:buNone/>
              </a:pPr>
              <a:r>
                <a:rPr b="0" i="0" lang="vi-VN" sz="4800" u="none" cap="none" strike="noStrike">
                  <a:solidFill>
                    <a:schemeClr val="dk1"/>
                  </a:solidFill>
                  <a:latin typeface="Calibri"/>
                  <a:ea typeface="Calibri"/>
                  <a:cs typeface="Calibri"/>
                  <a:sym typeface="Calibri"/>
                </a:rPr>
                <a:t>Phân loại hiểm họa ATTT</a:t>
              </a:r>
              <a:endParaRPr/>
            </a:p>
          </p:txBody>
        </p:sp>
        <p:sp>
          <p:nvSpPr>
            <p:cNvPr id="95" name="Google Shape;95;p2"/>
            <p:cNvSpPr/>
            <p:nvPr/>
          </p:nvSpPr>
          <p:spPr>
            <a:xfrm>
              <a:off x="0" y="1525320"/>
              <a:ext cx="864000" cy="864000"/>
            </a:xfrm>
            <a:prstGeom prst="ellipse">
              <a:avLst/>
            </a:prstGeom>
            <a:gradFill>
              <a:gsLst>
                <a:gs pos="0">
                  <a:srgbClr val="C86B1D"/>
                </a:gs>
                <a:gs pos="80000">
                  <a:srgbClr val="FF8D25"/>
                </a:gs>
                <a:gs pos="100000">
                  <a:srgbClr val="FF8D22"/>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txBox="1"/>
            <p:nvPr/>
          </p:nvSpPr>
          <p:spPr>
            <a:xfrm>
              <a:off x="126530" y="1651850"/>
              <a:ext cx="610940" cy="6109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4600"/>
                <a:buFont typeface="Calibri"/>
                <a:buNone/>
              </a:pPr>
              <a:r>
                <a:rPr b="0" i="0" lang="vi-VN" sz="4600" u="none" cap="none" strike="noStrike">
                  <a:solidFill>
                    <a:schemeClr val="lt1"/>
                  </a:solidFill>
                  <a:latin typeface="Calibri"/>
                  <a:ea typeface="Calibri"/>
                  <a:cs typeface="Calibri"/>
                  <a:sym typeface="Calibri"/>
                </a:rPr>
                <a:t>2</a:t>
              </a:r>
              <a:endParaRPr/>
            </a:p>
          </p:txBody>
        </p:sp>
        <p:sp>
          <p:nvSpPr>
            <p:cNvPr id="97" name="Google Shape;97;p2"/>
            <p:cNvSpPr/>
            <p:nvPr/>
          </p:nvSpPr>
          <p:spPr>
            <a:xfrm rot="5400000">
              <a:off x="3988320" y="-307319"/>
              <a:ext cx="1670760" cy="7573800"/>
            </a:xfrm>
            <a:prstGeom prst="round2SameRect">
              <a:avLst>
                <a:gd fmla="val 16667" name="adj1"/>
                <a:gd fmla="val 0" name="adj2"/>
              </a:avLst>
            </a:prstGeom>
            <a:solidFill>
              <a:srgbClr val="FBDCCE">
                <a:alpha val="89803"/>
              </a:srgbClr>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txBox="1"/>
            <p:nvPr/>
          </p:nvSpPr>
          <p:spPr>
            <a:xfrm>
              <a:off x="1036800" y="2725761"/>
              <a:ext cx="7492240" cy="1507640"/>
            </a:xfrm>
            <a:prstGeom prst="rect">
              <a:avLst/>
            </a:prstGeom>
            <a:noFill/>
            <a:ln>
              <a:noFill/>
            </a:ln>
          </p:spPr>
          <p:txBody>
            <a:bodyPr anchorCtr="0" anchor="ctr" bIns="121900" lIns="182875" spcFirstLastPara="1" rIns="182875" wrap="square" tIns="121900">
              <a:noAutofit/>
            </a:bodyPr>
            <a:lstStyle/>
            <a:p>
              <a:pPr indent="0" lvl="0" marL="0" marR="0" rtl="0" algn="l">
                <a:lnSpc>
                  <a:spcPct val="90000"/>
                </a:lnSpc>
                <a:spcBef>
                  <a:spcPts val="0"/>
                </a:spcBef>
                <a:spcAft>
                  <a:spcPts val="0"/>
                </a:spcAft>
                <a:buClr>
                  <a:schemeClr val="dk1"/>
                </a:buClr>
                <a:buSzPts val="4800"/>
                <a:buFont typeface="Calibri"/>
                <a:buNone/>
              </a:pPr>
              <a:r>
                <a:rPr b="0" i="0" lang="vi-VN" sz="4800" u="none" cap="none" strike="noStrike">
                  <a:solidFill>
                    <a:schemeClr val="dk1"/>
                  </a:solidFill>
                  <a:latin typeface="Calibri"/>
                  <a:ea typeface="Calibri"/>
                  <a:cs typeface="Calibri"/>
                  <a:sym typeface="Calibri"/>
                </a:rPr>
                <a:t>Nguyên tắc đảm bảo an toàn thông tin</a:t>
              </a:r>
              <a:endParaRPr/>
            </a:p>
          </p:txBody>
        </p:sp>
        <p:sp>
          <p:nvSpPr>
            <p:cNvPr id="99" name="Google Shape;99;p2"/>
            <p:cNvSpPr/>
            <p:nvPr/>
          </p:nvSpPr>
          <p:spPr>
            <a:xfrm>
              <a:off x="0" y="3047580"/>
              <a:ext cx="864000" cy="864000"/>
            </a:xfrm>
            <a:prstGeom prst="ellipse">
              <a:avLst/>
            </a:prstGeom>
            <a:gradFill>
              <a:gsLst>
                <a:gs pos="0">
                  <a:srgbClr val="C86B1D"/>
                </a:gs>
                <a:gs pos="80000">
                  <a:srgbClr val="FF8D25"/>
                </a:gs>
                <a:gs pos="100000">
                  <a:srgbClr val="FF8D22"/>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txBox="1"/>
            <p:nvPr/>
          </p:nvSpPr>
          <p:spPr>
            <a:xfrm>
              <a:off x="126530" y="3174110"/>
              <a:ext cx="610940" cy="6109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4600"/>
                <a:buFont typeface="Calibri"/>
                <a:buNone/>
              </a:pPr>
              <a:r>
                <a:rPr b="0" i="0" lang="vi-VN" sz="4600" u="none" cap="none" strike="noStrike">
                  <a:solidFill>
                    <a:schemeClr val="lt1"/>
                  </a:solidFill>
                  <a:latin typeface="Calibri"/>
                  <a:ea typeface="Calibri"/>
                  <a:cs typeface="Calibri"/>
                  <a:sym typeface="Calibri"/>
                </a:rPr>
                <a:t>3</a:t>
              </a:r>
              <a:endParaRPr/>
            </a:p>
          </p:txBody>
        </p:sp>
        <p:sp>
          <p:nvSpPr>
            <p:cNvPr id="101" name="Google Shape;101;p2"/>
            <p:cNvSpPr/>
            <p:nvPr/>
          </p:nvSpPr>
          <p:spPr>
            <a:xfrm rot="5400000">
              <a:off x="3988320" y="1536240"/>
              <a:ext cx="1670760" cy="7573800"/>
            </a:xfrm>
            <a:prstGeom prst="round2SameRect">
              <a:avLst>
                <a:gd fmla="val 16667" name="adj1"/>
                <a:gd fmla="val 0" name="adj2"/>
              </a:avLst>
            </a:prstGeom>
            <a:solidFill>
              <a:srgbClr val="FBDCCE">
                <a:alpha val="89803"/>
              </a:srgbClr>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txBox="1"/>
            <p:nvPr/>
          </p:nvSpPr>
          <p:spPr>
            <a:xfrm>
              <a:off x="1036800" y="4569320"/>
              <a:ext cx="7492240" cy="1507640"/>
            </a:xfrm>
            <a:prstGeom prst="rect">
              <a:avLst/>
            </a:prstGeom>
            <a:noFill/>
            <a:ln>
              <a:noFill/>
            </a:ln>
          </p:spPr>
          <p:txBody>
            <a:bodyPr anchorCtr="0" anchor="ctr" bIns="121900" lIns="182875" spcFirstLastPara="1" rIns="182875" wrap="square" tIns="121900">
              <a:noAutofit/>
            </a:bodyPr>
            <a:lstStyle/>
            <a:p>
              <a:pPr indent="0" lvl="0" marL="0" marR="0" rtl="0" algn="l">
                <a:lnSpc>
                  <a:spcPct val="90000"/>
                </a:lnSpc>
                <a:spcBef>
                  <a:spcPts val="0"/>
                </a:spcBef>
                <a:spcAft>
                  <a:spcPts val="0"/>
                </a:spcAft>
                <a:buClr>
                  <a:schemeClr val="dk1"/>
                </a:buClr>
                <a:buSzPts val="4800"/>
                <a:buFont typeface="Calibri"/>
                <a:buNone/>
              </a:pPr>
              <a:r>
                <a:rPr b="0" i="0" lang="vi-VN" sz="4800" u="none" cap="none" strike="noStrike">
                  <a:solidFill>
                    <a:schemeClr val="dk1"/>
                  </a:solidFill>
                  <a:latin typeface="Calibri"/>
                  <a:ea typeface="Calibri"/>
                  <a:cs typeface="Calibri"/>
                  <a:sym typeface="Calibri"/>
                </a:rPr>
                <a:t>Phương pháp chung đảm bảo an toàn thông tin</a:t>
              </a:r>
              <a:endParaRPr/>
            </a:p>
          </p:txBody>
        </p:sp>
        <p:sp>
          <p:nvSpPr>
            <p:cNvPr id="103" name="Google Shape;103;p2"/>
            <p:cNvSpPr/>
            <p:nvPr/>
          </p:nvSpPr>
          <p:spPr>
            <a:xfrm>
              <a:off x="0" y="4891140"/>
              <a:ext cx="864000" cy="864000"/>
            </a:xfrm>
            <a:prstGeom prst="ellipse">
              <a:avLst/>
            </a:prstGeom>
            <a:gradFill>
              <a:gsLst>
                <a:gs pos="0">
                  <a:srgbClr val="C86B1D"/>
                </a:gs>
                <a:gs pos="80000">
                  <a:srgbClr val="FF8D25"/>
                </a:gs>
                <a:gs pos="100000">
                  <a:srgbClr val="FF8D22"/>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txBox="1"/>
            <p:nvPr/>
          </p:nvSpPr>
          <p:spPr>
            <a:xfrm>
              <a:off x="126530" y="5017670"/>
              <a:ext cx="610940" cy="6109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4600"/>
                <a:buFont typeface="Calibri"/>
                <a:buNone/>
              </a:pPr>
              <a:r>
                <a:rPr b="0" i="0" lang="vi-VN" sz="4600" u="none" cap="none" strike="noStrike">
                  <a:solidFill>
                    <a:schemeClr val="lt1"/>
                  </a:solidFill>
                  <a:latin typeface="Calibri"/>
                  <a:ea typeface="Calibri"/>
                  <a:cs typeface="Calibri"/>
                  <a:sym typeface="Calibri"/>
                </a:rPr>
                <a:t>4</a:t>
              </a:r>
              <a:endParaRPr/>
            </a:p>
          </p:txBody>
        </p:sp>
      </p:grpSp>
    </p:spTree>
  </p:cSld>
  <p:clrMapOvr>
    <a:masterClrMapping/>
  </p:clrMapOvr>
  <mc:AlternateContent>
    <mc:Choice Requires="p14">
      <p:transition spd="slow" p14:dur="1400">
        <p14:rippl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0"/>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3600"/>
              <a:buFont typeface="Noto Sans Symbols"/>
              <a:buChar char="❑"/>
            </a:pPr>
            <a:r>
              <a:rPr b="1" lang="vi-VN"/>
              <a:t>Theo mức độ tác động lên HTTT</a:t>
            </a:r>
            <a:endParaRPr/>
          </a:p>
          <a:p>
            <a:pPr indent="-285750" lvl="1" marL="742950" rtl="0" algn="l">
              <a:spcBef>
                <a:spcPts val="1240"/>
              </a:spcBef>
              <a:spcAft>
                <a:spcPts val="0"/>
              </a:spcAft>
              <a:buClr>
                <a:schemeClr val="dk1"/>
              </a:buClr>
              <a:buSzPts val="3200"/>
              <a:buChar char="–"/>
            </a:pPr>
            <a:r>
              <a:rPr lang="vi-VN"/>
              <a:t>Hiểm họa thụ động, không làm thay đổi cấu trúc, nội dung của hệ thống</a:t>
            </a:r>
            <a:endParaRPr/>
          </a:p>
          <a:p>
            <a:pPr indent="-285750" lvl="1" marL="742950" rtl="0" algn="l">
              <a:spcBef>
                <a:spcPts val="640"/>
              </a:spcBef>
              <a:spcAft>
                <a:spcPts val="0"/>
              </a:spcAft>
              <a:buClr>
                <a:schemeClr val="dk1"/>
              </a:buClr>
              <a:buSzPts val="3200"/>
              <a:buChar char="–"/>
            </a:pPr>
            <a:r>
              <a:rPr lang="vi-VN"/>
              <a:t>Hiểm họa tích cực, gây ra những thay đổi nhất định trong hệ thống</a:t>
            </a:r>
            <a:endParaRPr/>
          </a:p>
          <a:p>
            <a:pPr indent="-82550" lvl="1" marL="742950" rtl="0" algn="l">
              <a:spcBef>
                <a:spcPts val="640"/>
              </a:spcBef>
              <a:spcAft>
                <a:spcPts val="0"/>
              </a:spcAft>
              <a:buClr>
                <a:schemeClr val="dk1"/>
              </a:buClr>
              <a:buSzPts val="3200"/>
              <a:buNone/>
            </a:pPr>
            <a:r>
              <a:t/>
            </a:r>
            <a:endParaRPr/>
          </a:p>
        </p:txBody>
      </p:sp>
      <p:sp>
        <p:nvSpPr>
          <p:cNvPr id="292" name="Google Shape;292;p20"/>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Phân loại hiểm họa an toàn thông tin</a:t>
            </a:r>
            <a:endParaRPr/>
          </a:p>
        </p:txBody>
      </p:sp>
      <p:sp>
        <p:nvSpPr>
          <p:cNvPr id="293" name="Google Shape;293;p20"/>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pic>
        <p:nvPicPr>
          <p:cNvPr descr="https://www.owasp.org/images/4/48/Eavesdropping.jpg" id="294" name="Google Shape;294;p20"/>
          <p:cNvPicPr preferRelativeResize="0"/>
          <p:nvPr/>
        </p:nvPicPr>
        <p:blipFill rotWithShape="1">
          <a:blip r:embed="rId3">
            <a:alphaModFix/>
          </a:blip>
          <a:srcRect b="0" l="0" r="0" t="0"/>
          <a:stretch/>
        </p:blipFill>
        <p:spPr>
          <a:xfrm>
            <a:off x="1828800" y="3780523"/>
            <a:ext cx="4953000" cy="3074277"/>
          </a:xfrm>
          <a:prstGeom prst="rect">
            <a:avLst/>
          </a:prstGeom>
          <a:noFill/>
          <a:ln>
            <a:noFill/>
          </a:ln>
        </p:spPr>
      </p:pic>
    </p:spTree>
  </p:cSld>
  <p:clrMapOvr>
    <a:masterClrMapping/>
  </p:clrMapOvr>
  <p:transition spd="slow" p14:dur="1600">
    <p:blinds dir="ver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1"/>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Clr>
                <a:schemeClr val="dk1"/>
              </a:buClr>
              <a:buSzPts val="3600"/>
              <a:buNone/>
            </a:pPr>
            <a:r>
              <a:rPr b="1" lang="vi-VN"/>
              <a:t>Xác định danh sách hiểm họa đối với HTTT là khâu quan trọng trong đảm bảo ATTT cho hệ thống, bởi nó cho biết cần phải áp dụng những biện pháp bảo vệ nào!</a:t>
            </a:r>
            <a:endParaRPr/>
          </a:p>
        </p:txBody>
      </p:sp>
      <p:sp>
        <p:nvSpPr>
          <p:cNvPr id="301" name="Google Shape;301;p21"/>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Hiểm họa an toàn thông tin</a:t>
            </a:r>
            <a:endParaRPr/>
          </a:p>
        </p:txBody>
      </p:sp>
      <p:sp>
        <p:nvSpPr>
          <p:cNvPr id="302" name="Google Shape;302;p21"/>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transition spd="slow" p14:dur="1600">
    <p:blinds dir="ver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2"/>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3600"/>
              <a:buChar char="•"/>
            </a:pPr>
            <a:r>
              <a:rPr lang="vi-VN"/>
              <a:t>Hiểm họa ngẫu nhiên: sai sót của con người, tác động của tự nhiên</a:t>
            </a:r>
            <a:endParaRPr/>
          </a:p>
          <a:p>
            <a:pPr indent="-342900" lvl="0" marL="342900" rtl="0" algn="l">
              <a:lnSpc>
                <a:spcPct val="114000"/>
              </a:lnSpc>
              <a:spcBef>
                <a:spcPts val="1200"/>
              </a:spcBef>
              <a:spcAft>
                <a:spcPts val="0"/>
              </a:spcAft>
              <a:buClr>
                <a:schemeClr val="dk1"/>
              </a:buClr>
              <a:buSzPts val="3600"/>
              <a:buChar char="•"/>
            </a:pPr>
            <a:r>
              <a:rPr lang="vi-VN"/>
              <a:t>Trộm cắp</a:t>
            </a:r>
            <a:endParaRPr/>
          </a:p>
          <a:p>
            <a:pPr indent="-342900" lvl="0" marL="342900" rtl="0" algn="l">
              <a:lnSpc>
                <a:spcPct val="114000"/>
              </a:lnSpc>
              <a:spcBef>
                <a:spcPts val="1200"/>
              </a:spcBef>
              <a:spcAft>
                <a:spcPts val="0"/>
              </a:spcAft>
              <a:buClr>
                <a:schemeClr val="dk1"/>
              </a:buClr>
              <a:buSzPts val="3600"/>
              <a:buChar char="•"/>
            </a:pPr>
            <a:r>
              <a:rPr lang="vi-VN"/>
              <a:t>Mã độc</a:t>
            </a:r>
            <a:endParaRPr/>
          </a:p>
          <a:p>
            <a:pPr indent="-342900" lvl="0" marL="342900" rtl="0" algn="l">
              <a:lnSpc>
                <a:spcPct val="114000"/>
              </a:lnSpc>
              <a:spcBef>
                <a:spcPts val="1200"/>
              </a:spcBef>
              <a:spcAft>
                <a:spcPts val="0"/>
              </a:spcAft>
              <a:buClr>
                <a:schemeClr val="dk1"/>
              </a:buClr>
              <a:buSzPts val="3600"/>
              <a:buChar char="•"/>
            </a:pPr>
            <a:r>
              <a:rPr lang="vi-VN"/>
              <a:t>Truy cập trái phép</a:t>
            </a:r>
            <a:endParaRPr/>
          </a:p>
          <a:p>
            <a:pPr indent="-342900" lvl="0" marL="342900" rtl="0" algn="l">
              <a:lnSpc>
                <a:spcPct val="114000"/>
              </a:lnSpc>
              <a:spcBef>
                <a:spcPts val="1200"/>
              </a:spcBef>
              <a:spcAft>
                <a:spcPts val="0"/>
              </a:spcAft>
              <a:buClr>
                <a:schemeClr val="dk1"/>
              </a:buClr>
              <a:buSzPts val="3600"/>
              <a:buChar char="•"/>
            </a:pPr>
            <a:r>
              <a:rPr lang="vi-VN"/>
              <a:t>Tấn công từ chối dịch vụ</a:t>
            </a:r>
            <a:endParaRPr/>
          </a:p>
          <a:p>
            <a:pPr indent="-342900" lvl="0" marL="342900" rtl="0" algn="l">
              <a:lnSpc>
                <a:spcPct val="114000"/>
              </a:lnSpc>
              <a:spcBef>
                <a:spcPts val="1200"/>
              </a:spcBef>
              <a:spcAft>
                <a:spcPts val="0"/>
              </a:spcAft>
              <a:buClr>
                <a:schemeClr val="dk1"/>
              </a:buClr>
              <a:buSzPts val="3600"/>
              <a:buChar char="•"/>
            </a:pPr>
            <a:r>
              <a:rPr lang="vi-VN"/>
              <a:t>Lừa đảo</a:t>
            </a:r>
            <a:endParaRPr/>
          </a:p>
        </p:txBody>
      </p:sp>
      <p:sp>
        <p:nvSpPr>
          <p:cNvPr id="308" name="Google Shape;308;p22"/>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Một số hiểm họa cụ thể</a:t>
            </a:r>
            <a:endParaRPr/>
          </a:p>
        </p:txBody>
      </p:sp>
      <p:sp>
        <p:nvSpPr>
          <p:cNvPr id="309" name="Google Shape;309;p22"/>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transition spd="slow" p14:dur="1600">
    <p:blinds dir="ver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grpSp>
        <p:nvGrpSpPr>
          <p:cNvPr id="315" name="Google Shape;315;p23"/>
          <p:cNvGrpSpPr/>
          <p:nvPr/>
        </p:nvGrpSpPr>
        <p:grpSpPr>
          <a:xfrm>
            <a:off x="304800" y="470881"/>
            <a:ext cx="8610600" cy="5916239"/>
            <a:chOff x="0" y="242281"/>
            <a:chExt cx="8610600" cy="5916239"/>
          </a:xfrm>
        </p:grpSpPr>
        <p:sp>
          <p:nvSpPr>
            <p:cNvPr id="316" name="Google Shape;316;p23"/>
            <p:cNvSpPr/>
            <p:nvPr/>
          </p:nvSpPr>
          <p:spPr>
            <a:xfrm rot="5400000">
              <a:off x="4309620" y="-3030539"/>
              <a:ext cx="1028160" cy="7573800"/>
            </a:xfrm>
            <a:prstGeom prst="round2SameRect">
              <a:avLst>
                <a:gd fmla="val 16667" name="adj1"/>
                <a:gd fmla="val 0" name="adj2"/>
              </a:avLst>
            </a:prstGeom>
            <a:solidFill>
              <a:srgbClr val="FBDCCE">
                <a:alpha val="89803"/>
              </a:srgbClr>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3"/>
            <p:cNvSpPr txBox="1"/>
            <p:nvPr/>
          </p:nvSpPr>
          <p:spPr>
            <a:xfrm>
              <a:off x="1036801" y="292471"/>
              <a:ext cx="7523609" cy="927778"/>
            </a:xfrm>
            <a:prstGeom prst="rect">
              <a:avLst/>
            </a:prstGeom>
            <a:noFill/>
            <a:ln>
              <a:noFill/>
            </a:ln>
          </p:spPr>
          <p:txBody>
            <a:bodyPr anchorCtr="0" anchor="ctr" bIns="121900" lIns="182875" spcFirstLastPara="1" rIns="182875" wrap="square" tIns="121900">
              <a:noAutofit/>
            </a:bodyPr>
            <a:lstStyle/>
            <a:p>
              <a:pPr indent="0" lvl="0" marL="0" marR="0" rtl="0" algn="l">
                <a:lnSpc>
                  <a:spcPct val="90000"/>
                </a:lnSpc>
                <a:spcBef>
                  <a:spcPts val="0"/>
                </a:spcBef>
                <a:spcAft>
                  <a:spcPts val="0"/>
                </a:spcAft>
                <a:buClr>
                  <a:schemeClr val="dk1"/>
                </a:buClr>
                <a:buSzPts val="4800"/>
                <a:buFont typeface="Calibri"/>
                <a:buNone/>
              </a:pPr>
              <a:r>
                <a:rPr b="0" i="0" lang="vi-VN" sz="4800" u="none" cap="none" strike="noStrike">
                  <a:solidFill>
                    <a:schemeClr val="dk1"/>
                  </a:solidFill>
                  <a:latin typeface="Calibri"/>
                  <a:ea typeface="Calibri"/>
                  <a:cs typeface="Calibri"/>
                  <a:sym typeface="Calibri"/>
                </a:rPr>
                <a:t>Khái niệm hiểm họa ATTT</a:t>
              </a:r>
              <a:endParaRPr/>
            </a:p>
          </p:txBody>
        </p:sp>
        <p:sp>
          <p:nvSpPr>
            <p:cNvPr id="318" name="Google Shape;318;p23"/>
            <p:cNvSpPr/>
            <p:nvPr/>
          </p:nvSpPr>
          <p:spPr>
            <a:xfrm>
              <a:off x="0" y="324360"/>
              <a:ext cx="864000" cy="864000"/>
            </a:xfrm>
            <a:prstGeom prst="ellipse">
              <a:avLst/>
            </a:prstGeom>
            <a:gradFill>
              <a:gsLst>
                <a:gs pos="0">
                  <a:srgbClr val="C86B1D"/>
                </a:gs>
                <a:gs pos="80000">
                  <a:srgbClr val="FF8D25"/>
                </a:gs>
                <a:gs pos="100000">
                  <a:srgbClr val="FF8D22"/>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3"/>
            <p:cNvSpPr txBox="1"/>
            <p:nvPr/>
          </p:nvSpPr>
          <p:spPr>
            <a:xfrm>
              <a:off x="126530" y="450890"/>
              <a:ext cx="610940" cy="6109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4600"/>
                <a:buFont typeface="Calibri"/>
                <a:buNone/>
              </a:pPr>
              <a:r>
                <a:rPr b="1" i="0" lang="vi-VN" sz="4600" u="none" cap="none" strike="noStrike">
                  <a:solidFill>
                    <a:schemeClr val="lt1"/>
                  </a:solidFill>
                  <a:latin typeface="Calibri"/>
                  <a:ea typeface="Calibri"/>
                  <a:cs typeface="Calibri"/>
                  <a:sym typeface="Calibri"/>
                </a:rPr>
                <a:t>1</a:t>
              </a:r>
              <a:endParaRPr/>
            </a:p>
          </p:txBody>
        </p:sp>
        <p:sp>
          <p:nvSpPr>
            <p:cNvPr id="320" name="Google Shape;320;p23"/>
            <p:cNvSpPr/>
            <p:nvPr/>
          </p:nvSpPr>
          <p:spPr>
            <a:xfrm rot="5400000">
              <a:off x="4309620" y="-1829579"/>
              <a:ext cx="1028160" cy="7573800"/>
            </a:xfrm>
            <a:prstGeom prst="round2SameRect">
              <a:avLst>
                <a:gd fmla="val 16667" name="adj1"/>
                <a:gd fmla="val 0" name="adj2"/>
              </a:avLst>
            </a:prstGeom>
            <a:solidFill>
              <a:srgbClr val="FBDCCE">
                <a:alpha val="89803"/>
              </a:srgbClr>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3"/>
            <p:cNvSpPr txBox="1"/>
            <p:nvPr/>
          </p:nvSpPr>
          <p:spPr>
            <a:xfrm>
              <a:off x="1036801" y="1493431"/>
              <a:ext cx="7523609" cy="927778"/>
            </a:xfrm>
            <a:prstGeom prst="rect">
              <a:avLst/>
            </a:prstGeom>
            <a:noFill/>
            <a:ln>
              <a:noFill/>
            </a:ln>
          </p:spPr>
          <p:txBody>
            <a:bodyPr anchorCtr="0" anchor="ctr" bIns="121900" lIns="182875" spcFirstLastPara="1" rIns="182875" wrap="square" tIns="121900">
              <a:noAutofit/>
            </a:bodyPr>
            <a:lstStyle/>
            <a:p>
              <a:pPr indent="0" lvl="0" marL="0" marR="0" rtl="0" algn="l">
                <a:lnSpc>
                  <a:spcPct val="90000"/>
                </a:lnSpc>
                <a:spcBef>
                  <a:spcPts val="0"/>
                </a:spcBef>
                <a:spcAft>
                  <a:spcPts val="0"/>
                </a:spcAft>
                <a:buClr>
                  <a:schemeClr val="dk1"/>
                </a:buClr>
                <a:buSzPts val="4800"/>
                <a:buFont typeface="Calibri"/>
                <a:buNone/>
              </a:pPr>
              <a:r>
                <a:rPr b="0" i="0" lang="vi-VN" sz="4800" u="none" cap="none" strike="noStrike">
                  <a:solidFill>
                    <a:schemeClr val="dk1"/>
                  </a:solidFill>
                  <a:latin typeface="Calibri"/>
                  <a:ea typeface="Calibri"/>
                  <a:cs typeface="Calibri"/>
                  <a:sym typeface="Calibri"/>
                </a:rPr>
                <a:t>Phân loại hiểm họa ATTT</a:t>
              </a:r>
              <a:endParaRPr/>
            </a:p>
          </p:txBody>
        </p:sp>
        <p:sp>
          <p:nvSpPr>
            <p:cNvPr id="322" name="Google Shape;322;p23"/>
            <p:cNvSpPr/>
            <p:nvPr/>
          </p:nvSpPr>
          <p:spPr>
            <a:xfrm>
              <a:off x="0" y="1525320"/>
              <a:ext cx="864000" cy="864000"/>
            </a:xfrm>
            <a:prstGeom prst="ellipse">
              <a:avLst/>
            </a:prstGeom>
            <a:gradFill>
              <a:gsLst>
                <a:gs pos="0">
                  <a:srgbClr val="C86B1D"/>
                </a:gs>
                <a:gs pos="80000">
                  <a:srgbClr val="FF8D25"/>
                </a:gs>
                <a:gs pos="100000">
                  <a:srgbClr val="FF8D22"/>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3"/>
            <p:cNvSpPr txBox="1"/>
            <p:nvPr/>
          </p:nvSpPr>
          <p:spPr>
            <a:xfrm>
              <a:off x="126530" y="1651850"/>
              <a:ext cx="610940" cy="6109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4600"/>
                <a:buFont typeface="Calibri"/>
                <a:buNone/>
              </a:pPr>
              <a:r>
                <a:rPr b="0" i="0" lang="vi-VN" sz="4600" u="none" cap="none" strike="noStrike">
                  <a:solidFill>
                    <a:schemeClr val="lt1"/>
                  </a:solidFill>
                  <a:latin typeface="Calibri"/>
                  <a:ea typeface="Calibri"/>
                  <a:cs typeface="Calibri"/>
                  <a:sym typeface="Calibri"/>
                </a:rPr>
                <a:t>2</a:t>
              </a:r>
              <a:endParaRPr/>
            </a:p>
          </p:txBody>
        </p:sp>
        <p:sp>
          <p:nvSpPr>
            <p:cNvPr id="324" name="Google Shape;324;p23"/>
            <p:cNvSpPr/>
            <p:nvPr/>
          </p:nvSpPr>
          <p:spPr>
            <a:xfrm rot="5400000">
              <a:off x="3988320" y="-307319"/>
              <a:ext cx="1670760" cy="7573800"/>
            </a:xfrm>
            <a:prstGeom prst="round2SameRect">
              <a:avLst>
                <a:gd fmla="val 16667" name="adj1"/>
                <a:gd fmla="val 0" name="adj2"/>
              </a:avLst>
            </a:prstGeom>
            <a:solidFill>
              <a:srgbClr val="00FF00"/>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3"/>
            <p:cNvSpPr txBox="1"/>
            <p:nvPr/>
          </p:nvSpPr>
          <p:spPr>
            <a:xfrm>
              <a:off x="1036800" y="2725761"/>
              <a:ext cx="7492240" cy="1507640"/>
            </a:xfrm>
            <a:prstGeom prst="rect">
              <a:avLst/>
            </a:prstGeom>
            <a:noFill/>
            <a:ln>
              <a:noFill/>
            </a:ln>
          </p:spPr>
          <p:txBody>
            <a:bodyPr anchorCtr="0" anchor="ctr" bIns="121900" lIns="182875" spcFirstLastPara="1" rIns="182875" wrap="square" tIns="121900">
              <a:noAutofit/>
            </a:bodyPr>
            <a:lstStyle/>
            <a:p>
              <a:pPr indent="0" lvl="0" marL="0" marR="0" rtl="0" algn="l">
                <a:lnSpc>
                  <a:spcPct val="90000"/>
                </a:lnSpc>
                <a:spcBef>
                  <a:spcPts val="0"/>
                </a:spcBef>
                <a:spcAft>
                  <a:spcPts val="0"/>
                </a:spcAft>
                <a:buClr>
                  <a:schemeClr val="dk1"/>
                </a:buClr>
                <a:buSzPts val="4800"/>
                <a:buFont typeface="Calibri"/>
                <a:buNone/>
              </a:pPr>
              <a:r>
                <a:rPr b="0" i="0" lang="vi-VN" sz="4800" u="none" cap="none" strike="noStrike">
                  <a:solidFill>
                    <a:schemeClr val="dk1"/>
                  </a:solidFill>
                  <a:latin typeface="Calibri"/>
                  <a:ea typeface="Calibri"/>
                  <a:cs typeface="Calibri"/>
                  <a:sym typeface="Calibri"/>
                </a:rPr>
                <a:t>Nguyên tắc đảm bảo an toàn thông tin</a:t>
              </a:r>
              <a:endParaRPr/>
            </a:p>
          </p:txBody>
        </p:sp>
        <p:sp>
          <p:nvSpPr>
            <p:cNvPr id="326" name="Google Shape;326;p23"/>
            <p:cNvSpPr/>
            <p:nvPr/>
          </p:nvSpPr>
          <p:spPr>
            <a:xfrm>
              <a:off x="0" y="3047580"/>
              <a:ext cx="864000" cy="864000"/>
            </a:xfrm>
            <a:prstGeom prst="ellipse">
              <a:avLst/>
            </a:prstGeom>
            <a:solidFill>
              <a:srgbClr val="00FF00"/>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3"/>
            <p:cNvSpPr txBox="1"/>
            <p:nvPr/>
          </p:nvSpPr>
          <p:spPr>
            <a:xfrm>
              <a:off x="126530" y="3174110"/>
              <a:ext cx="610940" cy="6109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4600"/>
                <a:buFont typeface="Calibri"/>
                <a:buNone/>
              </a:pPr>
              <a:r>
                <a:rPr b="0" i="0" lang="vi-VN" sz="4600" u="none" cap="none" strike="noStrike">
                  <a:solidFill>
                    <a:schemeClr val="lt1"/>
                  </a:solidFill>
                  <a:latin typeface="Calibri"/>
                  <a:ea typeface="Calibri"/>
                  <a:cs typeface="Calibri"/>
                  <a:sym typeface="Calibri"/>
                </a:rPr>
                <a:t>3</a:t>
              </a:r>
              <a:endParaRPr/>
            </a:p>
          </p:txBody>
        </p:sp>
        <p:sp>
          <p:nvSpPr>
            <p:cNvPr id="328" name="Google Shape;328;p23"/>
            <p:cNvSpPr/>
            <p:nvPr/>
          </p:nvSpPr>
          <p:spPr>
            <a:xfrm rot="5400000">
              <a:off x="3988320" y="1536240"/>
              <a:ext cx="1670760" cy="7573800"/>
            </a:xfrm>
            <a:prstGeom prst="round2SameRect">
              <a:avLst>
                <a:gd fmla="val 16667" name="adj1"/>
                <a:gd fmla="val 0" name="adj2"/>
              </a:avLst>
            </a:prstGeom>
            <a:solidFill>
              <a:srgbClr val="FBDCCE">
                <a:alpha val="89803"/>
              </a:srgbClr>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3"/>
            <p:cNvSpPr txBox="1"/>
            <p:nvPr/>
          </p:nvSpPr>
          <p:spPr>
            <a:xfrm>
              <a:off x="1036800" y="4569320"/>
              <a:ext cx="7492240" cy="1507640"/>
            </a:xfrm>
            <a:prstGeom prst="rect">
              <a:avLst/>
            </a:prstGeom>
            <a:noFill/>
            <a:ln>
              <a:noFill/>
            </a:ln>
          </p:spPr>
          <p:txBody>
            <a:bodyPr anchorCtr="0" anchor="ctr" bIns="121900" lIns="182875" spcFirstLastPara="1" rIns="182875" wrap="square" tIns="121900">
              <a:noAutofit/>
            </a:bodyPr>
            <a:lstStyle/>
            <a:p>
              <a:pPr indent="0" lvl="0" marL="0" marR="0" rtl="0" algn="l">
                <a:lnSpc>
                  <a:spcPct val="90000"/>
                </a:lnSpc>
                <a:spcBef>
                  <a:spcPts val="0"/>
                </a:spcBef>
                <a:spcAft>
                  <a:spcPts val="0"/>
                </a:spcAft>
                <a:buClr>
                  <a:schemeClr val="dk1"/>
                </a:buClr>
                <a:buSzPts val="4800"/>
                <a:buFont typeface="Calibri"/>
                <a:buNone/>
              </a:pPr>
              <a:r>
                <a:rPr b="0" i="0" lang="vi-VN" sz="4800" u="none" cap="none" strike="noStrike">
                  <a:solidFill>
                    <a:schemeClr val="dk1"/>
                  </a:solidFill>
                  <a:latin typeface="Calibri"/>
                  <a:ea typeface="Calibri"/>
                  <a:cs typeface="Calibri"/>
                  <a:sym typeface="Calibri"/>
                </a:rPr>
                <a:t>Phương pháp chung đảm bảo an toàn thông tin</a:t>
              </a:r>
              <a:endParaRPr/>
            </a:p>
          </p:txBody>
        </p:sp>
        <p:sp>
          <p:nvSpPr>
            <p:cNvPr id="330" name="Google Shape;330;p23"/>
            <p:cNvSpPr/>
            <p:nvPr/>
          </p:nvSpPr>
          <p:spPr>
            <a:xfrm>
              <a:off x="0" y="4891140"/>
              <a:ext cx="864000" cy="864000"/>
            </a:xfrm>
            <a:prstGeom prst="ellipse">
              <a:avLst/>
            </a:prstGeom>
            <a:gradFill>
              <a:gsLst>
                <a:gs pos="0">
                  <a:srgbClr val="C86B1D"/>
                </a:gs>
                <a:gs pos="80000">
                  <a:srgbClr val="FF8D25"/>
                </a:gs>
                <a:gs pos="100000">
                  <a:srgbClr val="FF8D22"/>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3"/>
            <p:cNvSpPr txBox="1"/>
            <p:nvPr/>
          </p:nvSpPr>
          <p:spPr>
            <a:xfrm>
              <a:off x="126530" y="5017670"/>
              <a:ext cx="610940" cy="6109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4600"/>
                <a:buFont typeface="Calibri"/>
                <a:buNone/>
              </a:pPr>
              <a:r>
                <a:rPr b="0" i="0" lang="vi-VN" sz="4600" u="none" cap="none" strike="noStrike">
                  <a:solidFill>
                    <a:schemeClr val="lt1"/>
                  </a:solidFill>
                  <a:latin typeface="Calibri"/>
                  <a:ea typeface="Calibri"/>
                  <a:cs typeface="Calibri"/>
                  <a:sym typeface="Calibri"/>
                </a:rPr>
                <a:t>4</a:t>
              </a:r>
              <a:endParaRPr/>
            </a:p>
          </p:txBody>
        </p:sp>
      </p:grpSp>
    </p:spTree>
  </p:cSld>
  <p:clrMapOvr>
    <a:masterClrMapping/>
  </p:clrMapOvr>
  <mc:AlternateContent>
    <mc:Choice Requires="p14">
      <p:transition spd="slow" p14:dur="1400">
        <p14:rippl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4"/>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a:bodyPr>
          <a:lstStyle/>
          <a:p>
            <a:pPr indent="-742950" lvl="0" marL="742950" rtl="0" algn="l">
              <a:lnSpc>
                <a:spcPct val="114000"/>
              </a:lnSpc>
              <a:spcBef>
                <a:spcPts val="0"/>
              </a:spcBef>
              <a:spcAft>
                <a:spcPts val="0"/>
              </a:spcAft>
              <a:buClr>
                <a:schemeClr val="dk1"/>
              </a:buClr>
              <a:buSzPts val="3600"/>
              <a:buFont typeface="Calibri"/>
              <a:buAutoNum type="arabicPeriod"/>
            </a:pPr>
            <a:r>
              <a:rPr b="1" lang="vi-VN"/>
              <a:t>Nguyên tắc tính hệ thống</a:t>
            </a:r>
            <a:endParaRPr/>
          </a:p>
          <a:p>
            <a:pPr indent="-342900" lvl="0" marL="342900" rtl="0" algn="l">
              <a:lnSpc>
                <a:spcPct val="114000"/>
              </a:lnSpc>
              <a:spcBef>
                <a:spcPts val="1200"/>
              </a:spcBef>
              <a:spcAft>
                <a:spcPts val="0"/>
              </a:spcAft>
              <a:buClr>
                <a:schemeClr val="dk1"/>
              </a:buClr>
              <a:buSzPts val="3600"/>
              <a:buChar char="•"/>
            </a:pPr>
            <a:r>
              <a:rPr lang="vi-VN"/>
              <a:t>Các yếu tố, các điều kiện và các nhân tố có quan hệ với nhau, có tương tác với nhau và có biến đổi theo thời gian</a:t>
            </a:r>
            <a:endParaRPr/>
          </a:p>
          <a:p>
            <a:pPr indent="-342900" lvl="0" marL="342900" rtl="0" algn="l">
              <a:lnSpc>
                <a:spcPct val="114000"/>
              </a:lnSpc>
              <a:spcBef>
                <a:spcPts val="1200"/>
              </a:spcBef>
              <a:spcAft>
                <a:spcPts val="0"/>
              </a:spcAft>
              <a:buClr>
                <a:schemeClr val="dk1"/>
              </a:buClr>
              <a:buSzPts val="3600"/>
              <a:buChar char="•"/>
            </a:pPr>
            <a:r>
              <a:rPr lang="vi-VN"/>
              <a:t>Chống lại cả những kênh truy cập trái phép tiềm tàng (chưa biết)</a:t>
            </a:r>
            <a:endParaRPr/>
          </a:p>
          <a:p>
            <a:pPr indent="-114300" lvl="0" marL="342900" rtl="0" algn="l">
              <a:lnSpc>
                <a:spcPct val="114000"/>
              </a:lnSpc>
              <a:spcBef>
                <a:spcPts val="1200"/>
              </a:spcBef>
              <a:spcAft>
                <a:spcPts val="0"/>
              </a:spcAft>
              <a:buClr>
                <a:schemeClr val="dk1"/>
              </a:buClr>
              <a:buSzPts val="3600"/>
              <a:buNone/>
            </a:pPr>
            <a:r>
              <a:t/>
            </a:r>
            <a:endParaRPr/>
          </a:p>
        </p:txBody>
      </p:sp>
      <p:sp>
        <p:nvSpPr>
          <p:cNvPr id="338" name="Google Shape;338;p24"/>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Nguyên tắc đảm bảo ATTT</a:t>
            </a:r>
            <a:endParaRPr/>
          </a:p>
        </p:txBody>
      </p:sp>
      <p:sp>
        <p:nvSpPr>
          <p:cNvPr id="339" name="Google Shape;339;p24"/>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transition spd="slow" p14:dur="1600">
    <p:blinds dir="ver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5"/>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a:bodyPr>
          <a:lstStyle/>
          <a:p>
            <a:pPr indent="-742950" lvl="0" marL="742950" rtl="0" algn="l">
              <a:lnSpc>
                <a:spcPct val="114000"/>
              </a:lnSpc>
              <a:spcBef>
                <a:spcPts val="0"/>
              </a:spcBef>
              <a:spcAft>
                <a:spcPts val="0"/>
              </a:spcAft>
              <a:buClr>
                <a:schemeClr val="dk1"/>
              </a:buClr>
              <a:buSzPts val="3600"/>
              <a:buFont typeface="Calibri"/>
              <a:buAutoNum type="arabicPeriod" startAt="2"/>
            </a:pPr>
            <a:r>
              <a:rPr b="1" lang="vi-VN"/>
              <a:t>Nguyên tắc tổng thể</a:t>
            </a:r>
            <a:endParaRPr/>
          </a:p>
          <a:p>
            <a:pPr indent="-342900" lvl="0" marL="342900" rtl="0" algn="l">
              <a:lnSpc>
                <a:spcPct val="114000"/>
              </a:lnSpc>
              <a:spcBef>
                <a:spcPts val="1200"/>
              </a:spcBef>
              <a:spcAft>
                <a:spcPts val="0"/>
              </a:spcAft>
              <a:buClr>
                <a:schemeClr val="dk1"/>
              </a:buClr>
              <a:buSzPts val="3600"/>
              <a:buChar char="•"/>
            </a:pPr>
            <a:r>
              <a:rPr lang="vi-VN"/>
              <a:t>Các biện pháp phải thống nhất, đồng bộ</a:t>
            </a:r>
            <a:endParaRPr/>
          </a:p>
          <a:p>
            <a:pPr indent="-342900" lvl="0" marL="342900" rtl="0" algn="l">
              <a:lnSpc>
                <a:spcPct val="114000"/>
              </a:lnSpc>
              <a:spcBef>
                <a:spcPts val="1200"/>
              </a:spcBef>
              <a:spcAft>
                <a:spcPts val="0"/>
              </a:spcAft>
              <a:buClr>
                <a:schemeClr val="dk1"/>
              </a:buClr>
              <a:buSzPts val="3600"/>
              <a:buChar char="•"/>
            </a:pPr>
            <a:r>
              <a:rPr lang="vi-VN"/>
              <a:t>Phải tổ chức phòng ngự nhiều lớp</a:t>
            </a:r>
            <a:endParaRPr/>
          </a:p>
          <a:p>
            <a:pPr indent="-742950" lvl="0" marL="742950" rtl="0" algn="l">
              <a:lnSpc>
                <a:spcPct val="114000"/>
              </a:lnSpc>
              <a:spcBef>
                <a:spcPts val="3000"/>
              </a:spcBef>
              <a:spcAft>
                <a:spcPts val="0"/>
              </a:spcAft>
              <a:buClr>
                <a:schemeClr val="dk1"/>
              </a:buClr>
              <a:buSzPts val="3600"/>
              <a:buFont typeface="Calibri"/>
              <a:buAutoNum type="arabicPeriod" startAt="3"/>
            </a:pPr>
            <a:r>
              <a:rPr b="1" lang="vi-VN"/>
              <a:t>Nguyên tắc bảo vệ liên tục</a:t>
            </a:r>
            <a:endParaRPr/>
          </a:p>
          <a:p>
            <a:pPr indent="-342900" lvl="0" marL="342900" rtl="0" algn="l">
              <a:lnSpc>
                <a:spcPct val="114000"/>
              </a:lnSpc>
              <a:spcBef>
                <a:spcPts val="1200"/>
              </a:spcBef>
              <a:spcAft>
                <a:spcPts val="0"/>
              </a:spcAft>
              <a:buClr>
                <a:schemeClr val="dk1"/>
              </a:buClr>
              <a:buSzPts val="3600"/>
              <a:buChar char="•"/>
            </a:pPr>
            <a:r>
              <a:rPr lang="vi-VN"/>
              <a:t>Đảm bảo ATTT là quá trình liên tục</a:t>
            </a:r>
            <a:endParaRPr/>
          </a:p>
          <a:p>
            <a:pPr indent="-342900" lvl="0" marL="342900" rtl="0" algn="l">
              <a:lnSpc>
                <a:spcPct val="114000"/>
              </a:lnSpc>
              <a:spcBef>
                <a:spcPts val="1200"/>
              </a:spcBef>
              <a:spcAft>
                <a:spcPts val="0"/>
              </a:spcAft>
              <a:buClr>
                <a:schemeClr val="dk1"/>
              </a:buClr>
              <a:buSzPts val="3600"/>
              <a:buChar char="•"/>
            </a:pPr>
            <a:r>
              <a:rPr lang="vi-VN"/>
              <a:t>Xuyên suốt chu kỳ sống của hệ thống, từ thiết kế cho đến loại bỏ</a:t>
            </a:r>
            <a:endParaRPr/>
          </a:p>
        </p:txBody>
      </p:sp>
      <p:sp>
        <p:nvSpPr>
          <p:cNvPr id="346" name="Google Shape;346;p25"/>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Nguyên tắc đảm bảo ATTT</a:t>
            </a:r>
            <a:endParaRPr/>
          </a:p>
        </p:txBody>
      </p:sp>
      <p:sp>
        <p:nvSpPr>
          <p:cNvPr id="347" name="Google Shape;347;p25"/>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transition spd="slow" p14:dur="1600">
    <p:blinds dir="ver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6"/>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Mô hình PDCA của ISO 27001</a:t>
            </a:r>
            <a:endParaRPr/>
          </a:p>
        </p:txBody>
      </p:sp>
      <p:sp>
        <p:nvSpPr>
          <p:cNvPr id="354" name="Google Shape;354;p26"/>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pic>
        <p:nvPicPr>
          <p:cNvPr id="355" name="Google Shape;355;p26"/>
          <p:cNvPicPr preferRelativeResize="0"/>
          <p:nvPr/>
        </p:nvPicPr>
        <p:blipFill rotWithShape="1">
          <a:blip r:embed="rId3">
            <a:alphaModFix/>
          </a:blip>
          <a:srcRect b="0" l="0" r="0" t="0"/>
          <a:stretch/>
        </p:blipFill>
        <p:spPr>
          <a:xfrm>
            <a:off x="209550" y="1371600"/>
            <a:ext cx="8746524" cy="4724400"/>
          </a:xfrm>
          <a:prstGeom prst="rect">
            <a:avLst/>
          </a:prstGeom>
          <a:noFill/>
          <a:ln>
            <a:noFill/>
          </a:ln>
        </p:spPr>
      </p:pic>
    </p:spTree>
  </p:cSld>
  <p:clrMapOvr>
    <a:masterClrMapping/>
  </p:clrMapOvr>
  <p:transition spd="slow" p14:dur="1600">
    <p:blinds dir="ver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7"/>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lnSpcReduction="10000"/>
          </a:bodyPr>
          <a:lstStyle/>
          <a:p>
            <a:pPr indent="-742950" lvl="0" marL="742950" rtl="0" algn="l">
              <a:lnSpc>
                <a:spcPct val="114000"/>
              </a:lnSpc>
              <a:spcBef>
                <a:spcPts val="0"/>
              </a:spcBef>
              <a:spcAft>
                <a:spcPts val="0"/>
              </a:spcAft>
              <a:buClr>
                <a:schemeClr val="dk1"/>
              </a:buClr>
              <a:buSzPts val="3600"/>
              <a:buFont typeface="Calibri"/>
              <a:buAutoNum type="arabicPeriod" startAt="4"/>
            </a:pPr>
            <a:r>
              <a:rPr b="1" lang="vi-VN"/>
              <a:t>Nguyên tắc đầy đủ hợp lý</a:t>
            </a:r>
            <a:endParaRPr/>
          </a:p>
          <a:p>
            <a:pPr indent="-342900" lvl="0" marL="342900" rtl="0" algn="l">
              <a:lnSpc>
                <a:spcPct val="114000"/>
              </a:lnSpc>
              <a:spcBef>
                <a:spcPts val="1200"/>
              </a:spcBef>
              <a:spcAft>
                <a:spcPts val="0"/>
              </a:spcAft>
              <a:buClr>
                <a:schemeClr val="dk1"/>
              </a:buClr>
              <a:buSzPts val="3600"/>
              <a:buChar char="•"/>
            </a:pPr>
            <a:r>
              <a:rPr lang="vi-VN"/>
              <a:t>Không có an toàn tuyệt đối</a:t>
            </a:r>
            <a:endParaRPr/>
          </a:p>
          <a:p>
            <a:pPr indent="-342900" lvl="0" marL="342900" rtl="0" algn="l">
              <a:lnSpc>
                <a:spcPct val="114000"/>
              </a:lnSpc>
              <a:spcBef>
                <a:spcPts val="1200"/>
              </a:spcBef>
              <a:spcAft>
                <a:spcPts val="0"/>
              </a:spcAft>
              <a:buClr>
                <a:schemeClr val="dk1"/>
              </a:buClr>
              <a:buSzPts val="3600"/>
              <a:buChar char="•"/>
            </a:pPr>
            <a:r>
              <a:rPr lang="vi-VN"/>
              <a:t>Biện pháp bảo vệ có ảnh hưởng ít nhiều đến hoạt động của hệ thống</a:t>
            </a:r>
            <a:endParaRPr/>
          </a:p>
          <a:p>
            <a:pPr indent="-342900" lvl="0" marL="342900" rtl="0" algn="l">
              <a:lnSpc>
                <a:spcPct val="114000"/>
              </a:lnSpc>
              <a:spcBef>
                <a:spcPts val="1200"/>
              </a:spcBef>
              <a:spcAft>
                <a:spcPts val="0"/>
              </a:spcAft>
              <a:buClr>
                <a:schemeClr val="dk1"/>
              </a:buClr>
              <a:buSzPts val="3600"/>
              <a:buChar char="•"/>
            </a:pPr>
            <a:r>
              <a:rPr lang="vi-VN"/>
              <a:t>Biện pháp bảo vệ thường tốn kém</a:t>
            </a:r>
            <a:endParaRPr/>
          </a:p>
          <a:p>
            <a:pPr indent="-342900" lvl="0" marL="342900" rtl="0" algn="l">
              <a:lnSpc>
                <a:spcPct val="114000"/>
              </a:lnSpc>
              <a:spcBef>
                <a:spcPts val="1200"/>
              </a:spcBef>
              <a:spcAft>
                <a:spcPts val="0"/>
              </a:spcAft>
              <a:buClr>
                <a:schemeClr val="dk1"/>
              </a:buClr>
              <a:buSzPts val="3600"/>
              <a:buChar char="•"/>
            </a:pPr>
            <a:r>
              <a:rPr lang="vi-VN"/>
              <a:t>Chi phí cho việc bảo vệ không lớn hơn giá trị của hệ thống</a:t>
            </a:r>
            <a:endParaRPr/>
          </a:p>
          <a:p>
            <a:pPr indent="-342900" lvl="0" marL="342900" rtl="0" algn="l">
              <a:lnSpc>
                <a:spcPct val="114000"/>
              </a:lnSpc>
              <a:spcBef>
                <a:spcPts val="1200"/>
              </a:spcBef>
              <a:spcAft>
                <a:spcPts val="0"/>
              </a:spcAft>
              <a:buClr>
                <a:schemeClr val="dk1"/>
              </a:buClr>
              <a:buSzPts val="3600"/>
              <a:buChar char="•"/>
            </a:pPr>
            <a:r>
              <a:rPr lang="vi-VN"/>
              <a:t>Mục tiêu của bảo vệ là đưa rủi ro về mức chấp nhận được</a:t>
            </a:r>
            <a:endParaRPr/>
          </a:p>
        </p:txBody>
      </p:sp>
      <p:sp>
        <p:nvSpPr>
          <p:cNvPr id="362" name="Google Shape;362;p27"/>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Nguyên tắc đảm bảo ATTT</a:t>
            </a:r>
            <a:endParaRPr/>
          </a:p>
        </p:txBody>
      </p:sp>
      <p:sp>
        <p:nvSpPr>
          <p:cNvPr id="363" name="Google Shape;363;p27"/>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transition spd="slow" p14:dur="1600">
    <p:blinds dir="ver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8"/>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a:bodyPr>
          <a:lstStyle/>
          <a:p>
            <a:pPr indent="-742950" lvl="0" marL="742950" rtl="0" algn="l">
              <a:lnSpc>
                <a:spcPct val="114000"/>
              </a:lnSpc>
              <a:spcBef>
                <a:spcPts val="0"/>
              </a:spcBef>
              <a:spcAft>
                <a:spcPts val="0"/>
              </a:spcAft>
              <a:buClr>
                <a:schemeClr val="dk1"/>
              </a:buClr>
              <a:buSzPts val="3600"/>
              <a:buFont typeface="Calibri"/>
              <a:buAutoNum type="arabicPeriod" startAt="5"/>
            </a:pPr>
            <a:r>
              <a:rPr b="1" lang="vi-VN"/>
              <a:t>Nguyên tắc mềm dẻo hệ thống</a:t>
            </a:r>
            <a:endParaRPr/>
          </a:p>
          <a:p>
            <a:pPr indent="-342900" lvl="0" marL="342900" rtl="0" algn="l">
              <a:lnSpc>
                <a:spcPct val="114000"/>
              </a:lnSpc>
              <a:spcBef>
                <a:spcPts val="1200"/>
              </a:spcBef>
              <a:spcAft>
                <a:spcPts val="0"/>
              </a:spcAft>
              <a:buClr>
                <a:schemeClr val="dk1"/>
              </a:buClr>
              <a:buSzPts val="3600"/>
              <a:buChar char="•"/>
            </a:pPr>
            <a:r>
              <a:rPr lang="vi-VN"/>
              <a:t>Phân hệ an toàn được thiết lập trong điều kiện có nhiều bất định</a:t>
            </a:r>
            <a:endParaRPr/>
          </a:p>
          <a:p>
            <a:pPr indent="-342900" lvl="0" marL="342900" rtl="0" algn="l">
              <a:lnSpc>
                <a:spcPct val="114000"/>
              </a:lnSpc>
              <a:spcBef>
                <a:spcPts val="1200"/>
              </a:spcBef>
              <a:spcAft>
                <a:spcPts val="0"/>
              </a:spcAft>
              <a:buClr>
                <a:schemeClr val="dk1"/>
              </a:buClr>
              <a:buSzPts val="3600"/>
              <a:buChar char="•"/>
            </a:pPr>
            <a:r>
              <a:rPr lang="vi-VN"/>
              <a:t>Phải cho phép nâng cấp, cập nhật</a:t>
            </a:r>
            <a:endParaRPr/>
          </a:p>
          <a:p>
            <a:pPr indent="-742950" lvl="0" marL="742950" rtl="0" algn="l">
              <a:lnSpc>
                <a:spcPct val="114000"/>
              </a:lnSpc>
              <a:spcBef>
                <a:spcPts val="4200"/>
              </a:spcBef>
              <a:spcAft>
                <a:spcPts val="0"/>
              </a:spcAft>
              <a:buClr>
                <a:schemeClr val="dk1"/>
              </a:buClr>
              <a:buSzPts val="3600"/>
              <a:buFont typeface="Calibri"/>
              <a:buAutoNum type="arabicPeriod" startAt="6"/>
            </a:pPr>
            <a:r>
              <a:rPr b="1" lang="vi-VN"/>
              <a:t>Nguyên tắc đơn giản trong sử dụng</a:t>
            </a:r>
            <a:endParaRPr/>
          </a:p>
          <a:p>
            <a:pPr indent="-342900" lvl="0" marL="342900" rtl="0" algn="l">
              <a:lnSpc>
                <a:spcPct val="114000"/>
              </a:lnSpc>
              <a:spcBef>
                <a:spcPts val="1200"/>
              </a:spcBef>
              <a:spcAft>
                <a:spcPts val="0"/>
              </a:spcAft>
              <a:buClr>
                <a:schemeClr val="dk1"/>
              </a:buClr>
              <a:buSzPts val="3600"/>
              <a:buChar char="•"/>
            </a:pPr>
            <a:r>
              <a:rPr lang="vi-VN"/>
              <a:t>Cơ chế bảo vệ không được gây khó khăn cho người dùng hợp lệ</a:t>
            </a:r>
            <a:endParaRPr/>
          </a:p>
        </p:txBody>
      </p:sp>
      <p:sp>
        <p:nvSpPr>
          <p:cNvPr id="370" name="Google Shape;370;p28"/>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Nguyên tắc đảm bảo ATTT</a:t>
            </a:r>
            <a:endParaRPr/>
          </a:p>
        </p:txBody>
      </p:sp>
      <p:sp>
        <p:nvSpPr>
          <p:cNvPr id="371" name="Google Shape;371;p28"/>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transition spd="slow" p14:dur="1600">
    <p:blinds dir="ver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9"/>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a:bodyPr>
          <a:lstStyle/>
          <a:p>
            <a:pPr indent="-742950" lvl="0" marL="742950" rtl="0" algn="l">
              <a:lnSpc>
                <a:spcPct val="114000"/>
              </a:lnSpc>
              <a:spcBef>
                <a:spcPts val="0"/>
              </a:spcBef>
              <a:spcAft>
                <a:spcPts val="0"/>
              </a:spcAft>
              <a:buClr>
                <a:schemeClr val="dk1"/>
              </a:buClr>
              <a:buSzPts val="3600"/>
              <a:buFont typeface="Calibri"/>
              <a:buAutoNum type="arabicPeriod" startAt="7"/>
            </a:pPr>
            <a:r>
              <a:rPr b="1" lang="vi-VN"/>
              <a:t>Nguyên tắc công khai thuật toán và cơ chế bảo vệ</a:t>
            </a:r>
            <a:endParaRPr/>
          </a:p>
          <a:p>
            <a:pPr indent="-342900" lvl="0" marL="342900" rtl="0" algn="l">
              <a:lnSpc>
                <a:spcPct val="114000"/>
              </a:lnSpc>
              <a:spcBef>
                <a:spcPts val="1200"/>
              </a:spcBef>
              <a:spcAft>
                <a:spcPts val="0"/>
              </a:spcAft>
              <a:buClr>
                <a:schemeClr val="dk1"/>
              </a:buClr>
              <a:buSzPts val="3600"/>
              <a:buChar char="•"/>
            </a:pPr>
            <a:r>
              <a:rPr lang="vi-VN"/>
              <a:t>Biết được thuật toán, cơ chế bảo vệ cũng không thể vượt qua được</a:t>
            </a:r>
            <a:endParaRPr/>
          </a:p>
          <a:p>
            <a:pPr indent="-342900" lvl="0" marL="342900" rtl="0" algn="l">
              <a:lnSpc>
                <a:spcPct val="114000"/>
              </a:lnSpc>
              <a:spcBef>
                <a:spcPts val="1200"/>
              </a:spcBef>
              <a:spcAft>
                <a:spcPts val="0"/>
              </a:spcAft>
              <a:buClr>
                <a:schemeClr val="dk1"/>
              </a:buClr>
              <a:buSzPts val="3600"/>
              <a:buChar char="•"/>
            </a:pPr>
            <a:r>
              <a:rPr lang="vi-VN"/>
              <a:t>Chính tác giả cũng không thể vượt qua</a:t>
            </a:r>
            <a:endParaRPr/>
          </a:p>
          <a:p>
            <a:pPr indent="-342900" lvl="0" marL="342900" rtl="0" algn="l">
              <a:lnSpc>
                <a:spcPct val="114000"/>
              </a:lnSpc>
              <a:spcBef>
                <a:spcPts val="1200"/>
              </a:spcBef>
              <a:spcAft>
                <a:spcPts val="0"/>
              </a:spcAft>
              <a:buClr>
                <a:schemeClr val="dk1"/>
              </a:buClr>
              <a:buSzPts val="3600"/>
              <a:buChar char="•"/>
            </a:pPr>
            <a:r>
              <a:rPr lang="vi-VN"/>
              <a:t>Không có nghĩa là phải công khai thuật toán và cơ chế bảo vệ</a:t>
            </a:r>
            <a:endParaRPr/>
          </a:p>
        </p:txBody>
      </p:sp>
      <p:sp>
        <p:nvSpPr>
          <p:cNvPr id="378" name="Google Shape;378;p29"/>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Nguyên tắc đảm bảo ATTT</a:t>
            </a:r>
            <a:endParaRPr/>
          </a:p>
        </p:txBody>
      </p:sp>
      <p:sp>
        <p:nvSpPr>
          <p:cNvPr id="379" name="Google Shape;379;p29"/>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transition spd="slow" p14:dur="1600">
    <p:blinds dir="ver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grpSp>
        <p:nvGrpSpPr>
          <p:cNvPr id="110" name="Google Shape;110;p3"/>
          <p:cNvGrpSpPr/>
          <p:nvPr/>
        </p:nvGrpSpPr>
        <p:grpSpPr>
          <a:xfrm>
            <a:off x="304800" y="470881"/>
            <a:ext cx="8610600" cy="5916239"/>
            <a:chOff x="0" y="242281"/>
            <a:chExt cx="8610600" cy="5916239"/>
          </a:xfrm>
        </p:grpSpPr>
        <p:sp>
          <p:nvSpPr>
            <p:cNvPr id="111" name="Google Shape;111;p3"/>
            <p:cNvSpPr/>
            <p:nvPr/>
          </p:nvSpPr>
          <p:spPr>
            <a:xfrm rot="5400000">
              <a:off x="4309620" y="-3030539"/>
              <a:ext cx="1028160" cy="7573800"/>
            </a:xfrm>
            <a:prstGeom prst="round2SameRect">
              <a:avLst>
                <a:gd fmla="val 16667" name="adj1"/>
                <a:gd fmla="val 0" name="adj2"/>
              </a:avLst>
            </a:prstGeom>
            <a:solidFill>
              <a:srgbClr val="00FF00"/>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txBox="1"/>
            <p:nvPr/>
          </p:nvSpPr>
          <p:spPr>
            <a:xfrm>
              <a:off x="1036801" y="292471"/>
              <a:ext cx="7523609" cy="927778"/>
            </a:xfrm>
            <a:prstGeom prst="rect">
              <a:avLst/>
            </a:prstGeom>
            <a:noFill/>
            <a:ln>
              <a:noFill/>
            </a:ln>
          </p:spPr>
          <p:txBody>
            <a:bodyPr anchorCtr="0" anchor="ctr" bIns="121900" lIns="182875" spcFirstLastPara="1" rIns="182875" wrap="square" tIns="121900">
              <a:noAutofit/>
            </a:bodyPr>
            <a:lstStyle/>
            <a:p>
              <a:pPr indent="0" lvl="0" marL="0" marR="0" rtl="0" algn="l">
                <a:lnSpc>
                  <a:spcPct val="90000"/>
                </a:lnSpc>
                <a:spcBef>
                  <a:spcPts val="0"/>
                </a:spcBef>
                <a:spcAft>
                  <a:spcPts val="0"/>
                </a:spcAft>
                <a:buClr>
                  <a:schemeClr val="dk1"/>
                </a:buClr>
                <a:buSzPts val="4800"/>
                <a:buFont typeface="Calibri"/>
                <a:buNone/>
              </a:pPr>
              <a:r>
                <a:rPr b="0" i="0" lang="vi-VN" sz="4800" u="none" cap="none" strike="noStrike">
                  <a:solidFill>
                    <a:schemeClr val="dk1"/>
                  </a:solidFill>
                  <a:latin typeface="Calibri"/>
                  <a:ea typeface="Calibri"/>
                  <a:cs typeface="Calibri"/>
                  <a:sym typeface="Calibri"/>
                </a:rPr>
                <a:t>Khái niệm hiểm họa ATTT</a:t>
              </a:r>
              <a:endParaRPr/>
            </a:p>
          </p:txBody>
        </p:sp>
        <p:sp>
          <p:nvSpPr>
            <p:cNvPr id="113" name="Google Shape;113;p3"/>
            <p:cNvSpPr/>
            <p:nvPr/>
          </p:nvSpPr>
          <p:spPr>
            <a:xfrm>
              <a:off x="0" y="324360"/>
              <a:ext cx="864000" cy="864000"/>
            </a:xfrm>
            <a:prstGeom prst="ellipse">
              <a:avLst/>
            </a:prstGeom>
            <a:solidFill>
              <a:srgbClr val="00FF00"/>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txBox="1"/>
            <p:nvPr/>
          </p:nvSpPr>
          <p:spPr>
            <a:xfrm>
              <a:off x="126530" y="450890"/>
              <a:ext cx="610940" cy="6109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4600"/>
                <a:buFont typeface="Calibri"/>
                <a:buNone/>
              </a:pPr>
              <a:r>
                <a:rPr b="1" i="0" lang="vi-VN" sz="4600" u="none" cap="none" strike="noStrike">
                  <a:solidFill>
                    <a:schemeClr val="lt1"/>
                  </a:solidFill>
                  <a:latin typeface="Calibri"/>
                  <a:ea typeface="Calibri"/>
                  <a:cs typeface="Calibri"/>
                  <a:sym typeface="Calibri"/>
                </a:rPr>
                <a:t>1</a:t>
              </a:r>
              <a:endParaRPr/>
            </a:p>
          </p:txBody>
        </p:sp>
        <p:sp>
          <p:nvSpPr>
            <p:cNvPr id="115" name="Google Shape;115;p3"/>
            <p:cNvSpPr/>
            <p:nvPr/>
          </p:nvSpPr>
          <p:spPr>
            <a:xfrm rot="5400000">
              <a:off x="4309620" y="-1829579"/>
              <a:ext cx="1028160" cy="7573800"/>
            </a:xfrm>
            <a:prstGeom prst="round2SameRect">
              <a:avLst>
                <a:gd fmla="val 16667" name="adj1"/>
                <a:gd fmla="val 0" name="adj2"/>
              </a:avLst>
            </a:prstGeom>
            <a:solidFill>
              <a:srgbClr val="FBDCCE">
                <a:alpha val="89803"/>
              </a:srgbClr>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txBox="1"/>
            <p:nvPr/>
          </p:nvSpPr>
          <p:spPr>
            <a:xfrm>
              <a:off x="1036801" y="1493431"/>
              <a:ext cx="7523609" cy="927778"/>
            </a:xfrm>
            <a:prstGeom prst="rect">
              <a:avLst/>
            </a:prstGeom>
            <a:noFill/>
            <a:ln>
              <a:noFill/>
            </a:ln>
          </p:spPr>
          <p:txBody>
            <a:bodyPr anchorCtr="0" anchor="ctr" bIns="121900" lIns="182875" spcFirstLastPara="1" rIns="182875" wrap="square" tIns="121900">
              <a:noAutofit/>
            </a:bodyPr>
            <a:lstStyle/>
            <a:p>
              <a:pPr indent="0" lvl="0" marL="0" marR="0" rtl="0" algn="l">
                <a:lnSpc>
                  <a:spcPct val="90000"/>
                </a:lnSpc>
                <a:spcBef>
                  <a:spcPts val="0"/>
                </a:spcBef>
                <a:spcAft>
                  <a:spcPts val="0"/>
                </a:spcAft>
                <a:buClr>
                  <a:schemeClr val="dk1"/>
                </a:buClr>
                <a:buSzPts val="4800"/>
                <a:buFont typeface="Calibri"/>
                <a:buNone/>
              </a:pPr>
              <a:r>
                <a:rPr b="0" i="0" lang="vi-VN" sz="4800" u="none" cap="none" strike="noStrike">
                  <a:solidFill>
                    <a:schemeClr val="dk1"/>
                  </a:solidFill>
                  <a:latin typeface="Calibri"/>
                  <a:ea typeface="Calibri"/>
                  <a:cs typeface="Calibri"/>
                  <a:sym typeface="Calibri"/>
                </a:rPr>
                <a:t>Phân loại hiểm họa ATTT</a:t>
              </a:r>
              <a:endParaRPr/>
            </a:p>
          </p:txBody>
        </p:sp>
        <p:sp>
          <p:nvSpPr>
            <p:cNvPr id="117" name="Google Shape;117;p3"/>
            <p:cNvSpPr/>
            <p:nvPr/>
          </p:nvSpPr>
          <p:spPr>
            <a:xfrm>
              <a:off x="0" y="1525320"/>
              <a:ext cx="864000" cy="864000"/>
            </a:xfrm>
            <a:prstGeom prst="ellipse">
              <a:avLst/>
            </a:prstGeom>
            <a:gradFill>
              <a:gsLst>
                <a:gs pos="0">
                  <a:srgbClr val="C86B1D"/>
                </a:gs>
                <a:gs pos="80000">
                  <a:srgbClr val="FF8D25"/>
                </a:gs>
                <a:gs pos="100000">
                  <a:srgbClr val="FF8D22"/>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txBox="1"/>
            <p:nvPr/>
          </p:nvSpPr>
          <p:spPr>
            <a:xfrm>
              <a:off x="126530" y="1651850"/>
              <a:ext cx="610940" cy="6109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4600"/>
                <a:buFont typeface="Calibri"/>
                <a:buNone/>
              </a:pPr>
              <a:r>
                <a:rPr b="0" i="0" lang="vi-VN" sz="4600" u="none" cap="none" strike="noStrike">
                  <a:solidFill>
                    <a:schemeClr val="lt1"/>
                  </a:solidFill>
                  <a:latin typeface="Calibri"/>
                  <a:ea typeface="Calibri"/>
                  <a:cs typeface="Calibri"/>
                  <a:sym typeface="Calibri"/>
                </a:rPr>
                <a:t>2</a:t>
              </a:r>
              <a:endParaRPr/>
            </a:p>
          </p:txBody>
        </p:sp>
        <p:sp>
          <p:nvSpPr>
            <p:cNvPr id="119" name="Google Shape;119;p3"/>
            <p:cNvSpPr/>
            <p:nvPr/>
          </p:nvSpPr>
          <p:spPr>
            <a:xfrm rot="5400000">
              <a:off x="3988320" y="-307319"/>
              <a:ext cx="1670760" cy="7573800"/>
            </a:xfrm>
            <a:prstGeom prst="round2SameRect">
              <a:avLst>
                <a:gd fmla="val 16667" name="adj1"/>
                <a:gd fmla="val 0" name="adj2"/>
              </a:avLst>
            </a:prstGeom>
            <a:solidFill>
              <a:srgbClr val="FBDCCE">
                <a:alpha val="89803"/>
              </a:srgbClr>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txBox="1"/>
            <p:nvPr/>
          </p:nvSpPr>
          <p:spPr>
            <a:xfrm>
              <a:off x="1036800" y="2725761"/>
              <a:ext cx="7492240" cy="1507640"/>
            </a:xfrm>
            <a:prstGeom prst="rect">
              <a:avLst/>
            </a:prstGeom>
            <a:noFill/>
            <a:ln>
              <a:noFill/>
            </a:ln>
          </p:spPr>
          <p:txBody>
            <a:bodyPr anchorCtr="0" anchor="ctr" bIns="121900" lIns="182875" spcFirstLastPara="1" rIns="182875" wrap="square" tIns="121900">
              <a:noAutofit/>
            </a:bodyPr>
            <a:lstStyle/>
            <a:p>
              <a:pPr indent="0" lvl="0" marL="0" marR="0" rtl="0" algn="l">
                <a:lnSpc>
                  <a:spcPct val="90000"/>
                </a:lnSpc>
                <a:spcBef>
                  <a:spcPts val="0"/>
                </a:spcBef>
                <a:spcAft>
                  <a:spcPts val="0"/>
                </a:spcAft>
                <a:buClr>
                  <a:schemeClr val="dk1"/>
                </a:buClr>
                <a:buSzPts val="4800"/>
                <a:buFont typeface="Calibri"/>
                <a:buNone/>
              </a:pPr>
              <a:r>
                <a:rPr b="0" i="0" lang="vi-VN" sz="4800" u="none" cap="none" strike="noStrike">
                  <a:solidFill>
                    <a:schemeClr val="dk1"/>
                  </a:solidFill>
                  <a:latin typeface="Calibri"/>
                  <a:ea typeface="Calibri"/>
                  <a:cs typeface="Calibri"/>
                  <a:sym typeface="Calibri"/>
                </a:rPr>
                <a:t>Nguyên tắc đảm bảo an toàn thông tin</a:t>
              </a:r>
              <a:endParaRPr/>
            </a:p>
          </p:txBody>
        </p:sp>
        <p:sp>
          <p:nvSpPr>
            <p:cNvPr id="121" name="Google Shape;121;p3"/>
            <p:cNvSpPr/>
            <p:nvPr/>
          </p:nvSpPr>
          <p:spPr>
            <a:xfrm>
              <a:off x="0" y="3047580"/>
              <a:ext cx="864000" cy="864000"/>
            </a:xfrm>
            <a:prstGeom prst="ellipse">
              <a:avLst/>
            </a:prstGeom>
            <a:gradFill>
              <a:gsLst>
                <a:gs pos="0">
                  <a:srgbClr val="C86B1D"/>
                </a:gs>
                <a:gs pos="80000">
                  <a:srgbClr val="FF8D25"/>
                </a:gs>
                <a:gs pos="100000">
                  <a:srgbClr val="FF8D22"/>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txBox="1"/>
            <p:nvPr/>
          </p:nvSpPr>
          <p:spPr>
            <a:xfrm>
              <a:off x="126530" y="3174110"/>
              <a:ext cx="610940" cy="6109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4600"/>
                <a:buFont typeface="Calibri"/>
                <a:buNone/>
              </a:pPr>
              <a:r>
                <a:rPr b="0" i="0" lang="vi-VN" sz="4600" u="none" cap="none" strike="noStrike">
                  <a:solidFill>
                    <a:schemeClr val="lt1"/>
                  </a:solidFill>
                  <a:latin typeface="Calibri"/>
                  <a:ea typeface="Calibri"/>
                  <a:cs typeface="Calibri"/>
                  <a:sym typeface="Calibri"/>
                </a:rPr>
                <a:t>3</a:t>
              </a:r>
              <a:endParaRPr/>
            </a:p>
          </p:txBody>
        </p:sp>
        <p:sp>
          <p:nvSpPr>
            <p:cNvPr id="123" name="Google Shape;123;p3"/>
            <p:cNvSpPr/>
            <p:nvPr/>
          </p:nvSpPr>
          <p:spPr>
            <a:xfrm rot="5400000">
              <a:off x="3988320" y="1536240"/>
              <a:ext cx="1670760" cy="7573800"/>
            </a:xfrm>
            <a:prstGeom prst="round2SameRect">
              <a:avLst>
                <a:gd fmla="val 16667" name="adj1"/>
                <a:gd fmla="val 0" name="adj2"/>
              </a:avLst>
            </a:prstGeom>
            <a:solidFill>
              <a:srgbClr val="FBDCCE">
                <a:alpha val="89803"/>
              </a:srgbClr>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txBox="1"/>
            <p:nvPr/>
          </p:nvSpPr>
          <p:spPr>
            <a:xfrm>
              <a:off x="1036800" y="4569320"/>
              <a:ext cx="7492240" cy="1507640"/>
            </a:xfrm>
            <a:prstGeom prst="rect">
              <a:avLst/>
            </a:prstGeom>
            <a:noFill/>
            <a:ln>
              <a:noFill/>
            </a:ln>
          </p:spPr>
          <p:txBody>
            <a:bodyPr anchorCtr="0" anchor="ctr" bIns="121900" lIns="182875" spcFirstLastPara="1" rIns="182875" wrap="square" tIns="121900">
              <a:noAutofit/>
            </a:bodyPr>
            <a:lstStyle/>
            <a:p>
              <a:pPr indent="0" lvl="0" marL="0" marR="0" rtl="0" algn="l">
                <a:lnSpc>
                  <a:spcPct val="90000"/>
                </a:lnSpc>
                <a:spcBef>
                  <a:spcPts val="0"/>
                </a:spcBef>
                <a:spcAft>
                  <a:spcPts val="0"/>
                </a:spcAft>
                <a:buClr>
                  <a:schemeClr val="dk1"/>
                </a:buClr>
                <a:buSzPts val="4800"/>
                <a:buFont typeface="Calibri"/>
                <a:buNone/>
              </a:pPr>
              <a:r>
                <a:rPr b="0" i="0" lang="vi-VN" sz="4800" u="none" cap="none" strike="noStrike">
                  <a:solidFill>
                    <a:schemeClr val="dk1"/>
                  </a:solidFill>
                  <a:latin typeface="Calibri"/>
                  <a:ea typeface="Calibri"/>
                  <a:cs typeface="Calibri"/>
                  <a:sym typeface="Calibri"/>
                </a:rPr>
                <a:t>Phương pháp chung đảm bảo an toàn thông tin</a:t>
              </a:r>
              <a:endParaRPr/>
            </a:p>
          </p:txBody>
        </p:sp>
        <p:sp>
          <p:nvSpPr>
            <p:cNvPr id="125" name="Google Shape;125;p3"/>
            <p:cNvSpPr/>
            <p:nvPr/>
          </p:nvSpPr>
          <p:spPr>
            <a:xfrm>
              <a:off x="0" y="4891140"/>
              <a:ext cx="864000" cy="864000"/>
            </a:xfrm>
            <a:prstGeom prst="ellipse">
              <a:avLst/>
            </a:prstGeom>
            <a:gradFill>
              <a:gsLst>
                <a:gs pos="0">
                  <a:srgbClr val="C86B1D"/>
                </a:gs>
                <a:gs pos="80000">
                  <a:srgbClr val="FF8D25"/>
                </a:gs>
                <a:gs pos="100000">
                  <a:srgbClr val="FF8D22"/>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txBox="1"/>
            <p:nvPr/>
          </p:nvSpPr>
          <p:spPr>
            <a:xfrm>
              <a:off x="126530" y="5017670"/>
              <a:ext cx="610940" cy="6109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4600"/>
                <a:buFont typeface="Calibri"/>
                <a:buNone/>
              </a:pPr>
              <a:r>
                <a:rPr b="0" i="0" lang="vi-VN" sz="4600" u="none" cap="none" strike="noStrike">
                  <a:solidFill>
                    <a:schemeClr val="lt1"/>
                  </a:solidFill>
                  <a:latin typeface="Calibri"/>
                  <a:ea typeface="Calibri"/>
                  <a:cs typeface="Calibri"/>
                  <a:sym typeface="Calibri"/>
                </a:rPr>
                <a:t>4</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grpSp>
        <p:nvGrpSpPr>
          <p:cNvPr id="385" name="Google Shape;385;p30"/>
          <p:cNvGrpSpPr/>
          <p:nvPr/>
        </p:nvGrpSpPr>
        <p:grpSpPr>
          <a:xfrm>
            <a:off x="304800" y="470881"/>
            <a:ext cx="8610600" cy="5916239"/>
            <a:chOff x="0" y="242281"/>
            <a:chExt cx="8610600" cy="5916239"/>
          </a:xfrm>
        </p:grpSpPr>
        <p:sp>
          <p:nvSpPr>
            <p:cNvPr id="386" name="Google Shape;386;p30"/>
            <p:cNvSpPr/>
            <p:nvPr/>
          </p:nvSpPr>
          <p:spPr>
            <a:xfrm rot="5400000">
              <a:off x="4309620" y="-3030539"/>
              <a:ext cx="1028160" cy="7573800"/>
            </a:xfrm>
            <a:prstGeom prst="round2SameRect">
              <a:avLst>
                <a:gd fmla="val 16667" name="adj1"/>
                <a:gd fmla="val 0" name="adj2"/>
              </a:avLst>
            </a:prstGeom>
            <a:solidFill>
              <a:srgbClr val="FBDCCE">
                <a:alpha val="89803"/>
              </a:srgbClr>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0"/>
            <p:cNvSpPr txBox="1"/>
            <p:nvPr/>
          </p:nvSpPr>
          <p:spPr>
            <a:xfrm>
              <a:off x="1036801" y="292471"/>
              <a:ext cx="7523609" cy="927778"/>
            </a:xfrm>
            <a:prstGeom prst="rect">
              <a:avLst/>
            </a:prstGeom>
            <a:noFill/>
            <a:ln>
              <a:noFill/>
            </a:ln>
          </p:spPr>
          <p:txBody>
            <a:bodyPr anchorCtr="0" anchor="ctr" bIns="121900" lIns="182875" spcFirstLastPara="1" rIns="182875" wrap="square" tIns="121900">
              <a:noAutofit/>
            </a:bodyPr>
            <a:lstStyle/>
            <a:p>
              <a:pPr indent="0" lvl="0" marL="0" marR="0" rtl="0" algn="l">
                <a:lnSpc>
                  <a:spcPct val="90000"/>
                </a:lnSpc>
                <a:spcBef>
                  <a:spcPts val="0"/>
                </a:spcBef>
                <a:spcAft>
                  <a:spcPts val="0"/>
                </a:spcAft>
                <a:buClr>
                  <a:schemeClr val="dk1"/>
                </a:buClr>
                <a:buSzPts val="4800"/>
                <a:buFont typeface="Calibri"/>
                <a:buNone/>
              </a:pPr>
              <a:r>
                <a:rPr b="0" i="0" lang="vi-VN" sz="4800" u="none" cap="none" strike="noStrike">
                  <a:solidFill>
                    <a:schemeClr val="dk1"/>
                  </a:solidFill>
                  <a:latin typeface="Calibri"/>
                  <a:ea typeface="Calibri"/>
                  <a:cs typeface="Calibri"/>
                  <a:sym typeface="Calibri"/>
                </a:rPr>
                <a:t>Khái niệm hiểm họa ATTT</a:t>
              </a:r>
              <a:endParaRPr/>
            </a:p>
          </p:txBody>
        </p:sp>
        <p:sp>
          <p:nvSpPr>
            <p:cNvPr id="388" name="Google Shape;388;p30"/>
            <p:cNvSpPr/>
            <p:nvPr/>
          </p:nvSpPr>
          <p:spPr>
            <a:xfrm>
              <a:off x="0" y="324360"/>
              <a:ext cx="864000" cy="864000"/>
            </a:xfrm>
            <a:prstGeom prst="ellipse">
              <a:avLst/>
            </a:prstGeom>
            <a:gradFill>
              <a:gsLst>
                <a:gs pos="0">
                  <a:srgbClr val="C86B1D"/>
                </a:gs>
                <a:gs pos="80000">
                  <a:srgbClr val="FF8D25"/>
                </a:gs>
                <a:gs pos="100000">
                  <a:srgbClr val="FF8D22"/>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0"/>
            <p:cNvSpPr txBox="1"/>
            <p:nvPr/>
          </p:nvSpPr>
          <p:spPr>
            <a:xfrm>
              <a:off x="126530" y="450890"/>
              <a:ext cx="610940" cy="6109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4600"/>
                <a:buFont typeface="Calibri"/>
                <a:buNone/>
              </a:pPr>
              <a:r>
                <a:rPr b="1" i="0" lang="vi-VN" sz="4600" u="none" cap="none" strike="noStrike">
                  <a:solidFill>
                    <a:schemeClr val="lt1"/>
                  </a:solidFill>
                  <a:latin typeface="Calibri"/>
                  <a:ea typeface="Calibri"/>
                  <a:cs typeface="Calibri"/>
                  <a:sym typeface="Calibri"/>
                </a:rPr>
                <a:t>1</a:t>
              </a:r>
              <a:endParaRPr/>
            </a:p>
          </p:txBody>
        </p:sp>
        <p:sp>
          <p:nvSpPr>
            <p:cNvPr id="390" name="Google Shape;390;p30"/>
            <p:cNvSpPr/>
            <p:nvPr/>
          </p:nvSpPr>
          <p:spPr>
            <a:xfrm rot="5400000">
              <a:off x="4309620" y="-1829579"/>
              <a:ext cx="1028160" cy="7573800"/>
            </a:xfrm>
            <a:prstGeom prst="round2SameRect">
              <a:avLst>
                <a:gd fmla="val 16667" name="adj1"/>
                <a:gd fmla="val 0" name="adj2"/>
              </a:avLst>
            </a:prstGeom>
            <a:solidFill>
              <a:srgbClr val="FBDCCE">
                <a:alpha val="89803"/>
              </a:srgbClr>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0"/>
            <p:cNvSpPr txBox="1"/>
            <p:nvPr/>
          </p:nvSpPr>
          <p:spPr>
            <a:xfrm>
              <a:off x="1036801" y="1493431"/>
              <a:ext cx="7523609" cy="927778"/>
            </a:xfrm>
            <a:prstGeom prst="rect">
              <a:avLst/>
            </a:prstGeom>
            <a:noFill/>
            <a:ln>
              <a:noFill/>
            </a:ln>
          </p:spPr>
          <p:txBody>
            <a:bodyPr anchorCtr="0" anchor="ctr" bIns="121900" lIns="182875" spcFirstLastPara="1" rIns="182875" wrap="square" tIns="121900">
              <a:noAutofit/>
            </a:bodyPr>
            <a:lstStyle/>
            <a:p>
              <a:pPr indent="0" lvl="0" marL="0" marR="0" rtl="0" algn="l">
                <a:lnSpc>
                  <a:spcPct val="90000"/>
                </a:lnSpc>
                <a:spcBef>
                  <a:spcPts val="0"/>
                </a:spcBef>
                <a:spcAft>
                  <a:spcPts val="0"/>
                </a:spcAft>
                <a:buClr>
                  <a:schemeClr val="dk1"/>
                </a:buClr>
                <a:buSzPts val="4800"/>
                <a:buFont typeface="Calibri"/>
                <a:buNone/>
              </a:pPr>
              <a:r>
                <a:rPr b="0" i="0" lang="vi-VN" sz="4800" u="none" cap="none" strike="noStrike">
                  <a:solidFill>
                    <a:schemeClr val="dk1"/>
                  </a:solidFill>
                  <a:latin typeface="Calibri"/>
                  <a:ea typeface="Calibri"/>
                  <a:cs typeface="Calibri"/>
                  <a:sym typeface="Calibri"/>
                </a:rPr>
                <a:t>Phân loại hiểm họa ATTT</a:t>
              </a:r>
              <a:endParaRPr/>
            </a:p>
          </p:txBody>
        </p:sp>
        <p:sp>
          <p:nvSpPr>
            <p:cNvPr id="392" name="Google Shape;392;p30"/>
            <p:cNvSpPr/>
            <p:nvPr/>
          </p:nvSpPr>
          <p:spPr>
            <a:xfrm>
              <a:off x="0" y="1525320"/>
              <a:ext cx="864000" cy="864000"/>
            </a:xfrm>
            <a:prstGeom prst="ellipse">
              <a:avLst/>
            </a:prstGeom>
            <a:gradFill>
              <a:gsLst>
                <a:gs pos="0">
                  <a:srgbClr val="C86B1D"/>
                </a:gs>
                <a:gs pos="80000">
                  <a:srgbClr val="FF8D25"/>
                </a:gs>
                <a:gs pos="100000">
                  <a:srgbClr val="FF8D22"/>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0"/>
            <p:cNvSpPr txBox="1"/>
            <p:nvPr/>
          </p:nvSpPr>
          <p:spPr>
            <a:xfrm>
              <a:off x="126530" y="1651850"/>
              <a:ext cx="610940" cy="6109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4600"/>
                <a:buFont typeface="Calibri"/>
                <a:buNone/>
              </a:pPr>
              <a:r>
                <a:rPr b="0" i="0" lang="vi-VN" sz="4600" u="none" cap="none" strike="noStrike">
                  <a:solidFill>
                    <a:schemeClr val="lt1"/>
                  </a:solidFill>
                  <a:latin typeface="Calibri"/>
                  <a:ea typeface="Calibri"/>
                  <a:cs typeface="Calibri"/>
                  <a:sym typeface="Calibri"/>
                </a:rPr>
                <a:t>2</a:t>
              </a:r>
              <a:endParaRPr/>
            </a:p>
          </p:txBody>
        </p:sp>
        <p:sp>
          <p:nvSpPr>
            <p:cNvPr id="394" name="Google Shape;394;p30"/>
            <p:cNvSpPr/>
            <p:nvPr/>
          </p:nvSpPr>
          <p:spPr>
            <a:xfrm rot="5400000">
              <a:off x="3988320" y="-307319"/>
              <a:ext cx="1670760" cy="7573800"/>
            </a:xfrm>
            <a:prstGeom prst="round2SameRect">
              <a:avLst>
                <a:gd fmla="val 16667" name="adj1"/>
                <a:gd fmla="val 0" name="adj2"/>
              </a:avLst>
            </a:prstGeom>
            <a:solidFill>
              <a:srgbClr val="FBDCCE">
                <a:alpha val="89803"/>
              </a:srgbClr>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0"/>
            <p:cNvSpPr txBox="1"/>
            <p:nvPr/>
          </p:nvSpPr>
          <p:spPr>
            <a:xfrm>
              <a:off x="1036800" y="2725761"/>
              <a:ext cx="7492240" cy="1507640"/>
            </a:xfrm>
            <a:prstGeom prst="rect">
              <a:avLst/>
            </a:prstGeom>
            <a:noFill/>
            <a:ln>
              <a:noFill/>
            </a:ln>
          </p:spPr>
          <p:txBody>
            <a:bodyPr anchorCtr="0" anchor="ctr" bIns="121900" lIns="182875" spcFirstLastPara="1" rIns="182875" wrap="square" tIns="121900">
              <a:noAutofit/>
            </a:bodyPr>
            <a:lstStyle/>
            <a:p>
              <a:pPr indent="0" lvl="0" marL="0" marR="0" rtl="0" algn="l">
                <a:lnSpc>
                  <a:spcPct val="90000"/>
                </a:lnSpc>
                <a:spcBef>
                  <a:spcPts val="0"/>
                </a:spcBef>
                <a:spcAft>
                  <a:spcPts val="0"/>
                </a:spcAft>
                <a:buClr>
                  <a:schemeClr val="dk1"/>
                </a:buClr>
                <a:buSzPts val="4800"/>
                <a:buFont typeface="Calibri"/>
                <a:buNone/>
              </a:pPr>
              <a:r>
                <a:rPr b="0" i="0" lang="vi-VN" sz="4800" u="none" cap="none" strike="noStrike">
                  <a:solidFill>
                    <a:schemeClr val="dk1"/>
                  </a:solidFill>
                  <a:latin typeface="Calibri"/>
                  <a:ea typeface="Calibri"/>
                  <a:cs typeface="Calibri"/>
                  <a:sym typeface="Calibri"/>
                </a:rPr>
                <a:t>Nguyên tắc đảm bảo an toàn thông tin</a:t>
              </a:r>
              <a:endParaRPr/>
            </a:p>
          </p:txBody>
        </p:sp>
        <p:sp>
          <p:nvSpPr>
            <p:cNvPr id="396" name="Google Shape;396;p30"/>
            <p:cNvSpPr/>
            <p:nvPr/>
          </p:nvSpPr>
          <p:spPr>
            <a:xfrm>
              <a:off x="0" y="3047580"/>
              <a:ext cx="864000" cy="864000"/>
            </a:xfrm>
            <a:prstGeom prst="ellipse">
              <a:avLst/>
            </a:prstGeom>
            <a:gradFill>
              <a:gsLst>
                <a:gs pos="0">
                  <a:srgbClr val="C86B1D"/>
                </a:gs>
                <a:gs pos="80000">
                  <a:srgbClr val="FF8D25"/>
                </a:gs>
                <a:gs pos="100000">
                  <a:srgbClr val="FF8D22"/>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0"/>
            <p:cNvSpPr txBox="1"/>
            <p:nvPr/>
          </p:nvSpPr>
          <p:spPr>
            <a:xfrm>
              <a:off x="126530" y="3174110"/>
              <a:ext cx="610940" cy="6109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4600"/>
                <a:buFont typeface="Calibri"/>
                <a:buNone/>
              </a:pPr>
              <a:r>
                <a:rPr b="0" i="0" lang="vi-VN" sz="4600" u="none" cap="none" strike="noStrike">
                  <a:solidFill>
                    <a:schemeClr val="lt1"/>
                  </a:solidFill>
                  <a:latin typeface="Calibri"/>
                  <a:ea typeface="Calibri"/>
                  <a:cs typeface="Calibri"/>
                  <a:sym typeface="Calibri"/>
                </a:rPr>
                <a:t>3</a:t>
              </a:r>
              <a:endParaRPr/>
            </a:p>
          </p:txBody>
        </p:sp>
        <p:sp>
          <p:nvSpPr>
            <p:cNvPr id="398" name="Google Shape;398;p30"/>
            <p:cNvSpPr/>
            <p:nvPr/>
          </p:nvSpPr>
          <p:spPr>
            <a:xfrm rot="5400000">
              <a:off x="3988320" y="1536240"/>
              <a:ext cx="1670760" cy="7573800"/>
            </a:xfrm>
            <a:prstGeom prst="round2SameRect">
              <a:avLst>
                <a:gd fmla="val 16667" name="adj1"/>
                <a:gd fmla="val 0" name="adj2"/>
              </a:avLst>
            </a:prstGeom>
            <a:solidFill>
              <a:srgbClr val="00FF00"/>
            </a:solidFill>
            <a:ln cap="flat" cmpd="sng" w="9525">
              <a:solidFill>
                <a:srgbClr val="FBDCC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0"/>
            <p:cNvSpPr txBox="1"/>
            <p:nvPr/>
          </p:nvSpPr>
          <p:spPr>
            <a:xfrm>
              <a:off x="1036800" y="4569320"/>
              <a:ext cx="7492240" cy="1507640"/>
            </a:xfrm>
            <a:prstGeom prst="rect">
              <a:avLst/>
            </a:prstGeom>
            <a:noFill/>
            <a:ln>
              <a:noFill/>
            </a:ln>
          </p:spPr>
          <p:txBody>
            <a:bodyPr anchorCtr="0" anchor="ctr" bIns="121900" lIns="182875" spcFirstLastPara="1" rIns="182875" wrap="square" tIns="121900">
              <a:noAutofit/>
            </a:bodyPr>
            <a:lstStyle/>
            <a:p>
              <a:pPr indent="0" lvl="0" marL="0" marR="0" rtl="0" algn="l">
                <a:lnSpc>
                  <a:spcPct val="90000"/>
                </a:lnSpc>
                <a:spcBef>
                  <a:spcPts val="0"/>
                </a:spcBef>
                <a:spcAft>
                  <a:spcPts val="0"/>
                </a:spcAft>
                <a:buClr>
                  <a:schemeClr val="dk1"/>
                </a:buClr>
                <a:buSzPts val="4800"/>
                <a:buFont typeface="Calibri"/>
                <a:buNone/>
              </a:pPr>
              <a:r>
                <a:rPr b="0" i="0" lang="vi-VN" sz="4800" u="none" cap="none" strike="noStrike">
                  <a:solidFill>
                    <a:schemeClr val="dk1"/>
                  </a:solidFill>
                  <a:latin typeface="Calibri"/>
                  <a:ea typeface="Calibri"/>
                  <a:cs typeface="Calibri"/>
                  <a:sym typeface="Calibri"/>
                </a:rPr>
                <a:t>Phương pháp chung đảm bảo an toàn thông tin</a:t>
              </a:r>
              <a:endParaRPr/>
            </a:p>
          </p:txBody>
        </p:sp>
        <p:sp>
          <p:nvSpPr>
            <p:cNvPr id="400" name="Google Shape;400;p30"/>
            <p:cNvSpPr/>
            <p:nvPr/>
          </p:nvSpPr>
          <p:spPr>
            <a:xfrm>
              <a:off x="0" y="4891140"/>
              <a:ext cx="864000" cy="864000"/>
            </a:xfrm>
            <a:prstGeom prst="ellipse">
              <a:avLst/>
            </a:prstGeom>
            <a:solidFill>
              <a:srgbClr val="00FF00"/>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0"/>
            <p:cNvSpPr txBox="1"/>
            <p:nvPr/>
          </p:nvSpPr>
          <p:spPr>
            <a:xfrm>
              <a:off x="126530" y="5017670"/>
              <a:ext cx="610940" cy="6109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4600"/>
                <a:buFont typeface="Calibri"/>
                <a:buNone/>
              </a:pPr>
              <a:r>
                <a:rPr b="0" i="0" lang="vi-VN" sz="4600" u="none" cap="none" strike="noStrike">
                  <a:solidFill>
                    <a:schemeClr val="lt1"/>
                  </a:solidFill>
                  <a:latin typeface="Calibri"/>
                  <a:ea typeface="Calibri"/>
                  <a:cs typeface="Calibri"/>
                  <a:sym typeface="Calibri"/>
                </a:rPr>
                <a:t>4</a:t>
              </a:r>
              <a:endParaRPr/>
            </a:p>
          </p:txBody>
        </p:sp>
      </p:grpSp>
    </p:spTree>
  </p:cSld>
  <p:clrMapOvr>
    <a:masterClrMapping/>
  </p:clrMapOvr>
  <mc:AlternateContent>
    <mc:Choice Requires="p14">
      <p:transition spd="slow" p14:dur="1400">
        <p14:rippl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1"/>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Phương pháp bảo vệ thông tin</a:t>
            </a:r>
            <a:endParaRPr/>
          </a:p>
        </p:txBody>
      </p:sp>
      <p:sp>
        <p:nvSpPr>
          <p:cNvPr id="408" name="Google Shape;408;p31"/>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pic>
        <p:nvPicPr>
          <p:cNvPr id="409" name="Google Shape;409;p31"/>
          <p:cNvPicPr preferRelativeResize="0"/>
          <p:nvPr/>
        </p:nvPicPr>
        <p:blipFill rotWithShape="1">
          <a:blip r:embed="rId3">
            <a:alphaModFix/>
          </a:blip>
          <a:srcRect b="0" l="0" r="0" t="0"/>
          <a:stretch/>
        </p:blipFill>
        <p:spPr>
          <a:xfrm>
            <a:off x="228598" y="838200"/>
            <a:ext cx="8778377" cy="5334000"/>
          </a:xfrm>
          <a:prstGeom prst="rect">
            <a:avLst/>
          </a:prstGeom>
          <a:noFill/>
          <a:ln>
            <a:noFill/>
          </a:ln>
        </p:spPr>
      </p:pic>
    </p:spTree>
  </p:cSld>
  <p:clrMapOvr>
    <a:masterClrMapping/>
  </p:clrMapOvr>
  <p:transition spd="slow" p14:dur="1600">
    <p:blinds dir="ver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2"/>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3600"/>
              <a:buFont typeface="Noto Sans Symbols"/>
              <a:buChar char="❑"/>
            </a:pPr>
            <a:r>
              <a:rPr b="1" lang="vi-VN"/>
              <a:t>Ngăn cản</a:t>
            </a:r>
            <a:r>
              <a:rPr lang="vi-VN"/>
              <a:t>: không cho phép tiếp cận khu vực được bảo vệ</a:t>
            </a:r>
            <a:endParaRPr/>
          </a:p>
          <a:p>
            <a:pPr indent="-342900" lvl="0" marL="342900" rtl="0" algn="l">
              <a:lnSpc>
                <a:spcPct val="114000"/>
              </a:lnSpc>
              <a:spcBef>
                <a:spcPts val="1200"/>
              </a:spcBef>
              <a:spcAft>
                <a:spcPts val="0"/>
              </a:spcAft>
              <a:buClr>
                <a:schemeClr val="dk1"/>
              </a:buClr>
              <a:buSzPts val="3600"/>
              <a:buFont typeface="Noto Sans Symbols"/>
              <a:buChar char="❑"/>
            </a:pPr>
            <a:r>
              <a:rPr b="1" lang="vi-VN"/>
              <a:t>Kiểm soát truy cập</a:t>
            </a:r>
            <a:r>
              <a:rPr lang="vi-VN"/>
              <a:t>: điều khiển, kiểm soát mọi thành phần của hệ thống</a:t>
            </a:r>
            <a:endParaRPr/>
          </a:p>
          <a:p>
            <a:pPr indent="-342900" lvl="0" marL="342900" rtl="0" algn="l">
              <a:lnSpc>
                <a:spcPct val="114000"/>
              </a:lnSpc>
              <a:spcBef>
                <a:spcPts val="1200"/>
              </a:spcBef>
              <a:spcAft>
                <a:spcPts val="0"/>
              </a:spcAft>
              <a:buClr>
                <a:schemeClr val="dk1"/>
              </a:buClr>
              <a:buSzPts val="3600"/>
              <a:buFont typeface="Noto Sans Symbols"/>
              <a:buChar char="❑"/>
            </a:pPr>
            <a:r>
              <a:rPr b="1" lang="vi-VN"/>
              <a:t>Mật mã (che giấu)</a:t>
            </a:r>
            <a:r>
              <a:rPr lang="vi-VN"/>
              <a:t>: biến đổi thông tin về dạng khác</a:t>
            </a:r>
            <a:endParaRPr/>
          </a:p>
        </p:txBody>
      </p:sp>
      <p:sp>
        <p:nvSpPr>
          <p:cNvPr id="415" name="Google Shape;415;p32"/>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Phương pháp bảo vệ thông tin</a:t>
            </a:r>
            <a:endParaRPr/>
          </a:p>
        </p:txBody>
      </p:sp>
      <p:sp>
        <p:nvSpPr>
          <p:cNvPr id="416" name="Google Shape;416;p32"/>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transition spd="slow" p14:dur="1600">
    <p:blinds dir="ver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3"/>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3600"/>
              <a:buFont typeface="Noto Sans Symbols"/>
              <a:buChar char="❑"/>
            </a:pPr>
            <a:r>
              <a:rPr b="1" lang="vi-VN"/>
              <a:t>Quy chế</a:t>
            </a:r>
            <a:r>
              <a:rPr lang="vi-VN"/>
              <a:t>: đưa ra các quy tắc xác định những việc mà con người được làm, không được làm, phải làm</a:t>
            </a:r>
            <a:endParaRPr/>
          </a:p>
          <a:p>
            <a:pPr indent="-342900" lvl="0" marL="342900" rtl="0" algn="l">
              <a:lnSpc>
                <a:spcPct val="114000"/>
              </a:lnSpc>
              <a:spcBef>
                <a:spcPts val="1200"/>
              </a:spcBef>
              <a:spcAft>
                <a:spcPts val="0"/>
              </a:spcAft>
              <a:buClr>
                <a:schemeClr val="dk1"/>
              </a:buClr>
              <a:buSzPts val="3600"/>
              <a:buFont typeface="Noto Sans Symbols"/>
              <a:buChar char="❑"/>
            </a:pPr>
            <a:r>
              <a:rPr b="1" lang="vi-VN"/>
              <a:t>Cưỡng chế</a:t>
            </a:r>
            <a:r>
              <a:rPr lang="vi-VN"/>
              <a:t>: gắn liên với quy chế; là việc đưa vào những cơ chế mà khiến con người phải thực hiện đúng theo quy tắc đã định</a:t>
            </a:r>
            <a:endParaRPr/>
          </a:p>
          <a:p>
            <a:pPr indent="-342900" lvl="0" marL="342900" rtl="0" algn="l">
              <a:lnSpc>
                <a:spcPct val="114000"/>
              </a:lnSpc>
              <a:spcBef>
                <a:spcPts val="1200"/>
              </a:spcBef>
              <a:spcAft>
                <a:spcPts val="0"/>
              </a:spcAft>
              <a:buClr>
                <a:schemeClr val="dk1"/>
              </a:buClr>
              <a:buSzPts val="3600"/>
              <a:buFont typeface="Noto Sans Symbols"/>
              <a:buChar char="❑"/>
            </a:pPr>
            <a:r>
              <a:rPr b="1" lang="vi-VN"/>
              <a:t>Giáo dục</a:t>
            </a:r>
            <a:r>
              <a:rPr lang="vi-VN"/>
              <a:t>: tác động lên ý thức, đạo đức của con người</a:t>
            </a:r>
            <a:endParaRPr/>
          </a:p>
        </p:txBody>
      </p:sp>
      <p:sp>
        <p:nvSpPr>
          <p:cNvPr id="422" name="Google Shape;422;p33"/>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Phương pháp bảo vệ thông tin</a:t>
            </a:r>
            <a:endParaRPr/>
          </a:p>
        </p:txBody>
      </p:sp>
      <p:sp>
        <p:nvSpPr>
          <p:cNvPr id="423" name="Google Shape;423;p33"/>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transition spd="slow" p14:dur="1600">
    <p:blinds dir="ver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4"/>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3600"/>
              <a:buFont typeface="Noto Sans Symbols"/>
              <a:buChar char="❑"/>
            </a:pPr>
            <a:r>
              <a:rPr b="1" lang="vi-VN"/>
              <a:t>Phương tiện chính tắc (formal)</a:t>
            </a:r>
            <a:r>
              <a:rPr lang="vi-VN"/>
              <a:t>: thực hiện các chức năng bảo vệ theo đúng các thủ tục được xác định trước mà không cần sự can thiệp của con người</a:t>
            </a:r>
            <a:endParaRPr/>
          </a:p>
          <a:p>
            <a:pPr indent="-342900" lvl="0" marL="342900" rtl="0" algn="l">
              <a:lnSpc>
                <a:spcPct val="114000"/>
              </a:lnSpc>
              <a:spcBef>
                <a:spcPts val="1200"/>
              </a:spcBef>
              <a:spcAft>
                <a:spcPts val="0"/>
              </a:spcAft>
              <a:buClr>
                <a:schemeClr val="dk1"/>
              </a:buClr>
              <a:buSzPts val="3600"/>
              <a:buFont typeface="Noto Sans Symbols"/>
              <a:buChar char="❑"/>
            </a:pPr>
            <a:r>
              <a:rPr b="1" lang="vi-VN"/>
              <a:t>Phương tiện phi chính tắc (informal)</a:t>
            </a:r>
            <a:r>
              <a:rPr lang="vi-VN"/>
              <a:t>: quy định hành vi của con người</a:t>
            </a:r>
            <a:endParaRPr/>
          </a:p>
        </p:txBody>
      </p:sp>
      <p:sp>
        <p:nvSpPr>
          <p:cNvPr id="429" name="Google Shape;429;p34"/>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Phương tiện bảo vệ thông tin</a:t>
            </a:r>
            <a:endParaRPr/>
          </a:p>
        </p:txBody>
      </p:sp>
      <p:sp>
        <p:nvSpPr>
          <p:cNvPr id="430" name="Google Shape;430;p34"/>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transition spd="slow" p14:dur="1600">
    <p:blinds dir="ver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Tree>
  </p:cSld>
  <p:clrMapOvr>
    <a:masterClrMapping/>
  </p:clrMapOvr>
  <p:transition spd="slow" p14:dur="1600">
    <p:blinds dir="ver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4"/>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Các khái niệm khác</a:t>
            </a:r>
            <a:endParaRPr/>
          </a:p>
        </p:txBody>
      </p:sp>
      <p:sp>
        <p:nvSpPr>
          <p:cNvPr id="133" name="Google Shape;133;p4"/>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grpSp>
        <p:nvGrpSpPr>
          <p:cNvPr id="134" name="Google Shape;134;p4"/>
          <p:cNvGrpSpPr/>
          <p:nvPr/>
        </p:nvGrpSpPr>
        <p:grpSpPr>
          <a:xfrm>
            <a:off x="0" y="1057499"/>
            <a:ext cx="9144000" cy="5428801"/>
            <a:chOff x="0" y="371699"/>
            <a:chExt cx="9144000" cy="5428801"/>
          </a:xfrm>
        </p:grpSpPr>
        <p:sp>
          <p:nvSpPr>
            <p:cNvPr id="135" name="Google Shape;135;p4"/>
            <p:cNvSpPr/>
            <p:nvPr/>
          </p:nvSpPr>
          <p:spPr>
            <a:xfrm>
              <a:off x="0" y="371699"/>
              <a:ext cx="9144000" cy="1216800"/>
            </a:xfrm>
            <a:prstGeom prst="roundRect">
              <a:avLst>
                <a:gd fmla="val 16667" name="adj"/>
              </a:avLst>
            </a:prstGeom>
            <a:gradFill>
              <a:gsLst>
                <a:gs pos="0">
                  <a:srgbClr val="DAFEA4"/>
                </a:gs>
                <a:gs pos="35000">
                  <a:srgbClr val="E3FEBF"/>
                </a:gs>
                <a:gs pos="100000">
                  <a:srgbClr val="F4FEE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txBox="1"/>
            <p:nvPr/>
          </p:nvSpPr>
          <p:spPr>
            <a:xfrm>
              <a:off x="59399" y="431098"/>
              <a:ext cx="9025202" cy="1098002"/>
            </a:xfrm>
            <a:prstGeom prst="rect">
              <a:avLst/>
            </a:prstGeom>
            <a:noFill/>
            <a:ln>
              <a:noFill/>
            </a:ln>
          </p:spPr>
          <p:txBody>
            <a:bodyPr anchorCtr="0" anchor="ctr" bIns="167625" lIns="167625" spcFirstLastPara="1" rIns="167625" wrap="square" tIns="167625">
              <a:noAutofit/>
            </a:bodyPr>
            <a:lstStyle/>
            <a:p>
              <a:pPr indent="0" lvl="0" marL="0" marR="0" rtl="0" algn="l">
                <a:lnSpc>
                  <a:spcPct val="90000"/>
                </a:lnSpc>
                <a:spcBef>
                  <a:spcPts val="0"/>
                </a:spcBef>
                <a:spcAft>
                  <a:spcPts val="0"/>
                </a:spcAft>
                <a:buClr>
                  <a:schemeClr val="dk1"/>
                </a:buClr>
                <a:buSzPts val="4400"/>
                <a:buFont typeface="Calibri"/>
                <a:buNone/>
              </a:pPr>
              <a:r>
                <a:rPr b="0" i="0" lang="vi-VN" sz="4400" u="none" cap="none" strike="noStrike">
                  <a:solidFill>
                    <a:schemeClr val="dk1"/>
                  </a:solidFill>
                  <a:latin typeface="Calibri"/>
                  <a:ea typeface="Calibri"/>
                  <a:cs typeface="Calibri"/>
                  <a:sym typeface="Calibri"/>
                </a:rPr>
                <a:t>Hiểm họa	(Threat)</a:t>
              </a:r>
              <a:endParaRPr b="0" i="0" sz="4400" u="none" cap="none" strike="noStrike">
                <a:solidFill>
                  <a:schemeClr val="dk1"/>
                </a:solidFill>
                <a:latin typeface="Calibri"/>
                <a:ea typeface="Calibri"/>
                <a:cs typeface="Calibri"/>
                <a:sym typeface="Calibri"/>
              </a:endParaRPr>
            </a:p>
          </p:txBody>
        </p:sp>
        <p:sp>
          <p:nvSpPr>
            <p:cNvPr id="137" name="Google Shape;137;p4"/>
            <p:cNvSpPr/>
            <p:nvPr/>
          </p:nvSpPr>
          <p:spPr>
            <a:xfrm>
              <a:off x="0" y="1775700"/>
              <a:ext cx="9144000" cy="1216800"/>
            </a:xfrm>
            <a:prstGeom prst="roundRect">
              <a:avLst>
                <a:gd fmla="val 16667" name="adj"/>
              </a:avLst>
            </a:prstGeom>
            <a:gradFill>
              <a:gsLst>
                <a:gs pos="0">
                  <a:srgbClr val="DAFEA4"/>
                </a:gs>
                <a:gs pos="35000">
                  <a:srgbClr val="E3FEBF"/>
                </a:gs>
                <a:gs pos="100000">
                  <a:srgbClr val="F4FEE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txBox="1"/>
            <p:nvPr/>
          </p:nvSpPr>
          <p:spPr>
            <a:xfrm>
              <a:off x="59399" y="1835099"/>
              <a:ext cx="9025202" cy="1098002"/>
            </a:xfrm>
            <a:prstGeom prst="rect">
              <a:avLst/>
            </a:prstGeom>
            <a:noFill/>
            <a:ln>
              <a:noFill/>
            </a:ln>
          </p:spPr>
          <p:txBody>
            <a:bodyPr anchorCtr="0" anchor="ctr" bIns="167625" lIns="167625" spcFirstLastPara="1" rIns="167625" wrap="square" tIns="167625">
              <a:noAutofit/>
            </a:bodyPr>
            <a:lstStyle/>
            <a:p>
              <a:pPr indent="0" lvl="0" marL="0" marR="0" rtl="0" algn="l">
                <a:lnSpc>
                  <a:spcPct val="90000"/>
                </a:lnSpc>
                <a:spcBef>
                  <a:spcPts val="0"/>
                </a:spcBef>
                <a:spcAft>
                  <a:spcPts val="0"/>
                </a:spcAft>
                <a:buClr>
                  <a:schemeClr val="dk1"/>
                </a:buClr>
                <a:buSzPts val="4400"/>
                <a:buFont typeface="Calibri"/>
                <a:buNone/>
              </a:pPr>
              <a:r>
                <a:rPr b="0" i="0" lang="vi-VN" sz="4400" u="none" cap="none" strike="noStrike">
                  <a:solidFill>
                    <a:schemeClr val="dk1"/>
                  </a:solidFill>
                  <a:latin typeface="Calibri"/>
                  <a:ea typeface="Calibri"/>
                  <a:cs typeface="Calibri"/>
                  <a:sym typeface="Calibri"/>
                </a:rPr>
                <a:t>Lỗ hổng	(Vunerability)</a:t>
              </a:r>
              <a:endParaRPr b="0" i="0" sz="4400" u="none" cap="none" strike="noStrike">
                <a:solidFill>
                  <a:schemeClr val="dk1"/>
                </a:solidFill>
                <a:latin typeface="Calibri"/>
                <a:ea typeface="Calibri"/>
                <a:cs typeface="Calibri"/>
                <a:sym typeface="Calibri"/>
              </a:endParaRPr>
            </a:p>
          </p:txBody>
        </p:sp>
        <p:sp>
          <p:nvSpPr>
            <p:cNvPr id="139" name="Google Shape;139;p4"/>
            <p:cNvSpPr/>
            <p:nvPr/>
          </p:nvSpPr>
          <p:spPr>
            <a:xfrm>
              <a:off x="0" y="3179700"/>
              <a:ext cx="9144000" cy="1216800"/>
            </a:xfrm>
            <a:prstGeom prst="roundRect">
              <a:avLst>
                <a:gd fmla="val 16667" name="adj"/>
              </a:avLst>
            </a:prstGeom>
            <a:gradFill>
              <a:gsLst>
                <a:gs pos="0">
                  <a:srgbClr val="DAFEA4"/>
                </a:gs>
                <a:gs pos="35000">
                  <a:srgbClr val="E3FEBF"/>
                </a:gs>
                <a:gs pos="100000">
                  <a:srgbClr val="F4FEE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txBox="1"/>
            <p:nvPr/>
          </p:nvSpPr>
          <p:spPr>
            <a:xfrm>
              <a:off x="59399" y="3239099"/>
              <a:ext cx="9025202" cy="1098002"/>
            </a:xfrm>
            <a:prstGeom prst="rect">
              <a:avLst/>
            </a:prstGeom>
            <a:noFill/>
            <a:ln>
              <a:noFill/>
            </a:ln>
          </p:spPr>
          <p:txBody>
            <a:bodyPr anchorCtr="0" anchor="ctr" bIns="167625" lIns="167625" spcFirstLastPara="1" rIns="167625" wrap="square" tIns="167625">
              <a:noAutofit/>
            </a:bodyPr>
            <a:lstStyle/>
            <a:p>
              <a:pPr indent="0" lvl="0" marL="0" marR="0" rtl="0" algn="l">
                <a:lnSpc>
                  <a:spcPct val="90000"/>
                </a:lnSpc>
                <a:spcBef>
                  <a:spcPts val="0"/>
                </a:spcBef>
                <a:spcAft>
                  <a:spcPts val="0"/>
                </a:spcAft>
                <a:buClr>
                  <a:schemeClr val="dk1"/>
                </a:buClr>
                <a:buSzPts val="4400"/>
                <a:buFont typeface="Calibri"/>
                <a:buNone/>
              </a:pPr>
              <a:r>
                <a:rPr b="0" i="0" lang="vi-VN" sz="4400" u="none" cap="none" strike="noStrike">
                  <a:solidFill>
                    <a:schemeClr val="dk1"/>
                  </a:solidFill>
                  <a:latin typeface="Calibri"/>
                  <a:ea typeface="Calibri"/>
                  <a:cs typeface="Calibri"/>
                  <a:sym typeface="Calibri"/>
                </a:rPr>
                <a:t>Điểm yếu	(Weakness, Gap)</a:t>
              </a:r>
              <a:endParaRPr b="0" i="0" sz="4400" u="none" cap="none" strike="noStrike">
                <a:solidFill>
                  <a:schemeClr val="dk1"/>
                </a:solidFill>
                <a:latin typeface="Calibri"/>
                <a:ea typeface="Calibri"/>
                <a:cs typeface="Calibri"/>
                <a:sym typeface="Calibri"/>
              </a:endParaRPr>
            </a:p>
          </p:txBody>
        </p:sp>
        <p:sp>
          <p:nvSpPr>
            <p:cNvPr id="141" name="Google Shape;141;p4"/>
            <p:cNvSpPr/>
            <p:nvPr/>
          </p:nvSpPr>
          <p:spPr>
            <a:xfrm>
              <a:off x="0" y="4583700"/>
              <a:ext cx="9144000" cy="1216800"/>
            </a:xfrm>
            <a:prstGeom prst="roundRect">
              <a:avLst>
                <a:gd fmla="val 16667" name="adj"/>
              </a:avLst>
            </a:prstGeom>
            <a:gradFill>
              <a:gsLst>
                <a:gs pos="0">
                  <a:srgbClr val="DAFEA4"/>
                </a:gs>
                <a:gs pos="35000">
                  <a:srgbClr val="E3FEBF"/>
                </a:gs>
                <a:gs pos="100000">
                  <a:srgbClr val="F4FEE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txBox="1"/>
            <p:nvPr/>
          </p:nvSpPr>
          <p:spPr>
            <a:xfrm>
              <a:off x="59399" y="4643099"/>
              <a:ext cx="9025202" cy="1098002"/>
            </a:xfrm>
            <a:prstGeom prst="rect">
              <a:avLst/>
            </a:prstGeom>
            <a:noFill/>
            <a:ln>
              <a:noFill/>
            </a:ln>
          </p:spPr>
          <p:txBody>
            <a:bodyPr anchorCtr="0" anchor="ctr" bIns="167625" lIns="167625" spcFirstLastPara="1" rIns="167625" wrap="square" tIns="167625">
              <a:noAutofit/>
            </a:bodyPr>
            <a:lstStyle/>
            <a:p>
              <a:pPr indent="0" lvl="0" marL="0" marR="0" rtl="0" algn="l">
                <a:lnSpc>
                  <a:spcPct val="90000"/>
                </a:lnSpc>
                <a:spcBef>
                  <a:spcPts val="0"/>
                </a:spcBef>
                <a:spcAft>
                  <a:spcPts val="0"/>
                </a:spcAft>
                <a:buClr>
                  <a:schemeClr val="dk1"/>
                </a:buClr>
                <a:buSzPts val="4400"/>
                <a:buFont typeface="Calibri"/>
                <a:buNone/>
              </a:pPr>
              <a:r>
                <a:rPr b="0" i="0" lang="vi-VN" sz="4400" u="none" cap="none" strike="noStrike">
                  <a:solidFill>
                    <a:schemeClr val="dk1"/>
                  </a:solidFill>
                  <a:latin typeface="Calibri"/>
                  <a:ea typeface="Calibri"/>
                  <a:cs typeface="Calibri"/>
                  <a:sym typeface="Calibri"/>
                </a:rPr>
                <a:t>Rủi ro	(Risk)</a:t>
              </a:r>
              <a:endParaRPr b="0" i="0" sz="4400" u="none" cap="none" strike="noStrike">
                <a:solidFill>
                  <a:schemeClr val="dk1"/>
                </a:solidFill>
                <a:latin typeface="Calibri"/>
                <a:ea typeface="Calibri"/>
                <a:cs typeface="Calibri"/>
                <a:sym typeface="Calibri"/>
              </a:endParaRPr>
            </a:p>
          </p:txBody>
        </p:sp>
      </p:grpSp>
    </p:spTree>
  </p:cSld>
  <p:clrMapOvr>
    <a:masterClrMapping/>
  </p:clrMapOvr>
  <p:transition spd="slow" p14:dur="1600">
    <p:blinds dir="ver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5"/>
          <p:cNvSpPr txBox="1"/>
          <p:nvPr>
            <p:ph idx="1" type="body"/>
          </p:nvPr>
        </p:nvSpPr>
        <p:spPr>
          <a:xfrm>
            <a:off x="0" y="685800"/>
            <a:ext cx="9144000" cy="6172200"/>
          </a:xfrm>
          <a:prstGeom prst="rect">
            <a:avLst/>
          </a:prstGeom>
          <a:noFill/>
          <a:ln>
            <a:noFill/>
          </a:ln>
        </p:spPr>
        <p:txBody>
          <a:bodyPr anchorCtr="0" anchor="b"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3600"/>
              <a:buChar char="•"/>
            </a:pPr>
            <a:r>
              <a:rPr lang="vi-VN"/>
              <a:t>Điểm yếu:	sức khỏe kém</a:t>
            </a:r>
            <a:endParaRPr/>
          </a:p>
          <a:p>
            <a:pPr indent="-342900" lvl="0" marL="342900" rtl="0" algn="l">
              <a:lnSpc>
                <a:spcPct val="114000"/>
              </a:lnSpc>
              <a:spcBef>
                <a:spcPts val="0"/>
              </a:spcBef>
              <a:spcAft>
                <a:spcPts val="0"/>
              </a:spcAft>
              <a:buClr>
                <a:schemeClr val="dk1"/>
              </a:buClr>
              <a:buSzPts val="3600"/>
              <a:buChar char="•"/>
            </a:pPr>
            <a:r>
              <a:rPr lang="vi-VN"/>
              <a:t>Hiểm họa:	gió</a:t>
            </a:r>
            <a:endParaRPr/>
          </a:p>
          <a:p>
            <a:pPr indent="-342900" lvl="0" marL="342900" rtl="0" algn="l">
              <a:lnSpc>
                <a:spcPct val="114000"/>
              </a:lnSpc>
              <a:spcBef>
                <a:spcPts val="0"/>
              </a:spcBef>
              <a:spcAft>
                <a:spcPts val="0"/>
              </a:spcAft>
              <a:buClr>
                <a:schemeClr val="dk1"/>
              </a:buClr>
              <a:buSzPts val="3600"/>
              <a:buChar char="•"/>
            </a:pPr>
            <a:r>
              <a:rPr lang="vi-VN"/>
              <a:t>Rủi ro:	bị ốm</a:t>
            </a:r>
            <a:endParaRPr/>
          </a:p>
          <a:p>
            <a:pPr indent="-114300" lvl="0" marL="342900" rtl="0" algn="l">
              <a:lnSpc>
                <a:spcPct val="114000"/>
              </a:lnSpc>
              <a:spcBef>
                <a:spcPts val="0"/>
              </a:spcBef>
              <a:spcAft>
                <a:spcPts val="0"/>
              </a:spcAft>
              <a:buClr>
                <a:schemeClr val="dk1"/>
              </a:buClr>
              <a:buSzPts val="3600"/>
              <a:buNone/>
            </a:pPr>
            <a:r>
              <a:t/>
            </a:r>
            <a:endParaRPr/>
          </a:p>
        </p:txBody>
      </p:sp>
      <p:sp>
        <p:nvSpPr>
          <p:cNvPr id="149" name="Google Shape;149;p5"/>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"Đã yếu lại còn ra gió"</a:t>
            </a:r>
            <a:endParaRPr/>
          </a:p>
        </p:txBody>
      </p:sp>
      <p:sp>
        <p:nvSpPr>
          <p:cNvPr id="150" name="Google Shape;150;p5"/>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pic>
        <p:nvPicPr>
          <p:cNvPr descr="http://ancungnguuhoang.vn/uploads/images/news/1390180886_news.jpg" id="151" name="Google Shape;151;p5"/>
          <p:cNvPicPr preferRelativeResize="0"/>
          <p:nvPr/>
        </p:nvPicPr>
        <p:blipFill rotWithShape="1">
          <a:blip r:embed="rId3">
            <a:alphaModFix/>
          </a:blip>
          <a:srcRect b="0" l="0" r="0" t="0"/>
          <a:stretch/>
        </p:blipFill>
        <p:spPr>
          <a:xfrm>
            <a:off x="1371600" y="716280"/>
            <a:ext cx="6472597" cy="3509587"/>
          </a:xfrm>
          <a:prstGeom prst="rect">
            <a:avLst/>
          </a:prstGeom>
          <a:noFill/>
          <a:ln>
            <a:noFill/>
          </a:ln>
        </p:spPr>
      </p:pic>
      <p:sp>
        <p:nvSpPr>
          <p:cNvPr id="152" name="Google Shape;152;p5"/>
          <p:cNvSpPr/>
          <p:nvPr/>
        </p:nvSpPr>
        <p:spPr>
          <a:xfrm>
            <a:off x="0" y="4225866"/>
            <a:ext cx="9144000" cy="2479734"/>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30000"/>
              </a:lnSpc>
              <a:spcBef>
                <a:spcPts val="0"/>
              </a:spcBef>
              <a:spcAft>
                <a:spcPts val="0"/>
              </a:spcAft>
              <a:buClr>
                <a:schemeClr val="dk1"/>
              </a:buClr>
              <a:buSzPts val="2800"/>
              <a:buFont typeface="Noto Sans Symbols"/>
              <a:buChar char="▪"/>
            </a:pPr>
            <a:r>
              <a:rPr b="0" i="0" lang="vi-VN" sz="2800" u="none" cap="none" strike="noStrike">
                <a:solidFill>
                  <a:schemeClr val="dk1"/>
                </a:solidFill>
                <a:latin typeface="Calibri"/>
                <a:ea typeface="Calibri"/>
                <a:cs typeface="Calibri"/>
                <a:sym typeface="Calibri"/>
              </a:rPr>
              <a:t>Nếu không có gió thì không bị ốm </a:t>
            </a:r>
            <a:br>
              <a:rPr b="0" i="0" lang="vi-VN" sz="2800" u="none" cap="none" strike="noStrike">
                <a:solidFill>
                  <a:schemeClr val="dk1"/>
                </a:solidFill>
                <a:latin typeface="Calibri"/>
                <a:ea typeface="Calibri"/>
                <a:cs typeface="Calibri"/>
                <a:sym typeface="Calibri"/>
              </a:rPr>
            </a:br>
            <a:r>
              <a:rPr b="0" i="0" lang="vi-VN" sz="2800" u="none" cap="none" strike="noStrike">
                <a:solidFill>
                  <a:schemeClr val="dk1"/>
                </a:solidFill>
                <a:latin typeface="Calibri"/>
                <a:ea typeface="Calibri"/>
                <a:cs typeface="Calibri"/>
                <a:sym typeface="Calibri"/>
              </a:rPr>
              <a:t>🡺 Nếu hiểm họa không xảy ra thì không có rủi ro</a:t>
            </a:r>
            <a:endParaRPr b="0" i="0" sz="2800" u="none" cap="none" strike="noStrike">
              <a:solidFill>
                <a:schemeClr val="dk1"/>
              </a:solidFill>
              <a:latin typeface="Calibri"/>
              <a:ea typeface="Calibri"/>
              <a:cs typeface="Calibri"/>
              <a:sym typeface="Calibri"/>
            </a:endParaRPr>
          </a:p>
          <a:p>
            <a:pPr indent="-285750" lvl="0" marL="285750" marR="0" rtl="0" algn="l">
              <a:lnSpc>
                <a:spcPct val="130000"/>
              </a:lnSpc>
              <a:spcBef>
                <a:spcPts val="0"/>
              </a:spcBef>
              <a:spcAft>
                <a:spcPts val="0"/>
              </a:spcAft>
              <a:buClr>
                <a:schemeClr val="dk1"/>
              </a:buClr>
              <a:buSzPts val="2800"/>
              <a:buFont typeface="Noto Sans Symbols"/>
              <a:buChar char="▪"/>
            </a:pPr>
            <a:r>
              <a:rPr b="0" i="0" lang="vi-VN" sz="2800" u="none" cap="none" strike="noStrike">
                <a:solidFill>
                  <a:schemeClr val="dk1"/>
                </a:solidFill>
                <a:latin typeface="Calibri"/>
                <a:ea typeface="Calibri"/>
                <a:cs typeface="Calibri"/>
                <a:sym typeface="Calibri"/>
              </a:rPr>
              <a:t>Nếu sức khỏe tốt thì không bị ốm</a:t>
            </a:r>
            <a:br>
              <a:rPr b="0" i="0" lang="vi-VN" sz="2800" u="none" cap="none" strike="noStrike">
                <a:solidFill>
                  <a:schemeClr val="dk1"/>
                </a:solidFill>
                <a:latin typeface="Calibri"/>
                <a:ea typeface="Calibri"/>
                <a:cs typeface="Calibri"/>
                <a:sym typeface="Calibri"/>
              </a:rPr>
            </a:br>
            <a:r>
              <a:rPr b="0" i="0" lang="vi-VN" sz="2800" u="none" cap="none" strike="noStrike">
                <a:solidFill>
                  <a:schemeClr val="dk1"/>
                </a:solidFill>
                <a:latin typeface="Calibri"/>
                <a:ea typeface="Calibri"/>
                <a:cs typeface="Calibri"/>
                <a:sym typeface="Calibri"/>
              </a:rPr>
              <a:t>🡺 Nếu không có điểm yếu thì không có rủi ro</a:t>
            </a:r>
            <a:endParaRPr b="0" i="0" sz="2800" u="none" cap="none" strike="noStrike">
              <a:solidFill>
                <a:schemeClr val="dk1"/>
              </a:solidFill>
              <a:latin typeface="Calibri"/>
              <a:ea typeface="Calibri"/>
              <a:cs typeface="Calibri"/>
              <a:sym typeface="Calibri"/>
            </a:endParaRPr>
          </a:p>
        </p:txBody>
      </p:sp>
    </p:spTree>
  </p:cSld>
  <p:clrMapOvr>
    <a:masterClrMapping/>
  </p:clrMapOvr>
  <p:transition spd="slow" p14:dur="1600">
    <p:blinds dir="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6"/>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a:bodyPr>
          <a:lstStyle/>
          <a:p>
            <a:pPr indent="-342900" lvl="0" marL="342900" rtl="0" algn="l">
              <a:lnSpc>
                <a:spcPct val="114000"/>
              </a:lnSpc>
              <a:spcBef>
                <a:spcPts val="0"/>
              </a:spcBef>
              <a:spcAft>
                <a:spcPts val="0"/>
              </a:spcAft>
              <a:buClr>
                <a:schemeClr val="dk1"/>
              </a:buClr>
              <a:buSzPts val="3600"/>
              <a:buChar char="•"/>
            </a:pPr>
            <a:r>
              <a:rPr lang="vi-VN"/>
              <a:t>Điểm yếu:	không có UPS</a:t>
            </a:r>
            <a:endParaRPr/>
          </a:p>
          <a:p>
            <a:pPr indent="-342900" lvl="0" marL="342900" rtl="0" algn="l">
              <a:lnSpc>
                <a:spcPct val="114000"/>
              </a:lnSpc>
              <a:spcBef>
                <a:spcPts val="1200"/>
              </a:spcBef>
              <a:spcAft>
                <a:spcPts val="0"/>
              </a:spcAft>
              <a:buClr>
                <a:schemeClr val="dk1"/>
              </a:buClr>
              <a:buSzPts val="3600"/>
              <a:buChar char="•"/>
            </a:pPr>
            <a:r>
              <a:rPr lang="vi-VN"/>
              <a:t>Hiểm họa:	mất điện</a:t>
            </a:r>
            <a:endParaRPr/>
          </a:p>
          <a:p>
            <a:pPr indent="-342900" lvl="0" marL="342900" rtl="0" algn="l">
              <a:lnSpc>
                <a:spcPct val="114000"/>
              </a:lnSpc>
              <a:spcBef>
                <a:spcPts val="1200"/>
              </a:spcBef>
              <a:spcAft>
                <a:spcPts val="0"/>
              </a:spcAft>
              <a:buClr>
                <a:schemeClr val="dk1"/>
              </a:buClr>
              <a:buSzPts val="3600"/>
              <a:buChar char="•"/>
            </a:pPr>
            <a:r>
              <a:rPr lang="vi-VN"/>
              <a:t>Rủi ro:	- mất dữ liệu</a:t>
            </a:r>
            <a:endParaRPr/>
          </a:p>
          <a:p>
            <a:pPr indent="0" lvl="0" marL="0" rtl="0" algn="l">
              <a:lnSpc>
                <a:spcPct val="114000"/>
              </a:lnSpc>
              <a:spcBef>
                <a:spcPts val="1200"/>
              </a:spcBef>
              <a:spcAft>
                <a:spcPts val="0"/>
              </a:spcAft>
              <a:buClr>
                <a:schemeClr val="dk1"/>
              </a:buClr>
              <a:buSzPts val="3600"/>
              <a:buNone/>
            </a:pPr>
            <a:r>
              <a:rPr lang="vi-VN"/>
              <a:t> 	- hỏng ổ cứng</a:t>
            </a:r>
            <a:endParaRPr/>
          </a:p>
        </p:txBody>
      </p:sp>
      <p:sp>
        <p:nvSpPr>
          <p:cNvPr id="158" name="Google Shape;158;p6"/>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Hiểm họa an toàn thông tin</a:t>
            </a:r>
            <a:endParaRPr/>
          </a:p>
        </p:txBody>
      </p:sp>
      <p:sp>
        <p:nvSpPr>
          <p:cNvPr id="159" name="Google Shape;159;p6"/>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pic>
        <p:nvPicPr>
          <p:cNvPr descr="http://computerera.co.in/wp-content/uploads/2016/04/computer1.jpg" id="160" name="Google Shape;160;p6"/>
          <p:cNvPicPr preferRelativeResize="0"/>
          <p:nvPr/>
        </p:nvPicPr>
        <p:blipFill rotWithShape="1">
          <a:blip r:embed="rId3">
            <a:alphaModFix/>
          </a:blip>
          <a:srcRect b="0" l="0" r="0" t="0"/>
          <a:stretch/>
        </p:blipFill>
        <p:spPr>
          <a:xfrm>
            <a:off x="5608697" y="713080"/>
            <a:ext cx="3535303" cy="3020720"/>
          </a:xfrm>
          <a:prstGeom prst="rect">
            <a:avLst/>
          </a:prstGeom>
          <a:noFill/>
          <a:ln>
            <a:noFill/>
          </a:ln>
        </p:spPr>
      </p:pic>
    </p:spTree>
  </p:cSld>
  <p:clrMapOvr>
    <a:masterClrMapping/>
  </p:clrMapOvr>
  <p:transition spd="slow" p14:dur="1600">
    <p:blinds dir="ver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7"/>
          <p:cNvSpPr txBox="1"/>
          <p:nvPr>
            <p:ph idx="1" type="body"/>
          </p:nvPr>
        </p:nvSpPr>
        <p:spPr>
          <a:xfrm>
            <a:off x="0" y="685800"/>
            <a:ext cx="9144000" cy="6172200"/>
          </a:xfrm>
          <a:prstGeom prst="rect">
            <a:avLst/>
          </a:prstGeom>
          <a:noFill/>
          <a:ln>
            <a:noFill/>
          </a:ln>
        </p:spPr>
        <p:txBody>
          <a:bodyPr anchorCtr="0" anchor="ctr" bIns="45700" lIns="91425" spcFirstLastPara="1" rIns="91425" wrap="square" tIns="45700">
            <a:normAutofit/>
          </a:bodyPr>
          <a:lstStyle/>
          <a:p>
            <a:pPr indent="0" lvl="0" marL="0" rtl="0" algn="ctr">
              <a:lnSpc>
                <a:spcPct val="114000"/>
              </a:lnSpc>
              <a:spcBef>
                <a:spcPts val="0"/>
              </a:spcBef>
              <a:spcAft>
                <a:spcPts val="0"/>
              </a:spcAft>
              <a:buClr>
                <a:srgbClr val="FF0000"/>
              </a:buClr>
              <a:buSzPts val="3600"/>
              <a:buNone/>
            </a:pPr>
            <a:r>
              <a:rPr b="1" lang="vi-VN">
                <a:solidFill>
                  <a:srgbClr val="FF0000"/>
                </a:solidFill>
              </a:rPr>
              <a:t>Hiểm họa</a:t>
            </a:r>
            <a:endParaRPr/>
          </a:p>
          <a:p>
            <a:pPr indent="-342900" lvl="0" marL="342900" rtl="0" algn="l">
              <a:lnSpc>
                <a:spcPct val="114000"/>
              </a:lnSpc>
              <a:spcBef>
                <a:spcPts val="4200"/>
              </a:spcBef>
              <a:spcAft>
                <a:spcPts val="0"/>
              </a:spcAft>
              <a:buClr>
                <a:schemeClr val="dk1"/>
              </a:buClr>
              <a:buSzPts val="3600"/>
              <a:buFont typeface="Noto Sans Symbols"/>
              <a:buChar char="▪"/>
            </a:pPr>
            <a:r>
              <a:rPr b="1" lang="vi-VN"/>
              <a:t>Hiểm họa ATTT</a:t>
            </a:r>
            <a:r>
              <a:rPr lang="vi-VN"/>
              <a:t> của HTTT là những </a:t>
            </a:r>
            <a:r>
              <a:rPr b="1" lang="vi-VN">
                <a:solidFill>
                  <a:srgbClr val="FF0000"/>
                </a:solidFill>
              </a:rPr>
              <a:t>khả năng tác động</a:t>
            </a:r>
            <a:r>
              <a:rPr lang="vi-VN"/>
              <a:t> lên TT, HTTT dẫn tới sự thay đổi, hư hại, sao chép, sự ngăn chặn tiếp cận tới TT; tới sự phá huỷ hoặc sự ngừng trệ hoạt động của vật mang TT.</a:t>
            </a:r>
            <a:endParaRPr/>
          </a:p>
          <a:p>
            <a:pPr indent="-342900" lvl="0" marL="342900" rtl="0" algn="l">
              <a:lnSpc>
                <a:spcPct val="114000"/>
              </a:lnSpc>
              <a:spcBef>
                <a:spcPts val="2400"/>
              </a:spcBef>
              <a:spcAft>
                <a:spcPts val="0"/>
              </a:spcAft>
              <a:buClr>
                <a:schemeClr val="dk1"/>
              </a:buClr>
              <a:buSzPts val="3600"/>
              <a:buFont typeface="Noto Sans Symbols"/>
              <a:buChar char="▪"/>
            </a:pPr>
            <a:r>
              <a:rPr b="1" lang="vi-VN"/>
              <a:t>Ví dụ</a:t>
            </a:r>
            <a:r>
              <a:rPr lang="vi-VN"/>
              <a:t>: virus, động đất, tấn công mạng</a:t>
            </a:r>
            <a:endParaRPr/>
          </a:p>
        </p:txBody>
      </p:sp>
      <p:sp>
        <p:nvSpPr>
          <p:cNvPr id="166" name="Google Shape;166;p7"/>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Hiểm họa an toàn thông tin</a:t>
            </a:r>
            <a:endParaRPr/>
          </a:p>
        </p:txBody>
      </p:sp>
      <p:sp>
        <p:nvSpPr>
          <p:cNvPr id="167" name="Google Shape;167;p7"/>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transition spd="slow" p14:dur="1600">
    <p:blinds dir="ver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8"/>
          <p:cNvSpPr/>
          <p:nvPr/>
        </p:nvSpPr>
        <p:spPr>
          <a:xfrm>
            <a:off x="-881500" y="6854800"/>
            <a:ext cx="9144000" cy="3230700"/>
          </a:xfrm>
          <a:prstGeom prst="roundRect">
            <a:avLst>
              <a:gd fmla="val 16667" name="adj"/>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30000"/>
              </a:lnSpc>
              <a:spcBef>
                <a:spcPts val="0"/>
              </a:spcBef>
              <a:spcAft>
                <a:spcPts val="0"/>
              </a:spcAft>
              <a:buNone/>
            </a:pPr>
            <a:r>
              <a:rPr b="1" i="0" lang="vi-VN" sz="4400" u="none" cap="none" strike="noStrike">
                <a:solidFill>
                  <a:schemeClr val="lt1"/>
                </a:solidFill>
                <a:latin typeface="Calibri"/>
                <a:ea typeface="Calibri"/>
                <a:cs typeface="Calibri"/>
                <a:sym typeface="Calibri"/>
              </a:rPr>
              <a:t>Một lỗ hổng có thể bị khai thác bởi nhiều hiểm họa khác nhau</a:t>
            </a:r>
            <a:endParaRPr/>
          </a:p>
        </p:txBody>
      </p:sp>
      <p:sp>
        <p:nvSpPr>
          <p:cNvPr id="174" name="Google Shape;174;p8"/>
          <p:cNvSpPr txBox="1"/>
          <p:nvPr>
            <p:ph idx="1" type="body"/>
          </p:nvPr>
        </p:nvSpPr>
        <p:spPr>
          <a:xfrm>
            <a:off x="211575" y="902150"/>
            <a:ext cx="9144000" cy="6172200"/>
          </a:xfrm>
          <a:prstGeom prst="rect">
            <a:avLst/>
          </a:prstGeom>
          <a:noFill/>
          <a:ln>
            <a:noFill/>
          </a:ln>
        </p:spPr>
        <p:txBody>
          <a:bodyPr anchorCtr="0" anchor="ctr" bIns="45700" lIns="91425" spcFirstLastPara="1" rIns="91425" wrap="square" tIns="45700">
            <a:normAutofit/>
          </a:bodyPr>
          <a:lstStyle/>
          <a:p>
            <a:pPr indent="0" lvl="0" marL="0" rtl="0" algn="ctr">
              <a:lnSpc>
                <a:spcPct val="114000"/>
              </a:lnSpc>
              <a:spcBef>
                <a:spcPts val="0"/>
              </a:spcBef>
              <a:spcAft>
                <a:spcPts val="0"/>
              </a:spcAft>
              <a:buClr>
                <a:srgbClr val="FF0000"/>
              </a:buClr>
              <a:buSzPts val="3600"/>
              <a:buNone/>
            </a:pPr>
            <a:r>
              <a:rPr b="1" lang="vi-VN">
                <a:solidFill>
                  <a:srgbClr val="FF0000"/>
                </a:solidFill>
              </a:rPr>
              <a:t>Lỗ hổng</a:t>
            </a:r>
            <a:endParaRPr/>
          </a:p>
          <a:p>
            <a:pPr indent="-342900" lvl="0" marL="342900" rtl="0" algn="l">
              <a:lnSpc>
                <a:spcPct val="114000"/>
              </a:lnSpc>
              <a:spcBef>
                <a:spcPts val="1200"/>
              </a:spcBef>
              <a:spcAft>
                <a:spcPts val="0"/>
              </a:spcAft>
              <a:buClr>
                <a:schemeClr val="dk1"/>
              </a:buClr>
              <a:buSzPts val="3600"/>
              <a:buFont typeface="Noto Sans Symbols"/>
              <a:buChar char="▪"/>
            </a:pPr>
            <a:r>
              <a:rPr b="1" lang="vi-VN"/>
              <a:t>Lỗ hổng</a:t>
            </a:r>
            <a:r>
              <a:rPr lang="vi-VN"/>
              <a:t> của HTTT là những </a:t>
            </a:r>
            <a:r>
              <a:rPr b="1" lang="vi-VN">
                <a:solidFill>
                  <a:srgbClr val="FF0000"/>
                </a:solidFill>
              </a:rPr>
              <a:t>khiếm khuyết trong chức năng, thành phần</a:t>
            </a:r>
            <a:r>
              <a:rPr lang="vi-VN"/>
              <a:t> nào đó của HTTT mà có thể bị lợi dụng để gây hại cho hệ thống.</a:t>
            </a:r>
            <a:endParaRPr/>
          </a:p>
          <a:p>
            <a:pPr indent="-342900" lvl="0" marL="342900" rtl="0" algn="l">
              <a:lnSpc>
                <a:spcPct val="114000"/>
              </a:lnSpc>
              <a:spcBef>
                <a:spcPts val="1200"/>
              </a:spcBef>
              <a:spcAft>
                <a:spcPts val="0"/>
              </a:spcAft>
              <a:buClr>
                <a:schemeClr val="dk1"/>
              </a:buClr>
              <a:buSzPts val="3600"/>
              <a:buFont typeface="Noto Sans Symbols"/>
              <a:buChar char="▪"/>
            </a:pPr>
            <a:r>
              <a:rPr b="1" lang="vi-VN"/>
              <a:t>Ví dụ</a:t>
            </a:r>
            <a:r>
              <a:rPr lang="vi-VN"/>
              <a:t>:</a:t>
            </a:r>
            <a:endParaRPr/>
          </a:p>
          <a:p>
            <a:pPr indent="-285750" lvl="1" marL="742950" rtl="0" algn="l">
              <a:spcBef>
                <a:spcPts val="1200"/>
              </a:spcBef>
              <a:spcAft>
                <a:spcPts val="0"/>
              </a:spcAft>
              <a:buClr>
                <a:schemeClr val="dk1"/>
              </a:buClr>
              <a:buSzPts val="3200"/>
              <a:buFont typeface="Courier New"/>
              <a:buChar char="o"/>
            </a:pPr>
            <a:r>
              <a:rPr lang="vi-VN"/>
              <a:t>Không có cơ chế ngăn chặn duyệt mật khẩu</a:t>
            </a:r>
            <a:endParaRPr/>
          </a:p>
          <a:p>
            <a:pPr indent="-285750" lvl="1" marL="742950" rtl="0" algn="l">
              <a:spcBef>
                <a:spcPts val="1200"/>
              </a:spcBef>
              <a:spcAft>
                <a:spcPts val="0"/>
              </a:spcAft>
              <a:buClr>
                <a:schemeClr val="dk1"/>
              </a:buClr>
              <a:buSzPts val="3200"/>
              <a:buFont typeface="Courier New"/>
              <a:buChar char="o"/>
            </a:pPr>
            <a:r>
              <a:rPr lang="vi-VN"/>
              <a:t>Luật lọc của tường lửa không được cập nhật</a:t>
            </a:r>
            <a:endParaRPr/>
          </a:p>
          <a:p>
            <a:pPr indent="-285750" lvl="1" marL="742950" rtl="0" algn="l">
              <a:spcBef>
                <a:spcPts val="1200"/>
              </a:spcBef>
              <a:spcAft>
                <a:spcPts val="0"/>
              </a:spcAft>
              <a:buClr>
                <a:schemeClr val="dk1"/>
              </a:buClr>
              <a:buSzPts val="3200"/>
              <a:buFont typeface="Courier New"/>
              <a:buChar char="o"/>
            </a:pPr>
            <a:r>
              <a:rPr lang="vi-VN"/>
              <a:t>Không có UPS</a:t>
            </a:r>
            <a:endParaRPr/>
          </a:p>
        </p:txBody>
      </p:sp>
      <p:sp>
        <p:nvSpPr>
          <p:cNvPr id="175" name="Google Shape;175;p8"/>
          <p:cNvSpPr txBox="1"/>
          <p:nvPr>
            <p:ph type="title"/>
          </p:nvPr>
        </p:nvSpPr>
        <p:spPr>
          <a:xfrm>
            <a:off x="-105775" y="-27384"/>
            <a:ext cx="9144000" cy="713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Hiểm họa an toàn thông tin</a:t>
            </a:r>
            <a:endParaRPr/>
          </a:p>
        </p:txBody>
      </p:sp>
      <p:sp>
        <p:nvSpPr>
          <p:cNvPr id="176" name="Google Shape;176;p8"/>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transition spd="slow" p14:dur="1600">
    <p:blinds dir="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9"/>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600"/>
              <a:buFont typeface="Noto Sans Symbols"/>
              <a:buChar char="❑"/>
            </a:pPr>
            <a:r>
              <a:rPr b="1" lang="vi-VN"/>
              <a:t>Lỗ hổng (Vulnerability)</a:t>
            </a:r>
            <a:endParaRPr/>
          </a:p>
          <a:p>
            <a:pPr indent="-342900" lvl="0" marL="342900" rtl="0" algn="l">
              <a:lnSpc>
                <a:spcPct val="100000"/>
              </a:lnSpc>
              <a:spcBef>
                <a:spcPts val="1200"/>
              </a:spcBef>
              <a:spcAft>
                <a:spcPts val="0"/>
              </a:spcAft>
              <a:buClr>
                <a:schemeClr val="dk1"/>
              </a:buClr>
              <a:buSzPts val="3600"/>
              <a:buChar char="•"/>
            </a:pPr>
            <a:r>
              <a:rPr lang="vi-VN"/>
              <a:t>thực tế đã bị khai thác</a:t>
            </a:r>
            <a:endParaRPr/>
          </a:p>
          <a:p>
            <a:pPr indent="-342900" lvl="0" marL="342900" rtl="0" algn="l">
              <a:lnSpc>
                <a:spcPct val="100000"/>
              </a:lnSpc>
              <a:spcBef>
                <a:spcPts val="1200"/>
              </a:spcBef>
              <a:spcAft>
                <a:spcPts val="0"/>
              </a:spcAft>
              <a:buClr>
                <a:schemeClr val="dk1"/>
              </a:buClr>
              <a:buSzPts val="3600"/>
              <a:buChar char="•"/>
            </a:pPr>
            <a:r>
              <a:rPr lang="vi-VN"/>
              <a:t>https://cve.mitre.org/</a:t>
            </a:r>
            <a:endParaRPr/>
          </a:p>
          <a:p>
            <a:pPr indent="-342900" lvl="0" marL="342900" rtl="0" algn="l">
              <a:lnSpc>
                <a:spcPct val="100000"/>
              </a:lnSpc>
              <a:spcBef>
                <a:spcPts val="1200"/>
              </a:spcBef>
              <a:spcAft>
                <a:spcPts val="0"/>
              </a:spcAft>
              <a:buClr>
                <a:schemeClr val="dk1"/>
              </a:buClr>
              <a:buSzPts val="3600"/>
              <a:buChar char="•"/>
            </a:pPr>
            <a:r>
              <a:rPr lang="vi-VN"/>
              <a:t>CVE = Common Vulnerabilities and Exposures</a:t>
            </a:r>
            <a:endParaRPr/>
          </a:p>
          <a:p>
            <a:pPr indent="-342900" lvl="0" marL="342900" rtl="0" algn="l">
              <a:lnSpc>
                <a:spcPct val="100000"/>
              </a:lnSpc>
              <a:spcBef>
                <a:spcPts val="1200"/>
              </a:spcBef>
              <a:spcAft>
                <a:spcPts val="0"/>
              </a:spcAft>
              <a:buClr>
                <a:schemeClr val="dk1"/>
              </a:buClr>
              <a:buSzPts val="3600"/>
              <a:buFont typeface="Noto Sans Symbols"/>
              <a:buChar char="❑"/>
            </a:pPr>
            <a:r>
              <a:rPr b="1" lang="vi-VN"/>
              <a:t>Điểm yếu (Weakness)</a:t>
            </a:r>
            <a:endParaRPr/>
          </a:p>
          <a:p>
            <a:pPr indent="-342900" lvl="0" marL="342900" rtl="0" algn="l">
              <a:lnSpc>
                <a:spcPct val="100000"/>
              </a:lnSpc>
              <a:spcBef>
                <a:spcPts val="1200"/>
              </a:spcBef>
              <a:spcAft>
                <a:spcPts val="0"/>
              </a:spcAft>
              <a:buClr>
                <a:schemeClr val="dk1"/>
              </a:buClr>
              <a:buSzPts val="3600"/>
              <a:buChar char="•"/>
            </a:pPr>
            <a:r>
              <a:rPr lang="vi-VN"/>
              <a:t>Có thể bị khai thác </a:t>
            </a:r>
            <a:endParaRPr/>
          </a:p>
          <a:p>
            <a:pPr indent="-342900" lvl="0" marL="342900" rtl="0" algn="l">
              <a:lnSpc>
                <a:spcPct val="100000"/>
              </a:lnSpc>
              <a:spcBef>
                <a:spcPts val="1200"/>
              </a:spcBef>
              <a:spcAft>
                <a:spcPts val="0"/>
              </a:spcAft>
              <a:buClr>
                <a:schemeClr val="dk1"/>
              </a:buClr>
              <a:buSzPts val="3600"/>
              <a:buChar char="•"/>
            </a:pPr>
            <a:r>
              <a:rPr lang="vi-VN"/>
              <a:t>https://cwe.mitre.org/</a:t>
            </a:r>
            <a:endParaRPr/>
          </a:p>
          <a:p>
            <a:pPr indent="-342900" lvl="0" marL="342900" rtl="0" algn="l">
              <a:lnSpc>
                <a:spcPct val="100000"/>
              </a:lnSpc>
              <a:spcBef>
                <a:spcPts val="1200"/>
              </a:spcBef>
              <a:spcAft>
                <a:spcPts val="0"/>
              </a:spcAft>
              <a:buClr>
                <a:schemeClr val="dk1"/>
              </a:buClr>
              <a:buSzPts val="3600"/>
              <a:buChar char="•"/>
            </a:pPr>
            <a:r>
              <a:rPr lang="vi-VN"/>
              <a:t>CWE = Common Weakness Enumeration</a:t>
            </a:r>
            <a:endParaRPr/>
          </a:p>
        </p:txBody>
      </p:sp>
      <p:sp>
        <p:nvSpPr>
          <p:cNvPr id="182" name="Google Shape;182;p9"/>
          <p:cNvSpPr txBox="1"/>
          <p:nvPr>
            <p:ph type="title"/>
          </p:nvPr>
        </p:nvSpPr>
        <p:spPr>
          <a:xfrm>
            <a:off x="0" y="-27384"/>
            <a:ext cx="9144000" cy="7131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Arial Narrow"/>
              <a:buNone/>
            </a:pPr>
            <a:r>
              <a:rPr lang="vi-VN"/>
              <a:t>Điểm yếu ≠ Lỗ hổng</a:t>
            </a:r>
            <a:endParaRPr/>
          </a:p>
        </p:txBody>
      </p:sp>
      <p:sp>
        <p:nvSpPr>
          <p:cNvPr id="183" name="Google Shape;183;p9"/>
          <p:cNvSpPr txBox="1"/>
          <p:nvPr>
            <p:ph idx="12" type="sldNum"/>
          </p:nvPr>
        </p:nvSpPr>
        <p:spPr>
          <a:xfrm>
            <a:off x="8532440" y="6237312"/>
            <a:ext cx="611560" cy="617488"/>
          </a:xfrm>
          <a:prstGeom prst="rect">
            <a:avLst/>
          </a:prstGeom>
          <a:no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vi-VN"/>
              <a:t>‹#›</a:t>
            </a:fld>
            <a:endParaRPr/>
          </a:p>
        </p:txBody>
      </p:sp>
    </p:spTree>
  </p:cSld>
  <p:clrMapOvr>
    <a:masterClrMapping/>
  </p:clrMapOvr>
  <p:transition spd="slow" p14:dur="1600">
    <p:blinds dir="vert"/>
  </p:transition>
</p:sld>
</file>

<file path=ppt/theme/theme1.xml><?xml version="1.0" encoding="utf-8"?>
<a:theme xmlns:a="http://schemas.openxmlformats.org/drawingml/2006/main" xmlns:r="http://schemas.openxmlformats.org/officeDocument/2006/relationships" name="Slide bài giảng">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 bài giảng">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2016-09-04T02:02:16Z</dcterms:created>
  <dc:creator>Nguyen Tuan Anh</dc:creator>
</cp:coreProperties>
</file>