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Arial Narrow"/>
      <p:regular r:id="rId37"/>
      <p:bold r:id="rId38"/>
      <p:italic r:id="rId39"/>
      <p:boldItalic r:id="rId40"/>
    </p:embeddedFont>
    <p:embeddedFont>
      <p:font typeface="Lato"/>
      <p:regular r:id="rId41"/>
      <p:bold r:id="rId42"/>
      <p:italic r:id="rId43"/>
      <p:boldItalic r:id="rId44"/>
    </p:embeddedFont>
    <p:embeddedFont>
      <p:font typeface="Tahom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7" roundtripDataSignature="AMtx7mg/9O8CgOxWdmYnzkrjGuBquV6i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46" Type="http://schemas.openxmlformats.org/officeDocument/2006/relationships/font" Target="fonts/Tahoma-bold.fntdata"/><Relationship Id="rId23" Type="http://schemas.openxmlformats.org/officeDocument/2006/relationships/slide" Target="slides/slide17.xml"/><Relationship Id="rId45"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rialNarrow-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alNarrow-italic.fntdata"/><Relationship Id="rId16" Type="http://schemas.openxmlformats.org/officeDocument/2006/relationships/slide" Target="slides/slide10.xml"/><Relationship Id="rId38" Type="http://schemas.openxmlformats.org/officeDocument/2006/relationships/font" Target="fonts/ArialNarrow-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178" name="Google Shape;17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Cựu nhân viên kỹ thuật hợp đồng của cơ quan an ninh quốc gia Hoa kỳ và nhân viên chính thức của cơ quan tình bào trung ương HK (CIA), người đã làm rò rỉ những bí mật hàng đầu của chính phủ Mỹ và anh cho giới báo chí về những chương trình theo dõi người dân (nghe lén điện thoại, internet và một số chương trình theo dõi khác).</a:t>
            </a:r>
            <a:endParaRPr/>
          </a:p>
          <a:p>
            <a:pPr indent="-171450" lvl="0" marL="171450" rtl="0" algn="l">
              <a:spcBef>
                <a:spcPts val="0"/>
              </a:spcBef>
              <a:spcAft>
                <a:spcPts val="0"/>
              </a:spcAft>
              <a:buClr>
                <a:schemeClr val="dk1"/>
              </a:buClr>
              <a:buSzPts val="1200"/>
              <a:buFont typeface="Calibri"/>
              <a:buChar char="-"/>
            </a:pPr>
            <a:r>
              <a:rPr lang="en-US"/>
              <a:t>bị buộc tội trộm cắp tài sản chính phủ, truyền tin trái phép về thông tin quốc phòng và cố ý tiết lộ tin tình báo mật cho một người không có quyền hạn</a:t>
            </a:r>
            <a:endParaRPr/>
          </a:p>
          <a:p>
            <a:pPr indent="-171450" lvl="0" marL="171450" rtl="0" algn="l">
              <a:spcBef>
                <a:spcPts val="0"/>
              </a:spcBef>
              <a:spcAft>
                <a:spcPts val="0"/>
              </a:spcAft>
              <a:buClr>
                <a:schemeClr val="dk1"/>
              </a:buClr>
              <a:buSzPts val="1200"/>
              <a:buFont typeface="Calibri"/>
              <a:buChar char="-"/>
            </a:pPr>
            <a:r>
              <a:rPr lang="en-US"/>
              <a:t>Những tiết lộ này được đánh giá là một trong những lỗ hổng nghiêm trọng nhất trong lịch sử của NSA</a:t>
            </a:r>
            <a:endParaRPr/>
          </a:p>
          <a:p>
            <a:pPr indent="0" lvl="0" marL="0" rtl="0" algn="l">
              <a:spcBef>
                <a:spcPts val="0"/>
              </a:spcBef>
              <a:spcAft>
                <a:spcPts val="0"/>
              </a:spcAft>
              <a:buClr>
                <a:schemeClr val="dk1"/>
              </a:buClr>
              <a:buSzPts val="1200"/>
              <a:buFont typeface="Calibri"/>
              <a:buNone/>
            </a:pPr>
            <a:r>
              <a:rPr lang="en-US"/>
              <a:t>Giáo sư xã hội học người thuyer điển thuộc đại học Umea đã đề nghị ủy ban nobel trao giải nobel hòa bình cho </a:t>
            </a:r>
            <a:endParaRPr/>
          </a:p>
          <a:p>
            <a:pPr indent="0" lvl="0" marL="0" rtl="0" algn="l">
              <a:spcBef>
                <a:spcPts val="0"/>
              </a:spcBef>
              <a:spcAft>
                <a:spcPts val="0"/>
              </a:spcAft>
              <a:buClr>
                <a:schemeClr val="dk1"/>
              </a:buClr>
              <a:buSzPts val="1200"/>
              <a:buFont typeface="Calibri"/>
              <a:buNone/>
            </a:pPr>
            <a:r>
              <a:rPr lang="en-US"/>
              <a:t>Edward snowden. Ông cho rằng: nhờ những nỗ lực đầy can đảm của snowden, người chap nhận sự thiệt thòi của bản thân mà hoạt động theo dõi thông tin điện tử quy mo do chính phủ Mỹ thực hiện đã bị đưa ra ánh sáng. Edward snowden làm cho thế giới trở nên tốt hơn và an toàn hơn một chút.</a:t>
            </a:r>
            <a:endParaRPr/>
          </a:p>
        </p:txBody>
      </p:sp>
      <p:sp>
        <p:nvSpPr>
          <p:cNvPr id="196" name="Google Shape;19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Quân nhân đang phục vụ trong quân đội hoa kỳ: cung cấp các thông tin bí mật trái phép của HK</a:t>
            </a:r>
            <a:endParaRPr/>
          </a:p>
        </p:txBody>
      </p:sp>
      <p:sp>
        <p:nvSpPr>
          <p:cNvPr id="204" name="Google Shape;20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Vô ý: mang thông tin về nhà để hoàn thành kịp tiến độ công việc, nhưng do sơ suất nên để lộ lọt thông tin.</a:t>
            </a:r>
            <a:endParaRPr/>
          </a:p>
        </p:txBody>
      </p:sp>
      <p:sp>
        <p:nvSpPr>
          <p:cNvPr id="219" name="Google Shape;2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42" name="Google Shape;24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6" name="Google Shape;8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Phân loại kênh rò rỉ thông tin kỹ thuật</a:t>
            </a:r>
            <a:endParaRPr/>
          </a:p>
          <a:p>
            <a:pPr indent="0" lvl="0" marL="0" rtl="0" algn="l">
              <a:spcBef>
                <a:spcPts val="0"/>
              </a:spcBef>
              <a:spcAft>
                <a:spcPts val="0"/>
              </a:spcAft>
              <a:buNone/>
            </a:pPr>
            <a:r>
              <a:rPr lang="en-US"/>
              <a:t>https://threatpost.com/blinking-router-leds-leak-data-from-air-gapped-networks/126199/</a:t>
            </a:r>
            <a:endParaRPr/>
          </a:p>
        </p:txBody>
      </p:sp>
      <p:sp>
        <p:nvSpPr>
          <p:cNvPr id="275" name="Google Shape;27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Source:</a:t>
            </a:r>
            <a:endParaRPr/>
          </a:p>
          <a:p>
            <a:pPr indent="0" lvl="0" marL="0" rtl="0" algn="l">
              <a:spcBef>
                <a:spcPts val="0"/>
              </a:spcBef>
              <a:spcAft>
                <a:spcPts val="0"/>
              </a:spcAft>
              <a:buNone/>
            </a:pPr>
            <a:r>
              <a:rPr lang="en-US"/>
              <a:t>http://www.cezar.ua/local/goodimg/bionic-ear.jpg</a:t>
            </a:r>
            <a:endParaRPr/>
          </a:p>
          <a:p>
            <a:pPr indent="0" lvl="0" marL="0" rtl="0" algn="l">
              <a:spcBef>
                <a:spcPts val="0"/>
              </a:spcBef>
              <a:spcAft>
                <a:spcPts val="0"/>
              </a:spcAft>
              <a:buNone/>
            </a:pPr>
            <a:r>
              <a:rPr lang="en-US"/>
              <a:t>http://russian-internet-business.com/ruchka.files/3.jpg</a:t>
            </a:r>
            <a:endParaRPr/>
          </a:p>
          <a:p>
            <a:pPr indent="0" lvl="0" marL="0" rtl="0" algn="l">
              <a:spcBef>
                <a:spcPts val="0"/>
              </a:spcBef>
              <a:spcAft>
                <a:spcPts val="0"/>
              </a:spcAft>
              <a:buClr>
                <a:schemeClr val="dk1"/>
              </a:buClr>
              <a:buSzPts val="1200"/>
              <a:buFont typeface="Calibri"/>
              <a:buNone/>
            </a:pPr>
            <a:r>
              <a:rPr lang="en-US"/>
              <a:t>Ngoài ra:</a:t>
            </a:r>
            <a:endParaRPr/>
          </a:p>
          <a:p>
            <a:pPr indent="-171450" lvl="0" marL="171450" rtl="0" algn="l">
              <a:spcBef>
                <a:spcPts val="0"/>
              </a:spcBef>
              <a:spcAft>
                <a:spcPts val="0"/>
              </a:spcAft>
              <a:buClr>
                <a:schemeClr val="dk1"/>
              </a:buClr>
              <a:buSzPts val="1200"/>
              <a:buFont typeface="Calibri"/>
              <a:buChar char="-"/>
            </a:pPr>
            <a:r>
              <a:rPr lang="en-US"/>
              <a:t>Thiết bị nghe xuyên tường</a:t>
            </a:r>
            <a:endParaRPr/>
          </a:p>
          <a:p>
            <a:pPr indent="-171450" lvl="0" marL="171450" rtl="0" algn="l">
              <a:spcBef>
                <a:spcPts val="0"/>
              </a:spcBef>
              <a:spcAft>
                <a:spcPts val="0"/>
              </a:spcAft>
              <a:buClr>
                <a:schemeClr val="dk1"/>
              </a:buClr>
              <a:buSzPts val="1200"/>
              <a:buFont typeface="Calibri"/>
              <a:buChar char="-"/>
            </a:pPr>
            <a:r>
              <a:rPr lang="en-US"/>
              <a:t>Thiết bị nghe lén qua đường điện lưới</a:t>
            </a:r>
            <a:endParaRPr/>
          </a:p>
        </p:txBody>
      </p:sp>
      <p:sp>
        <p:nvSpPr>
          <p:cNvPr id="290" name="Google Shape;29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http://www.vrsystems.ru/stati/images/texnicheskie_kanali_utechki_akusticheskoi(rechevoi)_infor_9.gif</a:t>
            </a:r>
            <a:endParaRPr/>
          </a:p>
          <a:p>
            <a:pPr indent="0" lvl="0" marL="0" rtl="0" algn="l">
              <a:spcBef>
                <a:spcPts val="0"/>
              </a:spcBef>
              <a:spcAft>
                <a:spcPts val="0"/>
              </a:spcAft>
              <a:buNone/>
            </a:pPr>
            <a:r>
              <a:t/>
            </a:r>
            <a:endParaRPr/>
          </a:p>
        </p:txBody>
      </p:sp>
      <p:sp>
        <p:nvSpPr>
          <p:cNvPr id="300" name="Google Shape;30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http://hardbroker.ru/img/laserMic1.jpg</a:t>
            </a:r>
            <a:endParaRPr/>
          </a:p>
          <a:p>
            <a:pPr indent="0" lvl="0" marL="0" rtl="0" algn="l">
              <a:spcBef>
                <a:spcPts val="0"/>
              </a:spcBef>
              <a:spcAft>
                <a:spcPts val="0"/>
              </a:spcAft>
              <a:buNone/>
            </a:pPr>
            <a:r>
              <a:t/>
            </a:r>
            <a:endParaRPr/>
          </a:p>
        </p:txBody>
      </p:sp>
      <p:sp>
        <p:nvSpPr>
          <p:cNvPr id="308" name="Google Shape;30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Search for: "compromising electronic emanations of wired keyboards“</a:t>
            </a:r>
            <a:endParaRPr/>
          </a:p>
          <a:p>
            <a:pPr indent="0" lvl="0" marL="0" rtl="0" algn="l">
              <a:spcBef>
                <a:spcPts val="0"/>
              </a:spcBef>
              <a:spcAft>
                <a:spcPts val="0"/>
              </a:spcAft>
              <a:buNone/>
            </a:pPr>
            <a:r>
              <a:rPr lang="en-US"/>
              <a:t>Ảnh hưởng của những phát xạ điện từ của bàn phím có dây</a:t>
            </a:r>
            <a:endParaRPr/>
          </a:p>
          <a:p>
            <a:pPr indent="0" lvl="0" marL="0" rtl="0" algn="l">
              <a:spcBef>
                <a:spcPts val="0"/>
              </a:spcBef>
              <a:spcAft>
                <a:spcPts val="0"/>
              </a:spcAft>
              <a:buNone/>
            </a:pPr>
            <a:r>
              <a:rPr lang="en-US"/>
              <a:t>V1</a:t>
            </a:r>
            <a:endParaRPr/>
          </a:p>
          <a:p>
            <a:pPr indent="-171450" lvl="0" marL="171450" rtl="0" algn="l">
              <a:spcBef>
                <a:spcPts val="0"/>
              </a:spcBef>
              <a:spcAft>
                <a:spcPts val="0"/>
              </a:spcAft>
              <a:buClr>
                <a:schemeClr val="dk1"/>
              </a:buClr>
              <a:buSzPts val="1200"/>
              <a:buFont typeface="Calibri"/>
              <a:buChar char="-"/>
            </a:pPr>
            <a:r>
              <a:rPr lang="en-US"/>
              <a:t>Thí nghiệm 1: nghe trộm tổ hợp phím trong phạm vi 1m với dây ăng ten</a:t>
            </a:r>
            <a:endParaRPr/>
          </a:p>
          <a:p>
            <a:pPr indent="-171450" lvl="0" marL="171450" rtl="0" algn="l">
              <a:spcBef>
                <a:spcPts val="0"/>
              </a:spcBef>
              <a:spcAft>
                <a:spcPts val="0"/>
              </a:spcAft>
              <a:buClr>
                <a:schemeClr val="dk1"/>
              </a:buClr>
              <a:buSzPts val="1200"/>
              <a:buFont typeface="Calibri"/>
              <a:buChar char="-"/>
            </a:pPr>
            <a:r>
              <a:rPr lang="en-US"/>
              <a:t>Màn hình LCD bị loại bỏ để tránh khả năng truyền thông không dây</a:t>
            </a:r>
            <a:endParaRPr/>
          </a:p>
          <a:p>
            <a:pPr indent="-171450" lvl="0" marL="171450" rtl="0" algn="l">
              <a:spcBef>
                <a:spcPts val="0"/>
              </a:spcBef>
              <a:spcAft>
                <a:spcPts val="0"/>
              </a:spcAft>
              <a:buClr>
                <a:schemeClr val="dk1"/>
              </a:buClr>
              <a:buSzPts val="1200"/>
              <a:buFont typeface="Calibri"/>
              <a:buChar char="-"/>
            </a:pPr>
            <a:r>
              <a:rPr lang="en-US"/>
              <a:t>Pc bị loại bỏ để tránh khả năng truyền tải qua đường cung cấp điện</a:t>
            </a:r>
            <a:endParaRPr/>
          </a:p>
          <a:p>
            <a:pPr indent="-171450" lvl="0" marL="171450" rtl="0" algn="l">
              <a:spcBef>
                <a:spcPts val="0"/>
              </a:spcBef>
              <a:spcAft>
                <a:spcPts val="0"/>
              </a:spcAft>
              <a:buClr>
                <a:schemeClr val="dk1"/>
              </a:buClr>
              <a:buSzPts val="1200"/>
              <a:buFont typeface="Calibri"/>
              <a:buChar char="-"/>
            </a:pPr>
            <a:r>
              <a:rPr lang="en-US"/>
              <a:t>1 dây ăng ten đoen giản dài 1m</a:t>
            </a:r>
            <a:endParaRPr/>
          </a:p>
          <a:p>
            <a:pPr indent="0" lvl="0" marL="0" rtl="0" algn="l">
              <a:spcBef>
                <a:spcPts val="0"/>
              </a:spcBef>
              <a:spcAft>
                <a:spcPts val="0"/>
              </a:spcAft>
              <a:buClr>
                <a:schemeClr val="dk1"/>
              </a:buClr>
              <a:buSzPts val="1200"/>
              <a:buFont typeface="Calibri"/>
              <a:buNone/>
            </a:pPr>
            <a:r>
              <a:rPr lang="en-US"/>
              <a:t>V2</a:t>
            </a:r>
            <a:endParaRPr/>
          </a:p>
          <a:p>
            <a:pPr indent="-171450" lvl="0" marL="171450" rtl="0" algn="l">
              <a:spcBef>
                <a:spcPts val="0"/>
              </a:spcBef>
              <a:spcAft>
                <a:spcPts val="0"/>
              </a:spcAft>
              <a:buClr>
                <a:schemeClr val="dk1"/>
              </a:buClr>
              <a:buSzPts val="1200"/>
              <a:buFont typeface="Calibri"/>
              <a:buChar char="-"/>
            </a:pPr>
            <a:r>
              <a:rPr lang="en-US"/>
              <a:t>ngắt kết nối nguồn điện để tránh khả năng truyền tải qua đường cung cấp điện</a:t>
            </a:r>
            <a:endParaRPr/>
          </a:p>
          <a:p>
            <a:pPr indent="-171450" lvl="0" marL="171450" rtl="0" algn="l">
              <a:spcBef>
                <a:spcPts val="0"/>
              </a:spcBef>
              <a:spcAft>
                <a:spcPts val="0"/>
              </a:spcAft>
              <a:buClr>
                <a:schemeClr val="dk1"/>
              </a:buClr>
              <a:buSzPts val="1200"/>
              <a:buFont typeface="Calibri"/>
              <a:buChar char="-"/>
            </a:pPr>
            <a:r>
              <a:rPr lang="en-US"/>
              <a:t>Thực hiện 4 cách khác nhau để phục hội toàn bộ hoặc 1 phần tổ hợp phím từ những ảnh hưởng xạ điện từ lên đến 20m</a:t>
            </a:r>
            <a:endParaRPr/>
          </a:p>
          <a:p>
            <a:pPr indent="-171450" lvl="0" marL="171450" rtl="0" algn="l">
              <a:spcBef>
                <a:spcPts val="0"/>
              </a:spcBef>
              <a:spcAft>
                <a:spcPts val="0"/>
              </a:spcAft>
              <a:buClr>
                <a:schemeClr val="dk1"/>
              </a:buClr>
              <a:buSzPts val="1200"/>
              <a:buFont typeface="Calibri"/>
              <a:buChar char="-"/>
            </a:pPr>
            <a:r>
              <a:rPr lang="en-US"/>
              <a:t>Thực hiện test 11 model khác nhau và cho kết quả: tất cả đều bị tổn thương bởi ít nhất 1 trong 4 cách tấn công</a:t>
            </a:r>
            <a:endParaRPr/>
          </a:p>
        </p:txBody>
      </p:sp>
      <p:sp>
        <p:nvSpPr>
          <p:cNvPr id="325" name="Google Shape;32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USBee: Jumping the air-gap with USB</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Kênh bí mật Khoảng không thông qua phát xạ điện từ USB</a:t>
            </a:r>
            <a:endParaRPr/>
          </a:p>
        </p:txBody>
      </p:sp>
      <p:sp>
        <p:nvSpPr>
          <p:cNvPr id="335" name="Google Shape;33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3">
  <p:cSld name="Question and Answer 3">
    <p:spTree>
      <p:nvGrpSpPr>
        <p:cNvPr id="51" name="Shape 51"/>
        <p:cNvGrpSpPr/>
        <p:nvPr/>
      </p:nvGrpSpPr>
      <p:grpSpPr>
        <a:xfrm>
          <a:off x="0" y="0"/>
          <a:ext cx="0" cy="0"/>
          <a:chOff x="0" y="0"/>
          <a:chExt cx="0" cy="0"/>
        </a:xfrm>
      </p:grpSpPr>
      <p:pic>
        <p:nvPicPr>
          <p:cNvPr descr="http://3.bp.blogspot.com/_vtyKKLw61_o/TTf-XH2pTWI/AAAAAAAAAPE/u54vJMaZa-s/s1600/question.gif" id="52" name="Google Shape;52;p42"/>
          <p:cNvPicPr preferRelativeResize="0"/>
          <p:nvPr/>
        </p:nvPicPr>
        <p:blipFill rotWithShape="1">
          <a:blip r:embed="rId2">
            <a:alphaModFix/>
          </a:blip>
          <a:srcRect b="0" l="0" r="0" t="0"/>
          <a:stretch/>
        </p:blipFill>
        <p:spPr>
          <a:xfrm>
            <a:off x="2971800" y="76200"/>
            <a:ext cx="2997200" cy="6295626"/>
          </a:xfrm>
          <a:prstGeom prst="rect">
            <a:avLst/>
          </a:prstGeom>
          <a:noFill/>
          <a:ln>
            <a:noFill/>
          </a:ln>
        </p:spPr>
      </p:pic>
    </p:spTree>
  </p:cSld>
  <p:clrMapOvr>
    <a:masterClrMapping/>
  </p:clrMapOvr>
  <p:transition spd="slow" p14:dur="1600">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53" name="Shape 53"/>
        <p:cNvGrpSpPr/>
        <p:nvPr/>
      </p:nvGrpSpPr>
      <p:grpSpPr>
        <a:xfrm>
          <a:off x="0" y="0"/>
          <a:ext cx="0" cy="0"/>
          <a:chOff x="0" y="0"/>
          <a:chExt cx="0" cy="0"/>
        </a:xfrm>
      </p:grpSpPr>
      <p:pic>
        <p:nvPicPr>
          <p:cNvPr descr="http://www.caridad.com/wp-content/uploads/2015/11/thankyou.jpg" id="54" name="Google Shape;54;p43"/>
          <p:cNvPicPr preferRelativeResize="0"/>
          <p:nvPr/>
        </p:nvPicPr>
        <p:blipFill rotWithShape="1">
          <a:blip r:embed="rId2">
            <a:alphaModFix/>
          </a:blip>
          <a:srcRect b="0" l="0" r="0" t="0"/>
          <a:stretch/>
        </p:blipFill>
        <p:spPr>
          <a:xfrm>
            <a:off x="685800" y="914400"/>
            <a:ext cx="7810500" cy="5267326"/>
          </a:xfrm>
          <a:prstGeom prst="rect">
            <a:avLst/>
          </a:prstGeom>
          <a:noFill/>
          <a:ln>
            <a:noFill/>
          </a:ln>
        </p:spPr>
      </p:pic>
      <p:sp>
        <p:nvSpPr>
          <p:cNvPr id="55" name="Google Shape;55;p43"/>
          <p:cNvSpPr txBox="1"/>
          <p:nvPr/>
        </p:nvSpPr>
        <p:spPr>
          <a:xfrm>
            <a:off x="5791200" y="6553200"/>
            <a:ext cx="3199915"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http://www.caridad.com/wp-content/uploads/2015/11/thankyou.jpg</a:t>
            </a:r>
            <a:endParaRPr/>
          </a:p>
        </p:txBody>
      </p:sp>
    </p:spTree>
  </p:cSld>
  <p:clrMapOvr>
    <a:masterClrMapping/>
  </p:clrMapOvr>
  <p:transition spd="slow" p14:dur="1600">
    <p:blinds dir="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56" name="Shape 56"/>
        <p:cNvGrpSpPr/>
        <p:nvPr/>
      </p:nvGrpSpPr>
      <p:grpSpPr>
        <a:xfrm>
          <a:off x="0" y="0"/>
          <a:ext cx="0" cy="0"/>
          <a:chOff x="0" y="0"/>
          <a:chExt cx="0" cy="0"/>
        </a:xfrm>
      </p:grpSpPr>
      <p:pic>
        <p:nvPicPr>
          <p:cNvPr descr="http://www.emoticonswallpapers.com/images/thank-you/thank-you-glitter-pictures-010.jpg" id="57" name="Google Shape;57;p44"/>
          <p:cNvPicPr preferRelativeResize="0"/>
          <p:nvPr/>
        </p:nvPicPr>
        <p:blipFill rotWithShape="1">
          <a:blip r:embed="rId2">
            <a:alphaModFix/>
          </a:blip>
          <a:srcRect b="0" l="0" r="0" t="0"/>
          <a:stretch/>
        </p:blipFill>
        <p:spPr>
          <a:xfrm>
            <a:off x="914400" y="990600"/>
            <a:ext cx="7239000" cy="4850132"/>
          </a:xfrm>
          <a:prstGeom prst="rect">
            <a:avLst/>
          </a:prstGeom>
          <a:noFill/>
          <a:ln>
            <a:noFill/>
          </a:ln>
        </p:spPr>
      </p:pic>
      <p:sp>
        <p:nvSpPr>
          <p:cNvPr id="58" name="Google Shape;58;p44"/>
          <p:cNvSpPr txBox="1"/>
          <p:nvPr/>
        </p:nvSpPr>
        <p:spPr>
          <a:xfrm>
            <a:off x="4809903" y="6553200"/>
            <a:ext cx="425789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http://www.emoticonswallpapers.com/images/thank-you/thank-you-glitter-pictures-010.jpg</a:t>
            </a:r>
            <a:endParaRPr/>
          </a:p>
        </p:txBody>
      </p:sp>
    </p:spTree>
  </p:cSld>
  <p:clrMapOvr>
    <a:masterClrMapping/>
  </p:clrMapOvr>
  <p:transition spd="slow" p14:dur="1600">
    <p:blinds dir="ver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3">
  <p:cSld name="Thank you 3">
    <p:spTree>
      <p:nvGrpSpPr>
        <p:cNvPr id="59" name="Shape 59"/>
        <p:cNvGrpSpPr/>
        <p:nvPr/>
      </p:nvGrpSpPr>
      <p:grpSpPr>
        <a:xfrm>
          <a:off x="0" y="0"/>
          <a:ext cx="0" cy="0"/>
          <a:chOff x="0" y="0"/>
          <a:chExt cx="0" cy="0"/>
        </a:xfrm>
      </p:grpSpPr>
      <p:sp>
        <p:nvSpPr>
          <p:cNvPr id="60" name="Google Shape;60;p45"/>
          <p:cNvSpPr txBox="1"/>
          <p:nvPr/>
        </p:nvSpPr>
        <p:spPr>
          <a:xfrm>
            <a:off x="5372558" y="6553200"/>
            <a:ext cx="369524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http://www.corydoiron.com/wp-content/uploads/2012/11/Thank-You-Kids-.jpg</a:t>
            </a:r>
            <a:endParaRPr/>
          </a:p>
        </p:txBody>
      </p:sp>
      <p:pic>
        <p:nvPicPr>
          <p:cNvPr descr="http://www.corydoiron.com/wp-content/uploads/2012/11/Thank-You-Kids-.jpg" id="61" name="Google Shape;61;p45"/>
          <p:cNvPicPr preferRelativeResize="0"/>
          <p:nvPr/>
        </p:nvPicPr>
        <p:blipFill rotWithShape="1">
          <a:blip r:embed="rId2">
            <a:alphaModFix/>
          </a:blip>
          <a:srcRect b="0" l="0" r="0" t="0"/>
          <a:stretch/>
        </p:blipFill>
        <p:spPr>
          <a:xfrm>
            <a:off x="609600" y="761999"/>
            <a:ext cx="7772400" cy="5218349"/>
          </a:xfrm>
          <a:prstGeom prst="rect">
            <a:avLst/>
          </a:prstGeom>
          <a:noFill/>
          <a:ln>
            <a:noFill/>
          </a:ln>
        </p:spPr>
      </p:pic>
    </p:spTree>
  </p:cSld>
  <p:clrMapOvr>
    <a:masterClrMapping/>
  </p:clrMapOvr>
  <p:transition spd="slow" p14:dur="1600">
    <p:blinds dir="ver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4">
  <p:cSld name="Thank you 4">
    <p:spTree>
      <p:nvGrpSpPr>
        <p:cNvPr id="62" name="Shape 62"/>
        <p:cNvGrpSpPr/>
        <p:nvPr/>
      </p:nvGrpSpPr>
      <p:grpSpPr>
        <a:xfrm>
          <a:off x="0" y="0"/>
          <a:ext cx="0" cy="0"/>
          <a:chOff x="0" y="0"/>
          <a:chExt cx="0" cy="0"/>
        </a:xfrm>
      </p:grpSpPr>
      <p:sp>
        <p:nvSpPr>
          <p:cNvPr id="63" name="Google Shape;63;p46"/>
          <p:cNvSpPr txBox="1"/>
          <p:nvPr/>
        </p:nvSpPr>
        <p:spPr>
          <a:xfrm>
            <a:off x="5105400" y="6553200"/>
            <a:ext cx="39725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http://www.marketingyourpurpose.com/wp-content/uploads/2014/04/Thank-You.jpg</a:t>
            </a:r>
            <a:endParaRPr/>
          </a:p>
        </p:txBody>
      </p:sp>
      <p:pic>
        <p:nvPicPr>
          <p:cNvPr descr="http://www.marketingyourpurpose.com/wp-content/uploads/2014/04/Thank-You.jpg" id="64" name="Google Shape;64;p46"/>
          <p:cNvPicPr preferRelativeResize="0"/>
          <p:nvPr/>
        </p:nvPicPr>
        <p:blipFill rotWithShape="1">
          <a:blip r:embed="rId2">
            <a:alphaModFix/>
          </a:blip>
          <a:srcRect b="0" l="0" r="0" t="0"/>
          <a:stretch/>
        </p:blipFill>
        <p:spPr>
          <a:xfrm>
            <a:off x="762000" y="609600"/>
            <a:ext cx="7634068" cy="5725551"/>
          </a:xfrm>
          <a:prstGeom prst="rect">
            <a:avLst/>
          </a:prstGeom>
          <a:noFill/>
          <a:ln>
            <a:noFill/>
          </a:ln>
        </p:spPr>
      </p:pic>
    </p:spTree>
  </p:cSld>
  <p:clrMapOvr>
    <a:masterClrMapping/>
  </p:clrMapOvr>
  <p:transition spd="slow" p14:dur="1600">
    <p:blinds dir="ver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1">
  <p:cSld name="Mục lục phụ 1">
    <p:bg>
      <p:bgPr>
        <a:solidFill>
          <a:schemeClr val="lt1"/>
        </a:solidFill>
      </p:bgPr>
    </p:bg>
    <p:spTree>
      <p:nvGrpSpPr>
        <p:cNvPr id="65" name="Shape 65"/>
        <p:cNvGrpSpPr/>
        <p:nvPr/>
      </p:nvGrpSpPr>
      <p:grpSpPr>
        <a:xfrm>
          <a:off x="0" y="0"/>
          <a:ext cx="0" cy="0"/>
          <a:chOff x="0" y="0"/>
          <a:chExt cx="0" cy="0"/>
        </a:xfrm>
      </p:grpSpPr>
      <p:sp>
        <p:nvSpPr>
          <p:cNvPr id="66" name="Google Shape;66;p47"/>
          <p:cNvSpPr txBox="1"/>
          <p:nvPr>
            <p:ph idx="1" type="body"/>
          </p:nvPr>
        </p:nvSpPr>
        <p:spPr>
          <a:xfrm>
            <a:off x="228600" y="1143000"/>
            <a:ext cx="8610600" cy="5334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47"/>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b="1">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2">
  <p:cSld name="Mục lục phụ 2">
    <p:bg>
      <p:bgPr>
        <a:gradFill>
          <a:gsLst>
            <a:gs pos="0">
              <a:schemeClr val="lt1"/>
            </a:gs>
            <a:gs pos="100000">
              <a:srgbClr val="93939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48"/>
          <p:cNvSpPr txBox="1"/>
          <p:nvPr>
            <p:ph idx="1" type="body"/>
          </p:nvPr>
        </p:nvSpPr>
        <p:spPr>
          <a:xfrm>
            <a:off x="457200" y="1676400"/>
            <a:ext cx="8382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4000"/>
              <a:buNone/>
              <a:defRPr b="1" sz="4000"/>
            </a:lvl1pPr>
            <a:lvl2pPr indent="-228600" lvl="1" marL="914400" algn="l">
              <a:spcBef>
                <a:spcPts val="560"/>
              </a:spcBef>
              <a:spcAft>
                <a:spcPts val="0"/>
              </a:spcAft>
              <a:buClr>
                <a:schemeClr val="dk1"/>
              </a:buClr>
              <a:buSzPts val="2800"/>
              <a:buNone/>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48"/>
          <p:cNvSpPr txBox="1"/>
          <p:nvPr>
            <p:ph idx="2" type="body"/>
          </p:nvPr>
        </p:nvSpPr>
        <p:spPr>
          <a:xfrm>
            <a:off x="457200" y="2438400"/>
            <a:ext cx="8382000" cy="3124200"/>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1" name="Shape 71"/>
        <p:cNvGrpSpPr/>
        <p:nvPr/>
      </p:nvGrpSpPr>
      <p:grpSpPr>
        <a:xfrm>
          <a:off x="0" y="0"/>
          <a:ext cx="0" cy="0"/>
          <a:chOff x="0" y="0"/>
          <a:chExt cx="0" cy="0"/>
        </a:xfrm>
      </p:grpSpPr>
      <p:sp>
        <p:nvSpPr>
          <p:cNvPr id="72" name="Google Shape;72;p49"/>
          <p:cNvSpPr txBox="1"/>
          <p:nvPr>
            <p:ph idx="1" type="body"/>
          </p:nvPr>
        </p:nvSpPr>
        <p:spPr>
          <a:xfrm>
            <a:off x="0" y="476672"/>
            <a:ext cx="9144000" cy="6381328"/>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Tahoma"/>
                <a:ea typeface="Tahoma"/>
                <a:cs typeface="Tahoma"/>
                <a:sym typeface="Tahoma"/>
              </a:defRPr>
            </a:lvl1pPr>
            <a:lvl2pPr indent="-406400" lvl="1" marL="914400" algn="l">
              <a:spcBef>
                <a:spcPts val="560"/>
              </a:spcBef>
              <a:spcAft>
                <a:spcPts val="0"/>
              </a:spcAft>
              <a:buClr>
                <a:schemeClr val="dk1"/>
              </a:buClr>
              <a:buSzPts val="2800"/>
              <a:buChar char="–"/>
              <a:defRPr>
                <a:latin typeface="Tahoma"/>
                <a:ea typeface="Tahoma"/>
                <a:cs typeface="Tahoma"/>
                <a:sym typeface="Tahoma"/>
              </a:defRPr>
            </a:lvl2pPr>
            <a:lvl3pPr indent="-381000" lvl="2" marL="1371600" algn="l">
              <a:spcBef>
                <a:spcPts val="480"/>
              </a:spcBef>
              <a:spcAft>
                <a:spcPts val="0"/>
              </a:spcAft>
              <a:buClr>
                <a:schemeClr val="dk1"/>
              </a:buClr>
              <a:buSzPts val="2400"/>
              <a:buChar char="•"/>
              <a:defRPr>
                <a:latin typeface="Tahoma"/>
                <a:ea typeface="Tahoma"/>
                <a:cs typeface="Tahoma"/>
                <a:sym typeface="Tahoma"/>
              </a:defRPr>
            </a:lvl3pPr>
            <a:lvl4pPr indent="-355600" lvl="3" marL="1828800" algn="l">
              <a:spcBef>
                <a:spcPts val="400"/>
              </a:spcBef>
              <a:spcAft>
                <a:spcPts val="0"/>
              </a:spcAft>
              <a:buClr>
                <a:schemeClr val="dk1"/>
              </a:buClr>
              <a:buSzPts val="2000"/>
              <a:buChar char="–"/>
              <a:defRPr>
                <a:latin typeface="Tahoma"/>
                <a:ea typeface="Tahoma"/>
                <a:cs typeface="Tahoma"/>
                <a:sym typeface="Tahoma"/>
              </a:defRPr>
            </a:lvl4pPr>
            <a:lvl5pPr indent="-355600" lvl="4" marL="2286000" algn="l">
              <a:spcBef>
                <a:spcPts val="400"/>
              </a:spcBef>
              <a:spcAft>
                <a:spcPts val="0"/>
              </a:spcAft>
              <a:buClr>
                <a:schemeClr val="dk1"/>
              </a:buClr>
              <a:buSzPts val="2000"/>
              <a:buChar char="»"/>
              <a:defRPr>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49"/>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49"/>
          <p:cNvSpPr txBox="1"/>
          <p:nvPr>
            <p:ph type="title"/>
          </p:nvPr>
        </p:nvSpPr>
        <p:spPr>
          <a:xfrm>
            <a:off x="0" y="-27384"/>
            <a:ext cx="9144000" cy="504056"/>
          </a:xfrm>
          <a:prstGeom prst="rect">
            <a:avLst/>
          </a:prstGeom>
          <a:solidFill>
            <a:srgbClr val="8CB3E3"/>
          </a:solidFill>
          <a:ln>
            <a:noFill/>
          </a:ln>
        </p:spPr>
        <p:txBody>
          <a:bodyPr anchorCtr="0" anchor="ctr" bIns="45700" lIns="91425" spcFirstLastPara="1" rIns="91425" wrap="square" tIns="45700">
            <a:noAutofit/>
          </a:bodyPr>
          <a:lstStyle>
            <a:lvl1pPr lvl="0" algn="ctr">
              <a:spcBef>
                <a:spcPts val="0"/>
              </a:spcBef>
              <a:spcAft>
                <a:spcPts val="0"/>
              </a:spcAft>
              <a:buClr>
                <a:srgbClr val="FFFF00"/>
              </a:buClr>
              <a:buSzPts val="3200"/>
              <a:buFont typeface="Arial Narrow"/>
              <a:buNone/>
              <a:defRPr b="1" sz="3200">
                <a:solidFill>
                  <a:srgbClr val="FFFF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bg>
      <p:bgPr>
        <a:gradFill>
          <a:gsLst>
            <a:gs pos="0">
              <a:srgbClr val="97B4E4"/>
            </a:gs>
            <a:gs pos="50000">
              <a:srgbClr val="BFCFEC"/>
            </a:gs>
            <a:gs pos="100000">
              <a:srgbClr val="8CB3E3"/>
            </a:gs>
          </a:gsLst>
          <a:lin ang="5400000" scaled="0"/>
        </a:gradFill>
      </p:bgPr>
    </p:bg>
    <p:spTree>
      <p:nvGrpSpPr>
        <p:cNvPr id="24" name="Shape 24"/>
        <p:cNvGrpSpPr/>
        <p:nvPr/>
      </p:nvGrpSpPr>
      <p:grpSpPr>
        <a:xfrm>
          <a:off x="0" y="0"/>
          <a:ext cx="0" cy="0"/>
          <a:chOff x="0" y="0"/>
          <a:chExt cx="0" cy="0"/>
        </a:xfrm>
      </p:grpSpPr>
      <p:sp>
        <p:nvSpPr>
          <p:cNvPr id="25" name="Google Shape;25;p35"/>
          <p:cNvSpPr txBox="1"/>
          <p:nvPr>
            <p:ph idx="1" type="body"/>
          </p:nvPr>
        </p:nvSpPr>
        <p:spPr>
          <a:xfrm>
            <a:off x="304800" y="228600"/>
            <a:ext cx="8610600" cy="6400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 Nội dung">
  <p:cSld name="Tiêu đề + Nội dung">
    <p:spTree>
      <p:nvGrpSpPr>
        <p:cNvPr id="26" name="Shape 26"/>
        <p:cNvGrpSpPr/>
        <p:nvPr/>
      </p:nvGrpSpPr>
      <p:grpSpPr>
        <a:xfrm>
          <a:off x="0" y="0"/>
          <a:ext cx="0" cy="0"/>
          <a:chOff x="0" y="0"/>
          <a:chExt cx="0" cy="0"/>
        </a:xfrm>
      </p:grpSpPr>
      <p:sp>
        <p:nvSpPr>
          <p:cNvPr id="27" name="Google Shape;27;p3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lvl1pPr indent="-457200" lvl="0" marL="457200" algn="l">
              <a:lnSpc>
                <a:spcPct val="114000"/>
              </a:lnSpc>
              <a:spcBef>
                <a:spcPts val="600"/>
              </a:spcBef>
              <a:spcAft>
                <a:spcPts val="0"/>
              </a:spcAft>
              <a:buClr>
                <a:schemeClr val="dk1"/>
              </a:buClr>
              <a:buSzPts val="3600"/>
              <a:buChar char="•"/>
              <a:defRPr sz="3600">
                <a:latin typeface="Tahoma"/>
                <a:ea typeface="Tahoma"/>
                <a:cs typeface="Tahoma"/>
                <a:sym typeface="Tahoma"/>
              </a:defRPr>
            </a:lvl1pPr>
            <a:lvl2pPr indent="-431800" lvl="1" marL="914400" algn="l">
              <a:spcBef>
                <a:spcPts val="640"/>
              </a:spcBef>
              <a:spcAft>
                <a:spcPts val="0"/>
              </a:spcAft>
              <a:buClr>
                <a:schemeClr val="dk1"/>
              </a:buClr>
              <a:buSzPts val="3200"/>
              <a:buChar char="–"/>
              <a:defRPr sz="3200">
                <a:latin typeface="Tahoma"/>
                <a:ea typeface="Tahoma"/>
                <a:cs typeface="Tahoma"/>
                <a:sym typeface="Tahoma"/>
              </a:defRPr>
            </a:lvl2pPr>
            <a:lvl3pPr indent="-406400" lvl="2" marL="1371600" algn="l">
              <a:spcBef>
                <a:spcPts val="560"/>
              </a:spcBef>
              <a:spcAft>
                <a:spcPts val="0"/>
              </a:spcAft>
              <a:buClr>
                <a:schemeClr val="dk1"/>
              </a:buClr>
              <a:buSzPts val="2800"/>
              <a:buChar char="•"/>
              <a:defRPr sz="2800">
                <a:latin typeface="Tahoma"/>
                <a:ea typeface="Tahoma"/>
                <a:cs typeface="Tahoma"/>
                <a:sym typeface="Tahoma"/>
              </a:defRPr>
            </a:lvl3pPr>
            <a:lvl4pPr indent="-381000" lvl="3" marL="1828800" algn="l">
              <a:spcBef>
                <a:spcPts val="480"/>
              </a:spcBef>
              <a:spcAft>
                <a:spcPts val="0"/>
              </a:spcAft>
              <a:buClr>
                <a:schemeClr val="dk1"/>
              </a:buClr>
              <a:buSzPts val="2400"/>
              <a:buChar char="–"/>
              <a:defRPr sz="2400">
                <a:latin typeface="Tahoma"/>
                <a:ea typeface="Tahoma"/>
                <a:cs typeface="Tahoma"/>
                <a:sym typeface="Tahoma"/>
              </a:defRPr>
            </a:lvl4pPr>
            <a:lvl5pPr indent="-381000" lvl="4" marL="2286000" algn="l">
              <a:spcBef>
                <a:spcPts val="480"/>
              </a:spcBef>
              <a:spcAft>
                <a:spcPts val="0"/>
              </a:spcAft>
              <a:buClr>
                <a:schemeClr val="dk1"/>
              </a:buClr>
              <a:buSzPts val="2400"/>
              <a:buChar char="»"/>
              <a:defRPr sz="2400">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6"/>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cxnSp>
        <p:nvCxnSpPr>
          <p:cNvPr id="31" name="Google Shape;31;p36"/>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ỉ có tiêu đề">
  <p:cSld name="Chỉ có tiêu đề">
    <p:spTree>
      <p:nvGrpSpPr>
        <p:cNvPr id="32" name="Shape 32"/>
        <p:cNvGrpSpPr/>
        <p:nvPr/>
      </p:nvGrpSpPr>
      <p:grpSpPr>
        <a:xfrm>
          <a:off x="0" y="0"/>
          <a:ext cx="0" cy="0"/>
          <a:chOff x="0" y="0"/>
          <a:chExt cx="0" cy="0"/>
        </a:xfrm>
      </p:grpSpPr>
      <p:sp>
        <p:nvSpPr>
          <p:cNvPr id="33" name="Google Shape;33;p37"/>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3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cxnSp>
        <p:nvCxnSpPr>
          <p:cNvPr id="36" name="Google Shape;36;p37"/>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5">
  <p:cSld name="Thank you 5">
    <p:spTree>
      <p:nvGrpSpPr>
        <p:cNvPr id="37" name="Shape 37"/>
        <p:cNvGrpSpPr/>
        <p:nvPr/>
      </p:nvGrpSpPr>
      <p:grpSpPr>
        <a:xfrm>
          <a:off x="0" y="0"/>
          <a:ext cx="0" cy="0"/>
          <a:chOff x="0" y="0"/>
          <a:chExt cx="0" cy="0"/>
        </a:xfrm>
      </p:grpSpPr>
      <p:sp>
        <p:nvSpPr>
          <p:cNvPr id="38" name="Google Shape;38;p38"/>
          <p:cNvSpPr txBox="1"/>
          <p:nvPr/>
        </p:nvSpPr>
        <p:spPr>
          <a:xfrm>
            <a:off x="6462600" y="6553200"/>
            <a:ext cx="26052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chemeClr val="dk1"/>
                </a:solidFill>
                <a:latin typeface="Calibri"/>
                <a:ea typeface="Calibri"/>
                <a:cs typeface="Calibri"/>
                <a:sym typeface="Calibri"/>
              </a:rPr>
              <a:t>http://f.tqn.com/y/jobsearch/1/W/J/7/1/185275200.jpg</a:t>
            </a:r>
            <a:endParaRPr/>
          </a:p>
        </p:txBody>
      </p:sp>
      <p:pic>
        <p:nvPicPr>
          <p:cNvPr descr="http://f.tqn.com/y/jobsearch/1/W/J/7/1/185275200.jpg" id="39" name="Google Shape;39;p38"/>
          <p:cNvPicPr preferRelativeResize="0"/>
          <p:nvPr/>
        </p:nvPicPr>
        <p:blipFill rotWithShape="1">
          <a:blip r:embed="rId2">
            <a:alphaModFix/>
          </a:blip>
          <a:srcRect b="0" l="0" r="0" t="0"/>
          <a:stretch/>
        </p:blipFill>
        <p:spPr>
          <a:xfrm>
            <a:off x="685800" y="914400"/>
            <a:ext cx="7876468" cy="5257800"/>
          </a:xfrm>
          <a:prstGeom prst="rect">
            <a:avLst/>
          </a:prstGeom>
          <a:noFill/>
          <a:ln>
            <a:noFill/>
          </a:ln>
        </p:spPr>
      </p:pic>
    </p:spTree>
  </p:cSld>
  <p:clrMapOvr>
    <a:masterClrMapping/>
  </p:clrMapOvr>
  <p:transition spd="slow" p14:dur="1600">
    <p:blinds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40" name="Shape 40"/>
        <p:cNvGrpSpPr/>
        <p:nvPr/>
      </p:nvGrpSpPr>
      <p:grpSpPr>
        <a:xfrm>
          <a:off x="0" y="0"/>
          <a:ext cx="0" cy="0"/>
          <a:chOff x="0" y="0"/>
          <a:chExt cx="0" cy="0"/>
        </a:xfrm>
      </p:grpSpPr>
      <p:sp>
        <p:nvSpPr>
          <p:cNvPr id="41" name="Google Shape;41;p33"/>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3"/>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hấn mạnh">
  <p:cSld name="Nhấn mạnh">
    <p:spTree>
      <p:nvGrpSpPr>
        <p:cNvPr id="43" name="Shape 43"/>
        <p:cNvGrpSpPr/>
        <p:nvPr/>
      </p:nvGrpSpPr>
      <p:grpSpPr>
        <a:xfrm>
          <a:off x="0" y="0"/>
          <a:ext cx="0" cy="0"/>
          <a:chOff x="0" y="0"/>
          <a:chExt cx="0" cy="0"/>
        </a:xfrm>
      </p:grpSpPr>
      <p:sp>
        <p:nvSpPr>
          <p:cNvPr id="44" name="Google Shape;44;p39"/>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39"/>
          <p:cNvSpPr txBox="1"/>
          <p:nvPr>
            <p:ph type="title"/>
          </p:nvPr>
        </p:nvSpPr>
        <p:spPr>
          <a:xfrm>
            <a:off x="0" y="-27384"/>
            <a:ext cx="9144000" cy="6882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6000"/>
              <a:buFont typeface="Arial Narrow"/>
              <a:buNone/>
              <a:defRPr b="1" sz="6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1">
  <p:cSld name="Question and Answer 1">
    <p:spTree>
      <p:nvGrpSpPr>
        <p:cNvPr id="47" name="Shape 47"/>
        <p:cNvGrpSpPr/>
        <p:nvPr/>
      </p:nvGrpSpPr>
      <p:grpSpPr>
        <a:xfrm>
          <a:off x="0" y="0"/>
          <a:ext cx="0" cy="0"/>
          <a:chOff x="0" y="0"/>
          <a:chExt cx="0" cy="0"/>
        </a:xfrm>
      </p:grpSpPr>
      <p:pic>
        <p:nvPicPr>
          <p:cNvPr descr="http://www.princetonacademy.in/wp-content/uploads/2012/03/QNA.jpg" id="48" name="Google Shape;48;p40"/>
          <p:cNvPicPr preferRelativeResize="0"/>
          <p:nvPr/>
        </p:nvPicPr>
        <p:blipFill rotWithShape="1">
          <a:blip r:embed="rId2">
            <a:alphaModFix/>
          </a:blip>
          <a:srcRect b="0" l="0" r="0" t="0"/>
          <a:stretch/>
        </p:blipFill>
        <p:spPr>
          <a:xfrm>
            <a:off x="1333500" y="533400"/>
            <a:ext cx="6057900" cy="6057900"/>
          </a:xfrm>
          <a:prstGeom prst="rect">
            <a:avLst/>
          </a:prstGeom>
          <a:noFill/>
          <a:ln>
            <a:noFill/>
          </a:ln>
        </p:spPr>
      </p:pic>
    </p:spTree>
  </p:cSld>
  <p:clrMapOvr>
    <a:masterClrMapping/>
  </p:clrMapOvr>
  <p:transition spd="slow" p14:dur="1600">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2">
  <p:cSld name="Question and Answer 2">
    <p:spTree>
      <p:nvGrpSpPr>
        <p:cNvPr id="49" name="Shape 49"/>
        <p:cNvGrpSpPr/>
        <p:nvPr/>
      </p:nvGrpSpPr>
      <p:grpSpPr>
        <a:xfrm>
          <a:off x="0" y="0"/>
          <a:ext cx="0" cy="0"/>
          <a:chOff x="0" y="0"/>
          <a:chExt cx="0" cy="0"/>
        </a:xfrm>
      </p:grpSpPr>
      <p:pic>
        <p:nvPicPr>
          <p:cNvPr descr="http://previews.123rf.com/images/donskarpo/donskarpo1211/donskarpo121100051/16217385-questions-and-answers-red-white-black-dice-isolated-on-white-background-Stock-Photo.jpg" id="50" name="Google Shape;50;p41"/>
          <p:cNvPicPr preferRelativeResize="0"/>
          <p:nvPr/>
        </p:nvPicPr>
        <p:blipFill rotWithShape="1">
          <a:blip r:embed="rId2">
            <a:alphaModFix/>
          </a:blip>
          <a:srcRect b="0" l="0" r="0" t="0"/>
          <a:stretch/>
        </p:blipFill>
        <p:spPr>
          <a:xfrm>
            <a:off x="1066800" y="1676399"/>
            <a:ext cx="6991350" cy="3486151"/>
          </a:xfrm>
          <a:prstGeom prst="rect">
            <a:avLst/>
          </a:prstGeom>
          <a:noFill/>
          <a:ln>
            <a:noFill/>
          </a:ln>
        </p:spPr>
      </p:pic>
    </p:spTree>
  </p:cSld>
  <p:clrMapOvr>
    <a:masterClrMapping/>
  </p:clrMapOvr>
  <p:transition spd="slow" p14:dur="1600">
    <p:blinds dir="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3.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jpg"/><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youtube.com/watch?v=iI8w2s05sd8"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youtube.com/watch?v=Kaq9P9B2BM0" TargetMode="External"/><Relationship Id="rId4" Type="http://schemas.openxmlformats.org/officeDocument/2006/relationships/hyperlink" Target="https://www.youtube.com/watch?v=d926EztWimM" TargetMode="External"/><Relationship Id="rId5" Type="http://schemas.openxmlformats.org/officeDocument/2006/relationships/hyperlink" Target="http://../../../../Gi%E1%BA%A3ng%20d%E1%BA%A1y/Gi%E1%BA%A3ng%20d%E1%BA%A1y%20ch%C3%ADnh%20quy/C%C6%A1%20s%E1%BB%9F%20an%20to%C3%A0n%20th%C3%B4ng%20tin/T%C3%A0i%20li%E1%BB%87u%20tham%20kh%E1%BA%A3o/Compromising%20electronic%20emanations%20of%20wired%20keyboards%201.mp4" TargetMode="External"/><Relationship Id="rId6" Type="http://schemas.openxmlformats.org/officeDocument/2006/relationships/image" Target="../media/image14.jpg"/><Relationship Id="rId7" Type="http://schemas.openxmlformats.org/officeDocument/2006/relationships/hyperlink" Target="http://../../../Gi%E1%BA%A3ng%20d%E1%BA%A1y%20ch%C3%ADnh%20quy/C%C6%A1%20s%E1%BB%9F%20an%20to%C3%A0n%20th%C3%B4ng%20tin/T%C3%A0i%20li%E1%BB%87u%20tham%20kh%E1%BA%A3o/Compromising%20electronic%20emanations%20of%20wired%20keyboards%202.mp4" TargetMode="External"/><Relationship Id="rId8"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youtube.com/watch?v=E28V1t-k8Hk"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p>
            <a:pPr indent="0" lvl="0" marL="0" rtl="0" algn="ctr">
              <a:lnSpc>
                <a:spcPct val="114000"/>
              </a:lnSpc>
              <a:spcBef>
                <a:spcPts val="0"/>
              </a:spcBef>
              <a:spcAft>
                <a:spcPts val="0"/>
              </a:spcAft>
              <a:buClr>
                <a:schemeClr val="lt1"/>
              </a:buClr>
              <a:buSzPts val="4000"/>
              <a:buFont typeface="Arial"/>
              <a:buNone/>
            </a:pPr>
            <a:r>
              <a:rPr lang="en-US"/>
              <a:t>CƠ SỞ AN TOÀN THÔNG TIN</a:t>
            </a:r>
            <a:endParaRPr/>
          </a:p>
        </p:txBody>
      </p:sp>
      <p:sp>
        <p:nvSpPr>
          <p:cNvPr id="82" name="Google Shape;82;p1"/>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200"/>
              <a:buNone/>
            </a:pPr>
            <a:r>
              <a:rPr lang="en-US"/>
              <a:t>Bài 03. Kênh rò rỉ thông tin</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Ba dạng rò rỉ thông tin</a:t>
            </a:r>
            <a:endParaRPr/>
          </a:p>
          <a:p>
            <a:pPr indent="-342900" lvl="0" marL="342900" rtl="0" algn="l">
              <a:lnSpc>
                <a:spcPct val="114000"/>
              </a:lnSpc>
              <a:spcBef>
                <a:spcPts val="1200"/>
              </a:spcBef>
              <a:spcAft>
                <a:spcPts val="0"/>
              </a:spcAft>
              <a:buClr>
                <a:schemeClr val="dk1"/>
              </a:buClr>
              <a:buSzPts val="3600"/>
              <a:buChar char="•"/>
            </a:pPr>
            <a:r>
              <a:rPr lang="en-US"/>
              <a:t>Tiết lộ trái phép</a:t>
            </a:r>
            <a:endParaRPr/>
          </a:p>
          <a:p>
            <a:pPr indent="-342900" lvl="0" marL="342900" rtl="0" algn="l">
              <a:lnSpc>
                <a:spcPct val="114000"/>
              </a:lnSpc>
              <a:spcBef>
                <a:spcPts val="1200"/>
              </a:spcBef>
              <a:spcAft>
                <a:spcPts val="0"/>
              </a:spcAft>
              <a:buClr>
                <a:schemeClr val="dk1"/>
              </a:buClr>
              <a:buSzPts val="3600"/>
              <a:buChar char="•"/>
            </a:pPr>
            <a:r>
              <a:rPr lang="en-US"/>
              <a:t>Truy cập trái phép</a:t>
            </a:r>
            <a:endParaRPr/>
          </a:p>
          <a:p>
            <a:pPr indent="-342900" lvl="0" marL="342900" rtl="0" algn="l">
              <a:lnSpc>
                <a:spcPct val="114000"/>
              </a:lnSpc>
              <a:spcBef>
                <a:spcPts val="1200"/>
              </a:spcBef>
              <a:spcAft>
                <a:spcPts val="0"/>
              </a:spcAft>
              <a:buClr>
                <a:schemeClr val="dk1"/>
              </a:buClr>
              <a:buSzPts val="3600"/>
              <a:buChar char="•"/>
            </a:pPr>
            <a:r>
              <a:rPr lang="en-US"/>
              <a:t>Hoạt động tình báo</a:t>
            </a:r>
            <a:endParaRPr/>
          </a:p>
          <a:p>
            <a:pPr indent="-342900" lvl="0" marL="342900" rtl="0" algn="l">
              <a:lnSpc>
                <a:spcPct val="114000"/>
              </a:lnSpc>
              <a:spcBef>
                <a:spcPts val="3600"/>
              </a:spcBef>
              <a:spcAft>
                <a:spcPts val="0"/>
              </a:spcAft>
              <a:buClr>
                <a:schemeClr val="dk1"/>
              </a:buClr>
              <a:buSzPts val="3600"/>
              <a:buFont typeface="Noto Sans Symbols"/>
              <a:buChar char="❑"/>
            </a:pPr>
            <a:r>
              <a:rPr b="1" lang="en-US"/>
              <a:t>Hai loại kênh rò rỉ thông tin</a:t>
            </a:r>
            <a:endParaRPr/>
          </a:p>
          <a:p>
            <a:pPr indent="-342900" lvl="0" marL="342900" rtl="0" algn="l">
              <a:lnSpc>
                <a:spcPct val="114000"/>
              </a:lnSpc>
              <a:spcBef>
                <a:spcPts val="1200"/>
              </a:spcBef>
              <a:spcAft>
                <a:spcPts val="0"/>
              </a:spcAft>
              <a:buClr>
                <a:schemeClr val="dk1"/>
              </a:buClr>
              <a:buSzPts val="3600"/>
              <a:buChar char="•"/>
            </a:pPr>
            <a:r>
              <a:rPr lang="en-US"/>
              <a:t>Rò rỉ qua kênh tiêu chuẩn</a:t>
            </a:r>
            <a:endParaRPr/>
          </a:p>
          <a:p>
            <a:pPr indent="-342900" lvl="0" marL="342900" rtl="0" algn="l">
              <a:lnSpc>
                <a:spcPct val="114000"/>
              </a:lnSpc>
              <a:spcBef>
                <a:spcPts val="1200"/>
              </a:spcBef>
              <a:spcAft>
                <a:spcPts val="0"/>
              </a:spcAft>
              <a:buClr>
                <a:schemeClr val="dk1"/>
              </a:buClr>
              <a:buSzPts val="3600"/>
              <a:buChar char="•"/>
            </a:pPr>
            <a:r>
              <a:rPr lang="en-US"/>
              <a:t>Rò rỉ qua kênh kỹ thuật</a:t>
            </a:r>
            <a:endParaRPr/>
          </a:p>
        </p:txBody>
      </p:sp>
      <p:sp>
        <p:nvSpPr>
          <p:cNvPr id="166" name="Google Shape;166;p1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Rò rỉ thông tin</a:t>
            </a:r>
            <a:endParaRPr/>
          </a:p>
        </p:txBody>
      </p:sp>
      <p:sp>
        <p:nvSpPr>
          <p:cNvPr id="167" name="Google Shape;167;p1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rò rỉ thông tin</a:t>
            </a:r>
            <a:endParaRPr/>
          </a:p>
        </p:txBody>
      </p:sp>
      <p:sp>
        <p:nvSpPr>
          <p:cNvPr id="173" name="Google Shape;173;p1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174" name="Google Shape;174;p11"/>
          <p:cNvPicPr preferRelativeResize="0"/>
          <p:nvPr/>
        </p:nvPicPr>
        <p:blipFill rotWithShape="1">
          <a:blip r:embed="rId3">
            <a:alphaModFix/>
          </a:blip>
          <a:srcRect b="0" l="0" r="0" t="0"/>
          <a:stretch/>
        </p:blipFill>
        <p:spPr>
          <a:xfrm>
            <a:off x="304800" y="768048"/>
            <a:ext cx="8610600" cy="6013752"/>
          </a:xfrm>
          <a:prstGeom prst="rect">
            <a:avLst/>
          </a:prstGeom>
          <a:noFill/>
          <a:ln>
            <a:noFill/>
          </a:ln>
        </p:spPr>
      </p:pic>
    </p:spTree>
  </p:cSld>
  <p:clrMapOvr>
    <a:masterClrMapping/>
  </p:clrMapOvr>
  <p:transition spd="slow" p14:dur="1600">
    <p:blinds dir="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12"/>
          <p:cNvGrpSpPr/>
          <p:nvPr/>
        </p:nvGrpSpPr>
        <p:grpSpPr>
          <a:xfrm>
            <a:off x="304800" y="334598"/>
            <a:ext cx="8610599" cy="6188804"/>
            <a:chOff x="0" y="105998"/>
            <a:chExt cx="8610599" cy="6188804"/>
          </a:xfrm>
        </p:grpSpPr>
        <p:sp>
          <p:nvSpPr>
            <p:cNvPr id="181" name="Google Shape;181;p12"/>
            <p:cNvSpPr/>
            <p:nvPr/>
          </p:nvSpPr>
          <p:spPr>
            <a:xfrm rot="5400000">
              <a:off x="4310969" y="-2844172"/>
              <a:ext cx="1349460"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txBox="1"/>
            <p:nvPr/>
          </p:nvSpPr>
          <p:spPr>
            <a:xfrm>
              <a:off x="1360800" y="171872"/>
              <a:ext cx="7183925" cy="1217710"/>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Truy cập trái phép</a:t>
              </a:r>
              <a:endParaRPr/>
            </a:p>
          </p:txBody>
        </p:sp>
        <p:sp>
          <p:nvSpPr>
            <p:cNvPr id="183" name="Google Shape;183;p12"/>
            <p:cNvSpPr/>
            <p:nvPr/>
          </p:nvSpPr>
          <p:spPr>
            <a:xfrm>
              <a:off x="0" y="213727"/>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
            <p:cNvSpPr txBox="1"/>
            <p:nvPr/>
          </p:nvSpPr>
          <p:spPr>
            <a:xfrm>
              <a:off x="166070" y="379797"/>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1" i="0" lang="en-US" sz="6100" u="none" cap="none" strike="noStrike">
                  <a:solidFill>
                    <a:schemeClr val="lt1"/>
                  </a:solidFill>
                  <a:latin typeface="Calibri"/>
                  <a:ea typeface="Calibri"/>
                  <a:cs typeface="Calibri"/>
                  <a:sym typeface="Calibri"/>
                </a:rPr>
                <a:t>1</a:t>
              </a:r>
              <a:endParaRPr/>
            </a:p>
          </p:txBody>
        </p:sp>
        <p:sp>
          <p:nvSpPr>
            <p:cNvPr id="185" name="Google Shape;185;p12"/>
            <p:cNvSpPr/>
            <p:nvPr/>
          </p:nvSpPr>
          <p:spPr>
            <a:xfrm rot="5400000">
              <a:off x="3889263" y="-846206"/>
              <a:ext cx="2192872" cy="7249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txBox="1"/>
            <p:nvPr/>
          </p:nvSpPr>
          <p:spPr>
            <a:xfrm>
              <a:off x="1360800" y="1789304"/>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tiêu chuẩn</a:t>
              </a:r>
              <a:endParaRPr/>
            </a:p>
          </p:txBody>
        </p:sp>
        <p:sp>
          <p:nvSpPr>
            <p:cNvPr id="187" name="Google Shape;187;p12"/>
            <p:cNvSpPr/>
            <p:nvPr/>
          </p:nvSpPr>
          <p:spPr>
            <a:xfrm>
              <a:off x="0" y="2211693"/>
              <a:ext cx="1134000" cy="113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txBox="1"/>
            <p:nvPr/>
          </p:nvSpPr>
          <p:spPr>
            <a:xfrm>
              <a:off x="166070" y="2377763"/>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2</a:t>
              </a:r>
              <a:endParaRPr/>
            </a:p>
          </p:txBody>
        </p:sp>
        <p:sp>
          <p:nvSpPr>
            <p:cNvPr id="189" name="Google Shape;189;p12"/>
            <p:cNvSpPr/>
            <p:nvPr/>
          </p:nvSpPr>
          <p:spPr>
            <a:xfrm rot="5400000">
              <a:off x="3889263" y="1573466"/>
              <a:ext cx="2192872"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txBox="1"/>
            <p:nvPr/>
          </p:nvSpPr>
          <p:spPr>
            <a:xfrm>
              <a:off x="1360800" y="4208977"/>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kỹ thuật</a:t>
              </a:r>
              <a:endParaRPr/>
            </a:p>
          </p:txBody>
        </p:sp>
        <p:sp>
          <p:nvSpPr>
            <p:cNvPr id="191" name="Google Shape;191;p12"/>
            <p:cNvSpPr/>
            <p:nvPr/>
          </p:nvSpPr>
          <p:spPr>
            <a:xfrm>
              <a:off x="0" y="4631366"/>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
            <p:cNvSpPr txBox="1"/>
            <p:nvPr/>
          </p:nvSpPr>
          <p:spPr>
            <a:xfrm>
              <a:off x="166070" y="4797436"/>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3</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Edward Snowden</a:t>
            </a:r>
            <a:endParaRPr/>
          </a:p>
        </p:txBody>
      </p:sp>
      <p:sp>
        <p:nvSpPr>
          <p:cNvPr id="199" name="Google Shape;199;p1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00" name="Google Shape;200;p13"/>
          <p:cNvPicPr preferRelativeResize="0"/>
          <p:nvPr/>
        </p:nvPicPr>
        <p:blipFill rotWithShape="1">
          <a:blip r:embed="rId3">
            <a:alphaModFix/>
          </a:blip>
          <a:srcRect b="0" l="0" r="0" t="0"/>
          <a:stretch/>
        </p:blipFill>
        <p:spPr>
          <a:xfrm>
            <a:off x="230635" y="1143000"/>
            <a:ext cx="8682730" cy="4876800"/>
          </a:xfrm>
          <a:prstGeom prst="rect">
            <a:avLst/>
          </a:prstGeom>
          <a:noFill/>
          <a:ln>
            <a:noFill/>
          </a:ln>
        </p:spPr>
      </p:pic>
    </p:spTree>
  </p:cSld>
  <p:clrMapOvr>
    <a:masterClrMapping/>
  </p:clrMapOvr>
  <p:transition spd="slow" p14:dur="1600">
    <p:blinds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Bradley Edward Manning</a:t>
            </a:r>
            <a:endParaRPr/>
          </a:p>
        </p:txBody>
      </p:sp>
      <p:sp>
        <p:nvSpPr>
          <p:cNvPr id="207" name="Google Shape;207;p1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photograph" id="208" name="Google Shape;208;p14"/>
          <p:cNvPicPr preferRelativeResize="0"/>
          <p:nvPr/>
        </p:nvPicPr>
        <p:blipFill rotWithShape="1">
          <a:blip r:embed="rId3">
            <a:alphaModFix/>
          </a:blip>
          <a:srcRect b="0" l="0" r="0" t="0"/>
          <a:stretch/>
        </p:blipFill>
        <p:spPr>
          <a:xfrm>
            <a:off x="2209800" y="960462"/>
            <a:ext cx="4206240" cy="5257800"/>
          </a:xfrm>
          <a:prstGeom prst="rect">
            <a:avLst/>
          </a:prstGeom>
          <a:noFill/>
          <a:ln>
            <a:noFill/>
          </a:ln>
        </p:spPr>
      </p:pic>
    </p:spTree>
  </p:cSld>
  <p:clrMapOvr>
    <a:masterClrMapping/>
  </p:clrMapOvr>
  <p:transition spd="slow" p14:dur="1600">
    <p:blinds dir="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Sở hữu trí tuệ của doanh nghiệp, bao gồm bí mật kinh doanh</a:t>
            </a:r>
            <a:endParaRPr/>
          </a:p>
          <a:p>
            <a:pPr indent="-342900" lvl="0" marL="342900" rtl="0" algn="l">
              <a:lnSpc>
                <a:spcPct val="114000"/>
              </a:lnSpc>
              <a:spcBef>
                <a:spcPts val="1200"/>
              </a:spcBef>
              <a:spcAft>
                <a:spcPts val="0"/>
              </a:spcAft>
              <a:buClr>
                <a:schemeClr val="dk1"/>
              </a:buClr>
              <a:buSzPts val="3600"/>
              <a:buChar char="•"/>
            </a:pPr>
            <a:r>
              <a:rPr lang="en-US"/>
              <a:t>Thông tin tài chính, kế hoạch kinh doanh, sản phẩm chưa hoàn thành... của doanh nghiệp</a:t>
            </a:r>
            <a:endParaRPr/>
          </a:p>
          <a:p>
            <a:pPr indent="-342900" lvl="0" marL="342900" rtl="0" algn="l">
              <a:lnSpc>
                <a:spcPct val="114000"/>
              </a:lnSpc>
              <a:spcBef>
                <a:spcPts val="1200"/>
              </a:spcBef>
              <a:spcAft>
                <a:spcPts val="0"/>
              </a:spcAft>
              <a:buClr>
                <a:schemeClr val="dk1"/>
              </a:buClr>
              <a:buSzPts val="3600"/>
              <a:buChar char="•"/>
            </a:pPr>
            <a:r>
              <a:rPr lang="en-US"/>
              <a:t>Dữ liệu khách hàng (tên tuổi, địa chỉ, thẻ tín dụng...)</a:t>
            </a:r>
            <a:endParaRPr/>
          </a:p>
          <a:p>
            <a:pPr indent="-342900" lvl="0" marL="342900" rtl="0" algn="l">
              <a:lnSpc>
                <a:spcPct val="114000"/>
              </a:lnSpc>
              <a:spcBef>
                <a:spcPts val="1200"/>
              </a:spcBef>
              <a:spcAft>
                <a:spcPts val="0"/>
              </a:spcAft>
              <a:buClr>
                <a:schemeClr val="dk1"/>
              </a:buClr>
              <a:buSzPts val="3600"/>
              <a:buChar char="•"/>
            </a:pPr>
            <a:r>
              <a:rPr lang="en-US"/>
              <a:t>....</a:t>
            </a:r>
            <a:endParaRPr/>
          </a:p>
        </p:txBody>
      </p:sp>
      <p:sp>
        <p:nvSpPr>
          <p:cNvPr id="214" name="Google Shape;214;p1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Thông tin nhạy cảm của doanh nghiệp</a:t>
            </a:r>
            <a:endParaRPr/>
          </a:p>
        </p:txBody>
      </p:sp>
      <p:sp>
        <p:nvSpPr>
          <p:cNvPr id="215" name="Google Shape;215;p1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p:nvPr/>
        </p:nvSpPr>
        <p:spPr>
          <a:xfrm>
            <a:off x="1676400" y="2286000"/>
            <a:ext cx="6248400" cy="2133600"/>
          </a:xfrm>
          <a:prstGeom prst="roundRect">
            <a:avLst>
              <a:gd fmla="val 16667" name="adj"/>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0" u="none" cap="none" strike="noStrike">
                <a:solidFill>
                  <a:schemeClr val="lt1"/>
                </a:solidFill>
                <a:latin typeface="Calibri"/>
                <a:ea typeface="Calibri"/>
                <a:cs typeface="Calibri"/>
                <a:sym typeface="Calibri"/>
              </a:rPr>
              <a:t>Insider!</a:t>
            </a:r>
            <a:endParaRPr b="1" i="0" sz="8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n-US" sz="4000" u="none" cap="none" strike="noStrike">
                <a:solidFill>
                  <a:schemeClr val="lt1"/>
                </a:solidFill>
                <a:latin typeface="Calibri"/>
                <a:ea typeface="Calibri"/>
                <a:cs typeface="Calibri"/>
                <a:sym typeface="Calibri"/>
              </a:rPr>
              <a:t>(cố ý, vô ý)</a:t>
            </a:r>
            <a:endParaRPr b="1" i="0" sz="4000" u="none" cap="none" strike="noStrike">
              <a:solidFill>
                <a:schemeClr val="lt1"/>
              </a:solidFill>
              <a:latin typeface="Calibri"/>
              <a:ea typeface="Calibri"/>
              <a:cs typeface="Calibri"/>
              <a:sym typeface="Calibri"/>
            </a:endParaRPr>
          </a:p>
        </p:txBody>
      </p:sp>
      <p:sp>
        <p:nvSpPr>
          <p:cNvPr id="222" name="Google Shape;222;p16"/>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Thiết bị lưu trữ di động (removable storage media)</a:t>
            </a:r>
            <a:endParaRPr/>
          </a:p>
          <a:p>
            <a:pPr indent="-342900" lvl="0" marL="342900" rtl="0" algn="l">
              <a:lnSpc>
                <a:spcPct val="114000"/>
              </a:lnSpc>
              <a:spcBef>
                <a:spcPts val="1200"/>
              </a:spcBef>
              <a:spcAft>
                <a:spcPts val="0"/>
              </a:spcAft>
              <a:buClr>
                <a:schemeClr val="dk1"/>
              </a:buClr>
              <a:buSzPts val="3600"/>
              <a:buChar char="•"/>
            </a:pPr>
            <a:r>
              <a:rPr lang="en-US"/>
              <a:t>Thư điện tử</a:t>
            </a:r>
            <a:endParaRPr/>
          </a:p>
          <a:p>
            <a:pPr indent="-342900" lvl="0" marL="342900" rtl="0" algn="l">
              <a:lnSpc>
                <a:spcPct val="114000"/>
              </a:lnSpc>
              <a:spcBef>
                <a:spcPts val="1200"/>
              </a:spcBef>
              <a:spcAft>
                <a:spcPts val="0"/>
              </a:spcAft>
              <a:buClr>
                <a:schemeClr val="dk1"/>
              </a:buClr>
              <a:buSzPts val="3600"/>
              <a:buChar char="•"/>
            </a:pPr>
            <a:r>
              <a:rPr lang="en-US"/>
              <a:t>Hội thoại trực tuyến (chat)</a:t>
            </a:r>
            <a:endParaRPr/>
          </a:p>
          <a:p>
            <a:pPr indent="-342900" lvl="0" marL="342900" rtl="0" algn="l">
              <a:lnSpc>
                <a:spcPct val="114000"/>
              </a:lnSpc>
              <a:spcBef>
                <a:spcPts val="1200"/>
              </a:spcBef>
              <a:spcAft>
                <a:spcPts val="0"/>
              </a:spcAft>
              <a:buClr>
                <a:schemeClr val="dk1"/>
              </a:buClr>
              <a:buSzPts val="3600"/>
              <a:buChar char="•"/>
            </a:pPr>
            <a:r>
              <a:rPr lang="en-US"/>
              <a:t>Diễn đàn, mạng xã hội</a:t>
            </a:r>
            <a:endParaRPr/>
          </a:p>
          <a:p>
            <a:pPr indent="-342900" lvl="0" marL="342900" rtl="0" algn="l">
              <a:lnSpc>
                <a:spcPct val="114000"/>
              </a:lnSpc>
              <a:spcBef>
                <a:spcPts val="1200"/>
              </a:spcBef>
              <a:spcAft>
                <a:spcPts val="0"/>
              </a:spcAft>
              <a:buClr>
                <a:schemeClr val="dk1"/>
              </a:buClr>
              <a:buSzPts val="3600"/>
              <a:buChar char="•"/>
            </a:pPr>
            <a:r>
              <a:rPr lang="en-US"/>
              <a:t>Các giao thức, dịch vụ mạng khác (HTTP)</a:t>
            </a:r>
            <a:endParaRPr/>
          </a:p>
          <a:p>
            <a:pPr indent="-342900" lvl="0" marL="342900" rtl="0" algn="l">
              <a:lnSpc>
                <a:spcPct val="114000"/>
              </a:lnSpc>
              <a:spcBef>
                <a:spcPts val="1200"/>
              </a:spcBef>
              <a:spcAft>
                <a:spcPts val="0"/>
              </a:spcAft>
              <a:buClr>
                <a:schemeClr val="dk1"/>
              </a:buClr>
              <a:buSzPts val="3600"/>
              <a:buChar char="•"/>
            </a:pPr>
            <a:r>
              <a:rPr lang="en-US"/>
              <a:t>Giao tiếp thoại (Trực tiếp, Voip, Phone)</a:t>
            </a:r>
            <a:endParaRPr/>
          </a:p>
          <a:p>
            <a:pPr indent="-342900" lvl="0" marL="342900" rtl="0" algn="l">
              <a:lnSpc>
                <a:spcPct val="114000"/>
              </a:lnSpc>
              <a:spcBef>
                <a:spcPts val="1200"/>
              </a:spcBef>
              <a:spcAft>
                <a:spcPts val="0"/>
              </a:spcAft>
              <a:buClr>
                <a:schemeClr val="dk1"/>
              </a:buClr>
              <a:buSzPts val="3600"/>
              <a:buChar char="•"/>
            </a:pPr>
            <a:r>
              <a:rPr lang="en-US"/>
              <a:t>Photocopy, Scanner, Camera(</a:t>
            </a:r>
            <a:r>
              <a:rPr i="0" lang="en-US" sz="2400">
                <a:latin typeface="Lato"/>
                <a:ea typeface="Lato"/>
                <a:cs typeface="Lato"/>
                <a:sym typeface="Lato"/>
              </a:rPr>
              <a:t>Dumpster Diving</a:t>
            </a:r>
            <a:r>
              <a:rPr lang="en-US"/>
              <a:t>)</a:t>
            </a:r>
            <a:endParaRPr/>
          </a:p>
        </p:txBody>
      </p:sp>
      <p:sp>
        <p:nvSpPr>
          <p:cNvPr id="223" name="Google Shape;223;p1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rò rỉ tiêu chuẩn</a:t>
            </a:r>
            <a:endParaRPr/>
          </a:p>
        </p:txBody>
      </p:sp>
      <p:sp>
        <p:nvSpPr>
          <p:cNvPr id="224" name="Google Shape;224;p1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ppt_w</p:attrName>
                                        </p:attrNameLst>
                                      </p:cBhvr>
                                      <p:tavLst>
                                        <p:tav fmla="" tm="0">
                                          <p:val>
                                            <p:strVal val="0"/>
                                          </p:val>
                                        </p:tav>
                                        <p:tav fmla="" tm="100000">
                                          <p:val>
                                            <p:strVal val="#ppt_w"/>
                                          </p:val>
                                        </p:tav>
                                      </p:tavLst>
                                    </p:anim>
                                    <p:anim calcmode="lin" valueType="num">
                                      <p:cBhvr additive="base">
                                        <p:cTn dur="500"/>
                                        <p:tgtEl>
                                          <p:spTgt spid="22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Data Loss Prevention (DLP)</a:t>
            </a:r>
            <a:endParaRPr b="1"/>
          </a:p>
          <a:p>
            <a:pPr indent="-342900" lvl="0" marL="342900" rtl="0" algn="l">
              <a:lnSpc>
                <a:spcPct val="114000"/>
              </a:lnSpc>
              <a:spcBef>
                <a:spcPts val="1200"/>
              </a:spcBef>
              <a:spcAft>
                <a:spcPts val="0"/>
              </a:spcAft>
              <a:buClr>
                <a:schemeClr val="dk1"/>
              </a:buClr>
              <a:buSzPts val="3600"/>
              <a:buFont typeface="Noto Sans Symbols"/>
              <a:buChar char="❑"/>
            </a:pPr>
            <a:r>
              <a:rPr b="1" lang="en-US"/>
              <a:t>Có nhiều giải pháp DLP</a:t>
            </a:r>
            <a:endParaRPr/>
          </a:p>
          <a:p>
            <a:pPr indent="-342900" lvl="0" marL="342900" rtl="0" algn="l">
              <a:lnSpc>
                <a:spcPct val="114000"/>
              </a:lnSpc>
              <a:spcBef>
                <a:spcPts val="1200"/>
              </a:spcBef>
              <a:spcAft>
                <a:spcPts val="0"/>
              </a:spcAft>
              <a:buClr>
                <a:schemeClr val="dk1"/>
              </a:buClr>
              <a:buSzPts val="3600"/>
              <a:buChar char="•"/>
            </a:pPr>
            <a:r>
              <a:rPr lang="en-US"/>
              <a:t>CA Data Protection</a:t>
            </a:r>
            <a:endParaRPr/>
          </a:p>
          <a:p>
            <a:pPr indent="-342900" lvl="0" marL="342900" rtl="0" algn="l">
              <a:lnSpc>
                <a:spcPct val="114000"/>
              </a:lnSpc>
              <a:spcBef>
                <a:spcPts val="1200"/>
              </a:spcBef>
              <a:spcAft>
                <a:spcPts val="0"/>
              </a:spcAft>
              <a:buClr>
                <a:schemeClr val="dk1"/>
              </a:buClr>
              <a:buSzPts val="3600"/>
              <a:buChar char="•"/>
            </a:pPr>
            <a:r>
              <a:rPr lang="en-US"/>
              <a:t>Code Green TrueDLP</a:t>
            </a:r>
            <a:endParaRPr/>
          </a:p>
          <a:p>
            <a:pPr indent="-342900" lvl="0" marL="342900" rtl="0" algn="l">
              <a:lnSpc>
                <a:spcPct val="114000"/>
              </a:lnSpc>
              <a:spcBef>
                <a:spcPts val="1200"/>
              </a:spcBef>
              <a:spcAft>
                <a:spcPts val="0"/>
              </a:spcAft>
              <a:buClr>
                <a:schemeClr val="dk1"/>
              </a:buClr>
              <a:buSzPts val="3600"/>
              <a:buChar char="•"/>
            </a:pPr>
            <a:r>
              <a:rPr lang="en-US"/>
              <a:t>McAfee Total Protection for Data Loss Prevention</a:t>
            </a:r>
            <a:endParaRPr/>
          </a:p>
          <a:p>
            <a:pPr indent="-342900" lvl="0" marL="342900" rtl="0" algn="l">
              <a:lnSpc>
                <a:spcPct val="114000"/>
              </a:lnSpc>
              <a:spcBef>
                <a:spcPts val="1200"/>
              </a:spcBef>
              <a:spcAft>
                <a:spcPts val="0"/>
              </a:spcAft>
              <a:buClr>
                <a:schemeClr val="dk1"/>
              </a:buClr>
              <a:buSzPts val="3600"/>
              <a:buChar char="•"/>
            </a:pPr>
            <a:r>
              <a:rPr lang="en-US"/>
              <a:t>RSA Data Loss Prevention suite</a:t>
            </a:r>
            <a:endParaRPr/>
          </a:p>
          <a:p>
            <a:pPr indent="-342900" lvl="0" marL="342900" rtl="0" algn="l">
              <a:lnSpc>
                <a:spcPct val="114000"/>
              </a:lnSpc>
              <a:spcBef>
                <a:spcPts val="1200"/>
              </a:spcBef>
              <a:spcAft>
                <a:spcPts val="0"/>
              </a:spcAft>
              <a:buClr>
                <a:schemeClr val="dk1"/>
              </a:buClr>
              <a:buSzPts val="3600"/>
              <a:buChar char="•"/>
            </a:pPr>
            <a:r>
              <a:rPr lang="en-US"/>
              <a:t>...</a:t>
            </a:r>
            <a:endParaRPr/>
          </a:p>
          <a:p>
            <a:pPr indent="0" lvl="0" marL="0" rtl="0" algn="r">
              <a:lnSpc>
                <a:spcPct val="114000"/>
              </a:lnSpc>
              <a:spcBef>
                <a:spcPts val="1200"/>
              </a:spcBef>
              <a:spcAft>
                <a:spcPts val="0"/>
              </a:spcAft>
              <a:buClr>
                <a:schemeClr val="dk1"/>
              </a:buClr>
              <a:buSzPts val="1400"/>
              <a:buNone/>
            </a:pPr>
            <a:r>
              <a:rPr i="1" lang="en-US" sz="1400"/>
              <a:t>http://searchsecurity.techtarget.com/feature/Comparing-the-best-data-loss-prevention-products</a:t>
            </a:r>
            <a:endParaRPr/>
          </a:p>
          <a:p>
            <a:pPr indent="-114300" lvl="0" marL="342900" rtl="0" algn="l">
              <a:lnSpc>
                <a:spcPct val="114000"/>
              </a:lnSpc>
              <a:spcBef>
                <a:spcPts val="1200"/>
              </a:spcBef>
              <a:spcAft>
                <a:spcPts val="0"/>
              </a:spcAft>
              <a:buClr>
                <a:schemeClr val="dk1"/>
              </a:buClr>
              <a:buSzPts val="3600"/>
              <a:buNone/>
            </a:pPr>
            <a:r>
              <a:t/>
            </a:r>
            <a:endParaRPr/>
          </a:p>
        </p:txBody>
      </p:sp>
      <p:sp>
        <p:nvSpPr>
          <p:cNvPr id="230" name="Google Shape;230;p1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Phòng chống rò rỉ dữ liệu</a:t>
            </a:r>
            <a:endParaRPr/>
          </a:p>
        </p:txBody>
      </p:sp>
      <p:sp>
        <p:nvSpPr>
          <p:cNvPr id="231" name="Google Shape;231;p1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Nguyên lý hoạt động của DLP</a:t>
            </a:r>
            <a:endParaRPr/>
          </a:p>
          <a:p>
            <a:pPr indent="-342900" lvl="0" marL="342900" rtl="0" algn="l">
              <a:lnSpc>
                <a:spcPct val="114000"/>
              </a:lnSpc>
              <a:spcBef>
                <a:spcPts val="1200"/>
              </a:spcBef>
              <a:spcAft>
                <a:spcPts val="0"/>
              </a:spcAft>
              <a:buClr>
                <a:schemeClr val="dk1"/>
              </a:buClr>
              <a:buSzPts val="3600"/>
              <a:buChar char="•"/>
            </a:pPr>
            <a:r>
              <a:rPr lang="en-US"/>
              <a:t>Phân loại và nhận diện tài liệu</a:t>
            </a:r>
            <a:endParaRPr/>
          </a:p>
          <a:p>
            <a:pPr indent="-342900" lvl="0" marL="342900" rtl="0" algn="l">
              <a:lnSpc>
                <a:spcPct val="114000"/>
              </a:lnSpc>
              <a:spcBef>
                <a:spcPts val="1200"/>
              </a:spcBef>
              <a:spcAft>
                <a:spcPts val="0"/>
              </a:spcAft>
              <a:buClr>
                <a:schemeClr val="dk1"/>
              </a:buClr>
              <a:buSzPts val="3600"/>
              <a:buChar char="•"/>
            </a:pPr>
            <a:r>
              <a:rPr lang="en-US"/>
              <a:t>Phân tích nội dung thông điệp</a:t>
            </a:r>
            <a:endParaRPr/>
          </a:p>
          <a:p>
            <a:pPr indent="-342900" lvl="0" marL="342900" rtl="0" algn="l">
              <a:lnSpc>
                <a:spcPct val="114000"/>
              </a:lnSpc>
              <a:spcBef>
                <a:spcPts val="3600"/>
              </a:spcBef>
              <a:spcAft>
                <a:spcPts val="0"/>
              </a:spcAft>
              <a:buClr>
                <a:schemeClr val="dk1"/>
              </a:buClr>
              <a:buSzPts val="3600"/>
              <a:buFont typeface="Noto Sans Symbols"/>
              <a:buChar char="❑"/>
            </a:pPr>
            <a:r>
              <a:rPr b="1" lang="en-US"/>
              <a:t>Phạm vi bảo vệ</a:t>
            </a:r>
            <a:endParaRPr/>
          </a:p>
          <a:p>
            <a:pPr indent="-342900" lvl="0" marL="342900" rtl="0" algn="l">
              <a:lnSpc>
                <a:spcPct val="114000"/>
              </a:lnSpc>
              <a:spcBef>
                <a:spcPts val="1200"/>
              </a:spcBef>
              <a:spcAft>
                <a:spcPts val="0"/>
              </a:spcAft>
              <a:buClr>
                <a:schemeClr val="dk1"/>
              </a:buClr>
              <a:buSzPts val="3600"/>
              <a:buChar char="•"/>
            </a:pPr>
            <a:r>
              <a:rPr lang="en-US"/>
              <a:t>in-use (endpoint actions)</a:t>
            </a:r>
            <a:endParaRPr/>
          </a:p>
          <a:p>
            <a:pPr indent="-342900" lvl="0" marL="342900" rtl="0" algn="l">
              <a:lnSpc>
                <a:spcPct val="114000"/>
              </a:lnSpc>
              <a:spcBef>
                <a:spcPts val="1200"/>
              </a:spcBef>
              <a:spcAft>
                <a:spcPts val="0"/>
              </a:spcAft>
              <a:buClr>
                <a:schemeClr val="dk1"/>
              </a:buClr>
              <a:buSzPts val="3600"/>
              <a:buChar char="•"/>
            </a:pPr>
            <a:r>
              <a:rPr lang="en-US"/>
              <a:t>in-motion (network traffic)</a:t>
            </a:r>
            <a:endParaRPr/>
          </a:p>
          <a:p>
            <a:pPr indent="-342900" lvl="0" marL="342900" rtl="0" algn="l">
              <a:lnSpc>
                <a:spcPct val="114000"/>
              </a:lnSpc>
              <a:spcBef>
                <a:spcPts val="1200"/>
              </a:spcBef>
              <a:spcAft>
                <a:spcPts val="0"/>
              </a:spcAft>
              <a:buClr>
                <a:schemeClr val="dk1"/>
              </a:buClr>
              <a:buSzPts val="3600"/>
              <a:buChar char="•"/>
            </a:pPr>
            <a:r>
              <a:rPr lang="en-US"/>
              <a:t>at-rest (data storage)</a:t>
            </a:r>
            <a:endParaRPr/>
          </a:p>
        </p:txBody>
      </p:sp>
      <p:sp>
        <p:nvSpPr>
          <p:cNvPr id="237" name="Google Shape;237;p1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Phòng chống rò rỉ dữ liệu</a:t>
            </a:r>
            <a:endParaRPr/>
          </a:p>
        </p:txBody>
      </p:sp>
      <p:sp>
        <p:nvSpPr>
          <p:cNvPr id="238" name="Google Shape;238;p1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19"/>
          <p:cNvGrpSpPr/>
          <p:nvPr/>
        </p:nvGrpSpPr>
        <p:grpSpPr>
          <a:xfrm>
            <a:off x="304800" y="334598"/>
            <a:ext cx="8610599" cy="6188804"/>
            <a:chOff x="0" y="105998"/>
            <a:chExt cx="8610599" cy="6188804"/>
          </a:xfrm>
        </p:grpSpPr>
        <p:sp>
          <p:nvSpPr>
            <p:cNvPr id="245" name="Google Shape;245;p19"/>
            <p:cNvSpPr/>
            <p:nvPr/>
          </p:nvSpPr>
          <p:spPr>
            <a:xfrm rot="5400000">
              <a:off x="4310969" y="-2844172"/>
              <a:ext cx="1349460"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txBox="1"/>
            <p:nvPr/>
          </p:nvSpPr>
          <p:spPr>
            <a:xfrm>
              <a:off x="1360800" y="171872"/>
              <a:ext cx="7183925" cy="1217710"/>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Truy cập trái phép</a:t>
              </a:r>
              <a:endParaRPr/>
            </a:p>
          </p:txBody>
        </p:sp>
        <p:sp>
          <p:nvSpPr>
            <p:cNvPr id="247" name="Google Shape;247;p19"/>
            <p:cNvSpPr/>
            <p:nvPr/>
          </p:nvSpPr>
          <p:spPr>
            <a:xfrm>
              <a:off x="0" y="213727"/>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txBox="1"/>
            <p:nvPr/>
          </p:nvSpPr>
          <p:spPr>
            <a:xfrm>
              <a:off x="166070" y="379797"/>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1" i="0" lang="en-US" sz="6100" u="none" cap="none" strike="noStrike">
                  <a:solidFill>
                    <a:schemeClr val="lt1"/>
                  </a:solidFill>
                  <a:latin typeface="Calibri"/>
                  <a:ea typeface="Calibri"/>
                  <a:cs typeface="Calibri"/>
                  <a:sym typeface="Calibri"/>
                </a:rPr>
                <a:t>1</a:t>
              </a:r>
              <a:endParaRPr/>
            </a:p>
          </p:txBody>
        </p:sp>
        <p:sp>
          <p:nvSpPr>
            <p:cNvPr id="249" name="Google Shape;249;p19"/>
            <p:cNvSpPr/>
            <p:nvPr/>
          </p:nvSpPr>
          <p:spPr>
            <a:xfrm rot="5400000">
              <a:off x="3889263" y="-846206"/>
              <a:ext cx="2192872"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txBox="1"/>
            <p:nvPr/>
          </p:nvSpPr>
          <p:spPr>
            <a:xfrm>
              <a:off x="1360800" y="1789304"/>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tiêu chuẩn</a:t>
              </a:r>
              <a:endParaRPr/>
            </a:p>
          </p:txBody>
        </p:sp>
        <p:sp>
          <p:nvSpPr>
            <p:cNvPr id="251" name="Google Shape;251;p19"/>
            <p:cNvSpPr/>
            <p:nvPr/>
          </p:nvSpPr>
          <p:spPr>
            <a:xfrm>
              <a:off x="0" y="2211693"/>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txBox="1"/>
            <p:nvPr/>
          </p:nvSpPr>
          <p:spPr>
            <a:xfrm>
              <a:off x="166070" y="2377763"/>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2</a:t>
              </a:r>
              <a:endParaRPr/>
            </a:p>
          </p:txBody>
        </p:sp>
        <p:sp>
          <p:nvSpPr>
            <p:cNvPr id="253" name="Google Shape;253;p19"/>
            <p:cNvSpPr/>
            <p:nvPr/>
          </p:nvSpPr>
          <p:spPr>
            <a:xfrm rot="5400000">
              <a:off x="3889263" y="1573466"/>
              <a:ext cx="2192872" cy="7249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txBox="1"/>
            <p:nvPr/>
          </p:nvSpPr>
          <p:spPr>
            <a:xfrm>
              <a:off x="1360800" y="4208977"/>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kỹ thuật</a:t>
              </a:r>
              <a:endParaRPr/>
            </a:p>
          </p:txBody>
        </p:sp>
        <p:sp>
          <p:nvSpPr>
            <p:cNvPr id="255" name="Google Shape;255;p19"/>
            <p:cNvSpPr/>
            <p:nvPr/>
          </p:nvSpPr>
          <p:spPr>
            <a:xfrm>
              <a:off x="0" y="4631366"/>
              <a:ext cx="1134000" cy="113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txBox="1"/>
            <p:nvPr/>
          </p:nvSpPr>
          <p:spPr>
            <a:xfrm>
              <a:off x="166070" y="4797436"/>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3</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2"/>
          <p:cNvGrpSpPr/>
          <p:nvPr/>
        </p:nvGrpSpPr>
        <p:grpSpPr>
          <a:xfrm>
            <a:off x="304800" y="334598"/>
            <a:ext cx="8610599" cy="6188804"/>
            <a:chOff x="0" y="105998"/>
            <a:chExt cx="8610599" cy="6188804"/>
          </a:xfrm>
        </p:grpSpPr>
        <p:sp>
          <p:nvSpPr>
            <p:cNvPr id="89" name="Google Shape;89;p2"/>
            <p:cNvSpPr/>
            <p:nvPr/>
          </p:nvSpPr>
          <p:spPr>
            <a:xfrm rot="5400000">
              <a:off x="4310969" y="-2844172"/>
              <a:ext cx="1349460"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txBox="1"/>
            <p:nvPr/>
          </p:nvSpPr>
          <p:spPr>
            <a:xfrm>
              <a:off x="1360800" y="171872"/>
              <a:ext cx="7183925" cy="1217710"/>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Truy cập trái phép</a:t>
              </a:r>
              <a:endParaRPr/>
            </a:p>
          </p:txBody>
        </p:sp>
        <p:sp>
          <p:nvSpPr>
            <p:cNvPr id="91" name="Google Shape;91;p2"/>
            <p:cNvSpPr/>
            <p:nvPr/>
          </p:nvSpPr>
          <p:spPr>
            <a:xfrm>
              <a:off x="0" y="213727"/>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txBox="1"/>
            <p:nvPr/>
          </p:nvSpPr>
          <p:spPr>
            <a:xfrm>
              <a:off x="166070" y="379797"/>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1" i="0" lang="en-US" sz="6100" u="none" cap="none" strike="noStrike">
                  <a:solidFill>
                    <a:schemeClr val="lt1"/>
                  </a:solidFill>
                  <a:latin typeface="Calibri"/>
                  <a:ea typeface="Calibri"/>
                  <a:cs typeface="Calibri"/>
                  <a:sym typeface="Calibri"/>
                </a:rPr>
                <a:t>1</a:t>
              </a:r>
              <a:endParaRPr/>
            </a:p>
          </p:txBody>
        </p:sp>
        <p:sp>
          <p:nvSpPr>
            <p:cNvPr id="93" name="Google Shape;93;p2"/>
            <p:cNvSpPr/>
            <p:nvPr/>
          </p:nvSpPr>
          <p:spPr>
            <a:xfrm rot="5400000">
              <a:off x="3889263" y="-846206"/>
              <a:ext cx="2192872"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txBox="1"/>
            <p:nvPr/>
          </p:nvSpPr>
          <p:spPr>
            <a:xfrm>
              <a:off x="1360800" y="1789304"/>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tiêu chuẩn</a:t>
              </a:r>
              <a:endParaRPr/>
            </a:p>
          </p:txBody>
        </p:sp>
        <p:sp>
          <p:nvSpPr>
            <p:cNvPr id="95" name="Google Shape;95;p2"/>
            <p:cNvSpPr/>
            <p:nvPr/>
          </p:nvSpPr>
          <p:spPr>
            <a:xfrm>
              <a:off x="0" y="2211693"/>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070" y="2377763"/>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2</a:t>
              </a:r>
              <a:endParaRPr/>
            </a:p>
          </p:txBody>
        </p:sp>
        <p:sp>
          <p:nvSpPr>
            <p:cNvPr id="97" name="Google Shape;97;p2"/>
            <p:cNvSpPr/>
            <p:nvPr/>
          </p:nvSpPr>
          <p:spPr>
            <a:xfrm rot="5400000">
              <a:off x="3889263" y="1573466"/>
              <a:ext cx="2192872"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360800" y="4208977"/>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kỹ thuật</a:t>
              </a:r>
              <a:endParaRPr/>
            </a:p>
          </p:txBody>
        </p:sp>
        <p:sp>
          <p:nvSpPr>
            <p:cNvPr id="99" name="Google Shape;99;p2"/>
            <p:cNvSpPr/>
            <p:nvPr/>
          </p:nvSpPr>
          <p:spPr>
            <a:xfrm>
              <a:off x="0" y="4631366"/>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166070" y="4797436"/>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3</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Rò rỉ thông tin qua kênh kỹ thuật</a:t>
            </a:r>
            <a:r>
              <a:rPr lang="en-US"/>
              <a:t> là việc phát tán (lan truyền) thông tin mật một cách không kiểm soát từ vật mang qua một môi trường vật lý nhất định đến thiết bị thu thông tin.</a:t>
            </a:r>
            <a:endParaRPr/>
          </a:p>
        </p:txBody>
      </p:sp>
      <p:sp>
        <p:nvSpPr>
          <p:cNvPr id="262" name="Google Shape;262;p2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Rò rỉ thông tin qua kênh kỹ thuật</a:t>
            </a:r>
            <a:endParaRPr/>
          </a:p>
        </p:txBody>
      </p:sp>
      <p:sp>
        <p:nvSpPr>
          <p:cNvPr id="263" name="Google Shape;263;p2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kỹ thuật rò rỉ thông tin</a:t>
            </a:r>
            <a:endParaRPr/>
          </a:p>
        </p:txBody>
      </p:sp>
      <p:sp>
        <p:nvSpPr>
          <p:cNvPr id="269" name="Google Shape;269;p2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70" name="Google Shape;270;p21"/>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Kênh rò rỉ thông tin </a:t>
            </a:r>
            <a:r>
              <a:rPr lang="en-US"/>
              <a:t>là tổ hợp gồm nguồn tin, vật mang vật chất hoặc môi trường lan truyền tín hiệu mang thông tin và thiết bị tách thông tin khỏi tín hiệu hay vật mang</a:t>
            </a:r>
            <a:endParaRPr/>
          </a:p>
        </p:txBody>
      </p:sp>
      <p:pic>
        <p:nvPicPr>
          <p:cNvPr id="271" name="Google Shape;271;p21"/>
          <p:cNvPicPr preferRelativeResize="0"/>
          <p:nvPr/>
        </p:nvPicPr>
        <p:blipFill rotWithShape="1">
          <a:blip r:embed="rId3">
            <a:alphaModFix/>
          </a:blip>
          <a:srcRect b="0" l="0" r="0" t="0"/>
          <a:stretch/>
        </p:blipFill>
        <p:spPr>
          <a:xfrm>
            <a:off x="152400" y="4446554"/>
            <a:ext cx="8915400" cy="1611345"/>
          </a:xfrm>
          <a:prstGeom prst="rect">
            <a:avLst/>
          </a:prstGeom>
          <a:noFill/>
          <a:ln>
            <a:noFill/>
          </a:ln>
        </p:spPr>
      </p:pic>
    </p:spTree>
  </p:cSld>
  <p:clrMapOvr>
    <a:masterClrMapping/>
  </p:clrMapOvr>
  <p:transition spd="slow" p14:dur="1600">
    <p:blinds dir="ver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kỹ thuật rò rỉ thông tin</a:t>
            </a:r>
            <a:endParaRPr/>
          </a:p>
        </p:txBody>
      </p:sp>
      <p:sp>
        <p:nvSpPr>
          <p:cNvPr id="278" name="Google Shape;278;p2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79" name="Google Shape;279;p22"/>
          <p:cNvPicPr preferRelativeResize="0"/>
          <p:nvPr/>
        </p:nvPicPr>
        <p:blipFill rotWithShape="1">
          <a:blip r:embed="rId3">
            <a:alphaModFix/>
          </a:blip>
          <a:srcRect b="0" l="0" r="0" t="0"/>
          <a:stretch/>
        </p:blipFill>
        <p:spPr>
          <a:xfrm>
            <a:off x="0" y="1247775"/>
            <a:ext cx="9153525" cy="4362450"/>
          </a:xfrm>
          <a:prstGeom prst="rect">
            <a:avLst/>
          </a:prstGeom>
          <a:noFill/>
          <a:ln>
            <a:noFill/>
          </a:ln>
        </p:spPr>
      </p:pic>
    </p:spTree>
  </p:cSld>
  <p:clrMapOvr>
    <a:masterClrMapping/>
  </p:clrMapOvr>
  <p:transition spd="slow" p14:dur="1600">
    <p:blinds dir="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điện từ</a:t>
            </a:r>
            <a:endParaRPr/>
          </a:p>
        </p:txBody>
      </p:sp>
      <p:sp>
        <p:nvSpPr>
          <p:cNvPr id="285" name="Google Shape;285;p2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6" name="Google Shape;286;p23"/>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Kênh điện từ</a:t>
            </a:r>
            <a:endParaRPr/>
          </a:p>
          <a:p>
            <a:pPr indent="-342900" lvl="0" marL="342900" rtl="0" algn="l">
              <a:lnSpc>
                <a:spcPct val="114000"/>
              </a:lnSpc>
              <a:spcBef>
                <a:spcPts val="1200"/>
              </a:spcBef>
              <a:spcAft>
                <a:spcPts val="0"/>
              </a:spcAft>
              <a:buClr>
                <a:schemeClr val="dk1"/>
              </a:buClr>
              <a:buSzPts val="3600"/>
              <a:buChar char="•"/>
            </a:pPr>
            <a:r>
              <a:rPr lang="en-US"/>
              <a:t>Kênh vô tuyến (bức xạ cao tần).</a:t>
            </a:r>
            <a:endParaRPr/>
          </a:p>
          <a:p>
            <a:pPr indent="-342900" lvl="0" marL="342900" rtl="0" algn="l">
              <a:lnSpc>
                <a:spcPct val="114000"/>
              </a:lnSpc>
              <a:spcBef>
                <a:spcPts val="1200"/>
              </a:spcBef>
              <a:spcAft>
                <a:spcPts val="0"/>
              </a:spcAft>
              <a:buClr>
                <a:schemeClr val="dk1"/>
              </a:buClr>
              <a:buSzPts val="3600"/>
              <a:buChar char="•"/>
            </a:pPr>
            <a:r>
              <a:rPr lang="en-US"/>
              <a:t>Kênh lưới điện (cảm ứng trên dây nguồn)</a:t>
            </a:r>
            <a:endParaRPr/>
          </a:p>
          <a:p>
            <a:pPr indent="-342900" lvl="0" marL="342900" rtl="0" algn="l">
              <a:lnSpc>
                <a:spcPct val="114000"/>
              </a:lnSpc>
              <a:spcBef>
                <a:spcPts val="1200"/>
              </a:spcBef>
              <a:spcAft>
                <a:spcPts val="0"/>
              </a:spcAft>
              <a:buClr>
                <a:schemeClr val="dk1"/>
              </a:buClr>
              <a:buSzPts val="3600"/>
              <a:buChar char="•"/>
            </a:pPr>
            <a:r>
              <a:rPr lang="en-US"/>
              <a:t>Kênh nối đất (cảm ứng trên dây tiếp đất)</a:t>
            </a:r>
            <a:endParaRPr/>
          </a:p>
          <a:p>
            <a:pPr indent="-342900" lvl="0" marL="342900" rtl="0" algn="l">
              <a:lnSpc>
                <a:spcPct val="114000"/>
              </a:lnSpc>
              <a:spcBef>
                <a:spcPts val="1200"/>
              </a:spcBef>
              <a:spcAft>
                <a:spcPts val="0"/>
              </a:spcAft>
              <a:buClr>
                <a:schemeClr val="dk1"/>
              </a:buClr>
              <a:buSzPts val="3600"/>
              <a:buChar char="•"/>
            </a:pPr>
            <a:r>
              <a:rPr lang="en-US"/>
              <a:t>Kênh tuyến tính (cảm ứng trên dây thông tin)</a:t>
            </a:r>
            <a:endParaRPr/>
          </a:p>
        </p:txBody>
      </p:sp>
    </p:spTree>
  </p:cSld>
  <p:clrMapOvr>
    <a:masterClrMapping/>
  </p:clrMapOvr>
  <p:transition spd="slow" p14:dur="1600">
    <p:blinds dir="ver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âm thanh</a:t>
            </a:r>
            <a:endParaRPr/>
          </a:p>
        </p:txBody>
      </p:sp>
      <p:sp>
        <p:nvSpPr>
          <p:cNvPr id="293" name="Google Shape;293;p2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94" name="Google Shape;294;p24"/>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Kênh âm thanh</a:t>
            </a:r>
            <a:r>
              <a:rPr lang="en-US"/>
              <a:t>: Liên quan tới việc truyền các sóng âm trong không khí hoặc các dao động đàn hồi trong các môi trường khác.</a:t>
            </a:r>
            <a:endParaRPr/>
          </a:p>
        </p:txBody>
      </p:sp>
      <p:pic>
        <p:nvPicPr>
          <p:cNvPr descr="http://russian-internet-business.com/ruchka.files/3.jpg" id="295" name="Google Shape;295;p24"/>
          <p:cNvPicPr preferRelativeResize="0"/>
          <p:nvPr/>
        </p:nvPicPr>
        <p:blipFill rotWithShape="1">
          <a:blip r:embed="rId3">
            <a:alphaModFix/>
          </a:blip>
          <a:srcRect b="0" l="0" r="0" t="0"/>
          <a:stretch/>
        </p:blipFill>
        <p:spPr>
          <a:xfrm>
            <a:off x="4191000" y="2656123"/>
            <a:ext cx="4341440" cy="4039951"/>
          </a:xfrm>
          <a:prstGeom prst="rect">
            <a:avLst/>
          </a:prstGeom>
          <a:noFill/>
          <a:ln>
            <a:noFill/>
          </a:ln>
        </p:spPr>
      </p:pic>
      <p:pic>
        <p:nvPicPr>
          <p:cNvPr descr="http://www.cezar.ua/local/goodimg/bionic-ear.jpg" id="296" name="Google Shape;296;p24"/>
          <p:cNvPicPr preferRelativeResize="0"/>
          <p:nvPr/>
        </p:nvPicPr>
        <p:blipFill rotWithShape="1">
          <a:blip r:embed="rId4">
            <a:alphaModFix/>
          </a:blip>
          <a:srcRect b="0" l="0" r="0" t="0"/>
          <a:stretch/>
        </p:blipFill>
        <p:spPr>
          <a:xfrm>
            <a:off x="631825" y="3276600"/>
            <a:ext cx="3505200" cy="3505200"/>
          </a:xfrm>
          <a:prstGeom prst="rect">
            <a:avLst/>
          </a:prstGeom>
          <a:noFill/>
          <a:ln>
            <a:noFill/>
          </a:ln>
        </p:spPr>
      </p:pic>
    </p:spTree>
  </p:cSld>
  <p:clrMapOvr>
    <a:masterClrMapping/>
  </p:clrMapOvr>
  <p:transition spd="slow" p14:dur="1600">
    <p:blinds dir="ver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âm thanh</a:t>
            </a:r>
            <a:endParaRPr/>
          </a:p>
        </p:txBody>
      </p:sp>
      <p:sp>
        <p:nvSpPr>
          <p:cNvPr id="303" name="Google Shape;303;p2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04" name="Google Shape;304;p25"/>
          <p:cNvPicPr preferRelativeResize="0"/>
          <p:nvPr/>
        </p:nvPicPr>
        <p:blipFill rotWithShape="1">
          <a:blip r:embed="rId3">
            <a:alphaModFix/>
          </a:blip>
          <a:srcRect b="0" l="0" r="0" t="0"/>
          <a:stretch/>
        </p:blipFill>
        <p:spPr>
          <a:xfrm>
            <a:off x="483815" y="1059656"/>
            <a:ext cx="8029575" cy="5486400"/>
          </a:xfrm>
          <a:prstGeom prst="rect">
            <a:avLst/>
          </a:prstGeom>
          <a:noFill/>
          <a:ln>
            <a:noFill/>
          </a:ln>
        </p:spPr>
      </p:pic>
    </p:spTree>
  </p:cSld>
  <p:clrMapOvr>
    <a:masterClrMapping/>
  </p:clrMapOvr>
  <p:transition spd="slow" p14:dur="1600">
    <p:blinds dir="ver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idx="1" type="body"/>
          </p:nvPr>
        </p:nvSpPr>
        <p:spPr>
          <a:xfrm>
            <a:off x="0" y="685800"/>
            <a:ext cx="9144000" cy="6172200"/>
          </a:xfrm>
          <a:prstGeom prst="rect">
            <a:avLst/>
          </a:prstGeom>
          <a:noFill/>
          <a:ln>
            <a:noFill/>
          </a:ln>
        </p:spPr>
        <p:txBody>
          <a:bodyPr anchorCtr="0" anchor="b" bIns="45700" lIns="91425" spcFirstLastPara="1" rIns="91425" wrap="square" tIns="45700">
            <a:normAutofit/>
          </a:bodyPr>
          <a:lstStyle/>
          <a:p>
            <a:pPr indent="0" lvl="0" marL="0" rtl="0" algn="ctr">
              <a:lnSpc>
                <a:spcPct val="114000"/>
              </a:lnSpc>
              <a:spcBef>
                <a:spcPts val="0"/>
              </a:spcBef>
              <a:spcAft>
                <a:spcPts val="0"/>
              </a:spcAft>
              <a:buClr>
                <a:schemeClr val="dk1"/>
              </a:buClr>
              <a:buSzPts val="3600"/>
              <a:buNone/>
            </a:pPr>
            <a:r>
              <a:rPr lang="en-US"/>
              <a:t>Laser microphone</a:t>
            </a:r>
            <a:endParaRPr/>
          </a:p>
        </p:txBody>
      </p:sp>
      <p:sp>
        <p:nvSpPr>
          <p:cNvPr id="311" name="Google Shape;311;p2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Kênh âm thanh</a:t>
            </a:r>
            <a:endParaRPr/>
          </a:p>
        </p:txBody>
      </p:sp>
      <p:sp>
        <p:nvSpPr>
          <p:cNvPr id="312" name="Google Shape;312;p2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http://hardbroker.ru/img/laserMic1.jpg" id="313" name="Google Shape;313;p26"/>
          <p:cNvPicPr preferRelativeResize="0"/>
          <p:nvPr/>
        </p:nvPicPr>
        <p:blipFill rotWithShape="1">
          <a:blip r:embed="rId3">
            <a:alphaModFix/>
          </a:blip>
          <a:srcRect b="0" l="0" r="0" t="0"/>
          <a:stretch/>
        </p:blipFill>
        <p:spPr>
          <a:xfrm>
            <a:off x="1600200" y="895401"/>
            <a:ext cx="5943600" cy="5132309"/>
          </a:xfrm>
          <a:prstGeom prst="rect">
            <a:avLst/>
          </a:prstGeom>
          <a:noFill/>
          <a:ln>
            <a:noFill/>
          </a:ln>
        </p:spPr>
      </p:pic>
    </p:spTree>
  </p:cSld>
  <p:clrMapOvr>
    <a:masterClrMapping/>
  </p:clrMapOvr>
  <p:transition spd="slow" p14:dur="1600">
    <p:blinds dir="ver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Video: </a:t>
            </a:r>
            <a:r>
              <a:rPr lang="en-US" u="sng">
                <a:solidFill>
                  <a:schemeClr val="hlink"/>
                </a:solidFill>
                <a:hlinkClick r:id="rId3"/>
              </a:rPr>
              <a:t>https://www.youtube.com/watch?v=iI8w2s05sd8</a:t>
            </a:r>
            <a:endParaRPr/>
          </a:p>
        </p:txBody>
      </p:sp>
      <p:sp>
        <p:nvSpPr>
          <p:cNvPr id="319" name="Google Shape;319;p2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t/>
            </a:r>
            <a:endParaRPr/>
          </a:p>
        </p:txBody>
      </p:sp>
      <p:sp>
        <p:nvSpPr>
          <p:cNvPr id="320" name="Google Shape;320;p2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21" name="Google Shape;321;p27"/>
          <p:cNvPicPr preferRelativeResize="0"/>
          <p:nvPr/>
        </p:nvPicPr>
        <p:blipFill rotWithShape="1">
          <a:blip r:embed="rId4">
            <a:alphaModFix/>
          </a:blip>
          <a:srcRect b="0" l="0" r="0" t="0"/>
          <a:stretch/>
        </p:blipFill>
        <p:spPr>
          <a:xfrm>
            <a:off x="2233840" y="3276600"/>
            <a:ext cx="5009555" cy="2816499"/>
          </a:xfrm>
          <a:prstGeom prst="rect">
            <a:avLst/>
          </a:prstGeom>
          <a:noFill/>
          <a:ln>
            <a:noFill/>
          </a:ln>
        </p:spPr>
      </p:pic>
    </p:spTree>
  </p:cSld>
  <p:clrMapOvr>
    <a:masterClrMapping/>
  </p:clrMapOvr>
  <p:transition spd="slow" p14:dur="1600">
    <p:blinds dir="ver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dk1"/>
              </a:buClr>
              <a:buSzPts val="3600"/>
              <a:buNone/>
            </a:pPr>
            <a:r>
              <a:rPr b="1" lang="en-US"/>
              <a:t>Keyboard</a:t>
            </a:r>
            <a:endParaRPr b="1"/>
          </a:p>
          <a:p>
            <a:pPr indent="0" lvl="0" marL="0" rtl="0" algn="l">
              <a:lnSpc>
                <a:spcPct val="150000"/>
              </a:lnSpc>
              <a:spcBef>
                <a:spcPts val="1200"/>
              </a:spcBef>
              <a:spcAft>
                <a:spcPts val="0"/>
              </a:spcAft>
              <a:buClr>
                <a:schemeClr val="dk1"/>
              </a:buClr>
              <a:buSzPts val="2400"/>
              <a:buNone/>
            </a:pPr>
            <a:r>
              <a:rPr lang="en-US" sz="2400"/>
              <a:t>Video 1: </a:t>
            </a:r>
            <a:r>
              <a:rPr lang="en-US" sz="2400" u="sng">
                <a:solidFill>
                  <a:schemeClr val="hlink"/>
                </a:solidFill>
                <a:hlinkClick r:id="rId3"/>
              </a:rPr>
              <a:t>https://www.youtube.com/watch?v=Kaq9P9B2BM0</a:t>
            </a:r>
            <a:endParaRPr sz="2400"/>
          </a:p>
          <a:p>
            <a:pPr indent="0" lvl="0" marL="0" rtl="0" algn="l">
              <a:lnSpc>
                <a:spcPct val="150000"/>
              </a:lnSpc>
              <a:spcBef>
                <a:spcPts val="1200"/>
              </a:spcBef>
              <a:spcAft>
                <a:spcPts val="0"/>
              </a:spcAft>
              <a:buClr>
                <a:schemeClr val="dk1"/>
              </a:buClr>
              <a:buSzPts val="2400"/>
              <a:buNone/>
            </a:pPr>
            <a:r>
              <a:rPr lang="en-US" sz="2400"/>
              <a:t>Video 2: </a:t>
            </a:r>
            <a:r>
              <a:rPr lang="en-US" sz="2400" u="sng">
                <a:solidFill>
                  <a:schemeClr val="hlink"/>
                </a:solidFill>
                <a:hlinkClick r:id="rId4"/>
              </a:rPr>
              <a:t>https://www.youtube.com/watch?v=d926EztWimM</a:t>
            </a:r>
            <a:endParaRPr sz="2400"/>
          </a:p>
        </p:txBody>
      </p:sp>
      <p:sp>
        <p:nvSpPr>
          <p:cNvPr id="328" name="Google Shape;328;p2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Rò rỉ thông tin đối với máy tính</a:t>
            </a:r>
            <a:endParaRPr/>
          </a:p>
        </p:txBody>
      </p:sp>
      <p:sp>
        <p:nvSpPr>
          <p:cNvPr id="329" name="Google Shape;329;p2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https://i.ytimg.com/vi/d926EztWimM/hqdefault.jpg?custom=true&amp;w=196&amp;h=110&amp;stc=true&amp;jpg444=true&amp;jpgq=90&amp;sp=68&amp;sigh=-APODqGa9IPXugq5Rhi4X678Tvw" id="330" name="Google Shape;330;p28">
            <a:hlinkClick r:id="rId5"/>
          </p:cNvPr>
          <p:cNvPicPr preferRelativeResize="0"/>
          <p:nvPr/>
        </p:nvPicPr>
        <p:blipFill rotWithShape="1">
          <a:blip r:embed="rId6">
            <a:alphaModFix/>
          </a:blip>
          <a:srcRect b="0" l="0" r="0" t="0"/>
          <a:stretch/>
        </p:blipFill>
        <p:spPr>
          <a:xfrm>
            <a:off x="762000" y="4495800"/>
            <a:ext cx="2681546" cy="1504951"/>
          </a:xfrm>
          <a:prstGeom prst="rect">
            <a:avLst/>
          </a:prstGeom>
          <a:noFill/>
          <a:ln>
            <a:noFill/>
          </a:ln>
        </p:spPr>
      </p:pic>
      <p:pic>
        <p:nvPicPr>
          <p:cNvPr descr="https://i.ytimg.com/vi/AFWgIAgMtiA/hqdefault.jpg?custom=true&amp;w=196&amp;h=110&amp;stc=true&amp;jpg444=true&amp;jpgq=90&amp;sp=68&amp;sigh=nICN481WNRj0_xiMwchCZbeVBmg" id="331" name="Google Shape;331;p28">
            <a:hlinkClick r:id="rId7"/>
          </p:cNvPr>
          <p:cNvPicPr preferRelativeResize="0"/>
          <p:nvPr/>
        </p:nvPicPr>
        <p:blipFill rotWithShape="1">
          <a:blip r:embed="rId8">
            <a:alphaModFix/>
          </a:blip>
          <a:srcRect b="0" l="0" r="0" t="0"/>
          <a:stretch/>
        </p:blipFill>
        <p:spPr>
          <a:xfrm>
            <a:off x="4953000" y="4495800"/>
            <a:ext cx="2681546" cy="1504951"/>
          </a:xfrm>
          <a:prstGeom prst="rect">
            <a:avLst/>
          </a:prstGeom>
          <a:noFill/>
          <a:ln>
            <a:noFill/>
          </a:ln>
        </p:spPr>
      </p:pic>
    </p:spTree>
  </p:cSld>
  <p:clrMapOvr>
    <a:masterClrMapping/>
  </p:clrMapOvr>
  <p:transition spd="slow" p14:dur="1600">
    <p:blinds dir="ver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dk1"/>
              </a:buClr>
              <a:buSzPts val="3600"/>
              <a:buNone/>
            </a:pPr>
            <a:r>
              <a:rPr b="1" lang="en-US"/>
              <a:t>USB</a:t>
            </a:r>
            <a:endParaRPr b="1"/>
          </a:p>
          <a:p>
            <a:pPr indent="0" lvl="0" marL="0" rtl="0" algn="l">
              <a:lnSpc>
                <a:spcPct val="150000"/>
              </a:lnSpc>
              <a:spcBef>
                <a:spcPts val="1200"/>
              </a:spcBef>
              <a:spcAft>
                <a:spcPts val="0"/>
              </a:spcAft>
              <a:buClr>
                <a:schemeClr val="dk1"/>
              </a:buClr>
              <a:buSzPts val="2400"/>
              <a:buNone/>
            </a:pPr>
            <a:r>
              <a:rPr lang="en-US" sz="2400"/>
              <a:t>Video 1: </a:t>
            </a:r>
            <a:r>
              <a:rPr lang="en-US" sz="2400" u="sng">
                <a:solidFill>
                  <a:schemeClr val="hlink"/>
                </a:solidFill>
                <a:hlinkClick r:id="rId3"/>
              </a:rPr>
              <a:t>https://www.youtube.com/watch?v=E28V1t-k8Hk</a:t>
            </a:r>
            <a:endParaRPr sz="2400"/>
          </a:p>
          <a:p>
            <a:pPr indent="0" lvl="0" marL="0" rtl="0" algn="l">
              <a:lnSpc>
                <a:spcPct val="150000"/>
              </a:lnSpc>
              <a:spcBef>
                <a:spcPts val="1200"/>
              </a:spcBef>
              <a:spcAft>
                <a:spcPts val="0"/>
              </a:spcAft>
              <a:buClr>
                <a:schemeClr val="dk1"/>
              </a:buClr>
              <a:buSzPts val="2400"/>
              <a:buNone/>
            </a:pPr>
            <a:r>
              <a:t/>
            </a:r>
            <a:endParaRPr sz="2400"/>
          </a:p>
        </p:txBody>
      </p:sp>
      <p:sp>
        <p:nvSpPr>
          <p:cNvPr id="338" name="Google Shape;338;p2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Rò rỉ thông tin đối với máy tính</a:t>
            </a:r>
            <a:endParaRPr/>
          </a:p>
        </p:txBody>
      </p:sp>
      <p:sp>
        <p:nvSpPr>
          <p:cNvPr id="339" name="Google Shape;339;p2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40" name="Google Shape;340;p29"/>
          <p:cNvPicPr preferRelativeResize="0"/>
          <p:nvPr/>
        </p:nvPicPr>
        <p:blipFill rotWithShape="1">
          <a:blip r:embed="rId4">
            <a:alphaModFix/>
          </a:blip>
          <a:srcRect b="0" l="0" r="0" t="0"/>
          <a:stretch/>
        </p:blipFill>
        <p:spPr>
          <a:xfrm>
            <a:off x="2209800" y="3186253"/>
            <a:ext cx="4724400" cy="2800070"/>
          </a:xfrm>
          <a:prstGeom prst="rect">
            <a:avLst/>
          </a:prstGeom>
          <a:noFill/>
          <a:ln>
            <a:noFill/>
          </a:ln>
        </p:spPr>
      </p:pic>
    </p:spTree>
  </p:cSld>
  <p:clrMapOvr>
    <a:masterClrMapping/>
  </p:clrMapOvr>
  <p:transition spd="slow" p14:dur="1600">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3"/>
          <p:cNvGrpSpPr/>
          <p:nvPr/>
        </p:nvGrpSpPr>
        <p:grpSpPr>
          <a:xfrm>
            <a:off x="304800" y="334598"/>
            <a:ext cx="8610599" cy="6188804"/>
            <a:chOff x="0" y="105998"/>
            <a:chExt cx="8610599" cy="6188804"/>
          </a:xfrm>
        </p:grpSpPr>
        <p:sp>
          <p:nvSpPr>
            <p:cNvPr id="107" name="Google Shape;107;p3"/>
            <p:cNvSpPr/>
            <p:nvPr/>
          </p:nvSpPr>
          <p:spPr>
            <a:xfrm rot="5400000">
              <a:off x="4310969" y="-2844172"/>
              <a:ext cx="1349460" cy="7249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1360800" y="171872"/>
              <a:ext cx="7183925" cy="1217710"/>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Truy cập trái phép</a:t>
              </a:r>
              <a:endParaRPr/>
            </a:p>
          </p:txBody>
        </p:sp>
        <p:sp>
          <p:nvSpPr>
            <p:cNvPr id="109" name="Google Shape;109;p3"/>
            <p:cNvSpPr/>
            <p:nvPr/>
          </p:nvSpPr>
          <p:spPr>
            <a:xfrm>
              <a:off x="0" y="213727"/>
              <a:ext cx="1134000" cy="113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166070" y="379797"/>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1" i="0" lang="en-US" sz="6100" u="none" cap="none" strike="noStrike">
                  <a:solidFill>
                    <a:schemeClr val="lt1"/>
                  </a:solidFill>
                  <a:latin typeface="Calibri"/>
                  <a:ea typeface="Calibri"/>
                  <a:cs typeface="Calibri"/>
                  <a:sym typeface="Calibri"/>
                </a:rPr>
                <a:t>1</a:t>
              </a:r>
              <a:endParaRPr/>
            </a:p>
          </p:txBody>
        </p:sp>
        <p:sp>
          <p:nvSpPr>
            <p:cNvPr id="111" name="Google Shape;111;p3"/>
            <p:cNvSpPr/>
            <p:nvPr/>
          </p:nvSpPr>
          <p:spPr>
            <a:xfrm rot="5400000">
              <a:off x="3889263" y="-846206"/>
              <a:ext cx="2192872"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1360800" y="1789304"/>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tiêu chuẩn</a:t>
              </a:r>
              <a:endParaRPr/>
            </a:p>
          </p:txBody>
        </p:sp>
        <p:sp>
          <p:nvSpPr>
            <p:cNvPr id="113" name="Google Shape;113;p3"/>
            <p:cNvSpPr/>
            <p:nvPr/>
          </p:nvSpPr>
          <p:spPr>
            <a:xfrm>
              <a:off x="0" y="2211693"/>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166070" y="2377763"/>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2</a:t>
              </a:r>
              <a:endParaRPr/>
            </a:p>
          </p:txBody>
        </p:sp>
        <p:sp>
          <p:nvSpPr>
            <p:cNvPr id="115" name="Google Shape;115;p3"/>
            <p:cNvSpPr/>
            <p:nvPr/>
          </p:nvSpPr>
          <p:spPr>
            <a:xfrm rot="5400000">
              <a:off x="3889263" y="1573466"/>
              <a:ext cx="2192872" cy="7249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1360800" y="4208977"/>
              <a:ext cx="7142753" cy="1978778"/>
            </a:xfrm>
            <a:prstGeom prst="rect">
              <a:avLst/>
            </a:prstGeom>
            <a:noFill/>
            <a:ln>
              <a:noFill/>
            </a:ln>
          </p:spPr>
          <p:txBody>
            <a:bodyPr anchorCtr="0" anchor="ctr" bIns="160000" lIns="240025" spcFirstLastPara="1" rIns="240025" wrap="square" tIns="160000">
              <a:noAutofit/>
            </a:bodyPr>
            <a:lstStyle/>
            <a:p>
              <a:pPr indent="0" lvl="0" marL="0" marR="0" rtl="0" algn="l">
                <a:lnSpc>
                  <a:spcPct val="90000"/>
                </a:lnSpc>
                <a:spcBef>
                  <a:spcPts val="0"/>
                </a:spcBef>
                <a:spcAft>
                  <a:spcPts val="0"/>
                </a:spcAft>
                <a:buClr>
                  <a:schemeClr val="dk1"/>
                </a:buClr>
                <a:buSzPts val="6300"/>
                <a:buFont typeface="Calibri"/>
                <a:buNone/>
              </a:pPr>
              <a:r>
                <a:rPr b="0" i="0" lang="en-US" sz="6300" u="none" cap="none" strike="noStrike">
                  <a:solidFill>
                    <a:schemeClr val="dk1"/>
                  </a:solidFill>
                  <a:latin typeface="Calibri"/>
                  <a:ea typeface="Calibri"/>
                  <a:cs typeface="Calibri"/>
                  <a:sym typeface="Calibri"/>
                </a:rPr>
                <a:t>Rò rỉ thông tin qua kênh kỹ thuật</a:t>
              </a:r>
              <a:endParaRPr/>
            </a:p>
          </p:txBody>
        </p:sp>
        <p:sp>
          <p:nvSpPr>
            <p:cNvPr id="117" name="Google Shape;117;p3"/>
            <p:cNvSpPr/>
            <p:nvPr/>
          </p:nvSpPr>
          <p:spPr>
            <a:xfrm>
              <a:off x="0" y="4631366"/>
              <a:ext cx="1134000" cy="113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166070" y="4797436"/>
              <a:ext cx="801860" cy="801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100"/>
                <a:buFont typeface="Calibri"/>
                <a:buNone/>
              </a:pPr>
              <a:r>
                <a:rPr b="0" i="0" lang="en-US" sz="6100" u="none" cap="none" strike="noStrike">
                  <a:solidFill>
                    <a:schemeClr val="lt1"/>
                  </a:solidFill>
                  <a:latin typeface="Calibri"/>
                  <a:ea typeface="Calibri"/>
                  <a:cs typeface="Calibri"/>
                  <a:sym typeface="Calibri"/>
                </a:rPr>
                <a:t>3</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Tree>
  </p:cSld>
  <p:clrMapOvr>
    <a:masterClrMapping/>
  </p:clrMapOvr>
  <p:transition spd="slow" p14:dur="1600">
    <p:blinds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Truy cập trái phép </a:t>
            </a:r>
            <a:r>
              <a:rPr lang="en-US"/>
              <a:t>là việc một chủ thể thu được thông tin được bảo vệ kèm theo sự phá vỡ các quy tắc truy cập hợp lệ</a:t>
            </a:r>
            <a:endParaRPr/>
          </a:p>
        </p:txBody>
      </p:sp>
      <p:sp>
        <p:nvSpPr>
          <p:cNvPr id="124" name="Google Shape;124;p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Truy cập trái phép</a:t>
            </a:r>
            <a:endParaRPr/>
          </a:p>
        </p:txBody>
      </p:sp>
      <p:sp>
        <p:nvSpPr>
          <p:cNvPr id="125" name="Google Shape;125;p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5"/>
          <p:cNvPicPr preferRelativeResize="0"/>
          <p:nvPr>
            <p:ph idx="1" type="body"/>
          </p:nvPr>
        </p:nvPicPr>
        <p:blipFill rotWithShape="1">
          <a:blip r:embed="rId3">
            <a:alphaModFix/>
          </a:blip>
          <a:srcRect b="0" l="0" r="0" t="0"/>
          <a:stretch/>
        </p:blipFill>
        <p:spPr>
          <a:xfrm>
            <a:off x="1111454" y="1892361"/>
            <a:ext cx="6921092" cy="3138390"/>
          </a:xfrm>
          <a:prstGeom prst="rect">
            <a:avLst/>
          </a:prstGeom>
          <a:noFill/>
          <a:ln>
            <a:noFill/>
          </a:ln>
        </p:spPr>
      </p:pic>
      <p:sp>
        <p:nvSpPr>
          <p:cNvPr id="131" name="Google Shape;131;p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Truy cập trái phép</a:t>
            </a:r>
            <a:endParaRPr/>
          </a:p>
        </p:txBody>
      </p:sp>
      <p:sp>
        <p:nvSpPr>
          <p:cNvPr id="132" name="Google Shape;132;p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Mức truy cập thông tin</a:t>
            </a:r>
            <a:endParaRPr/>
          </a:p>
        </p:txBody>
      </p:sp>
      <p:sp>
        <p:nvSpPr>
          <p:cNvPr id="138" name="Google Shape;138;p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39" name="Google Shape;139;p6"/>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l">
              <a:lnSpc>
                <a:spcPct val="114000"/>
              </a:lnSpc>
              <a:spcBef>
                <a:spcPts val="0"/>
              </a:spcBef>
              <a:spcAft>
                <a:spcPts val="0"/>
              </a:spcAft>
              <a:buClr>
                <a:schemeClr val="dk1"/>
              </a:buClr>
              <a:buSzPct val="100000"/>
              <a:buFont typeface="Noto Sans Symbols"/>
              <a:buChar char="❑"/>
            </a:pPr>
            <a:r>
              <a:rPr lang="en-US"/>
              <a:t>Mức các vật mang thông tin</a:t>
            </a:r>
            <a:endParaRPr/>
          </a:p>
          <a:p>
            <a:pPr indent="-285750" lvl="1" marL="742950" rtl="0" algn="l">
              <a:spcBef>
                <a:spcPts val="600"/>
              </a:spcBef>
              <a:spcAft>
                <a:spcPts val="0"/>
              </a:spcAft>
              <a:buClr>
                <a:schemeClr val="dk1"/>
              </a:buClr>
              <a:buSzPct val="100000"/>
              <a:buChar char="–"/>
            </a:pPr>
            <a:r>
              <a:rPr lang="en-US"/>
              <a:t>Có được vật mang (CD, USB, Microfilm,...) nhưng chưa chắc đã lấy được thông tin</a:t>
            </a:r>
            <a:endParaRPr/>
          </a:p>
          <a:p>
            <a:pPr indent="-342900" lvl="0" marL="342900" rtl="0" algn="l">
              <a:lnSpc>
                <a:spcPct val="114000"/>
              </a:lnSpc>
              <a:spcBef>
                <a:spcPts val="0"/>
              </a:spcBef>
              <a:spcAft>
                <a:spcPts val="0"/>
              </a:spcAft>
              <a:buClr>
                <a:schemeClr val="dk1"/>
              </a:buClr>
              <a:buSzPct val="100000"/>
              <a:buFont typeface="Noto Sans Symbols"/>
              <a:buChar char="❑"/>
            </a:pPr>
            <a:r>
              <a:rPr lang="en-US"/>
              <a:t>Mức các thiết bị tương tác với vật mang</a:t>
            </a:r>
            <a:endParaRPr/>
          </a:p>
          <a:p>
            <a:pPr indent="-285750" lvl="1" marL="742950" rtl="0" algn="l">
              <a:spcBef>
                <a:spcPts val="600"/>
              </a:spcBef>
              <a:spcAft>
                <a:spcPts val="0"/>
              </a:spcAft>
              <a:buClr>
                <a:schemeClr val="dk1"/>
              </a:buClr>
              <a:buSzPct val="100000"/>
              <a:buChar char="–"/>
            </a:pPr>
            <a:r>
              <a:rPr lang="en-US"/>
              <a:t>Tiếp cận được thiết bị nhưng chưa chắc đã vận hành được</a:t>
            </a:r>
            <a:endParaRPr/>
          </a:p>
          <a:p>
            <a:pPr indent="-342900" lvl="0" marL="342900" rtl="0" algn="l">
              <a:lnSpc>
                <a:spcPct val="114000"/>
              </a:lnSpc>
              <a:spcBef>
                <a:spcPts val="0"/>
              </a:spcBef>
              <a:spcAft>
                <a:spcPts val="0"/>
              </a:spcAft>
              <a:buClr>
                <a:schemeClr val="dk1"/>
              </a:buClr>
              <a:buSzPct val="100000"/>
              <a:buFont typeface="Noto Sans Symbols"/>
              <a:buChar char="❑"/>
            </a:pPr>
            <a:r>
              <a:rPr lang="en-US"/>
              <a:t>Mức biểu diễn thông tin</a:t>
            </a:r>
            <a:endParaRPr/>
          </a:p>
          <a:p>
            <a:pPr indent="-285750" lvl="1" marL="742950" rtl="0" algn="l">
              <a:spcBef>
                <a:spcPts val="600"/>
              </a:spcBef>
              <a:spcAft>
                <a:spcPts val="0"/>
              </a:spcAft>
              <a:buClr>
                <a:schemeClr val="dk1"/>
              </a:buClr>
              <a:buSzPct val="100000"/>
              <a:buChar char="–"/>
            </a:pPr>
            <a:r>
              <a:rPr lang="en-US"/>
              <a:t>Có được dữ liệu dưới dạng encoded hoặc encrypted hoặc steganography</a:t>
            </a:r>
            <a:endParaRPr/>
          </a:p>
          <a:p>
            <a:pPr indent="-342900" lvl="0" marL="342900" rtl="0" algn="l">
              <a:lnSpc>
                <a:spcPct val="114000"/>
              </a:lnSpc>
              <a:spcBef>
                <a:spcPts val="0"/>
              </a:spcBef>
              <a:spcAft>
                <a:spcPts val="0"/>
              </a:spcAft>
              <a:buClr>
                <a:schemeClr val="dk1"/>
              </a:buClr>
              <a:buSzPct val="100000"/>
              <a:buFont typeface="Noto Sans Symbols"/>
              <a:buChar char="❑"/>
            </a:pPr>
            <a:r>
              <a:rPr lang="en-US"/>
              <a:t>Mức nội dung</a:t>
            </a:r>
            <a:endParaRPr/>
          </a:p>
          <a:p>
            <a:pPr indent="-285750" lvl="1" marL="742950" rtl="0" algn="l">
              <a:spcBef>
                <a:spcPts val="600"/>
              </a:spcBef>
              <a:spcAft>
                <a:spcPts val="0"/>
              </a:spcAft>
              <a:buClr>
                <a:schemeClr val="dk1"/>
              </a:buClr>
              <a:buSzPct val="100000"/>
              <a:buChar char="–"/>
            </a:pPr>
            <a:r>
              <a:rPr lang="en-US"/>
              <a:t>Giải mã được dữ liệu nhưng chưa chắc đã hiểu là dữ liệu đề cập vấn đề gì (tora)</a:t>
            </a:r>
            <a:endParaRPr/>
          </a:p>
        </p:txBody>
      </p:sp>
    </p:spTree>
  </p:cSld>
  <p:clrMapOvr>
    <a:masterClrMapping/>
  </p:clrMapOvr>
  <p:transition spd="slow" p14:dur="1600">
    <p:blinds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Thu thập thông tin về hệ thống thông tin và hệ thống bảo vệ thông tin</a:t>
            </a:r>
            <a:endParaRPr/>
          </a:p>
          <a:p>
            <a:pPr indent="-342900" lvl="0" marL="342900" rtl="0" algn="l">
              <a:lnSpc>
                <a:spcPct val="114000"/>
              </a:lnSpc>
              <a:spcBef>
                <a:spcPts val="1200"/>
              </a:spcBef>
              <a:spcAft>
                <a:spcPts val="0"/>
              </a:spcAft>
              <a:buClr>
                <a:schemeClr val="dk1"/>
              </a:buClr>
              <a:buSzPts val="3600"/>
              <a:buChar char="•"/>
            </a:pPr>
            <a:r>
              <a:rPr lang="en-US"/>
              <a:t>Ăn cắp (sao chép) các vật mang tin</a:t>
            </a:r>
            <a:endParaRPr/>
          </a:p>
          <a:p>
            <a:pPr indent="-342900" lvl="0" marL="342900" rtl="0" algn="l">
              <a:lnSpc>
                <a:spcPct val="114000"/>
              </a:lnSpc>
              <a:spcBef>
                <a:spcPts val="1200"/>
              </a:spcBef>
              <a:spcAft>
                <a:spcPts val="0"/>
              </a:spcAft>
              <a:buClr>
                <a:schemeClr val="dk1"/>
              </a:buClr>
              <a:buSzPts val="3600"/>
              <a:buChar char="•"/>
            </a:pPr>
            <a:r>
              <a:rPr lang="en-US"/>
              <a:t>Xác định dạng và các thông số các vật mang thông tin</a:t>
            </a:r>
            <a:endParaRPr/>
          </a:p>
        </p:txBody>
      </p:sp>
      <p:sp>
        <p:nvSpPr>
          <p:cNvPr id="145" name="Google Shape;145;p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Truy cập trái phép</a:t>
            </a:r>
            <a:endParaRPr/>
          </a:p>
        </p:txBody>
      </p:sp>
      <p:sp>
        <p:nvSpPr>
          <p:cNvPr id="146" name="Google Shape;146;p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Thu thông tin từ bức xạ điện từ, từ tín hiệu can nhiễu lên nguồn điện</a:t>
            </a:r>
            <a:endParaRPr/>
          </a:p>
          <a:p>
            <a:pPr indent="-342900" lvl="0" marL="342900" rtl="0" algn="l">
              <a:lnSpc>
                <a:spcPct val="114000"/>
              </a:lnSpc>
              <a:spcBef>
                <a:spcPts val="1200"/>
              </a:spcBef>
              <a:spcAft>
                <a:spcPts val="0"/>
              </a:spcAft>
              <a:buClr>
                <a:schemeClr val="dk1"/>
              </a:buClr>
              <a:buSzPts val="3600"/>
              <a:buChar char="•"/>
            </a:pPr>
            <a:r>
              <a:rPr lang="en-US"/>
              <a:t>Chặn bắt dữ liệu đang trên đường truyền</a:t>
            </a:r>
            <a:endParaRPr/>
          </a:p>
          <a:p>
            <a:pPr indent="-342900" lvl="0" marL="342900" rtl="0" algn="l">
              <a:lnSpc>
                <a:spcPct val="114000"/>
              </a:lnSpc>
              <a:spcBef>
                <a:spcPts val="1200"/>
              </a:spcBef>
              <a:spcAft>
                <a:spcPts val="0"/>
              </a:spcAft>
              <a:buClr>
                <a:schemeClr val="dk1"/>
              </a:buClr>
              <a:buSzPts val="3600"/>
              <a:buChar char="•"/>
            </a:pPr>
            <a:r>
              <a:rPr lang="en-US"/>
              <a:t>Khám phá biểu diễn thông tin</a:t>
            </a:r>
            <a:endParaRPr/>
          </a:p>
          <a:p>
            <a:pPr indent="-342900" lvl="0" marL="342900" rtl="0" algn="l">
              <a:lnSpc>
                <a:spcPct val="114000"/>
              </a:lnSpc>
              <a:spcBef>
                <a:spcPts val="1200"/>
              </a:spcBef>
              <a:spcAft>
                <a:spcPts val="0"/>
              </a:spcAft>
              <a:buClr>
                <a:schemeClr val="dk1"/>
              </a:buClr>
              <a:buSzPts val="3600"/>
              <a:buChar char="•"/>
            </a:pPr>
            <a:r>
              <a:rPr lang="en-US"/>
              <a:t>Khám phá nội dung thông tin ở mức độ ngữ nghĩa</a:t>
            </a:r>
            <a:endParaRPr/>
          </a:p>
          <a:p>
            <a:pPr indent="-342900" lvl="0" marL="342900" rtl="0" algn="l">
              <a:lnSpc>
                <a:spcPct val="114000"/>
              </a:lnSpc>
              <a:spcBef>
                <a:spcPts val="1200"/>
              </a:spcBef>
              <a:spcAft>
                <a:spcPts val="0"/>
              </a:spcAft>
              <a:buClr>
                <a:schemeClr val="dk1"/>
              </a:buClr>
              <a:buSzPts val="3600"/>
              <a:buChar char="•"/>
            </a:pPr>
            <a:r>
              <a:rPr lang="en-US"/>
              <a:t>....</a:t>
            </a:r>
            <a:endParaRPr/>
          </a:p>
        </p:txBody>
      </p:sp>
      <p:sp>
        <p:nvSpPr>
          <p:cNvPr id="152" name="Google Shape;152;p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Truy cập trái phép</a:t>
            </a:r>
            <a:endParaRPr/>
          </a:p>
        </p:txBody>
      </p:sp>
      <p:sp>
        <p:nvSpPr>
          <p:cNvPr id="153" name="Google Shape;153;p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Rò rỉ thông tin</a:t>
            </a:r>
            <a:r>
              <a:rPr lang="en-US"/>
              <a:t> là việc thông tin mật bị phát tán một cách không kiểm soát ra ngoài phạm vi tổ chức hoặc ra ngoài nhóm người, mà trong đó thông tin được coi là an toàn.</a:t>
            </a:r>
            <a:endParaRPr/>
          </a:p>
        </p:txBody>
      </p:sp>
      <p:sp>
        <p:nvSpPr>
          <p:cNvPr id="159" name="Google Shape;159;p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Rò rỉ thông tin</a:t>
            </a:r>
            <a:endParaRPr/>
          </a:p>
        </p:txBody>
      </p:sp>
      <p:sp>
        <p:nvSpPr>
          <p:cNvPr id="160" name="Google Shape;160;p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2016-09-04T02:02:16Z</dcterms:created>
  <dc:creator>Nguyen Tuan Anh</dc:creator>
</cp:coreProperties>
</file>