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embeddedFontLst>
    <p:embeddedFont>
      <p:font typeface="Arial Narrow"/>
      <p:regular r:id="rId50"/>
      <p:bold r:id="rId51"/>
      <p:italic r:id="rId52"/>
      <p:boldItalic r:id="rId53"/>
    </p:embeddedFont>
    <p:embeddedFont>
      <p:font typeface="Tahoma"/>
      <p:regular r:id="rId54"/>
      <p:bold r:id="rId55"/>
    </p:embeddedFont>
    <p:embeddedFont>
      <p:font typeface="Helvetica Neue"/>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0" roundtripDataSignature="AMtx7mgxu84bSX1CbumPSJGNG21dworC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alNarrow-bold.fntdata"/><Relationship Id="rId50" Type="http://schemas.openxmlformats.org/officeDocument/2006/relationships/font" Target="fonts/ArialNarrow-regular.fntdata"/><Relationship Id="rId53" Type="http://schemas.openxmlformats.org/officeDocument/2006/relationships/font" Target="fonts/ArialNarrow-boldItalic.fntdata"/><Relationship Id="rId52" Type="http://schemas.openxmlformats.org/officeDocument/2006/relationships/font" Target="fonts/ArialNarrow-italic.fntdata"/><Relationship Id="rId11" Type="http://schemas.openxmlformats.org/officeDocument/2006/relationships/slide" Target="slides/slide5.xml"/><Relationship Id="rId55" Type="http://schemas.openxmlformats.org/officeDocument/2006/relationships/font" Target="fonts/Tahoma-bold.fntdata"/><Relationship Id="rId10" Type="http://schemas.openxmlformats.org/officeDocument/2006/relationships/slide" Target="slides/slide4.xml"/><Relationship Id="rId54" Type="http://schemas.openxmlformats.org/officeDocument/2006/relationships/font" Target="fonts/Tahoma-regular.fntdata"/><Relationship Id="rId13" Type="http://schemas.openxmlformats.org/officeDocument/2006/relationships/slide" Target="slides/slide7.xml"/><Relationship Id="rId57" Type="http://schemas.openxmlformats.org/officeDocument/2006/relationships/font" Target="fonts/HelveticaNeue-bold.fntdata"/><Relationship Id="rId12" Type="http://schemas.openxmlformats.org/officeDocument/2006/relationships/slide" Target="slides/slide6.xml"/><Relationship Id="rId56" Type="http://schemas.openxmlformats.org/officeDocument/2006/relationships/font" Target="fonts/HelveticaNeue-regular.fntdata"/><Relationship Id="rId15" Type="http://schemas.openxmlformats.org/officeDocument/2006/relationships/slide" Target="slides/slide9.xml"/><Relationship Id="rId59" Type="http://schemas.openxmlformats.org/officeDocument/2006/relationships/font" Target="fonts/HelveticaNeue-boldItalic.fntdata"/><Relationship Id="rId14" Type="http://schemas.openxmlformats.org/officeDocument/2006/relationships/slide" Target="slides/slide8.xml"/><Relationship Id="rId58"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a:t>Khóa mật mã: xác thực server trong HTTPS</a:t>
            </a:r>
            <a:endParaRPr/>
          </a:p>
          <a:p>
            <a:pPr indent="0" lvl="0" marL="0" rtl="0" algn="l">
              <a:spcBef>
                <a:spcPts val="0"/>
              </a:spcBef>
              <a:spcAft>
                <a:spcPts val="0"/>
              </a:spcAft>
              <a:buNone/>
            </a:pPr>
            <a:r>
              <a:t/>
            </a:r>
            <a:endParaRPr/>
          </a:p>
        </p:txBody>
      </p:sp>
      <p:sp>
        <p:nvSpPr>
          <p:cNvPr id="165" name="Google Shape;16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22" name="Google Shape;22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6" name="Google Shape;8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Noto Sans Symbols"/>
              <a:buChar char="▪"/>
            </a:pPr>
            <a:r>
              <a:rPr b="1" lang="vi-VN"/>
              <a:t>Sử dụng chung 1 tài khoản trên nhiều hệ thống khác nhau</a:t>
            </a:r>
            <a:r>
              <a:rPr lang="vi-VN"/>
              <a:t>: Năm 2015, người dùng iPhone bị khóa tài khoản iCloud vì mật khẩu bị lộ do:</a:t>
            </a:r>
            <a:endParaRPr/>
          </a:p>
          <a:p>
            <a:pPr indent="-171450" lvl="1" marL="628650" rtl="0" algn="l">
              <a:spcBef>
                <a:spcPts val="0"/>
              </a:spcBef>
              <a:spcAft>
                <a:spcPts val="0"/>
              </a:spcAft>
              <a:buClr>
                <a:schemeClr val="dk1"/>
              </a:buClr>
              <a:buSzPts val="1200"/>
              <a:buFont typeface="Noto Sans Symbols"/>
              <a:buChar char="▪"/>
            </a:pPr>
            <a:r>
              <a:rPr lang="vi-VN"/>
              <a:t>Sử dụng tài khoản iCloud với tài khoản trên website "khác"</a:t>
            </a:r>
            <a:endParaRPr/>
          </a:p>
          <a:p>
            <a:pPr indent="-171450" lvl="1" marL="628650" rtl="0" algn="l">
              <a:spcBef>
                <a:spcPts val="0"/>
              </a:spcBef>
              <a:spcAft>
                <a:spcPts val="0"/>
              </a:spcAft>
              <a:buClr>
                <a:schemeClr val="dk1"/>
              </a:buClr>
              <a:buSzPts val="1200"/>
              <a:buFont typeface="Noto Sans Symbols"/>
              <a:buChar char="▪"/>
            </a:pPr>
            <a:r>
              <a:rPr lang="vi-VN"/>
              <a:t>Website "khác" bị tấn công</a:t>
            </a:r>
            <a:endParaRPr/>
          </a:p>
          <a:p>
            <a:pPr indent="-171450" lvl="1" marL="628650" rtl="0" algn="l">
              <a:spcBef>
                <a:spcPts val="0"/>
              </a:spcBef>
              <a:spcAft>
                <a:spcPts val="0"/>
              </a:spcAft>
              <a:buClr>
                <a:schemeClr val="dk1"/>
              </a:buClr>
              <a:buSzPts val="1200"/>
              <a:buFont typeface="Noto Sans Symbols"/>
              <a:buChar char="▪"/>
            </a:pPr>
            <a:r>
              <a:rPr lang="vi-VN"/>
              <a:t>Hacker thử mật khẩu có được từ website "khác" để đăng nhập vào iCloud</a:t>
            </a:r>
            <a:endParaRPr/>
          </a:p>
          <a:p>
            <a:pPr indent="-171450" lvl="1" marL="628650" rtl="0" algn="l">
              <a:spcBef>
                <a:spcPts val="0"/>
              </a:spcBef>
              <a:spcAft>
                <a:spcPts val="0"/>
              </a:spcAft>
              <a:buClr>
                <a:schemeClr val="dk1"/>
              </a:buClr>
              <a:buSzPts val="1200"/>
              <a:buFont typeface="Noto Sans Symbols"/>
              <a:buChar char="▪"/>
            </a:pPr>
            <a:r>
              <a:rPr lang="vi-VN"/>
              <a:t>http://www.anninhthudo.vn/an-ninh-doi-song/khoa-may-tong-tien-doa-bien-iphone-thanh-cuc-gach/610439.antd</a:t>
            </a:r>
            <a:endParaRPr/>
          </a:p>
          <a:p>
            <a:pPr indent="0" lvl="0" marL="0" rtl="0" algn="l">
              <a:spcBef>
                <a:spcPts val="0"/>
              </a:spcBef>
              <a:spcAft>
                <a:spcPts val="0"/>
              </a:spcAft>
              <a:buNone/>
            </a:pPr>
            <a:r>
              <a:t/>
            </a:r>
            <a:endParaRPr/>
          </a:p>
        </p:txBody>
      </p:sp>
      <p:sp>
        <p:nvSpPr>
          <p:cNvPr id="254" name="Google Shape;25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vi-VN">
                <a:solidFill>
                  <a:srgbClr val="333333"/>
                </a:solidFill>
                <a:latin typeface="Helvetica Neue"/>
                <a:ea typeface="Helvetica Neue"/>
                <a:cs typeface="Helvetica Neue"/>
                <a:sym typeface="Helvetica Neue"/>
              </a:rPr>
              <a:t>Sau khi phân tích hơn 275 triệu mật khẩu bị rò rỉ trong các vụ đánh cắp, xâm nhập dữ liệu </a:t>
            </a:r>
            <a:endParaRPr/>
          </a:p>
        </p:txBody>
      </p:sp>
      <p:sp>
        <p:nvSpPr>
          <p:cNvPr id="270" name="Google Shape;27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Về phía người dùng</a:t>
            </a:r>
            <a:endParaRPr/>
          </a:p>
        </p:txBody>
      </p:sp>
      <p:sp>
        <p:nvSpPr>
          <p:cNvPr id="286" name="Google Shape;28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S:B4</a:t>
            </a:r>
            <a:endParaRPr/>
          </a:p>
        </p:txBody>
      </p:sp>
      <p:sp>
        <p:nvSpPr>
          <p:cNvPr id="318" name="Google Shape;31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a:t>Identification and Authentication: http://faculty.business.utsa.edu/rkaufman/VDSECLsn11.ppt</a:t>
            </a:r>
            <a:endParaRPr/>
          </a:p>
          <a:p>
            <a:pPr indent="0" lvl="0" marL="0" rtl="0" algn="l">
              <a:spcBef>
                <a:spcPts val="0"/>
              </a:spcBef>
              <a:spcAft>
                <a:spcPts val="0"/>
              </a:spcAft>
              <a:buNone/>
            </a:pPr>
            <a:r>
              <a:t/>
            </a:r>
            <a:endParaRPr/>
          </a:p>
        </p:txBody>
      </p:sp>
      <p:sp>
        <p:nvSpPr>
          <p:cNvPr id="326" name="Google Shape;32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76" name="Google Shape;37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Từ điển các mật khẩu, lần lượt được băm để so sánh với 1 giá trị băm/tất cả các giá trị băm trong file CSDL</a:t>
            </a:r>
            <a:endParaRPr/>
          </a:p>
          <a:p>
            <a:pPr indent="0" lvl="0" marL="0" rtl="0" algn="l">
              <a:spcBef>
                <a:spcPts val="0"/>
              </a:spcBef>
              <a:spcAft>
                <a:spcPts val="0"/>
              </a:spcAft>
              <a:buNone/>
            </a:pPr>
            <a:r>
              <a:t/>
            </a:r>
            <a:endParaRPr/>
          </a:p>
        </p:txBody>
      </p:sp>
      <p:sp>
        <p:nvSpPr>
          <p:cNvPr id="403" name="Google Shape;40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khi A muốn xác thực thì kẻ tấn công giả làm bob truy vấn với giá trị n nhỏ </a:t>
            </a:r>
            <a:endParaRPr/>
          </a:p>
          <a:p>
            <a:pPr indent="0" lvl="0" marL="0" rtl="0" algn="l">
              <a:spcBef>
                <a:spcPts val="0"/>
              </a:spcBef>
              <a:spcAft>
                <a:spcPts val="0"/>
              </a:spcAft>
              <a:buNone/>
            </a:pPr>
            <a:r>
              <a:rPr lang="vi-VN"/>
              <a:t>A sẽ trả lời h</a:t>
            </a:r>
            <a:r>
              <a:rPr baseline="30000" lang="vi-VN"/>
              <a:t>n</a:t>
            </a:r>
            <a:r>
              <a:rPr lang="vi-VN"/>
              <a:t>(Po), kẻ đứng giữa biết là có thể tính được h</a:t>
            </a:r>
            <a:r>
              <a:rPr baseline="30000" lang="vi-VN"/>
              <a:t>m </a:t>
            </a:r>
            <a:r>
              <a:rPr lang="vi-VN"/>
              <a:t>(Po) cho bất kỳ m&gt;n</a:t>
            </a:r>
            <a:endParaRPr/>
          </a:p>
        </p:txBody>
      </p:sp>
      <p:sp>
        <p:nvSpPr>
          <p:cNvPr id="429" name="Google Shape;42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Source: http://www.cgisecurity.com/owasp/html/images/HTTP_digest.png</a:t>
            </a:r>
            <a:endParaRPr/>
          </a:p>
          <a:p>
            <a:pPr indent="0" lvl="0" marL="0" rtl="0" algn="l">
              <a:spcBef>
                <a:spcPts val="0"/>
              </a:spcBef>
              <a:spcAft>
                <a:spcPts val="0"/>
              </a:spcAft>
              <a:buNone/>
            </a:pPr>
            <a:r>
              <a:rPr lang="vi-VN"/>
              <a:t>Xác thực bản tóm tắt</a:t>
            </a:r>
            <a:endParaRPr/>
          </a:p>
        </p:txBody>
      </p:sp>
      <p:sp>
        <p:nvSpPr>
          <p:cNvPr id="439" name="Google Shape;43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47"/>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7"/>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50" name="Shape 50"/>
        <p:cNvGrpSpPr/>
        <p:nvPr/>
      </p:nvGrpSpPr>
      <p:grpSpPr>
        <a:xfrm>
          <a:off x="0" y="0"/>
          <a:ext cx="0" cy="0"/>
          <a:chOff x="0" y="0"/>
          <a:chExt cx="0" cy="0"/>
        </a:xfrm>
      </p:grpSpPr>
      <p:pic>
        <p:nvPicPr>
          <p:cNvPr descr="http://www.caridad.com/wp-content/uploads/2015/11/thankyou.jpg" id="51" name="Google Shape;51;p55"/>
          <p:cNvPicPr preferRelativeResize="0"/>
          <p:nvPr/>
        </p:nvPicPr>
        <p:blipFill rotWithShape="1">
          <a:blip r:embed="rId2">
            <a:alphaModFix/>
          </a:blip>
          <a:srcRect b="0" l="0" r="0" t="0"/>
          <a:stretch/>
        </p:blipFill>
        <p:spPr>
          <a:xfrm>
            <a:off x="685800" y="914400"/>
            <a:ext cx="7810500" cy="5267326"/>
          </a:xfrm>
          <a:prstGeom prst="rect">
            <a:avLst/>
          </a:prstGeom>
          <a:noFill/>
          <a:ln>
            <a:noFill/>
          </a:ln>
        </p:spPr>
      </p:pic>
      <p:sp>
        <p:nvSpPr>
          <p:cNvPr id="52" name="Google Shape;52;p55"/>
          <p:cNvSpPr txBox="1"/>
          <p:nvPr/>
        </p:nvSpPr>
        <p:spPr>
          <a:xfrm>
            <a:off x="5791200" y="6553200"/>
            <a:ext cx="3199915"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800" u="none" cap="none" strike="noStrike">
                <a:solidFill>
                  <a:schemeClr val="dk1"/>
                </a:solidFill>
                <a:latin typeface="Calibri"/>
                <a:ea typeface="Calibri"/>
                <a:cs typeface="Calibri"/>
                <a:sym typeface="Calibri"/>
              </a:rPr>
              <a:t>http://www.caridad.com/wp-content/uploads/2015/11/thankyou.jpg</a:t>
            </a:r>
            <a:endParaRPr/>
          </a:p>
        </p:txBody>
      </p:sp>
    </p:spTree>
  </p:cSld>
  <p:clrMapOvr>
    <a:masterClrMapping/>
  </p:clrMapOvr>
  <p:transition spd="slow" p14:dur="1600">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53" name="Shape 53"/>
        <p:cNvGrpSpPr/>
        <p:nvPr/>
      </p:nvGrpSpPr>
      <p:grpSpPr>
        <a:xfrm>
          <a:off x="0" y="0"/>
          <a:ext cx="0" cy="0"/>
          <a:chOff x="0" y="0"/>
          <a:chExt cx="0" cy="0"/>
        </a:xfrm>
      </p:grpSpPr>
      <p:pic>
        <p:nvPicPr>
          <p:cNvPr descr="http://www.emoticonswallpapers.com/images/thank-you/thank-you-glitter-pictures-010.jpg" id="54" name="Google Shape;54;p56"/>
          <p:cNvPicPr preferRelativeResize="0"/>
          <p:nvPr/>
        </p:nvPicPr>
        <p:blipFill rotWithShape="1">
          <a:blip r:embed="rId2">
            <a:alphaModFix/>
          </a:blip>
          <a:srcRect b="0" l="0" r="0" t="0"/>
          <a:stretch/>
        </p:blipFill>
        <p:spPr>
          <a:xfrm>
            <a:off x="914400" y="990600"/>
            <a:ext cx="7239000" cy="4850132"/>
          </a:xfrm>
          <a:prstGeom prst="rect">
            <a:avLst/>
          </a:prstGeom>
          <a:noFill/>
          <a:ln>
            <a:noFill/>
          </a:ln>
        </p:spPr>
      </p:pic>
      <p:sp>
        <p:nvSpPr>
          <p:cNvPr id="55" name="Google Shape;55;p56"/>
          <p:cNvSpPr txBox="1"/>
          <p:nvPr/>
        </p:nvSpPr>
        <p:spPr>
          <a:xfrm>
            <a:off x="4809903" y="6553200"/>
            <a:ext cx="425789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http://www.emoticonswallpapers.com/images/thank-you/thank-you-glitter-pictures-010.jpg</a:t>
            </a:r>
            <a:endParaRPr/>
          </a:p>
        </p:txBody>
      </p:sp>
    </p:spTree>
  </p:cSld>
  <p:clrMapOvr>
    <a:masterClrMapping/>
  </p:clrMapOvr>
  <p:transition spd="slow" p14:dur="1600">
    <p:blinds dir="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3">
  <p:cSld name="Thank you 3">
    <p:spTree>
      <p:nvGrpSpPr>
        <p:cNvPr id="56" name="Shape 56"/>
        <p:cNvGrpSpPr/>
        <p:nvPr/>
      </p:nvGrpSpPr>
      <p:grpSpPr>
        <a:xfrm>
          <a:off x="0" y="0"/>
          <a:ext cx="0" cy="0"/>
          <a:chOff x="0" y="0"/>
          <a:chExt cx="0" cy="0"/>
        </a:xfrm>
      </p:grpSpPr>
      <p:sp>
        <p:nvSpPr>
          <p:cNvPr id="57" name="Google Shape;57;p57"/>
          <p:cNvSpPr txBox="1"/>
          <p:nvPr/>
        </p:nvSpPr>
        <p:spPr>
          <a:xfrm>
            <a:off x="5372558" y="6553200"/>
            <a:ext cx="369524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http://www.corydoiron.com/wp-content/uploads/2012/11/Thank-You-Kids-.jpg</a:t>
            </a:r>
            <a:endParaRPr/>
          </a:p>
        </p:txBody>
      </p:sp>
      <p:pic>
        <p:nvPicPr>
          <p:cNvPr descr="http://www.corydoiron.com/wp-content/uploads/2012/11/Thank-You-Kids-.jpg" id="58" name="Google Shape;58;p57"/>
          <p:cNvPicPr preferRelativeResize="0"/>
          <p:nvPr/>
        </p:nvPicPr>
        <p:blipFill rotWithShape="1">
          <a:blip r:embed="rId2">
            <a:alphaModFix/>
          </a:blip>
          <a:srcRect b="0" l="0" r="0" t="0"/>
          <a:stretch/>
        </p:blipFill>
        <p:spPr>
          <a:xfrm>
            <a:off x="609600" y="761999"/>
            <a:ext cx="7772400" cy="5218349"/>
          </a:xfrm>
          <a:prstGeom prst="rect">
            <a:avLst/>
          </a:prstGeom>
          <a:noFill/>
          <a:ln>
            <a:noFill/>
          </a:ln>
        </p:spPr>
      </p:pic>
    </p:spTree>
  </p:cSld>
  <p:clrMapOvr>
    <a:masterClrMapping/>
  </p:clrMapOvr>
  <p:transition spd="slow" p14:dur="1600">
    <p:blinds dir="ver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4">
  <p:cSld name="Thank you 4">
    <p:spTree>
      <p:nvGrpSpPr>
        <p:cNvPr id="59" name="Shape 59"/>
        <p:cNvGrpSpPr/>
        <p:nvPr/>
      </p:nvGrpSpPr>
      <p:grpSpPr>
        <a:xfrm>
          <a:off x="0" y="0"/>
          <a:ext cx="0" cy="0"/>
          <a:chOff x="0" y="0"/>
          <a:chExt cx="0" cy="0"/>
        </a:xfrm>
      </p:grpSpPr>
      <p:sp>
        <p:nvSpPr>
          <p:cNvPr id="60" name="Google Shape;60;p58"/>
          <p:cNvSpPr txBox="1"/>
          <p:nvPr/>
        </p:nvSpPr>
        <p:spPr>
          <a:xfrm>
            <a:off x="5105400" y="6553200"/>
            <a:ext cx="39725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http://www.marketingyourpurpose.com/wp-content/uploads/2014/04/Thank-You.jpg</a:t>
            </a:r>
            <a:endParaRPr/>
          </a:p>
        </p:txBody>
      </p:sp>
      <p:pic>
        <p:nvPicPr>
          <p:cNvPr descr="http://www.marketingyourpurpose.com/wp-content/uploads/2014/04/Thank-You.jpg" id="61" name="Google Shape;61;p58"/>
          <p:cNvPicPr preferRelativeResize="0"/>
          <p:nvPr/>
        </p:nvPicPr>
        <p:blipFill rotWithShape="1">
          <a:blip r:embed="rId2">
            <a:alphaModFix/>
          </a:blip>
          <a:srcRect b="0" l="0" r="0" t="0"/>
          <a:stretch/>
        </p:blipFill>
        <p:spPr>
          <a:xfrm>
            <a:off x="762000" y="609600"/>
            <a:ext cx="7634068" cy="5725551"/>
          </a:xfrm>
          <a:prstGeom prst="rect">
            <a:avLst/>
          </a:prstGeom>
          <a:noFill/>
          <a:ln>
            <a:noFill/>
          </a:ln>
        </p:spPr>
      </p:pic>
    </p:spTree>
  </p:cSld>
  <p:clrMapOvr>
    <a:masterClrMapping/>
  </p:clrMapOvr>
  <p:transition spd="slow" p14:dur="1600">
    <p:blinds dir="ver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5">
  <p:cSld name="Thank you 5">
    <p:spTree>
      <p:nvGrpSpPr>
        <p:cNvPr id="62" name="Shape 62"/>
        <p:cNvGrpSpPr/>
        <p:nvPr/>
      </p:nvGrpSpPr>
      <p:grpSpPr>
        <a:xfrm>
          <a:off x="0" y="0"/>
          <a:ext cx="0" cy="0"/>
          <a:chOff x="0" y="0"/>
          <a:chExt cx="0" cy="0"/>
        </a:xfrm>
      </p:grpSpPr>
      <p:sp>
        <p:nvSpPr>
          <p:cNvPr id="63" name="Google Shape;63;p59"/>
          <p:cNvSpPr txBox="1"/>
          <p:nvPr/>
        </p:nvSpPr>
        <p:spPr>
          <a:xfrm>
            <a:off x="6462600" y="6553200"/>
            <a:ext cx="26052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http://f.tqn.com/y/jobsearch/1/W/J/7/1/185275200.jpg</a:t>
            </a:r>
            <a:endParaRPr/>
          </a:p>
        </p:txBody>
      </p:sp>
      <p:pic>
        <p:nvPicPr>
          <p:cNvPr descr="http://f.tqn.com/y/jobsearch/1/W/J/7/1/185275200.jpg" id="64" name="Google Shape;64;p59"/>
          <p:cNvPicPr preferRelativeResize="0"/>
          <p:nvPr/>
        </p:nvPicPr>
        <p:blipFill rotWithShape="1">
          <a:blip r:embed="rId2">
            <a:alphaModFix/>
          </a:blip>
          <a:srcRect b="0" l="0" r="0" t="0"/>
          <a:stretch/>
        </p:blipFill>
        <p:spPr>
          <a:xfrm>
            <a:off x="685800" y="914400"/>
            <a:ext cx="7876468" cy="5257800"/>
          </a:xfrm>
          <a:prstGeom prst="rect">
            <a:avLst/>
          </a:prstGeom>
          <a:noFill/>
          <a:ln>
            <a:noFill/>
          </a:ln>
        </p:spPr>
      </p:pic>
    </p:spTree>
  </p:cSld>
  <p:clrMapOvr>
    <a:masterClrMapping/>
  </p:clrMapOvr>
  <p:transition spd="slow" p14:dur="1600">
    <p:blinds dir="ver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1">
  <p:cSld name="Mục lục phụ 1">
    <p:bg>
      <p:bgPr>
        <a:solidFill>
          <a:schemeClr val="lt1"/>
        </a:solidFill>
      </p:bgPr>
    </p:bg>
    <p:spTree>
      <p:nvGrpSpPr>
        <p:cNvPr id="65" name="Shape 65"/>
        <p:cNvGrpSpPr/>
        <p:nvPr/>
      </p:nvGrpSpPr>
      <p:grpSpPr>
        <a:xfrm>
          <a:off x="0" y="0"/>
          <a:ext cx="0" cy="0"/>
          <a:chOff x="0" y="0"/>
          <a:chExt cx="0" cy="0"/>
        </a:xfrm>
      </p:grpSpPr>
      <p:sp>
        <p:nvSpPr>
          <p:cNvPr id="66" name="Google Shape;66;p60"/>
          <p:cNvSpPr txBox="1"/>
          <p:nvPr>
            <p:ph idx="1" type="body"/>
          </p:nvPr>
        </p:nvSpPr>
        <p:spPr>
          <a:xfrm>
            <a:off x="228600" y="1143000"/>
            <a:ext cx="8610600" cy="5334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60"/>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b="1">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2">
  <p:cSld name="Mục lục phụ 2">
    <p:bg>
      <p:bgPr>
        <a:gradFill>
          <a:gsLst>
            <a:gs pos="0">
              <a:schemeClr val="lt1"/>
            </a:gs>
            <a:gs pos="100000">
              <a:srgbClr val="93939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61"/>
          <p:cNvSpPr txBox="1"/>
          <p:nvPr>
            <p:ph idx="1" type="body"/>
          </p:nvPr>
        </p:nvSpPr>
        <p:spPr>
          <a:xfrm>
            <a:off x="457200" y="1676400"/>
            <a:ext cx="8382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4000"/>
              <a:buNone/>
              <a:defRPr b="1" sz="4000"/>
            </a:lvl1pPr>
            <a:lvl2pPr indent="-228600" lvl="1" marL="914400" algn="l">
              <a:spcBef>
                <a:spcPts val="560"/>
              </a:spcBef>
              <a:spcAft>
                <a:spcPts val="0"/>
              </a:spcAft>
              <a:buClr>
                <a:schemeClr val="dk1"/>
              </a:buClr>
              <a:buSzPts val="2800"/>
              <a:buNone/>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61"/>
          <p:cNvSpPr txBox="1"/>
          <p:nvPr>
            <p:ph idx="2" type="body"/>
          </p:nvPr>
        </p:nvSpPr>
        <p:spPr>
          <a:xfrm>
            <a:off x="457200" y="2438400"/>
            <a:ext cx="8382000" cy="3124200"/>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1" name="Shape 71"/>
        <p:cNvGrpSpPr/>
        <p:nvPr/>
      </p:nvGrpSpPr>
      <p:grpSpPr>
        <a:xfrm>
          <a:off x="0" y="0"/>
          <a:ext cx="0" cy="0"/>
          <a:chOff x="0" y="0"/>
          <a:chExt cx="0" cy="0"/>
        </a:xfrm>
      </p:grpSpPr>
      <p:sp>
        <p:nvSpPr>
          <p:cNvPr id="72" name="Google Shape;72;p62"/>
          <p:cNvSpPr txBox="1"/>
          <p:nvPr>
            <p:ph idx="1" type="body"/>
          </p:nvPr>
        </p:nvSpPr>
        <p:spPr>
          <a:xfrm>
            <a:off x="0" y="476672"/>
            <a:ext cx="9144000" cy="6381328"/>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Tahoma"/>
                <a:ea typeface="Tahoma"/>
                <a:cs typeface="Tahoma"/>
                <a:sym typeface="Tahoma"/>
              </a:defRPr>
            </a:lvl1pPr>
            <a:lvl2pPr indent="-406400" lvl="1" marL="914400" algn="l">
              <a:spcBef>
                <a:spcPts val="560"/>
              </a:spcBef>
              <a:spcAft>
                <a:spcPts val="0"/>
              </a:spcAft>
              <a:buClr>
                <a:schemeClr val="dk1"/>
              </a:buClr>
              <a:buSzPts val="2800"/>
              <a:buChar char="–"/>
              <a:defRPr>
                <a:latin typeface="Tahoma"/>
                <a:ea typeface="Tahoma"/>
                <a:cs typeface="Tahoma"/>
                <a:sym typeface="Tahoma"/>
              </a:defRPr>
            </a:lvl2pPr>
            <a:lvl3pPr indent="-381000" lvl="2" marL="1371600" algn="l">
              <a:spcBef>
                <a:spcPts val="480"/>
              </a:spcBef>
              <a:spcAft>
                <a:spcPts val="0"/>
              </a:spcAft>
              <a:buClr>
                <a:schemeClr val="dk1"/>
              </a:buClr>
              <a:buSzPts val="2400"/>
              <a:buChar char="•"/>
              <a:defRPr>
                <a:latin typeface="Tahoma"/>
                <a:ea typeface="Tahoma"/>
                <a:cs typeface="Tahoma"/>
                <a:sym typeface="Tahoma"/>
              </a:defRPr>
            </a:lvl3pPr>
            <a:lvl4pPr indent="-355600" lvl="3" marL="1828800" algn="l">
              <a:spcBef>
                <a:spcPts val="400"/>
              </a:spcBef>
              <a:spcAft>
                <a:spcPts val="0"/>
              </a:spcAft>
              <a:buClr>
                <a:schemeClr val="dk1"/>
              </a:buClr>
              <a:buSzPts val="2000"/>
              <a:buChar char="–"/>
              <a:defRPr>
                <a:latin typeface="Tahoma"/>
                <a:ea typeface="Tahoma"/>
                <a:cs typeface="Tahoma"/>
                <a:sym typeface="Tahoma"/>
              </a:defRPr>
            </a:lvl4pPr>
            <a:lvl5pPr indent="-355600" lvl="4" marL="2286000" algn="l">
              <a:spcBef>
                <a:spcPts val="400"/>
              </a:spcBef>
              <a:spcAft>
                <a:spcPts val="0"/>
              </a:spcAft>
              <a:buClr>
                <a:schemeClr val="dk1"/>
              </a:buClr>
              <a:buSzPts val="2000"/>
              <a:buChar char="»"/>
              <a:defRPr>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62"/>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62"/>
          <p:cNvSpPr txBox="1"/>
          <p:nvPr>
            <p:ph type="title"/>
          </p:nvPr>
        </p:nvSpPr>
        <p:spPr>
          <a:xfrm>
            <a:off x="0" y="-27384"/>
            <a:ext cx="9144000" cy="504056"/>
          </a:xfrm>
          <a:prstGeom prst="rect">
            <a:avLst/>
          </a:prstGeom>
          <a:solidFill>
            <a:srgbClr val="8CB3E3"/>
          </a:solidFill>
          <a:ln>
            <a:noFill/>
          </a:ln>
        </p:spPr>
        <p:txBody>
          <a:bodyPr anchorCtr="0" anchor="ctr" bIns="45700" lIns="91425" spcFirstLastPara="1" rIns="91425" wrap="square" tIns="45700">
            <a:noAutofit/>
          </a:bodyPr>
          <a:lstStyle>
            <a:lvl1pPr lvl="0" algn="ctr">
              <a:spcBef>
                <a:spcPts val="0"/>
              </a:spcBef>
              <a:spcAft>
                <a:spcPts val="0"/>
              </a:spcAft>
              <a:buClr>
                <a:srgbClr val="FFFF00"/>
              </a:buClr>
              <a:buSzPts val="3200"/>
              <a:buFont typeface="Arial Narrow"/>
              <a:buNone/>
              <a:defRPr b="1" sz="3200">
                <a:solidFill>
                  <a:srgbClr val="FFFF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bg>
      <p:bgPr>
        <a:gradFill>
          <a:gsLst>
            <a:gs pos="0">
              <a:srgbClr val="97B4E4"/>
            </a:gs>
            <a:gs pos="50000">
              <a:srgbClr val="BFCFEC"/>
            </a:gs>
            <a:gs pos="100000">
              <a:srgbClr val="8CB3E3"/>
            </a:gs>
          </a:gsLst>
          <a:lin ang="5400000" scaled="0"/>
        </a:gradFill>
      </p:bgPr>
    </p:bg>
    <p:spTree>
      <p:nvGrpSpPr>
        <p:cNvPr id="24" name="Shape 24"/>
        <p:cNvGrpSpPr/>
        <p:nvPr/>
      </p:nvGrpSpPr>
      <p:grpSpPr>
        <a:xfrm>
          <a:off x="0" y="0"/>
          <a:ext cx="0" cy="0"/>
          <a:chOff x="0" y="0"/>
          <a:chExt cx="0" cy="0"/>
        </a:xfrm>
      </p:grpSpPr>
      <p:sp>
        <p:nvSpPr>
          <p:cNvPr id="25" name="Google Shape;25;p48"/>
          <p:cNvSpPr txBox="1"/>
          <p:nvPr>
            <p:ph idx="1" type="body"/>
          </p:nvPr>
        </p:nvSpPr>
        <p:spPr>
          <a:xfrm>
            <a:off x="304800" y="228600"/>
            <a:ext cx="8610600" cy="6400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 Nội dung">
  <p:cSld name="Tiêu đề + Nội dung">
    <p:spTree>
      <p:nvGrpSpPr>
        <p:cNvPr id="26" name="Shape 26"/>
        <p:cNvGrpSpPr/>
        <p:nvPr/>
      </p:nvGrpSpPr>
      <p:grpSpPr>
        <a:xfrm>
          <a:off x="0" y="0"/>
          <a:ext cx="0" cy="0"/>
          <a:chOff x="0" y="0"/>
          <a:chExt cx="0" cy="0"/>
        </a:xfrm>
      </p:grpSpPr>
      <p:sp>
        <p:nvSpPr>
          <p:cNvPr id="27" name="Google Shape;27;p4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lvl1pPr indent="-457200" lvl="0" marL="457200" algn="l">
              <a:lnSpc>
                <a:spcPct val="114000"/>
              </a:lnSpc>
              <a:spcBef>
                <a:spcPts val="600"/>
              </a:spcBef>
              <a:spcAft>
                <a:spcPts val="0"/>
              </a:spcAft>
              <a:buClr>
                <a:schemeClr val="dk1"/>
              </a:buClr>
              <a:buSzPts val="3600"/>
              <a:buChar char="•"/>
              <a:defRPr sz="3600">
                <a:latin typeface="Tahoma"/>
                <a:ea typeface="Tahoma"/>
                <a:cs typeface="Tahoma"/>
                <a:sym typeface="Tahoma"/>
              </a:defRPr>
            </a:lvl1pPr>
            <a:lvl2pPr indent="-431800" lvl="1" marL="914400" algn="l">
              <a:spcBef>
                <a:spcPts val="640"/>
              </a:spcBef>
              <a:spcAft>
                <a:spcPts val="0"/>
              </a:spcAft>
              <a:buClr>
                <a:schemeClr val="dk1"/>
              </a:buClr>
              <a:buSzPts val="3200"/>
              <a:buChar char="–"/>
              <a:defRPr sz="3200">
                <a:latin typeface="Tahoma"/>
                <a:ea typeface="Tahoma"/>
                <a:cs typeface="Tahoma"/>
                <a:sym typeface="Tahoma"/>
              </a:defRPr>
            </a:lvl2pPr>
            <a:lvl3pPr indent="-406400" lvl="2" marL="1371600" algn="l">
              <a:spcBef>
                <a:spcPts val="560"/>
              </a:spcBef>
              <a:spcAft>
                <a:spcPts val="0"/>
              </a:spcAft>
              <a:buClr>
                <a:schemeClr val="dk1"/>
              </a:buClr>
              <a:buSzPts val="2800"/>
              <a:buChar char="•"/>
              <a:defRPr sz="2800">
                <a:latin typeface="Tahoma"/>
                <a:ea typeface="Tahoma"/>
                <a:cs typeface="Tahoma"/>
                <a:sym typeface="Tahoma"/>
              </a:defRPr>
            </a:lvl3pPr>
            <a:lvl4pPr indent="-381000" lvl="3" marL="1828800" algn="l">
              <a:spcBef>
                <a:spcPts val="480"/>
              </a:spcBef>
              <a:spcAft>
                <a:spcPts val="0"/>
              </a:spcAft>
              <a:buClr>
                <a:schemeClr val="dk1"/>
              </a:buClr>
              <a:buSzPts val="2400"/>
              <a:buChar char="–"/>
              <a:defRPr sz="2400">
                <a:latin typeface="Tahoma"/>
                <a:ea typeface="Tahoma"/>
                <a:cs typeface="Tahoma"/>
                <a:sym typeface="Tahoma"/>
              </a:defRPr>
            </a:lvl4pPr>
            <a:lvl5pPr indent="-381000" lvl="4" marL="2286000" algn="l">
              <a:spcBef>
                <a:spcPts val="480"/>
              </a:spcBef>
              <a:spcAft>
                <a:spcPts val="0"/>
              </a:spcAft>
              <a:buClr>
                <a:schemeClr val="dk1"/>
              </a:buClr>
              <a:buSzPts val="2400"/>
              <a:buChar char="»"/>
              <a:defRPr sz="2400">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9"/>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4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cxnSp>
        <p:nvCxnSpPr>
          <p:cNvPr id="31" name="Google Shape;31;p49"/>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ỉ có tiêu đề">
  <p:cSld name="Chỉ có tiêu đề">
    <p:spTree>
      <p:nvGrpSpPr>
        <p:cNvPr id="32" name="Shape 32"/>
        <p:cNvGrpSpPr/>
        <p:nvPr/>
      </p:nvGrpSpPr>
      <p:grpSpPr>
        <a:xfrm>
          <a:off x="0" y="0"/>
          <a:ext cx="0" cy="0"/>
          <a:chOff x="0" y="0"/>
          <a:chExt cx="0" cy="0"/>
        </a:xfrm>
      </p:grpSpPr>
      <p:sp>
        <p:nvSpPr>
          <p:cNvPr id="33" name="Google Shape;33;p50"/>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5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cxnSp>
        <p:nvCxnSpPr>
          <p:cNvPr id="36" name="Google Shape;36;p50"/>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37" name="Shape 37"/>
        <p:cNvGrpSpPr/>
        <p:nvPr/>
      </p:nvGrpSpPr>
      <p:grpSpPr>
        <a:xfrm>
          <a:off x="0" y="0"/>
          <a:ext cx="0" cy="0"/>
          <a:chOff x="0" y="0"/>
          <a:chExt cx="0" cy="0"/>
        </a:xfrm>
      </p:grpSpPr>
      <p:sp>
        <p:nvSpPr>
          <p:cNvPr id="38" name="Google Shape;38;p46"/>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6"/>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hấn mạnh">
  <p:cSld name="Nhấn mạnh">
    <p:spTree>
      <p:nvGrpSpPr>
        <p:cNvPr id="40" name="Shape 40"/>
        <p:cNvGrpSpPr/>
        <p:nvPr/>
      </p:nvGrpSpPr>
      <p:grpSpPr>
        <a:xfrm>
          <a:off x="0" y="0"/>
          <a:ext cx="0" cy="0"/>
          <a:chOff x="0" y="0"/>
          <a:chExt cx="0" cy="0"/>
        </a:xfrm>
      </p:grpSpPr>
      <p:sp>
        <p:nvSpPr>
          <p:cNvPr id="41" name="Google Shape;41;p51"/>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51"/>
          <p:cNvSpPr txBox="1"/>
          <p:nvPr>
            <p:ph type="title"/>
          </p:nvPr>
        </p:nvSpPr>
        <p:spPr>
          <a:xfrm>
            <a:off x="0" y="-27384"/>
            <a:ext cx="9144000" cy="6882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6000"/>
              <a:buFont typeface="Arial Narrow"/>
              <a:buNone/>
              <a:defRPr b="1" sz="6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1">
  <p:cSld name="Question and Answer 1">
    <p:spTree>
      <p:nvGrpSpPr>
        <p:cNvPr id="44" name="Shape 44"/>
        <p:cNvGrpSpPr/>
        <p:nvPr/>
      </p:nvGrpSpPr>
      <p:grpSpPr>
        <a:xfrm>
          <a:off x="0" y="0"/>
          <a:ext cx="0" cy="0"/>
          <a:chOff x="0" y="0"/>
          <a:chExt cx="0" cy="0"/>
        </a:xfrm>
      </p:grpSpPr>
      <p:pic>
        <p:nvPicPr>
          <p:cNvPr descr="http://www.princetonacademy.in/wp-content/uploads/2012/03/QNA.jpg" id="45" name="Google Shape;45;p52"/>
          <p:cNvPicPr preferRelativeResize="0"/>
          <p:nvPr/>
        </p:nvPicPr>
        <p:blipFill rotWithShape="1">
          <a:blip r:embed="rId2">
            <a:alphaModFix/>
          </a:blip>
          <a:srcRect b="0" l="0" r="0" t="0"/>
          <a:stretch/>
        </p:blipFill>
        <p:spPr>
          <a:xfrm>
            <a:off x="1333500" y="533400"/>
            <a:ext cx="6057900" cy="6057900"/>
          </a:xfrm>
          <a:prstGeom prst="rect">
            <a:avLst/>
          </a:prstGeom>
          <a:noFill/>
          <a:ln>
            <a:noFill/>
          </a:ln>
        </p:spPr>
      </p:pic>
    </p:spTree>
  </p:cSld>
  <p:clrMapOvr>
    <a:masterClrMapping/>
  </p:clrMapOvr>
  <p:transition spd="slow" p14:dur="1600">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2">
  <p:cSld name="Question and Answer 2">
    <p:spTree>
      <p:nvGrpSpPr>
        <p:cNvPr id="46" name="Shape 46"/>
        <p:cNvGrpSpPr/>
        <p:nvPr/>
      </p:nvGrpSpPr>
      <p:grpSpPr>
        <a:xfrm>
          <a:off x="0" y="0"/>
          <a:ext cx="0" cy="0"/>
          <a:chOff x="0" y="0"/>
          <a:chExt cx="0" cy="0"/>
        </a:xfrm>
      </p:grpSpPr>
      <p:pic>
        <p:nvPicPr>
          <p:cNvPr descr="http://previews.123rf.com/images/donskarpo/donskarpo1211/donskarpo121100051/16217385-questions-and-answers-red-white-black-dice-isolated-on-white-background-Stock-Photo.jpg" id="47" name="Google Shape;47;p53"/>
          <p:cNvPicPr preferRelativeResize="0"/>
          <p:nvPr/>
        </p:nvPicPr>
        <p:blipFill rotWithShape="1">
          <a:blip r:embed="rId2">
            <a:alphaModFix/>
          </a:blip>
          <a:srcRect b="0" l="0" r="0" t="0"/>
          <a:stretch/>
        </p:blipFill>
        <p:spPr>
          <a:xfrm>
            <a:off x="1066800" y="1676399"/>
            <a:ext cx="6991350" cy="3486151"/>
          </a:xfrm>
          <a:prstGeom prst="rect">
            <a:avLst/>
          </a:prstGeom>
          <a:noFill/>
          <a:ln>
            <a:noFill/>
          </a:ln>
        </p:spPr>
      </p:pic>
    </p:spTree>
  </p:cSld>
  <p:clrMapOvr>
    <a:masterClrMapping/>
  </p:clrMapOvr>
  <p:transition spd="slow" p14:dur="1600">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3">
  <p:cSld name="Question and Answer 3">
    <p:spTree>
      <p:nvGrpSpPr>
        <p:cNvPr id="48" name="Shape 48"/>
        <p:cNvGrpSpPr/>
        <p:nvPr/>
      </p:nvGrpSpPr>
      <p:grpSpPr>
        <a:xfrm>
          <a:off x="0" y="0"/>
          <a:ext cx="0" cy="0"/>
          <a:chOff x="0" y="0"/>
          <a:chExt cx="0" cy="0"/>
        </a:xfrm>
      </p:grpSpPr>
      <p:pic>
        <p:nvPicPr>
          <p:cNvPr descr="http://3.bp.blogspot.com/_vtyKKLw61_o/TTf-XH2pTWI/AAAAAAAAAPE/u54vJMaZa-s/s1600/question.gif" id="49" name="Google Shape;49;p54"/>
          <p:cNvPicPr preferRelativeResize="0"/>
          <p:nvPr/>
        </p:nvPicPr>
        <p:blipFill rotWithShape="1">
          <a:blip r:embed="rId2">
            <a:alphaModFix/>
          </a:blip>
          <a:srcRect b="0" l="0" r="0" t="0"/>
          <a:stretch/>
        </p:blipFill>
        <p:spPr>
          <a:xfrm>
            <a:off x="2971800" y="76200"/>
            <a:ext cx="2997200" cy="6295626"/>
          </a:xfrm>
          <a:prstGeom prst="rect">
            <a:avLst/>
          </a:prstGeom>
          <a:noFill/>
          <a:ln>
            <a:noFill/>
          </a:ln>
        </p:spPr>
      </p:pic>
    </p:spTree>
  </p:cSld>
  <p:clrMapOvr>
    <a:masterClrMapping/>
  </p:clrMapOvr>
  <p:transition spd="slow" p14:dur="1600">
    <p:blinds dir="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Google Shape;1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p>
            <a:pPr indent="0" lvl="0" marL="0" rtl="0" algn="ctr">
              <a:lnSpc>
                <a:spcPct val="114000"/>
              </a:lnSpc>
              <a:spcBef>
                <a:spcPts val="0"/>
              </a:spcBef>
              <a:spcAft>
                <a:spcPts val="0"/>
              </a:spcAft>
              <a:buClr>
                <a:schemeClr val="lt1"/>
              </a:buClr>
              <a:buSzPts val="4000"/>
              <a:buFont typeface="Arial"/>
              <a:buNone/>
            </a:pPr>
            <a:r>
              <a:rPr lang="vi-VN"/>
              <a:t>CƠ SỞ AN TOÀN THÔNG TIN</a:t>
            </a:r>
            <a:endParaRPr/>
          </a:p>
        </p:txBody>
      </p:sp>
      <p:sp>
        <p:nvSpPr>
          <p:cNvPr id="82" name="Google Shape;82;p1"/>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200"/>
              <a:buNone/>
            </a:pPr>
            <a:r>
              <a:rPr lang="vi-VN"/>
              <a:t>Bài 04. Định danh và xác thực</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168" name="Google Shape;168;p1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69" name="Google Shape;169;p10"/>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l">
              <a:lnSpc>
                <a:spcPct val="114000"/>
              </a:lnSpc>
              <a:spcBef>
                <a:spcPts val="0"/>
              </a:spcBef>
              <a:spcAft>
                <a:spcPts val="0"/>
              </a:spcAft>
              <a:buClr>
                <a:srgbClr val="FF0000"/>
              </a:buClr>
              <a:buSzPct val="100000"/>
              <a:buFont typeface="Noto Sans Symbols"/>
              <a:buChar char="❑"/>
            </a:pPr>
            <a:r>
              <a:rPr b="1" lang="vi-VN">
                <a:solidFill>
                  <a:srgbClr val="FF0000"/>
                </a:solidFill>
              </a:rPr>
              <a:t>Cái người dùng có</a:t>
            </a:r>
            <a:endParaRPr/>
          </a:p>
          <a:p>
            <a:pPr indent="-342900" lvl="0" marL="342900" rtl="0" algn="l">
              <a:lnSpc>
                <a:spcPct val="114000"/>
              </a:lnSpc>
              <a:spcBef>
                <a:spcPts val="1200"/>
              </a:spcBef>
              <a:spcAft>
                <a:spcPts val="0"/>
              </a:spcAft>
              <a:buClr>
                <a:schemeClr val="dk1"/>
              </a:buClr>
              <a:buSzPct val="100000"/>
              <a:buChar char="•"/>
            </a:pPr>
            <a:r>
              <a:rPr lang="vi-VN"/>
              <a:t>Chìa khóa, giấy tờ tùy thân</a:t>
            </a:r>
            <a:endParaRPr/>
          </a:p>
          <a:p>
            <a:pPr indent="-342900" lvl="0" marL="342900" rtl="0" algn="l">
              <a:lnSpc>
                <a:spcPct val="114000"/>
              </a:lnSpc>
              <a:spcBef>
                <a:spcPts val="1200"/>
              </a:spcBef>
              <a:spcAft>
                <a:spcPts val="0"/>
              </a:spcAft>
              <a:buClr>
                <a:schemeClr val="dk1"/>
              </a:buClr>
              <a:buSzPct val="100000"/>
              <a:buChar char="•"/>
            </a:pPr>
            <a:r>
              <a:rPr lang="vi-VN"/>
              <a:t>Thẻ từ, smartcard</a:t>
            </a:r>
            <a:endParaRPr/>
          </a:p>
          <a:p>
            <a:pPr indent="-342900" lvl="0" marL="342900" rtl="0" algn="l">
              <a:lnSpc>
                <a:spcPct val="114000"/>
              </a:lnSpc>
              <a:spcBef>
                <a:spcPts val="1200"/>
              </a:spcBef>
              <a:spcAft>
                <a:spcPts val="0"/>
              </a:spcAft>
              <a:buClr>
                <a:schemeClr val="dk1"/>
              </a:buClr>
              <a:buSzPct val="100000"/>
              <a:buChar char="•"/>
            </a:pPr>
            <a:r>
              <a:rPr lang="vi-VN"/>
              <a:t>OTP token, Cryptographic token, khóa mật mã</a:t>
            </a:r>
            <a:endParaRPr/>
          </a:p>
          <a:p>
            <a:pPr indent="-342900" lvl="0" marL="342900" rtl="0" algn="l">
              <a:lnSpc>
                <a:spcPct val="114000"/>
              </a:lnSpc>
              <a:spcBef>
                <a:spcPts val="1200"/>
              </a:spcBef>
              <a:spcAft>
                <a:spcPts val="0"/>
              </a:spcAft>
              <a:buClr>
                <a:schemeClr val="dk1"/>
              </a:buClr>
              <a:buSzPct val="100000"/>
              <a:buChar char="•"/>
            </a:pPr>
            <a:r>
              <a:rPr lang="vi-VN"/>
              <a:t>SIM điện thoại</a:t>
            </a:r>
            <a:endParaRPr/>
          </a:p>
          <a:p>
            <a:pPr indent="-342900" lvl="0" marL="342900" rtl="0" algn="l">
              <a:lnSpc>
                <a:spcPct val="114000"/>
              </a:lnSpc>
              <a:spcBef>
                <a:spcPts val="1200"/>
              </a:spcBef>
              <a:spcAft>
                <a:spcPts val="0"/>
              </a:spcAft>
              <a:buClr>
                <a:schemeClr val="dk1"/>
              </a:buClr>
              <a:buSzPct val="100000"/>
              <a:buChar char="•"/>
            </a:pPr>
            <a:r>
              <a:rPr b="1" lang="vi-VN"/>
              <a:t>Ưu điểm</a:t>
            </a:r>
            <a:r>
              <a:rPr lang="vi-VN"/>
              <a:t>: phù hợp cho xác thực đa nhân tố</a:t>
            </a:r>
            <a:endParaRPr/>
          </a:p>
          <a:p>
            <a:pPr indent="-342900" lvl="0" marL="342900" rtl="0" algn="l">
              <a:lnSpc>
                <a:spcPct val="114000"/>
              </a:lnSpc>
              <a:spcBef>
                <a:spcPts val="1200"/>
              </a:spcBef>
              <a:spcAft>
                <a:spcPts val="0"/>
              </a:spcAft>
              <a:buClr>
                <a:schemeClr val="dk1"/>
              </a:buClr>
              <a:buSzPct val="100000"/>
              <a:buChar char="•"/>
            </a:pPr>
            <a:r>
              <a:rPr b="1" lang="vi-VN"/>
              <a:t>Nhược điểm</a:t>
            </a:r>
            <a:r>
              <a:rPr lang="vi-VN"/>
              <a:t>:</a:t>
            </a:r>
            <a:endParaRPr/>
          </a:p>
          <a:p>
            <a:pPr indent="-285750" lvl="1" marL="742950" rtl="0" algn="l">
              <a:spcBef>
                <a:spcPts val="1192"/>
              </a:spcBef>
              <a:spcAft>
                <a:spcPts val="0"/>
              </a:spcAft>
              <a:buClr>
                <a:schemeClr val="dk1"/>
              </a:buClr>
              <a:buSzPct val="100000"/>
              <a:buChar char="–"/>
            </a:pPr>
            <a:r>
              <a:rPr lang="vi-VN"/>
              <a:t>Chi phí cao</a:t>
            </a:r>
            <a:endParaRPr/>
          </a:p>
          <a:p>
            <a:pPr indent="-285750" lvl="1" marL="742950" rtl="0" algn="l">
              <a:spcBef>
                <a:spcPts val="592"/>
              </a:spcBef>
              <a:spcAft>
                <a:spcPts val="0"/>
              </a:spcAft>
              <a:buClr>
                <a:schemeClr val="dk1"/>
              </a:buClr>
              <a:buSzPct val="100000"/>
              <a:buChar char="–"/>
            </a:pPr>
            <a:r>
              <a:rPr lang="vi-VN"/>
              <a:t>Có thể bị mất, chiếm đoạt, làm giả</a:t>
            </a:r>
            <a:endParaRPr/>
          </a:p>
        </p:txBody>
      </p:sp>
    </p:spTree>
  </p:cSld>
  <p:clrMapOvr>
    <a:masterClrMapping/>
  </p:clrMapOvr>
  <p:transition spd="slow" p14:dur="1600">
    <p:blinds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176" name="Google Shape;176;p1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77" name="Google Shape;177;p11"/>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l">
              <a:lnSpc>
                <a:spcPct val="114000"/>
              </a:lnSpc>
              <a:spcBef>
                <a:spcPts val="0"/>
              </a:spcBef>
              <a:spcAft>
                <a:spcPts val="0"/>
              </a:spcAft>
              <a:buClr>
                <a:srgbClr val="FF0000"/>
              </a:buClr>
              <a:buSzPct val="100000"/>
              <a:buFont typeface="Noto Sans Symbols"/>
              <a:buChar char="❑"/>
            </a:pPr>
            <a:r>
              <a:rPr b="1" lang="vi-VN">
                <a:solidFill>
                  <a:srgbClr val="FF0000"/>
                </a:solidFill>
              </a:rPr>
              <a:t>Cái thuộc về bản thể người dùng</a:t>
            </a:r>
            <a:endParaRPr/>
          </a:p>
          <a:p>
            <a:pPr indent="-342900" lvl="0" marL="342900" rtl="0" algn="l">
              <a:lnSpc>
                <a:spcPct val="114000"/>
              </a:lnSpc>
              <a:spcBef>
                <a:spcPts val="1200"/>
              </a:spcBef>
              <a:spcAft>
                <a:spcPts val="0"/>
              </a:spcAft>
              <a:buClr>
                <a:schemeClr val="dk1"/>
              </a:buClr>
              <a:buSzPct val="100000"/>
              <a:buChar char="•"/>
            </a:pPr>
            <a:r>
              <a:rPr lang="vi-VN"/>
              <a:t>Khuôn mặt, vân tay, bàn tay</a:t>
            </a:r>
            <a:endParaRPr/>
          </a:p>
          <a:p>
            <a:pPr indent="-342900" lvl="0" marL="342900" rtl="0" algn="l">
              <a:lnSpc>
                <a:spcPct val="114000"/>
              </a:lnSpc>
              <a:spcBef>
                <a:spcPts val="1200"/>
              </a:spcBef>
              <a:spcAft>
                <a:spcPts val="0"/>
              </a:spcAft>
              <a:buClr>
                <a:schemeClr val="dk1"/>
              </a:buClr>
              <a:buSzPct val="100000"/>
              <a:buChar char="•"/>
            </a:pPr>
            <a:r>
              <a:rPr lang="vi-VN"/>
              <a:t>Võng mạc</a:t>
            </a:r>
            <a:endParaRPr/>
          </a:p>
          <a:p>
            <a:pPr indent="-342900" lvl="0" marL="342900" rtl="0" algn="l">
              <a:lnSpc>
                <a:spcPct val="114000"/>
              </a:lnSpc>
              <a:spcBef>
                <a:spcPts val="1200"/>
              </a:spcBef>
              <a:spcAft>
                <a:spcPts val="0"/>
              </a:spcAft>
              <a:buClr>
                <a:schemeClr val="dk1"/>
              </a:buClr>
              <a:buSzPct val="100000"/>
              <a:buChar char="•"/>
            </a:pPr>
            <a:r>
              <a:rPr lang="vi-VN"/>
              <a:t>Giọng nói</a:t>
            </a:r>
            <a:endParaRPr/>
          </a:p>
          <a:p>
            <a:pPr indent="-342900" lvl="0" marL="342900" rtl="0" algn="l">
              <a:lnSpc>
                <a:spcPct val="114000"/>
              </a:lnSpc>
              <a:spcBef>
                <a:spcPts val="1200"/>
              </a:spcBef>
              <a:spcAft>
                <a:spcPts val="0"/>
              </a:spcAft>
              <a:buClr>
                <a:schemeClr val="dk1"/>
              </a:buClr>
              <a:buSzPct val="100000"/>
              <a:buChar char="•"/>
            </a:pPr>
            <a:r>
              <a:rPr b="1" lang="vi-VN"/>
              <a:t>Ưu điểm</a:t>
            </a:r>
            <a:r>
              <a:rPr lang="vi-VN"/>
              <a:t>: không bị sao chép, làm mất, đánh cắp</a:t>
            </a:r>
            <a:endParaRPr/>
          </a:p>
          <a:p>
            <a:pPr indent="-342900" lvl="0" marL="342900" rtl="0" algn="l">
              <a:lnSpc>
                <a:spcPct val="114000"/>
              </a:lnSpc>
              <a:spcBef>
                <a:spcPts val="1200"/>
              </a:spcBef>
              <a:spcAft>
                <a:spcPts val="0"/>
              </a:spcAft>
              <a:buClr>
                <a:schemeClr val="dk1"/>
              </a:buClr>
              <a:buSzPct val="100000"/>
              <a:buChar char="•"/>
            </a:pPr>
            <a:r>
              <a:rPr b="1" lang="vi-VN"/>
              <a:t>Nhược điểm</a:t>
            </a:r>
            <a:r>
              <a:rPr lang="vi-VN"/>
              <a:t>:</a:t>
            </a:r>
            <a:endParaRPr/>
          </a:p>
          <a:p>
            <a:pPr indent="-285750" lvl="1" marL="742950" rtl="0" algn="l">
              <a:spcBef>
                <a:spcPts val="1192"/>
              </a:spcBef>
              <a:spcAft>
                <a:spcPts val="0"/>
              </a:spcAft>
              <a:buClr>
                <a:schemeClr val="dk1"/>
              </a:buClr>
              <a:buSzPct val="100000"/>
              <a:buChar char="–"/>
            </a:pPr>
            <a:r>
              <a:rPr lang="vi-VN"/>
              <a:t>Chi phí rất cao</a:t>
            </a:r>
            <a:endParaRPr/>
          </a:p>
          <a:p>
            <a:pPr indent="-285750" lvl="1" marL="742950" rtl="0" algn="l">
              <a:spcBef>
                <a:spcPts val="592"/>
              </a:spcBef>
              <a:spcAft>
                <a:spcPts val="0"/>
              </a:spcAft>
              <a:buClr>
                <a:schemeClr val="dk1"/>
              </a:buClr>
              <a:buSzPct val="100000"/>
              <a:buChar char="–"/>
            </a:pPr>
            <a:r>
              <a:rPr lang="vi-VN"/>
              <a:t>Có thể thay đổi theo thể trạng</a:t>
            </a:r>
            <a:endParaRPr/>
          </a:p>
          <a:p>
            <a:pPr indent="-285750" lvl="1" marL="742950" rtl="0" algn="l">
              <a:spcBef>
                <a:spcPts val="592"/>
              </a:spcBef>
              <a:spcAft>
                <a:spcPts val="0"/>
              </a:spcAft>
              <a:buClr>
                <a:schemeClr val="dk1"/>
              </a:buClr>
              <a:buSzPct val="100000"/>
              <a:buChar char="–"/>
            </a:pPr>
            <a:r>
              <a:rPr lang="vi-VN"/>
              <a:t>Không phù hợp cho xác thực qua mạng</a:t>
            </a:r>
            <a:endParaRPr/>
          </a:p>
        </p:txBody>
      </p:sp>
    </p:spTree>
  </p:cSld>
  <p:clrMapOvr>
    <a:masterClrMapping/>
  </p:clrMapOvr>
  <p:transition spd="slow" p14:dur="1600">
    <p:blinds dir="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184" name="Google Shape;184;p1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85" name="Google Shape;185;p12"/>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rgbClr val="FF0000"/>
              </a:buClr>
              <a:buSzPts val="3600"/>
              <a:buFont typeface="Noto Sans Symbols"/>
              <a:buChar char="❑"/>
            </a:pPr>
            <a:r>
              <a:rPr b="1" lang="vi-VN">
                <a:solidFill>
                  <a:srgbClr val="FF0000"/>
                </a:solidFill>
              </a:rPr>
              <a:t>Đặc điểm hành vi người dùng</a:t>
            </a:r>
            <a:endParaRPr/>
          </a:p>
          <a:p>
            <a:pPr indent="-342900" lvl="0" marL="342900" rtl="0" algn="l">
              <a:lnSpc>
                <a:spcPct val="114000"/>
              </a:lnSpc>
              <a:spcBef>
                <a:spcPts val="1200"/>
              </a:spcBef>
              <a:spcAft>
                <a:spcPts val="0"/>
              </a:spcAft>
              <a:buClr>
                <a:schemeClr val="dk1"/>
              </a:buClr>
              <a:buSzPts val="3600"/>
              <a:buChar char="•"/>
            </a:pPr>
            <a:r>
              <a:rPr lang="vi-VN"/>
              <a:t>Chữ ký bàn phím</a:t>
            </a:r>
            <a:endParaRPr/>
          </a:p>
          <a:p>
            <a:pPr indent="-342900" lvl="0" marL="342900" rtl="0" algn="l">
              <a:lnSpc>
                <a:spcPct val="114000"/>
              </a:lnSpc>
              <a:spcBef>
                <a:spcPts val="1200"/>
              </a:spcBef>
              <a:spcAft>
                <a:spcPts val="0"/>
              </a:spcAft>
              <a:buClr>
                <a:schemeClr val="dk1"/>
              </a:buClr>
              <a:buSzPts val="3600"/>
              <a:buChar char="•"/>
            </a:pPr>
            <a:r>
              <a:rPr lang="vi-VN"/>
              <a:t>Chữ ký viết tay (tốc độ và gia tốc)</a:t>
            </a:r>
            <a:endParaRPr/>
          </a:p>
          <a:p>
            <a:pPr indent="-342900" lvl="0" marL="342900" rtl="0" algn="l">
              <a:lnSpc>
                <a:spcPct val="114000"/>
              </a:lnSpc>
              <a:spcBef>
                <a:spcPts val="1200"/>
              </a:spcBef>
              <a:spcAft>
                <a:spcPts val="0"/>
              </a:spcAft>
              <a:buClr>
                <a:schemeClr val="dk1"/>
              </a:buClr>
              <a:buSzPts val="3600"/>
              <a:buChar char="•"/>
            </a:pPr>
            <a:r>
              <a:rPr b="1" lang="vi-VN"/>
              <a:t>Ưu điểm</a:t>
            </a:r>
            <a:r>
              <a:rPr lang="vi-VN"/>
              <a:t>: không bị sao chép, đánh cắp</a:t>
            </a:r>
            <a:endParaRPr/>
          </a:p>
          <a:p>
            <a:pPr indent="-342900" lvl="0" marL="342900" rtl="0" algn="l">
              <a:lnSpc>
                <a:spcPct val="114000"/>
              </a:lnSpc>
              <a:spcBef>
                <a:spcPts val="1200"/>
              </a:spcBef>
              <a:spcAft>
                <a:spcPts val="0"/>
              </a:spcAft>
              <a:buClr>
                <a:schemeClr val="dk1"/>
              </a:buClr>
              <a:buSzPts val="3600"/>
              <a:buChar char="•"/>
            </a:pPr>
            <a:r>
              <a:rPr b="1" lang="vi-VN"/>
              <a:t>Nhược điểm</a:t>
            </a:r>
            <a:r>
              <a:rPr lang="vi-VN"/>
              <a:t>:</a:t>
            </a:r>
            <a:endParaRPr/>
          </a:p>
          <a:p>
            <a:pPr indent="-285750" lvl="1" marL="742950" rtl="0" algn="l">
              <a:spcBef>
                <a:spcPts val="1240"/>
              </a:spcBef>
              <a:spcAft>
                <a:spcPts val="0"/>
              </a:spcAft>
              <a:buClr>
                <a:schemeClr val="dk1"/>
              </a:buClr>
              <a:buSzPts val="3200"/>
              <a:buChar char="–"/>
            </a:pPr>
            <a:r>
              <a:rPr lang="vi-VN"/>
              <a:t>Chi phí cao</a:t>
            </a:r>
            <a:endParaRPr/>
          </a:p>
          <a:p>
            <a:pPr indent="-285750" lvl="1" marL="742950" rtl="0" algn="l">
              <a:spcBef>
                <a:spcPts val="640"/>
              </a:spcBef>
              <a:spcAft>
                <a:spcPts val="0"/>
              </a:spcAft>
              <a:buClr>
                <a:schemeClr val="dk1"/>
              </a:buClr>
              <a:buSzPts val="3200"/>
              <a:buChar char="–"/>
            </a:pPr>
            <a:r>
              <a:rPr lang="vi-VN"/>
              <a:t>Không ổn định; có thể thay đổi theo thời gian</a:t>
            </a:r>
            <a:endParaRPr/>
          </a:p>
          <a:p>
            <a:pPr indent="-285750" lvl="1" marL="742950" rtl="0" algn="l">
              <a:spcBef>
                <a:spcPts val="640"/>
              </a:spcBef>
              <a:spcAft>
                <a:spcPts val="0"/>
              </a:spcAft>
              <a:buClr>
                <a:schemeClr val="dk1"/>
              </a:buClr>
              <a:buSzPts val="3200"/>
              <a:buChar char="–"/>
            </a:pPr>
            <a:r>
              <a:rPr lang="vi-VN"/>
              <a:t>Không phù hợp cho xác thực qua mạng</a:t>
            </a:r>
            <a:endParaRPr/>
          </a:p>
        </p:txBody>
      </p:sp>
    </p:spTree>
  </p:cSld>
  <p:clrMapOvr>
    <a:masterClrMapping/>
  </p:clrMapOvr>
  <p:transition spd="slow" p14:dur="1600">
    <p:blinds dir="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192" name="Google Shape;192;p1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93" name="Google Shape;193;p13"/>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rgbClr val="FF0000"/>
              </a:buClr>
              <a:buSzPts val="3600"/>
              <a:buFont typeface="Noto Sans Symbols"/>
              <a:buChar char="❑"/>
            </a:pPr>
            <a:r>
              <a:rPr b="1" lang="vi-VN">
                <a:solidFill>
                  <a:srgbClr val="FF0000"/>
                </a:solidFill>
              </a:rPr>
              <a:t>Các đặc trưng liên quan đến người dùng</a:t>
            </a:r>
            <a:endParaRPr/>
          </a:p>
          <a:p>
            <a:pPr indent="-342900" lvl="0" marL="342900" rtl="0" algn="l">
              <a:lnSpc>
                <a:spcPct val="114000"/>
              </a:lnSpc>
              <a:spcBef>
                <a:spcPts val="1200"/>
              </a:spcBef>
              <a:spcAft>
                <a:spcPts val="0"/>
              </a:spcAft>
              <a:buClr>
                <a:schemeClr val="dk1"/>
              </a:buClr>
              <a:buSzPts val="3600"/>
              <a:buChar char="•"/>
            </a:pPr>
            <a:r>
              <a:rPr lang="vi-VN"/>
              <a:t>Vị trí trên mặt đất (qua hệ thống định vị toàn cầu)</a:t>
            </a:r>
            <a:endParaRPr/>
          </a:p>
          <a:p>
            <a:pPr indent="-342900" lvl="0" marL="342900" rtl="0" algn="l">
              <a:lnSpc>
                <a:spcPct val="114000"/>
              </a:lnSpc>
              <a:spcBef>
                <a:spcPts val="1200"/>
              </a:spcBef>
              <a:spcAft>
                <a:spcPts val="0"/>
              </a:spcAft>
              <a:buClr>
                <a:schemeClr val="dk1"/>
              </a:buClr>
              <a:buSzPts val="3600"/>
              <a:buChar char="•"/>
            </a:pPr>
            <a:r>
              <a:rPr b="1" lang="vi-VN"/>
              <a:t>Nhược điểm</a:t>
            </a:r>
            <a:r>
              <a:rPr lang="vi-VN"/>
              <a:t>:</a:t>
            </a:r>
            <a:endParaRPr/>
          </a:p>
          <a:p>
            <a:pPr indent="-285750" lvl="1" marL="742950" rtl="0" algn="l">
              <a:spcBef>
                <a:spcPts val="1240"/>
              </a:spcBef>
              <a:spcAft>
                <a:spcPts val="0"/>
              </a:spcAft>
              <a:buClr>
                <a:schemeClr val="dk1"/>
              </a:buClr>
              <a:buSzPts val="3200"/>
              <a:buChar char="–"/>
            </a:pPr>
            <a:r>
              <a:rPr lang="vi-VN"/>
              <a:t>Chi phí rất cao</a:t>
            </a:r>
            <a:endParaRPr/>
          </a:p>
          <a:p>
            <a:pPr indent="-285750" lvl="1" marL="742950" rtl="0" algn="l">
              <a:spcBef>
                <a:spcPts val="640"/>
              </a:spcBef>
              <a:spcAft>
                <a:spcPts val="0"/>
              </a:spcAft>
              <a:buClr>
                <a:schemeClr val="dk1"/>
              </a:buClr>
              <a:buSzPts val="3200"/>
              <a:buChar char="–"/>
            </a:pPr>
            <a:r>
              <a:rPr lang="vi-VN"/>
              <a:t>Làm lộ thông tin riêng tư người dùng</a:t>
            </a:r>
            <a:endParaRPr/>
          </a:p>
        </p:txBody>
      </p:sp>
    </p:spTree>
  </p:cSld>
  <p:clrMapOvr>
    <a:masterClrMapping/>
  </p:clrMapOvr>
  <p:transition spd="slow" p14:dur="1600">
    <p:blinds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200" name="Google Shape;200;p1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01" name="Google Shape;201;p14"/>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0" lvl="0" marL="0" rtl="0" algn="ctr">
              <a:lnSpc>
                <a:spcPct val="114000"/>
              </a:lnSpc>
              <a:spcBef>
                <a:spcPts val="0"/>
              </a:spcBef>
              <a:spcAft>
                <a:spcPts val="0"/>
              </a:spcAft>
              <a:buClr>
                <a:srgbClr val="FF00FF"/>
              </a:buClr>
              <a:buSzPts val="4000"/>
              <a:buNone/>
            </a:pPr>
            <a:r>
              <a:rPr b="1" lang="vi-VN" sz="4000">
                <a:solidFill>
                  <a:srgbClr val="FF00FF"/>
                </a:solidFill>
              </a:rPr>
              <a:t>Xác thực đa nhân tố</a:t>
            </a:r>
            <a:endParaRPr/>
          </a:p>
          <a:p>
            <a:pPr indent="-342900" lvl="0" marL="342900" rtl="0" algn="l">
              <a:lnSpc>
                <a:spcPct val="114000"/>
              </a:lnSpc>
              <a:spcBef>
                <a:spcPts val="1200"/>
              </a:spcBef>
              <a:spcAft>
                <a:spcPts val="0"/>
              </a:spcAft>
              <a:buClr>
                <a:schemeClr val="dk1"/>
              </a:buClr>
              <a:buSzPts val="3600"/>
              <a:buChar char="•"/>
            </a:pPr>
            <a:r>
              <a:rPr lang="vi-VN"/>
              <a:t>Thẻ từ, smartcard, token + mã PIN</a:t>
            </a:r>
            <a:endParaRPr/>
          </a:p>
          <a:p>
            <a:pPr indent="-342900" lvl="0" marL="342900" rtl="0" algn="l">
              <a:lnSpc>
                <a:spcPct val="114000"/>
              </a:lnSpc>
              <a:spcBef>
                <a:spcPts val="1200"/>
              </a:spcBef>
              <a:spcAft>
                <a:spcPts val="0"/>
              </a:spcAft>
              <a:buClr>
                <a:schemeClr val="dk1"/>
              </a:buClr>
              <a:buSzPts val="3600"/>
              <a:buChar char="•"/>
            </a:pPr>
            <a:r>
              <a:rPr lang="vi-VN"/>
              <a:t>Mật khẩu + mật khẩu một lần (OTP – One Time Password)</a:t>
            </a:r>
            <a:endParaRPr/>
          </a:p>
          <a:p>
            <a:pPr indent="-342900" lvl="0" marL="342900" rtl="0" algn="l">
              <a:lnSpc>
                <a:spcPct val="114000"/>
              </a:lnSpc>
              <a:spcBef>
                <a:spcPts val="1200"/>
              </a:spcBef>
              <a:spcAft>
                <a:spcPts val="0"/>
              </a:spcAft>
              <a:buClr>
                <a:schemeClr val="dk1"/>
              </a:buClr>
              <a:buSzPts val="3600"/>
              <a:buChar char="•"/>
            </a:pPr>
            <a:r>
              <a:rPr lang="vi-VN"/>
              <a:t>Mật khẩu + vị trí địa lý</a:t>
            </a:r>
            <a:endParaRPr/>
          </a:p>
        </p:txBody>
      </p:sp>
    </p:spTree>
  </p:cSld>
  <p:clrMapOvr>
    <a:masterClrMapping/>
  </p:clrMapOvr>
  <p:transition spd="slow" p14:dur="1600">
    <p:blinds dir="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208" name="Google Shape;208;p1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09" name="Google Shape;209;p1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rgbClr val="FF0000"/>
              </a:buClr>
              <a:buSzPts val="3600"/>
              <a:buFont typeface="Noto Sans Symbols"/>
              <a:buChar char="❑"/>
            </a:pPr>
            <a:r>
              <a:rPr b="1" lang="vi-VN">
                <a:solidFill>
                  <a:srgbClr val="FF0000"/>
                </a:solidFill>
              </a:rPr>
              <a:t>Mật khẩu một lần OTP</a:t>
            </a:r>
            <a:endParaRPr/>
          </a:p>
          <a:p>
            <a:pPr indent="-342900" lvl="0" marL="342900" rtl="0" algn="l">
              <a:lnSpc>
                <a:spcPct val="114000"/>
              </a:lnSpc>
              <a:spcBef>
                <a:spcPts val="1200"/>
              </a:spcBef>
              <a:spcAft>
                <a:spcPts val="0"/>
              </a:spcAft>
              <a:buClr>
                <a:schemeClr val="dk1"/>
              </a:buClr>
              <a:buSzPts val="3600"/>
              <a:buChar char="•"/>
            </a:pPr>
            <a:r>
              <a:rPr lang="vi-VN"/>
              <a:t>Sinh ngẫu nhiên bởi verifier</a:t>
            </a:r>
            <a:endParaRPr/>
          </a:p>
          <a:p>
            <a:pPr indent="-342900" lvl="0" marL="342900" rtl="0" algn="l">
              <a:lnSpc>
                <a:spcPct val="114000"/>
              </a:lnSpc>
              <a:spcBef>
                <a:spcPts val="1200"/>
              </a:spcBef>
              <a:spcAft>
                <a:spcPts val="0"/>
              </a:spcAft>
              <a:buClr>
                <a:schemeClr val="dk1"/>
              </a:buClr>
              <a:buSzPts val="3600"/>
              <a:buChar char="•"/>
            </a:pPr>
            <a:r>
              <a:rPr lang="vi-VN"/>
              <a:t>Sinh bởi cả hai bên dựa trên đồng bộ bộ đếm (RFC-4226)</a:t>
            </a:r>
            <a:endParaRPr/>
          </a:p>
          <a:p>
            <a:pPr indent="-342900" lvl="0" marL="342900" rtl="0" algn="l">
              <a:lnSpc>
                <a:spcPct val="114000"/>
              </a:lnSpc>
              <a:spcBef>
                <a:spcPts val="1200"/>
              </a:spcBef>
              <a:spcAft>
                <a:spcPts val="0"/>
              </a:spcAft>
              <a:buClr>
                <a:schemeClr val="dk1"/>
              </a:buClr>
              <a:buSzPts val="3600"/>
              <a:buChar char="•"/>
            </a:pPr>
            <a:r>
              <a:rPr lang="vi-VN"/>
              <a:t>Sinh bởi cả hai bên dựa trên đồng bộ thời gian (RFC-6238)</a:t>
            </a:r>
            <a:endParaRPr/>
          </a:p>
        </p:txBody>
      </p:sp>
    </p:spTree>
  </p:cSld>
  <p:clrMapOvr>
    <a:masterClrMapping/>
  </p:clrMapOvr>
  <p:transition spd="slow" p14:dur="1600">
    <p:blinds dir="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216" name="Google Shape;216;p1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217" name="Google Shape;217;p16"/>
          <p:cNvPicPr preferRelativeResize="0"/>
          <p:nvPr/>
        </p:nvPicPr>
        <p:blipFill rotWithShape="1">
          <a:blip r:embed="rId3">
            <a:alphaModFix/>
          </a:blip>
          <a:srcRect b="0" l="0" r="0" t="0"/>
          <a:stretch/>
        </p:blipFill>
        <p:spPr>
          <a:xfrm>
            <a:off x="4852986" y="914400"/>
            <a:ext cx="3108465" cy="5526160"/>
          </a:xfrm>
          <a:prstGeom prst="rect">
            <a:avLst/>
          </a:prstGeom>
          <a:noFill/>
          <a:ln>
            <a:noFill/>
          </a:ln>
        </p:spPr>
      </p:pic>
      <p:pic>
        <p:nvPicPr>
          <p:cNvPr id="218" name="Google Shape;218;p16"/>
          <p:cNvPicPr preferRelativeResize="0"/>
          <p:nvPr>
            <p:ph idx="1" type="body"/>
          </p:nvPr>
        </p:nvPicPr>
        <p:blipFill rotWithShape="1">
          <a:blip r:embed="rId4">
            <a:alphaModFix/>
          </a:blip>
          <a:srcRect b="0" l="0" r="0" t="0"/>
          <a:stretch/>
        </p:blipFill>
        <p:spPr>
          <a:xfrm>
            <a:off x="837437" y="914400"/>
            <a:ext cx="3108466" cy="5526160"/>
          </a:xfrm>
          <a:prstGeom prst="rect">
            <a:avLst/>
          </a:prstGeom>
          <a:noFill/>
          <a:ln>
            <a:noFill/>
          </a:ln>
        </p:spPr>
      </p:pic>
    </p:spTree>
  </p:cSld>
  <p:clrMapOvr>
    <a:masterClrMapping/>
  </p:clrMapOvr>
  <p:transition spd="slow" p14:dur="1600">
    <p:blinds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17"/>
          <p:cNvGrpSpPr/>
          <p:nvPr/>
        </p:nvGrpSpPr>
        <p:grpSpPr>
          <a:xfrm>
            <a:off x="304800" y="671457"/>
            <a:ext cx="8610600" cy="5515087"/>
            <a:chOff x="0" y="442857"/>
            <a:chExt cx="8610600" cy="5515087"/>
          </a:xfrm>
        </p:grpSpPr>
        <p:sp>
          <p:nvSpPr>
            <p:cNvPr id="225" name="Google Shape;225;p17"/>
            <p:cNvSpPr/>
            <p:nvPr/>
          </p:nvSpPr>
          <p:spPr>
            <a:xfrm rot="5400000">
              <a:off x="4311150" y="-246429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txBox="1"/>
            <p:nvPr/>
          </p:nvSpPr>
          <p:spPr>
            <a:xfrm>
              <a:off x="1404000" y="5108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Nhân tố xác thực</a:t>
              </a:r>
              <a:endParaRPr/>
            </a:p>
          </p:txBody>
        </p:sp>
        <p:sp>
          <p:nvSpPr>
            <p:cNvPr id="227" name="Google Shape;227;p17"/>
            <p:cNvSpPr/>
            <p:nvPr/>
          </p:nvSpPr>
          <p:spPr>
            <a:xfrm>
              <a:off x="0" y="55400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txBox="1"/>
            <p:nvPr/>
          </p:nvSpPr>
          <p:spPr>
            <a:xfrm>
              <a:off x="171343" y="7253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1" i="0" lang="vi-VN" sz="6200" u="none" cap="none" strike="noStrike">
                  <a:solidFill>
                    <a:schemeClr val="lt1"/>
                  </a:solidFill>
                  <a:latin typeface="Calibri"/>
                  <a:ea typeface="Calibri"/>
                  <a:cs typeface="Calibri"/>
                  <a:sym typeface="Calibri"/>
                </a:rPr>
                <a:t>1</a:t>
              </a:r>
              <a:endParaRPr/>
            </a:p>
          </p:txBody>
        </p:sp>
        <p:sp>
          <p:nvSpPr>
            <p:cNvPr id="229" name="Google Shape;229;p17"/>
            <p:cNvSpPr/>
            <p:nvPr/>
          </p:nvSpPr>
          <p:spPr>
            <a:xfrm rot="5400000">
              <a:off x="4311150" y="-837993"/>
              <a:ext cx="1392300" cy="72066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txBox="1"/>
            <p:nvPr/>
          </p:nvSpPr>
          <p:spPr>
            <a:xfrm>
              <a:off x="1404000" y="21371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Mật khẩu</a:t>
              </a:r>
              <a:endParaRPr/>
            </a:p>
          </p:txBody>
        </p:sp>
        <p:sp>
          <p:nvSpPr>
            <p:cNvPr id="231" name="Google Shape;231;p17"/>
            <p:cNvSpPr/>
            <p:nvPr/>
          </p:nvSpPr>
          <p:spPr>
            <a:xfrm>
              <a:off x="0" y="2180306"/>
              <a:ext cx="1170000" cy="1170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txBox="1"/>
            <p:nvPr/>
          </p:nvSpPr>
          <p:spPr>
            <a:xfrm>
              <a:off x="171343" y="23516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2</a:t>
              </a:r>
              <a:endParaRPr/>
            </a:p>
          </p:txBody>
        </p:sp>
        <p:sp>
          <p:nvSpPr>
            <p:cNvPr id="233" name="Google Shape;233;p17"/>
            <p:cNvSpPr/>
            <p:nvPr/>
          </p:nvSpPr>
          <p:spPr>
            <a:xfrm rot="5400000">
              <a:off x="3876056" y="1223400"/>
              <a:ext cx="2262487"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txBox="1"/>
            <p:nvPr/>
          </p:nvSpPr>
          <p:spPr>
            <a:xfrm>
              <a:off x="1404000" y="3805902"/>
              <a:ext cx="7096154" cy="2041595"/>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Xác thực bằng mật khẩu</a:t>
              </a:r>
              <a:endParaRPr/>
            </a:p>
          </p:txBody>
        </p:sp>
        <p:sp>
          <p:nvSpPr>
            <p:cNvPr id="235" name="Google Shape;235;p17"/>
            <p:cNvSpPr/>
            <p:nvPr/>
          </p:nvSpPr>
          <p:spPr>
            <a:xfrm>
              <a:off x="0" y="4241700"/>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txBox="1"/>
            <p:nvPr/>
          </p:nvSpPr>
          <p:spPr>
            <a:xfrm>
              <a:off x="171343" y="4413043"/>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3</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Khái niệm mật khẩu</a:t>
            </a:r>
            <a:endParaRPr/>
          </a:p>
        </p:txBody>
      </p:sp>
      <p:sp>
        <p:nvSpPr>
          <p:cNvPr id="242" name="Google Shape;242;p1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43" name="Google Shape;243;p1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Mật khẩu</a:t>
            </a:r>
            <a:r>
              <a:rPr lang="vi-VN"/>
              <a:t> là một lượng thông tin mật nào đó, mà chỉ có người dùng và hệ mật khẩu được biết, người dùng cần phải nhớ và đưa ra để đi qua thủ tục xác thực. </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Mật khẩu một lần</a:t>
            </a:r>
            <a:r>
              <a:rPr lang="vi-VN"/>
              <a:t> để người dùng xác thực một lần</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Mật khẩu dài hạn</a:t>
            </a:r>
            <a:r>
              <a:rPr lang="vi-VN"/>
              <a:t> có thể để qua xác thực nhiều lần</a:t>
            </a:r>
            <a:endParaRPr/>
          </a:p>
        </p:txBody>
      </p:sp>
    </p:spTree>
  </p:cSld>
  <p:clrMapOvr>
    <a:masterClrMapping/>
  </p:clrMapOvr>
  <p:transition spd="slow" p14:dur="1600">
    <p:blinds dir="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Đặc điểm của mật khẩu</a:t>
            </a:r>
            <a:endParaRPr/>
          </a:p>
        </p:txBody>
      </p:sp>
      <p:sp>
        <p:nvSpPr>
          <p:cNvPr id="249" name="Google Shape;249;p1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50" name="Google Shape;250;p19"/>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l">
              <a:lnSpc>
                <a:spcPct val="114000"/>
              </a:lnSpc>
              <a:spcBef>
                <a:spcPts val="0"/>
              </a:spcBef>
              <a:spcAft>
                <a:spcPts val="0"/>
              </a:spcAft>
              <a:buClr>
                <a:schemeClr val="dk1"/>
              </a:buClr>
              <a:buSzPct val="100000"/>
              <a:buChar char="•"/>
            </a:pPr>
            <a:r>
              <a:rPr lang="vi-VN"/>
              <a:t>Là kỹ thuật xác thực được sử dụng phổ biến nhất hiện nay</a:t>
            </a:r>
            <a:endParaRPr/>
          </a:p>
          <a:p>
            <a:pPr indent="-342900" lvl="0" marL="342900" rtl="0" algn="l">
              <a:lnSpc>
                <a:spcPct val="114000"/>
              </a:lnSpc>
              <a:spcBef>
                <a:spcPts val="1200"/>
              </a:spcBef>
              <a:spcAft>
                <a:spcPts val="0"/>
              </a:spcAft>
              <a:buClr>
                <a:schemeClr val="dk1"/>
              </a:buClr>
              <a:buSzPct val="100000"/>
              <a:buChar char="•"/>
            </a:pPr>
            <a:r>
              <a:rPr lang="vi-VN"/>
              <a:t>Đơn giản, thuận tiện, chi phí thấp</a:t>
            </a:r>
            <a:endParaRPr/>
          </a:p>
          <a:p>
            <a:pPr indent="-342900" lvl="0" marL="342900" rtl="0" algn="l">
              <a:lnSpc>
                <a:spcPct val="114000"/>
              </a:lnSpc>
              <a:spcBef>
                <a:spcPts val="1200"/>
              </a:spcBef>
              <a:spcAft>
                <a:spcPts val="0"/>
              </a:spcAft>
              <a:buClr>
                <a:schemeClr val="dk1"/>
              </a:buClr>
              <a:buSzPct val="100000"/>
              <a:buChar char="•"/>
            </a:pPr>
            <a:r>
              <a:rPr lang="vi-VN"/>
              <a:t>Về lý thuyết, nếu chọn mật khẩu một cách đúng đắn thì sẽ đảm bảo an toàn</a:t>
            </a:r>
            <a:endParaRPr/>
          </a:p>
          <a:p>
            <a:pPr indent="-342900" lvl="0" marL="342900" rtl="0" algn="l">
              <a:lnSpc>
                <a:spcPct val="114000"/>
              </a:lnSpc>
              <a:spcBef>
                <a:spcPts val="1200"/>
              </a:spcBef>
              <a:spcAft>
                <a:spcPts val="0"/>
              </a:spcAft>
              <a:buClr>
                <a:schemeClr val="dk1"/>
              </a:buClr>
              <a:buSzPct val="100000"/>
              <a:buChar char="•"/>
            </a:pPr>
            <a:r>
              <a:rPr lang="vi-VN"/>
              <a:t>Độ an toàn của mật khẩu phụ thuộc độ dài mật khẩu và kích thước tập kí tự</a:t>
            </a:r>
            <a:endParaRPr/>
          </a:p>
          <a:p>
            <a:pPr indent="-285750" lvl="1" marL="742950" rtl="0" algn="l">
              <a:spcBef>
                <a:spcPts val="1192"/>
              </a:spcBef>
              <a:spcAft>
                <a:spcPts val="0"/>
              </a:spcAft>
              <a:buClr>
                <a:schemeClr val="dk1"/>
              </a:buClr>
              <a:buSzPct val="100000"/>
              <a:buChar char="–"/>
            </a:pPr>
            <a:r>
              <a:rPr lang="vi-VN"/>
              <a:t>Tập kí tự thường: 			N = 26^n</a:t>
            </a:r>
            <a:endParaRPr/>
          </a:p>
          <a:p>
            <a:pPr indent="-285750" lvl="1" marL="742950" rtl="0" algn="l">
              <a:spcBef>
                <a:spcPts val="592"/>
              </a:spcBef>
              <a:spcAft>
                <a:spcPts val="0"/>
              </a:spcAft>
              <a:buClr>
                <a:schemeClr val="dk1"/>
              </a:buClr>
              <a:buSzPct val="100000"/>
              <a:buChar char="–"/>
            </a:pPr>
            <a:r>
              <a:rPr lang="vi-VN"/>
              <a:t>Tập kí tự thường và hoa: 		N = 52^n</a:t>
            </a:r>
            <a:endParaRPr/>
          </a:p>
          <a:p>
            <a:pPr indent="-285750" lvl="1" marL="742950" rtl="0" algn="l">
              <a:spcBef>
                <a:spcPts val="592"/>
              </a:spcBef>
              <a:spcAft>
                <a:spcPts val="0"/>
              </a:spcAft>
              <a:buClr>
                <a:schemeClr val="dk1"/>
              </a:buClr>
              <a:buSzPct val="100000"/>
              <a:buChar char="–"/>
            </a:pPr>
            <a:r>
              <a:rPr lang="vi-VN"/>
              <a:t>Tập kí tự thường, hoa và số:	N = 62^n</a:t>
            </a:r>
            <a:endParaRPr/>
          </a:p>
        </p:txBody>
      </p:sp>
    </p:spTree>
  </p:cSld>
  <p:clrMapOvr>
    <a:masterClrMapping/>
  </p:clrMapOvr>
  <p:transition spd="slow" p14:dur="1600">
    <p:blinds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2"/>
          <p:cNvGrpSpPr/>
          <p:nvPr/>
        </p:nvGrpSpPr>
        <p:grpSpPr>
          <a:xfrm>
            <a:off x="304800" y="671457"/>
            <a:ext cx="8610600" cy="5515087"/>
            <a:chOff x="0" y="442857"/>
            <a:chExt cx="8610600" cy="5515087"/>
          </a:xfrm>
        </p:grpSpPr>
        <p:sp>
          <p:nvSpPr>
            <p:cNvPr id="89" name="Google Shape;89;p2"/>
            <p:cNvSpPr/>
            <p:nvPr/>
          </p:nvSpPr>
          <p:spPr>
            <a:xfrm rot="5400000">
              <a:off x="4311150" y="-246429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txBox="1"/>
            <p:nvPr/>
          </p:nvSpPr>
          <p:spPr>
            <a:xfrm>
              <a:off x="1404000" y="5108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Nhân tố xác thực</a:t>
              </a:r>
              <a:endParaRPr/>
            </a:p>
          </p:txBody>
        </p:sp>
        <p:sp>
          <p:nvSpPr>
            <p:cNvPr id="91" name="Google Shape;91;p2"/>
            <p:cNvSpPr/>
            <p:nvPr/>
          </p:nvSpPr>
          <p:spPr>
            <a:xfrm>
              <a:off x="0" y="55400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txBox="1"/>
            <p:nvPr/>
          </p:nvSpPr>
          <p:spPr>
            <a:xfrm>
              <a:off x="171343" y="7253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1" i="0" lang="vi-VN" sz="6200" u="none" cap="none" strike="noStrike">
                  <a:solidFill>
                    <a:schemeClr val="lt1"/>
                  </a:solidFill>
                  <a:latin typeface="Calibri"/>
                  <a:ea typeface="Calibri"/>
                  <a:cs typeface="Calibri"/>
                  <a:sym typeface="Calibri"/>
                </a:rPr>
                <a:t>1</a:t>
              </a:r>
              <a:endParaRPr/>
            </a:p>
          </p:txBody>
        </p:sp>
        <p:sp>
          <p:nvSpPr>
            <p:cNvPr id="93" name="Google Shape;93;p2"/>
            <p:cNvSpPr/>
            <p:nvPr/>
          </p:nvSpPr>
          <p:spPr>
            <a:xfrm rot="5400000">
              <a:off x="4311150" y="-83799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txBox="1"/>
            <p:nvPr/>
          </p:nvSpPr>
          <p:spPr>
            <a:xfrm>
              <a:off x="1404000" y="21371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Mật khẩu</a:t>
              </a:r>
              <a:endParaRPr/>
            </a:p>
          </p:txBody>
        </p:sp>
        <p:sp>
          <p:nvSpPr>
            <p:cNvPr id="95" name="Google Shape;95;p2"/>
            <p:cNvSpPr/>
            <p:nvPr/>
          </p:nvSpPr>
          <p:spPr>
            <a:xfrm>
              <a:off x="0" y="218030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71343" y="23516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2</a:t>
              </a:r>
              <a:endParaRPr/>
            </a:p>
          </p:txBody>
        </p:sp>
        <p:sp>
          <p:nvSpPr>
            <p:cNvPr id="97" name="Google Shape;97;p2"/>
            <p:cNvSpPr/>
            <p:nvPr/>
          </p:nvSpPr>
          <p:spPr>
            <a:xfrm rot="5400000">
              <a:off x="3876056" y="1223400"/>
              <a:ext cx="2262487"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404000" y="3805902"/>
              <a:ext cx="7096154" cy="2041595"/>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Xác thực bằng mật khẩu</a:t>
              </a:r>
              <a:endParaRPr/>
            </a:p>
          </p:txBody>
        </p:sp>
        <p:sp>
          <p:nvSpPr>
            <p:cNvPr id="99" name="Google Shape;99;p2"/>
            <p:cNvSpPr/>
            <p:nvPr/>
          </p:nvSpPr>
          <p:spPr>
            <a:xfrm>
              <a:off x="0" y="4241700"/>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171343" y="4413043"/>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3</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An toàn mật khẩu</a:t>
            </a:r>
            <a:endParaRPr/>
          </a:p>
        </p:txBody>
      </p:sp>
      <p:sp>
        <p:nvSpPr>
          <p:cNvPr id="257" name="Google Shape;257;p2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58" name="Google Shape;258;p20"/>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lnSpcReduction="10000"/>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Nguyên nhân mật khẩu kém an toàn</a:t>
            </a:r>
            <a:endParaRPr/>
          </a:p>
          <a:p>
            <a:pPr indent="-342900" lvl="0" marL="342900" rtl="0" algn="l">
              <a:lnSpc>
                <a:spcPct val="114000"/>
              </a:lnSpc>
              <a:spcBef>
                <a:spcPts val="1200"/>
              </a:spcBef>
              <a:spcAft>
                <a:spcPts val="0"/>
              </a:spcAft>
              <a:buClr>
                <a:schemeClr val="dk1"/>
              </a:buClr>
              <a:buSzPts val="3600"/>
              <a:buChar char="•"/>
            </a:pPr>
            <a:r>
              <a:rPr lang="vi-VN"/>
              <a:t>Để không bị quên, người dùng có xu hướng chọn mật khẩu đơn giản, dễ nhớ</a:t>
            </a:r>
            <a:endParaRPr/>
          </a:p>
          <a:p>
            <a:pPr indent="-342900" lvl="0" marL="342900" rtl="0" algn="l">
              <a:lnSpc>
                <a:spcPct val="114000"/>
              </a:lnSpc>
              <a:spcBef>
                <a:spcPts val="1200"/>
              </a:spcBef>
              <a:spcAft>
                <a:spcPts val="0"/>
              </a:spcAft>
              <a:buClr>
                <a:schemeClr val="dk1"/>
              </a:buClr>
              <a:buSzPts val="3600"/>
              <a:buChar char="•"/>
            </a:pPr>
            <a:r>
              <a:rPr lang="vi-VN"/>
              <a:t>Nhiều người sử dụng mật khẩu mặc định của sản phẩm, không thay đổi</a:t>
            </a:r>
            <a:endParaRPr/>
          </a:p>
          <a:p>
            <a:pPr indent="-342900" lvl="0" marL="342900" rtl="0" algn="l">
              <a:lnSpc>
                <a:spcPct val="114000"/>
              </a:lnSpc>
              <a:spcBef>
                <a:spcPts val="1200"/>
              </a:spcBef>
              <a:spcAft>
                <a:spcPts val="0"/>
              </a:spcAft>
              <a:buClr>
                <a:schemeClr val="dk1"/>
              </a:buClr>
              <a:buSzPts val="3600"/>
              <a:buChar char="•"/>
            </a:pPr>
            <a:r>
              <a:rPr lang="vi-VN"/>
              <a:t>Người dùng có thể lưu mật khẩu vào đâu đó để xem lại khi lỡ quên</a:t>
            </a:r>
            <a:endParaRPr/>
          </a:p>
          <a:p>
            <a:pPr indent="-342900" lvl="0" marL="342900" rtl="0" algn="l">
              <a:lnSpc>
                <a:spcPct val="114000"/>
              </a:lnSpc>
              <a:spcBef>
                <a:spcPts val="1200"/>
              </a:spcBef>
              <a:spcAft>
                <a:spcPts val="0"/>
              </a:spcAft>
              <a:buClr>
                <a:schemeClr val="dk1"/>
              </a:buClr>
              <a:buSzPts val="3600"/>
              <a:buChar char="•"/>
            </a:pPr>
            <a:r>
              <a:rPr lang="vi-VN"/>
              <a:t>Sử dụng chung một tài khoản cho nhiều hệ thống khác nhau</a:t>
            </a:r>
            <a:endParaRPr/>
          </a:p>
        </p:txBody>
      </p:sp>
    </p:spTree>
  </p:cSld>
  <p:clrMapOvr>
    <a:masterClrMapping/>
  </p:clrMapOvr>
  <p:transition spd="slow" p14:dur="1600">
    <p:blinds dir="ver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An toàn mật khẩu</a:t>
            </a:r>
            <a:endParaRPr/>
          </a:p>
        </p:txBody>
      </p:sp>
      <p:sp>
        <p:nvSpPr>
          <p:cNvPr id="265" name="Google Shape;265;p2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266" name="Google Shape;266;p21"/>
          <p:cNvPicPr preferRelativeResize="0"/>
          <p:nvPr/>
        </p:nvPicPr>
        <p:blipFill rotWithShape="1">
          <a:blip r:embed="rId3">
            <a:alphaModFix/>
          </a:blip>
          <a:srcRect b="0" l="0" r="0" t="0"/>
          <a:stretch/>
        </p:blipFill>
        <p:spPr>
          <a:xfrm>
            <a:off x="0" y="1677987"/>
            <a:ext cx="9144000" cy="3502026"/>
          </a:xfrm>
          <a:prstGeom prst="rect">
            <a:avLst/>
          </a:prstGeom>
          <a:noFill/>
          <a:ln>
            <a:noFill/>
          </a:ln>
        </p:spPr>
      </p:pic>
    </p:spTree>
  </p:cSld>
  <p:clrMapOvr>
    <a:masterClrMapping/>
  </p:clrMapOvr>
  <p:transition spd="slow" p14:dur="1600">
    <p:blinds dir="ver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An toàn mật khẩu</a:t>
            </a:r>
            <a:endParaRPr/>
          </a:p>
        </p:txBody>
      </p:sp>
      <p:sp>
        <p:nvSpPr>
          <p:cNvPr id="273" name="Google Shape;273;p2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Sforum - Trang thông tin công nghệ mới nhất 102-anhyeuem-password-by-nordpass &quot;anhyeuem&quot; lọt top mật khẩu phổ biến nhất thế giới năm 2020, dễ dàng bị bẻ khoá trong 1 giây " id="274" name="Google Shape;274;p22"/>
          <p:cNvPicPr preferRelativeResize="0"/>
          <p:nvPr/>
        </p:nvPicPr>
        <p:blipFill rotWithShape="1">
          <a:blip r:embed="rId3">
            <a:alphaModFix/>
          </a:blip>
          <a:srcRect b="0" l="0" r="0" t="0"/>
          <a:stretch/>
        </p:blipFill>
        <p:spPr>
          <a:xfrm>
            <a:off x="457200" y="1724024"/>
            <a:ext cx="8229600" cy="4371976"/>
          </a:xfrm>
          <a:prstGeom prst="rect">
            <a:avLst/>
          </a:prstGeom>
          <a:noFill/>
          <a:ln>
            <a:noFill/>
          </a:ln>
        </p:spPr>
      </p:pic>
    </p:spTree>
  </p:cSld>
  <p:clrMapOvr>
    <a:masterClrMapping/>
  </p:clrMapOvr>
  <p:transition spd="slow" p14:dur="1600">
    <p:blinds dir="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đối với mật khẩu (1/3)</a:t>
            </a:r>
            <a:endParaRPr/>
          </a:p>
        </p:txBody>
      </p:sp>
      <p:sp>
        <p:nvSpPr>
          <p:cNvPr id="281" name="Google Shape;281;p2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82" name="Google Shape;282;p23"/>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Thông qua tìm kiếm, dò đoán</a:t>
            </a:r>
            <a:endParaRPr/>
          </a:p>
          <a:p>
            <a:pPr indent="-342900" lvl="0" marL="342900" rtl="0" algn="l">
              <a:lnSpc>
                <a:spcPct val="114000"/>
              </a:lnSpc>
              <a:spcBef>
                <a:spcPts val="1200"/>
              </a:spcBef>
              <a:spcAft>
                <a:spcPts val="0"/>
              </a:spcAft>
              <a:buClr>
                <a:schemeClr val="dk1"/>
              </a:buClr>
              <a:buSzPts val="3600"/>
              <a:buChar char="•"/>
            </a:pPr>
            <a:r>
              <a:rPr lang="vi-VN"/>
              <a:t>Nhìn trộm</a:t>
            </a:r>
            <a:endParaRPr/>
          </a:p>
          <a:p>
            <a:pPr indent="-342900" lvl="0" marL="342900" rtl="0" algn="l">
              <a:lnSpc>
                <a:spcPct val="114000"/>
              </a:lnSpc>
              <a:spcBef>
                <a:spcPts val="1200"/>
              </a:spcBef>
              <a:spcAft>
                <a:spcPts val="0"/>
              </a:spcAft>
              <a:buClr>
                <a:schemeClr val="dk1"/>
              </a:buClr>
              <a:buSzPts val="3600"/>
              <a:buChar char="•"/>
            </a:pPr>
            <a:r>
              <a:rPr lang="vi-VN"/>
              <a:t>Qua bàn giao định trước mật khẩu cho người khác</a:t>
            </a:r>
            <a:endParaRPr/>
          </a:p>
          <a:p>
            <a:pPr indent="-342900" lvl="0" marL="342900" rtl="0" algn="l">
              <a:lnSpc>
                <a:spcPct val="114000"/>
              </a:lnSpc>
              <a:spcBef>
                <a:spcPts val="1200"/>
              </a:spcBef>
              <a:spcAft>
                <a:spcPts val="0"/>
              </a:spcAft>
              <a:buClr>
                <a:schemeClr val="dk1"/>
              </a:buClr>
              <a:buSzPts val="3600"/>
              <a:buChar char="•"/>
            </a:pPr>
            <a:r>
              <a:rPr lang="vi-VN"/>
              <a:t>Đánh cắp CSDL của hệ mật khẩu</a:t>
            </a:r>
            <a:endParaRPr/>
          </a:p>
          <a:p>
            <a:pPr indent="-342900" lvl="0" marL="342900" rtl="0" algn="l">
              <a:lnSpc>
                <a:spcPct val="114000"/>
              </a:lnSpc>
              <a:spcBef>
                <a:spcPts val="1200"/>
              </a:spcBef>
              <a:spcAft>
                <a:spcPts val="0"/>
              </a:spcAft>
              <a:buClr>
                <a:schemeClr val="dk1"/>
              </a:buClr>
              <a:buSzPts val="3600"/>
              <a:buChar char="•"/>
            </a:pPr>
            <a:r>
              <a:rPr lang="vi-VN"/>
              <a:t>Chặn bắt các thông tin chứa mật khẩu</a:t>
            </a:r>
            <a:endParaRPr/>
          </a:p>
          <a:p>
            <a:pPr indent="-342900" lvl="0" marL="342900" rtl="0" algn="l">
              <a:lnSpc>
                <a:spcPct val="114000"/>
              </a:lnSpc>
              <a:spcBef>
                <a:spcPts val="1200"/>
              </a:spcBef>
              <a:spcAft>
                <a:spcPts val="0"/>
              </a:spcAft>
              <a:buClr>
                <a:schemeClr val="dk1"/>
              </a:buClr>
              <a:buSzPts val="3600"/>
              <a:buChar char="•"/>
            </a:pPr>
            <a:r>
              <a:rPr lang="vi-VN"/>
              <a:t>Khai thác các lỗi ở giai đoạn thiết kế.</a:t>
            </a:r>
            <a:endParaRPr/>
          </a:p>
        </p:txBody>
      </p:sp>
    </p:spTree>
  </p:cSld>
  <p:clrMapOvr>
    <a:masterClrMapping/>
  </p:clrMapOvr>
  <p:transition spd="slow" p14:dur="1600">
    <p:blinds dir="ver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đối với mật khẩu (2/3)</a:t>
            </a:r>
            <a:endParaRPr/>
          </a:p>
        </p:txBody>
      </p:sp>
      <p:sp>
        <p:nvSpPr>
          <p:cNvPr id="289" name="Google Shape;289;p2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90" name="Google Shape;290;p24"/>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Làm hỏng hệ mật khẩu</a:t>
            </a:r>
            <a:endParaRPr/>
          </a:p>
          <a:p>
            <a:pPr indent="-342900" lvl="0" marL="342900" rtl="0" algn="l">
              <a:lnSpc>
                <a:spcPct val="114000"/>
              </a:lnSpc>
              <a:spcBef>
                <a:spcPts val="1200"/>
              </a:spcBef>
              <a:spcAft>
                <a:spcPts val="0"/>
              </a:spcAft>
              <a:buClr>
                <a:schemeClr val="dk1"/>
              </a:buClr>
              <a:buSzPts val="3600"/>
              <a:buChar char="•"/>
            </a:pPr>
            <a:r>
              <a:rPr lang="vi-VN"/>
              <a:t>Lựa chọn mật khẩu dễ nhớ và cũng dễ đoán</a:t>
            </a:r>
            <a:endParaRPr/>
          </a:p>
          <a:p>
            <a:pPr indent="-342900" lvl="0" marL="342900" rtl="0" algn="l">
              <a:lnSpc>
                <a:spcPct val="114000"/>
              </a:lnSpc>
              <a:spcBef>
                <a:spcPts val="1200"/>
              </a:spcBef>
              <a:spcAft>
                <a:spcPts val="0"/>
              </a:spcAft>
              <a:buClr>
                <a:schemeClr val="dk1"/>
              </a:buClr>
              <a:buSzPts val="3600"/>
              <a:buChar char="•"/>
            </a:pPr>
            <a:r>
              <a:rPr lang="vi-VN"/>
              <a:t>Ghi các mật khẩu khó nhớ và lưu ghi chép đó tại nơi dễ tiếp cận</a:t>
            </a:r>
            <a:endParaRPr/>
          </a:p>
          <a:p>
            <a:pPr indent="-342900" lvl="0" marL="342900" rtl="0" algn="l">
              <a:lnSpc>
                <a:spcPct val="114000"/>
              </a:lnSpc>
              <a:spcBef>
                <a:spcPts val="1200"/>
              </a:spcBef>
              <a:spcAft>
                <a:spcPts val="0"/>
              </a:spcAft>
              <a:buClr>
                <a:schemeClr val="dk1"/>
              </a:buClr>
              <a:buSzPts val="3600"/>
              <a:buChar char="•"/>
            </a:pPr>
            <a:r>
              <a:rPr lang="vi-VN"/>
              <a:t>Cho người khác mật khẩu một cách cố ý hoặc do nhầm lẫn.</a:t>
            </a:r>
            <a:endParaRPr/>
          </a:p>
        </p:txBody>
      </p:sp>
    </p:spTree>
  </p:cSld>
  <p:clrMapOvr>
    <a:masterClrMapping/>
  </p:clrMapOvr>
  <p:transition spd="slow" p14:dur="1600">
    <p:blinds dir="ver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đối với mật khẩu (3/3)</a:t>
            </a:r>
            <a:endParaRPr/>
          </a:p>
        </p:txBody>
      </p:sp>
      <p:sp>
        <p:nvSpPr>
          <p:cNvPr id="297" name="Google Shape;297;p2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298" name="Google Shape;298;p2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0" lvl="0" marL="0" rtl="0" algn="ctr">
              <a:lnSpc>
                <a:spcPct val="114000"/>
              </a:lnSpc>
              <a:spcBef>
                <a:spcPts val="0"/>
              </a:spcBef>
              <a:spcAft>
                <a:spcPts val="0"/>
              </a:spcAft>
              <a:buClr>
                <a:srgbClr val="FF00FF"/>
              </a:buClr>
              <a:buSzPts val="3600"/>
              <a:buNone/>
            </a:pPr>
            <a:r>
              <a:rPr b="1" lang="vi-VN">
                <a:solidFill>
                  <a:srgbClr val="FF00FF"/>
                </a:solidFill>
              </a:rPr>
              <a:t>HIỂM HỌA AN TOÀN KHI TRUYỀN MẬT KHẨU QUA MẠNG</a:t>
            </a:r>
            <a:endParaRPr/>
          </a:p>
          <a:p>
            <a:pPr indent="-514350" lvl="0" marL="514350" rtl="0" algn="l">
              <a:lnSpc>
                <a:spcPct val="114000"/>
              </a:lnSpc>
              <a:spcBef>
                <a:spcPts val="1200"/>
              </a:spcBef>
              <a:spcAft>
                <a:spcPts val="0"/>
              </a:spcAft>
              <a:buClr>
                <a:schemeClr val="dk1"/>
              </a:buClr>
              <a:buSzPts val="3600"/>
              <a:buFont typeface="Calibri"/>
              <a:buAutoNum type="arabicPeriod"/>
            </a:pPr>
            <a:r>
              <a:rPr lang="vi-VN"/>
              <a:t>Chặn bắt và dùng lại thông tin.</a:t>
            </a:r>
            <a:endParaRPr/>
          </a:p>
          <a:p>
            <a:pPr indent="-514350" lvl="0" marL="514350" rtl="0" algn="l">
              <a:lnSpc>
                <a:spcPct val="114000"/>
              </a:lnSpc>
              <a:spcBef>
                <a:spcPts val="1200"/>
              </a:spcBef>
              <a:spcAft>
                <a:spcPts val="0"/>
              </a:spcAft>
              <a:buClr>
                <a:schemeClr val="dk1"/>
              </a:buClr>
              <a:buSzPts val="3600"/>
              <a:buFont typeface="Calibri"/>
              <a:buAutoNum type="arabicPeriod"/>
            </a:pPr>
            <a:r>
              <a:rPr lang="vi-VN"/>
              <a:t>Chặn bắt và khôi phục mật khẩu</a:t>
            </a:r>
            <a:endParaRPr/>
          </a:p>
          <a:p>
            <a:pPr indent="-514350" lvl="0" marL="514350" rtl="0" algn="l">
              <a:lnSpc>
                <a:spcPct val="114000"/>
              </a:lnSpc>
              <a:spcBef>
                <a:spcPts val="1200"/>
              </a:spcBef>
              <a:spcAft>
                <a:spcPts val="0"/>
              </a:spcAft>
              <a:buClr>
                <a:schemeClr val="dk1"/>
              </a:buClr>
              <a:buSzPts val="3600"/>
              <a:buFont typeface="Calibri"/>
              <a:buAutoNum type="arabicPeriod"/>
            </a:pPr>
            <a:r>
              <a:rPr lang="vi-VN"/>
              <a:t>Thay đổi thông tin với mục đích đánh lừa phía kiểm tra.</a:t>
            </a:r>
            <a:endParaRPr/>
          </a:p>
          <a:p>
            <a:pPr indent="-514350" lvl="0" marL="514350" rtl="0" algn="l">
              <a:lnSpc>
                <a:spcPct val="114000"/>
              </a:lnSpc>
              <a:spcBef>
                <a:spcPts val="1200"/>
              </a:spcBef>
              <a:spcAft>
                <a:spcPts val="0"/>
              </a:spcAft>
              <a:buClr>
                <a:schemeClr val="dk1"/>
              </a:buClr>
              <a:buSzPts val="3600"/>
              <a:buFont typeface="Calibri"/>
              <a:buAutoNum type="arabicPeriod"/>
            </a:pPr>
            <a:r>
              <a:rPr lang="vi-VN"/>
              <a:t>Kẻ xấu bắt chước hành động của phía kiểm tra để đánh lừa người dùng.</a:t>
            </a:r>
            <a:endParaRPr/>
          </a:p>
        </p:txBody>
      </p:sp>
    </p:spTree>
  </p:cSld>
  <p:clrMapOvr>
    <a:masterClrMapping/>
  </p:clrMapOvr>
  <p:transition spd="slow" p14:dur="1600">
    <p:blinds dir="ver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Công cụ dò mật khẩu</a:t>
            </a:r>
            <a:endParaRPr/>
          </a:p>
        </p:txBody>
      </p:sp>
      <p:sp>
        <p:nvSpPr>
          <p:cNvPr id="304" name="Google Shape;304;p2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05" name="Google Shape;305;p26"/>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Hiện có rất nhiều công cụ để dò mật khẩu (password cracking tool)</a:t>
            </a:r>
            <a:endParaRPr/>
          </a:p>
          <a:p>
            <a:pPr indent="-342900" lvl="0" marL="342900" rtl="0" algn="l">
              <a:lnSpc>
                <a:spcPct val="114000"/>
              </a:lnSpc>
              <a:spcBef>
                <a:spcPts val="1200"/>
              </a:spcBef>
              <a:spcAft>
                <a:spcPts val="0"/>
              </a:spcAft>
              <a:buClr>
                <a:schemeClr val="dk1"/>
              </a:buClr>
              <a:buSzPts val="3600"/>
              <a:buChar char="•"/>
            </a:pPr>
            <a:r>
              <a:rPr lang="vi-VN"/>
              <a:t>Nhiều công cụ được phát triển riêng cho các ứng dụng cụ thể (WinRAR, WinZIP, PDF, Word,...)</a:t>
            </a:r>
            <a:endParaRPr/>
          </a:p>
          <a:p>
            <a:pPr indent="-342900" lvl="0" marL="342900" rtl="0" algn="l">
              <a:lnSpc>
                <a:spcPct val="114000"/>
              </a:lnSpc>
              <a:spcBef>
                <a:spcPts val="1200"/>
              </a:spcBef>
              <a:spcAft>
                <a:spcPts val="0"/>
              </a:spcAft>
              <a:buClr>
                <a:schemeClr val="dk1"/>
              </a:buClr>
              <a:buSzPts val="3600"/>
              <a:buChar char="•"/>
            </a:pPr>
            <a:r>
              <a:rPr lang="vi-VN"/>
              <a:t>Nhiều công cụ (gồm công cụ online) để dò mật khẩu từ giá trị băm (chủ yếu là MD5)</a:t>
            </a:r>
            <a:endParaRPr/>
          </a:p>
        </p:txBody>
      </p:sp>
    </p:spTree>
  </p:cSld>
  <p:clrMapOvr>
    <a:masterClrMapping/>
  </p:clrMapOvr>
  <p:transition spd="slow" p14:dur="1600">
    <p:blinds dir="ver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Công cụ dò mật khẩu</a:t>
            </a:r>
            <a:endParaRPr/>
          </a:p>
        </p:txBody>
      </p:sp>
      <p:sp>
        <p:nvSpPr>
          <p:cNvPr id="311" name="Google Shape;311;p2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312" name="Google Shape;312;p27"/>
          <p:cNvPicPr preferRelativeResize="0"/>
          <p:nvPr>
            <p:ph idx="1" type="body"/>
          </p:nvPr>
        </p:nvPicPr>
        <p:blipFill rotWithShape="1">
          <a:blip r:embed="rId3">
            <a:alphaModFix/>
          </a:blip>
          <a:srcRect b="0" l="0" r="0" t="0"/>
          <a:stretch/>
        </p:blipFill>
        <p:spPr>
          <a:xfrm>
            <a:off x="595560" y="2362200"/>
            <a:ext cx="7612726" cy="2304706"/>
          </a:xfrm>
          <a:prstGeom prst="rect">
            <a:avLst/>
          </a:prstGeom>
          <a:noFill/>
          <a:ln>
            <a:noFill/>
          </a:ln>
        </p:spPr>
      </p:pic>
      <p:pic>
        <p:nvPicPr>
          <p:cNvPr id="313" name="Google Shape;313;p27"/>
          <p:cNvPicPr preferRelativeResize="0"/>
          <p:nvPr/>
        </p:nvPicPr>
        <p:blipFill rotWithShape="1">
          <a:blip r:embed="rId4">
            <a:alphaModFix/>
          </a:blip>
          <a:srcRect b="0" l="0" r="0" t="0"/>
          <a:stretch/>
        </p:blipFill>
        <p:spPr>
          <a:xfrm>
            <a:off x="595560" y="4800600"/>
            <a:ext cx="5943600" cy="2010410"/>
          </a:xfrm>
          <a:prstGeom prst="rect">
            <a:avLst/>
          </a:prstGeom>
          <a:noFill/>
          <a:ln>
            <a:noFill/>
          </a:ln>
        </p:spPr>
      </p:pic>
      <p:pic>
        <p:nvPicPr>
          <p:cNvPr id="314" name="Google Shape;314;p27"/>
          <p:cNvPicPr preferRelativeResize="0"/>
          <p:nvPr/>
        </p:nvPicPr>
        <p:blipFill rotWithShape="1">
          <a:blip r:embed="rId5">
            <a:alphaModFix/>
          </a:blip>
          <a:srcRect b="0" l="0" r="0" t="0"/>
          <a:stretch/>
        </p:blipFill>
        <p:spPr>
          <a:xfrm>
            <a:off x="609600" y="819494"/>
            <a:ext cx="5780405" cy="1294765"/>
          </a:xfrm>
          <a:prstGeom prst="rect">
            <a:avLst/>
          </a:prstGeom>
          <a:noFill/>
          <a:ln>
            <a:noFill/>
          </a:ln>
        </p:spPr>
      </p:pic>
    </p:spTree>
  </p:cSld>
  <p:clrMapOvr>
    <a:masterClrMapping/>
  </p:clrMapOvr>
  <p:transition spd="slow" p14:dur="1600">
    <p:blinds dir="ver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Công cụ dò mật khẩu</a:t>
            </a:r>
            <a:endParaRPr/>
          </a:p>
        </p:txBody>
      </p:sp>
      <p:sp>
        <p:nvSpPr>
          <p:cNvPr id="321" name="Google Shape;321;p2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22" name="Google Shape;322;p2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77500" lnSpcReduction="20000"/>
          </a:bodyPr>
          <a:lstStyle/>
          <a:p>
            <a:pPr indent="-342900" lvl="0" marL="342900" rtl="0" algn="l">
              <a:lnSpc>
                <a:spcPct val="114000"/>
              </a:lnSpc>
              <a:spcBef>
                <a:spcPts val="0"/>
              </a:spcBef>
              <a:spcAft>
                <a:spcPts val="0"/>
              </a:spcAft>
              <a:buClr>
                <a:schemeClr val="dk1"/>
              </a:buClr>
              <a:buSzPct val="100000"/>
              <a:buFont typeface="Noto Sans Symbols"/>
              <a:buChar char="❑"/>
            </a:pPr>
            <a:r>
              <a:rPr b="1" lang="vi-VN"/>
              <a:t>Cách dò mật khẩu của các công cụ</a:t>
            </a:r>
            <a:endParaRPr/>
          </a:p>
          <a:p>
            <a:pPr indent="-342900" lvl="0" marL="342900" rtl="0" algn="l">
              <a:lnSpc>
                <a:spcPct val="114000"/>
              </a:lnSpc>
              <a:spcBef>
                <a:spcPts val="1200"/>
              </a:spcBef>
              <a:spcAft>
                <a:spcPts val="0"/>
              </a:spcAft>
              <a:buClr>
                <a:schemeClr val="dk1"/>
              </a:buClr>
              <a:buSzPct val="100000"/>
              <a:buChar char="•"/>
            </a:pPr>
            <a:r>
              <a:rPr lang="vi-VN"/>
              <a:t>Dò bằng từ điển (phụ thuộc ngôn ngữ)</a:t>
            </a:r>
            <a:endParaRPr/>
          </a:p>
          <a:p>
            <a:pPr indent="-342900" lvl="0" marL="342900" rtl="0" algn="l">
              <a:lnSpc>
                <a:spcPct val="114000"/>
              </a:lnSpc>
              <a:spcBef>
                <a:spcPts val="1200"/>
              </a:spcBef>
              <a:spcAft>
                <a:spcPts val="0"/>
              </a:spcAft>
              <a:buClr>
                <a:schemeClr val="dk1"/>
              </a:buClr>
              <a:buSzPct val="100000"/>
              <a:buChar char="•"/>
            </a:pPr>
            <a:r>
              <a:rPr lang="vi-VN"/>
              <a:t>Vét cạn (brute force)</a:t>
            </a:r>
            <a:endParaRPr/>
          </a:p>
          <a:p>
            <a:pPr indent="-342900" lvl="0" marL="342900" rtl="0" algn="l">
              <a:lnSpc>
                <a:spcPct val="114000"/>
              </a:lnSpc>
              <a:spcBef>
                <a:spcPts val="1200"/>
              </a:spcBef>
              <a:spcAft>
                <a:spcPts val="0"/>
              </a:spcAft>
              <a:buClr>
                <a:schemeClr val="dk1"/>
              </a:buClr>
              <a:buSzPct val="100000"/>
              <a:buFont typeface="Noto Sans Symbols"/>
              <a:buChar char="❑"/>
            </a:pPr>
            <a:r>
              <a:rPr b="1" lang="vi-VN"/>
              <a:t>Dò mật khẩu thủ công</a:t>
            </a:r>
            <a:endParaRPr/>
          </a:p>
          <a:p>
            <a:pPr indent="-342900" lvl="0" marL="342900" rtl="0" algn="l">
              <a:lnSpc>
                <a:spcPct val="114000"/>
              </a:lnSpc>
              <a:spcBef>
                <a:spcPts val="1200"/>
              </a:spcBef>
              <a:spcAft>
                <a:spcPts val="0"/>
              </a:spcAft>
              <a:buClr>
                <a:schemeClr val="dk1"/>
              </a:buClr>
              <a:buSzPct val="100000"/>
              <a:buChar char="•"/>
            </a:pPr>
            <a:r>
              <a:rPr lang="vi-VN"/>
              <a:t>Dựa vào thông tin cá nhân của người dùng</a:t>
            </a:r>
            <a:endParaRPr/>
          </a:p>
          <a:p>
            <a:pPr indent="-342900" lvl="0" marL="342900" rtl="0" algn="l">
              <a:lnSpc>
                <a:spcPct val="114000"/>
              </a:lnSpc>
              <a:spcBef>
                <a:spcPts val="1200"/>
              </a:spcBef>
              <a:spcAft>
                <a:spcPts val="0"/>
              </a:spcAft>
              <a:buClr>
                <a:schemeClr val="dk1"/>
              </a:buClr>
              <a:buSzPct val="100000"/>
              <a:buFont typeface="Noto Sans Symbols"/>
              <a:buChar char="❑"/>
            </a:pPr>
            <a:r>
              <a:rPr b="1" lang="vi-VN"/>
              <a:t>Tấn công đánh cắp mật khẩu</a:t>
            </a:r>
            <a:endParaRPr/>
          </a:p>
          <a:p>
            <a:pPr indent="-342900" lvl="0" marL="342900" rtl="0" algn="l">
              <a:lnSpc>
                <a:spcPct val="114000"/>
              </a:lnSpc>
              <a:spcBef>
                <a:spcPts val="1200"/>
              </a:spcBef>
              <a:spcAft>
                <a:spcPts val="0"/>
              </a:spcAft>
              <a:buClr>
                <a:schemeClr val="dk1"/>
              </a:buClr>
              <a:buSzPct val="100000"/>
              <a:buChar char="•"/>
            </a:pPr>
            <a:r>
              <a:rPr lang="vi-VN"/>
              <a:t>Keylogger. Xem mật khẩu lưu trong ứng dụng</a:t>
            </a:r>
            <a:endParaRPr/>
          </a:p>
          <a:p>
            <a:pPr indent="-342900" lvl="0" marL="342900" rtl="0" algn="l">
              <a:lnSpc>
                <a:spcPct val="114000"/>
              </a:lnSpc>
              <a:spcBef>
                <a:spcPts val="1200"/>
              </a:spcBef>
              <a:spcAft>
                <a:spcPts val="0"/>
              </a:spcAft>
              <a:buClr>
                <a:schemeClr val="dk1"/>
              </a:buClr>
              <a:buSzPct val="100000"/>
              <a:buChar char="•"/>
            </a:pPr>
            <a:r>
              <a:rPr lang="vi-VN"/>
              <a:t>Chặn bắt trên đường truyền (sniffing, DNS spoofing...)</a:t>
            </a:r>
            <a:endParaRPr/>
          </a:p>
          <a:p>
            <a:pPr indent="-342900" lvl="0" marL="342900" rtl="0" algn="l">
              <a:lnSpc>
                <a:spcPct val="114000"/>
              </a:lnSpc>
              <a:spcBef>
                <a:spcPts val="1200"/>
              </a:spcBef>
              <a:spcAft>
                <a:spcPts val="0"/>
              </a:spcAft>
              <a:buClr>
                <a:schemeClr val="dk1"/>
              </a:buClr>
              <a:buSzPct val="100000"/>
              <a:buChar char="•"/>
            </a:pPr>
            <a:r>
              <a:rPr lang="vi-VN"/>
              <a:t>XSS, SQL Injection</a:t>
            </a:r>
            <a:endParaRPr/>
          </a:p>
          <a:p>
            <a:pPr indent="-342900" lvl="0" marL="342900" rtl="0" algn="l">
              <a:lnSpc>
                <a:spcPct val="114000"/>
              </a:lnSpc>
              <a:spcBef>
                <a:spcPts val="1200"/>
              </a:spcBef>
              <a:spcAft>
                <a:spcPts val="0"/>
              </a:spcAft>
              <a:buClr>
                <a:schemeClr val="dk1"/>
              </a:buClr>
              <a:buSzPct val="100000"/>
              <a:buChar char="•"/>
            </a:pPr>
            <a:r>
              <a:rPr lang="vi-VN"/>
              <a:t>Lừa đảo (social engineering)</a:t>
            </a:r>
            <a:endParaRPr/>
          </a:p>
        </p:txBody>
      </p:sp>
    </p:spTree>
  </p:cSld>
  <p:clrMapOvr>
    <a:masterClrMapping/>
  </p:clrMapOvr>
  <p:transition spd="slow" p14:dur="1600">
    <p:blinds dir="ver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Dò mật khẩu thủ công</a:t>
            </a:r>
            <a:endParaRPr/>
          </a:p>
        </p:txBody>
      </p:sp>
      <p:sp>
        <p:nvSpPr>
          <p:cNvPr id="329" name="Google Shape;329;p2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30" name="Google Shape;330;p29"/>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600"/>
              <a:buChar char="•"/>
            </a:pPr>
            <a:r>
              <a:rPr lang="vi-VN"/>
              <a:t>Dò mật khẩu của “John”:</a:t>
            </a:r>
            <a:endParaRPr/>
          </a:p>
          <a:p>
            <a:pPr indent="-285750" lvl="1" marL="742950" rtl="0" algn="l">
              <a:lnSpc>
                <a:spcPct val="90000"/>
              </a:lnSpc>
              <a:spcBef>
                <a:spcPts val="1240"/>
              </a:spcBef>
              <a:spcAft>
                <a:spcPts val="0"/>
              </a:spcAft>
              <a:buClr>
                <a:schemeClr val="dk1"/>
              </a:buClr>
              <a:buSzPts val="3200"/>
              <a:buChar char="–"/>
            </a:pPr>
            <a:r>
              <a:rPr b="1" lang="vi-VN"/>
              <a:t>Sally</a:t>
            </a:r>
            <a:r>
              <a:rPr lang="vi-VN"/>
              <a:t> (his wife)</a:t>
            </a:r>
            <a:endParaRPr/>
          </a:p>
          <a:p>
            <a:pPr indent="-285750" lvl="1" marL="742950" rtl="0" algn="l">
              <a:lnSpc>
                <a:spcPct val="90000"/>
              </a:lnSpc>
              <a:spcBef>
                <a:spcPts val="640"/>
              </a:spcBef>
              <a:spcAft>
                <a:spcPts val="0"/>
              </a:spcAft>
              <a:buClr>
                <a:schemeClr val="dk1"/>
              </a:buClr>
              <a:buSzPts val="3200"/>
              <a:buChar char="–"/>
            </a:pPr>
            <a:r>
              <a:rPr b="1" lang="vi-VN"/>
              <a:t>George</a:t>
            </a:r>
            <a:r>
              <a:rPr lang="vi-VN"/>
              <a:t> (his child)</a:t>
            </a:r>
            <a:endParaRPr/>
          </a:p>
          <a:p>
            <a:pPr indent="-285750" lvl="1" marL="742950" rtl="0" algn="l">
              <a:lnSpc>
                <a:spcPct val="90000"/>
              </a:lnSpc>
              <a:spcBef>
                <a:spcPts val="640"/>
              </a:spcBef>
              <a:spcAft>
                <a:spcPts val="0"/>
              </a:spcAft>
              <a:buClr>
                <a:schemeClr val="dk1"/>
              </a:buClr>
              <a:buSzPts val="3200"/>
              <a:buChar char="–"/>
            </a:pPr>
            <a:r>
              <a:rPr b="1" lang="vi-VN"/>
              <a:t>Randoff</a:t>
            </a:r>
            <a:r>
              <a:rPr lang="vi-VN"/>
              <a:t> (his wife’s maiden name)</a:t>
            </a:r>
            <a:endParaRPr/>
          </a:p>
          <a:p>
            <a:pPr indent="-285750" lvl="1" marL="742950" rtl="0" algn="l">
              <a:lnSpc>
                <a:spcPct val="90000"/>
              </a:lnSpc>
              <a:spcBef>
                <a:spcPts val="640"/>
              </a:spcBef>
              <a:spcAft>
                <a:spcPts val="0"/>
              </a:spcAft>
              <a:buClr>
                <a:schemeClr val="dk1"/>
              </a:buClr>
              <a:buSzPts val="3200"/>
              <a:buChar char="–"/>
            </a:pPr>
            <a:r>
              <a:rPr b="1" lang="vi-VN"/>
              <a:t>Tennis</a:t>
            </a:r>
            <a:r>
              <a:rPr lang="vi-VN"/>
              <a:t> (John’s favorite sport)</a:t>
            </a:r>
            <a:endParaRPr/>
          </a:p>
          <a:p>
            <a:pPr indent="-285750" lvl="1" marL="742950" rtl="0" algn="l">
              <a:lnSpc>
                <a:spcPct val="90000"/>
              </a:lnSpc>
              <a:spcBef>
                <a:spcPts val="640"/>
              </a:spcBef>
              <a:spcAft>
                <a:spcPts val="0"/>
              </a:spcAft>
              <a:buClr>
                <a:schemeClr val="dk1"/>
              </a:buClr>
              <a:buSzPts val="3200"/>
              <a:buChar char="–"/>
            </a:pPr>
            <a:r>
              <a:rPr b="1" lang="vi-VN"/>
              <a:t>March9</a:t>
            </a:r>
            <a:r>
              <a:rPr lang="vi-VN"/>
              <a:t> (date of John’s, or his child’s or wife’s bday)</a:t>
            </a:r>
            <a:endParaRPr/>
          </a:p>
          <a:p>
            <a:pPr indent="-285750" lvl="1" marL="742950" rtl="0" algn="l">
              <a:lnSpc>
                <a:spcPct val="90000"/>
              </a:lnSpc>
              <a:spcBef>
                <a:spcPts val="640"/>
              </a:spcBef>
              <a:spcAft>
                <a:spcPts val="0"/>
              </a:spcAft>
              <a:buClr>
                <a:schemeClr val="dk1"/>
              </a:buClr>
              <a:buSzPts val="3200"/>
              <a:buChar char="–"/>
            </a:pPr>
            <a:r>
              <a:rPr b="1" lang="vi-VN"/>
              <a:t>Waterfall</a:t>
            </a:r>
            <a:r>
              <a:rPr lang="vi-VN"/>
              <a:t> (a poster or some object seen in office)</a:t>
            </a:r>
            <a:endParaRPr/>
          </a:p>
          <a:p>
            <a:pPr indent="-285750" lvl="1" marL="742950" rtl="0" algn="l">
              <a:lnSpc>
                <a:spcPct val="90000"/>
              </a:lnSpc>
              <a:spcBef>
                <a:spcPts val="640"/>
              </a:spcBef>
              <a:spcAft>
                <a:spcPts val="0"/>
              </a:spcAft>
              <a:buClr>
                <a:schemeClr val="dk1"/>
              </a:buClr>
              <a:buSzPts val="3200"/>
              <a:buChar char="–"/>
            </a:pPr>
            <a:r>
              <a:rPr b="1" lang="vi-VN"/>
              <a:t>Alpha</a:t>
            </a:r>
            <a:r>
              <a:rPr lang="vi-VN"/>
              <a:t> (the brand of computer John uses)</a:t>
            </a:r>
            <a:endParaRPr sz="3200"/>
          </a:p>
        </p:txBody>
      </p:sp>
    </p:spTree>
  </p:cSld>
  <p:clrMapOvr>
    <a:masterClrMapping/>
  </p:clrMapOvr>
  <p:transition spd="slow" p14:dur="1600">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3"/>
          <p:cNvGrpSpPr/>
          <p:nvPr/>
        </p:nvGrpSpPr>
        <p:grpSpPr>
          <a:xfrm>
            <a:off x="304800" y="671457"/>
            <a:ext cx="8610600" cy="5515087"/>
            <a:chOff x="0" y="442857"/>
            <a:chExt cx="8610600" cy="5515087"/>
          </a:xfrm>
        </p:grpSpPr>
        <p:sp>
          <p:nvSpPr>
            <p:cNvPr id="107" name="Google Shape;107;p3"/>
            <p:cNvSpPr/>
            <p:nvPr/>
          </p:nvSpPr>
          <p:spPr>
            <a:xfrm rot="5400000">
              <a:off x="4311150" y="-2464293"/>
              <a:ext cx="1392300" cy="72066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1404000" y="5108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Nhân tố xác thực</a:t>
              </a:r>
              <a:endParaRPr/>
            </a:p>
          </p:txBody>
        </p:sp>
        <p:sp>
          <p:nvSpPr>
            <p:cNvPr id="109" name="Google Shape;109;p3"/>
            <p:cNvSpPr/>
            <p:nvPr/>
          </p:nvSpPr>
          <p:spPr>
            <a:xfrm>
              <a:off x="0" y="554006"/>
              <a:ext cx="1170000" cy="1170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171343" y="7253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1" i="0" lang="vi-VN" sz="6200" u="none" cap="none" strike="noStrike">
                  <a:solidFill>
                    <a:schemeClr val="lt1"/>
                  </a:solidFill>
                  <a:latin typeface="Calibri"/>
                  <a:ea typeface="Calibri"/>
                  <a:cs typeface="Calibri"/>
                  <a:sym typeface="Calibri"/>
                </a:rPr>
                <a:t>1</a:t>
              </a:r>
              <a:endParaRPr/>
            </a:p>
          </p:txBody>
        </p:sp>
        <p:sp>
          <p:nvSpPr>
            <p:cNvPr id="111" name="Google Shape;111;p3"/>
            <p:cNvSpPr/>
            <p:nvPr/>
          </p:nvSpPr>
          <p:spPr>
            <a:xfrm rot="5400000">
              <a:off x="4311150" y="-83799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1404000" y="21371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Mật khẩu</a:t>
              </a:r>
              <a:endParaRPr/>
            </a:p>
          </p:txBody>
        </p:sp>
        <p:sp>
          <p:nvSpPr>
            <p:cNvPr id="113" name="Google Shape;113;p3"/>
            <p:cNvSpPr/>
            <p:nvPr/>
          </p:nvSpPr>
          <p:spPr>
            <a:xfrm>
              <a:off x="0" y="218030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171343" y="23516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2</a:t>
              </a:r>
              <a:endParaRPr/>
            </a:p>
          </p:txBody>
        </p:sp>
        <p:sp>
          <p:nvSpPr>
            <p:cNvPr id="115" name="Google Shape;115;p3"/>
            <p:cNvSpPr/>
            <p:nvPr/>
          </p:nvSpPr>
          <p:spPr>
            <a:xfrm rot="5400000">
              <a:off x="3876056" y="1223400"/>
              <a:ext cx="2262487"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1404000" y="3805902"/>
              <a:ext cx="7096154" cy="2041595"/>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Xác thực bằng mật khẩu</a:t>
              </a:r>
              <a:endParaRPr/>
            </a:p>
          </p:txBody>
        </p:sp>
        <p:sp>
          <p:nvSpPr>
            <p:cNvPr id="117" name="Google Shape;117;p3"/>
            <p:cNvSpPr/>
            <p:nvPr/>
          </p:nvSpPr>
          <p:spPr>
            <a:xfrm>
              <a:off x="0" y="4241700"/>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171343" y="4413043"/>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3</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YÊU CẦU QUẢN LÝ MẬT KHẨU (1/4)</a:t>
            </a:r>
            <a:endParaRPr/>
          </a:p>
        </p:txBody>
      </p:sp>
      <p:sp>
        <p:nvSpPr>
          <p:cNvPr id="336" name="Google Shape;336;p3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37" name="Google Shape;337;p30"/>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lnSpcReduction="10000"/>
          </a:bodyPr>
          <a:lstStyle/>
          <a:p>
            <a:pPr indent="-514350" lvl="0" marL="514350" rtl="0" algn="l">
              <a:lnSpc>
                <a:spcPct val="114000"/>
              </a:lnSpc>
              <a:spcBef>
                <a:spcPts val="0"/>
              </a:spcBef>
              <a:spcAft>
                <a:spcPts val="0"/>
              </a:spcAft>
              <a:buClr>
                <a:schemeClr val="dk1"/>
              </a:buClr>
              <a:buSzPts val="3600"/>
              <a:buFont typeface="Calibri"/>
              <a:buAutoNum type="arabicPeriod"/>
            </a:pPr>
            <a:r>
              <a:rPr lang="vi-VN"/>
              <a:t>Xác định độ dài cực tiểu của MK</a:t>
            </a:r>
            <a:endParaRPr/>
          </a:p>
          <a:p>
            <a:pPr indent="-514350" lvl="1" marL="914400" rtl="0" algn="l">
              <a:spcBef>
                <a:spcPts val="1240"/>
              </a:spcBef>
              <a:spcAft>
                <a:spcPts val="0"/>
              </a:spcAft>
              <a:buClr>
                <a:schemeClr val="dk1"/>
              </a:buClr>
              <a:buSzPts val="3200"/>
              <a:buFont typeface="Noto Sans Symbols"/>
              <a:buChar char="⮚"/>
            </a:pPr>
            <a:r>
              <a:rPr lang="vi-VN"/>
              <a:t>Làm khó cho kẻ xấu muốn nhìn trộm hoặc tấn công bằng phương pháp “vét cạn”</a:t>
            </a:r>
            <a:endParaRPr/>
          </a:p>
          <a:p>
            <a:pPr indent="-514350" lvl="0" marL="514350" rtl="0" algn="l">
              <a:lnSpc>
                <a:spcPct val="114000"/>
              </a:lnSpc>
              <a:spcBef>
                <a:spcPts val="600"/>
              </a:spcBef>
              <a:spcAft>
                <a:spcPts val="0"/>
              </a:spcAft>
              <a:buClr>
                <a:schemeClr val="dk1"/>
              </a:buClr>
              <a:buSzPts val="3600"/>
              <a:buFont typeface="Calibri"/>
              <a:buAutoNum type="arabicPeriod"/>
            </a:pPr>
            <a:r>
              <a:rPr lang="vi-VN"/>
              <a:t>Trong MK dùng các nhóm ký hiệu khác nhau</a:t>
            </a:r>
            <a:endParaRPr/>
          </a:p>
          <a:p>
            <a:pPr indent="-285750" lvl="1" marL="742950" rtl="0" algn="l">
              <a:spcBef>
                <a:spcPts val="1240"/>
              </a:spcBef>
              <a:spcAft>
                <a:spcPts val="0"/>
              </a:spcAft>
              <a:buClr>
                <a:schemeClr val="dk1"/>
              </a:buClr>
              <a:buSzPts val="3200"/>
              <a:buFont typeface="Noto Sans Symbols"/>
              <a:buChar char="⮚"/>
            </a:pPr>
            <a:r>
              <a:rPr lang="vi-VN"/>
              <a:t>Hạn chế  phương pháp tấn công “vét cạn” của đối phương</a:t>
            </a:r>
            <a:endParaRPr/>
          </a:p>
          <a:p>
            <a:pPr indent="-514350" lvl="0" marL="514350" rtl="0" algn="l">
              <a:lnSpc>
                <a:spcPct val="114000"/>
              </a:lnSpc>
              <a:spcBef>
                <a:spcPts val="600"/>
              </a:spcBef>
              <a:spcAft>
                <a:spcPts val="0"/>
              </a:spcAft>
              <a:buClr>
                <a:schemeClr val="dk1"/>
              </a:buClr>
              <a:buSzPts val="3600"/>
              <a:buFont typeface="Calibri"/>
              <a:buAutoNum type="arabicPeriod"/>
            </a:pPr>
            <a:r>
              <a:rPr lang="vi-VN"/>
              <a:t>Kiểm tra và loại bỏ MK theo từ điển</a:t>
            </a:r>
            <a:endParaRPr/>
          </a:p>
          <a:p>
            <a:pPr indent="-285750" lvl="1" marL="742950" rtl="0" algn="l">
              <a:spcBef>
                <a:spcPts val="1240"/>
              </a:spcBef>
              <a:spcAft>
                <a:spcPts val="0"/>
              </a:spcAft>
              <a:buClr>
                <a:schemeClr val="dk1"/>
              </a:buClr>
              <a:buSzPts val="3200"/>
              <a:buFont typeface="Noto Sans Symbols"/>
              <a:buChar char="⮚"/>
            </a:pPr>
            <a:r>
              <a:rPr lang="vi-VN"/>
              <a:t>Chống lại phương pháp đoán nhận MK theo từ điển của đối phương</a:t>
            </a:r>
            <a:endParaRPr/>
          </a:p>
        </p:txBody>
      </p:sp>
    </p:spTree>
  </p:cSld>
  <p:clrMapOvr>
    <a:masterClrMapping/>
  </p:clrMapOvr>
  <p:transition spd="slow" p14:dur="1600">
    <p:blinds dir="ver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YÊU CẦU QUẢN LÝ MẬT KHẨU (2/4)</a:t>
            </a:r>
            <a:endParaRPr/>
          </a:p>
        </p:txBody>
      </p:sp>
      <p:sp>
        <p:nvSpPr>
          <p:cNvPr id="343" name="Google Shape;343;p3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44" name="Google Shape;344;p31"/>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a:bodyPr>
          <a:lstStyle/>
          <a:p>
            <a:pPr indent="-514350" lvl="0" marL="514350" rtl="0" algn="l">
              <a:lnSpc>
                <a:spcPct val="114000"/>
              </a:lnSpc>
              <a:spcBef>
                <a:spcPts val="0"/>
              </a:spcBef>
              <a:spcAft>
                <a:spcPts val="0"/>
              </a:spcAft>
              <a:buClr>
                <a:schemeClr val="dk1"/>
              </a:buClr>
              <a:buSzPct val="100000"/>
              <a:buFont typeface="Calibri"/>
              <a:buAutoNum type="arabicPeriod" startAt="4"/>
            </a:pPr>
            <a:r>
              <a:rPr lang="vi-VN"/>
              <a:t>Xác định độ dài cực đại thời gian MK có tác dụng</a:t>
            </a:r>
            <a:endParaRPr/>
          </a:p>
          <a:p>
            <a:pPr indent="-514350" lvl="1" marL="914400" rtl="0" algn="l">
              <a:spcBef>
                <a:spcPts val="1192"/>
              </a:spcBef>
              <a:spcAft>
                <a:spcPts val="0"/>
              </a:spcAft>
              <a:buClr>
                <a:schemeClr val="dk1"/>
              </a:buClr>
              <a:buSzPct val="100000"/>
              <a:buFont typeface="Noto Sans Symbols"/>
              <a:buChar char="⮚"/>
            </a:pPr>
            <a:r>
              <a:rPr lang="vi-VN"/>
              <a:t>Hạn chế tấn công theo kiểu “vét cạn”, kể cả khi tiếp cận từ xa (chế độ off-line)</a:t>
            </a:r>
            <a:endParaRPr/>
          </a:p>
          <a:p>
            <a:pPr indent="-514350" lvl="0" marL="514350" rtl="0" algn="l">
              <a:lnSpc>
                <a:spcPct val="114000"/>
              </a:lnSpc>
              <a:spcBef>
                <a:spcPts val="600"/>
              </a:spcBef>
              <a:spcAft>
                <a:spcPts val="0"/>
              </a:spcAft>
              <a:buClr>
                <a:schemeClr val="dk1"/>
              </a:buClr>
              <a:buSzPct val="100000"/>
              <a:buFont typeface="Calibri"/>
              <a:buAutoNum type="arabicPeriod" startAt="4"/>
            </a:pPr>
            <a:r>
              <a:rPr lang="vi-VN"/>
              <a:t>Xác định độ dài cực tiểu thời gian dùng MK</a:t>
            </a:r>
            <a:endParaRPr/>
          </a:p>
          <a:p>
            <a:pPr indent="-514350" lvl="1" marL="914400" rtl="0" algn="l">
              <a:spcBef>
                <a:spcPts val="1192"/>
              </a:spcBef>
              <a:spcAft>
                <a:spcPts val="0"/>
              </a:spcAft>
              <a:buClr>
                <a:schemeClr val="dk1"/>
              </a:buClr>
              <a:buSzPct val="100000"/>
              <a:buFont typeface="Noto Sans Symbols"/>
              <a:buChar char="⮚"/>
            </a:pPr>
            <a:r>
              <a:rPr lang="vi-VN"/>
              <a:t>Ngăn cản ý định người dùng đổi MK như cũ sau khi đến hạn đổi theo yêu cầu trên</a:t>
            </a:r>
            <a:endParaRPr/>
          </a:p>
          <a:p>
            <a:pPr indent="-514350" lvl="0" marL="514350" rtl="0" algn="l">
              <a:lnSpc>
                <a:spcPct val="114000"/>
              </a:lnSpc>
              <a:spcBef>
                <a:spcPts val="600"/>
              </a:spcBef>
              <a:spcAft>
                <a:spcPts val="0"/>
              </a:spcAft>
              <a:buClr>
                <a:schemeClr val="dk1"/>
              </a:buClr>
              <a:buSzPct val="100000"/>
              <a:buFont typeface="Calibri"/>
              <a:buAutoNum type="arabicPeriod" startAt="4"/>
            </a:pPr>
            <a:r>
              <a:rPr lang="vi-VN"/>
              <a:t>Hạn chế số lượng các ý định đưa MK vào</a:t>
            </a:r>
            <a:endParaRPr/>
          </a:p>
          <a:p>
            <a:pPr indent="-514350" lvl="1" marL="914400" rtl="0" algn="l">
              <a:spcBef>
                <a:spcPts val="1192"/>
              </a:spcBef>
              <a:spcAft>
                <a:spcPts val="0"/>
              </a:spcAft>
              <a:buClr>
                <a:schemeClr val="dk1"/>
              </a:buClr>
              <a:buSzPct val="100000"/>
              <a:buFont typeface="Noto Sans Symbols"/>
              <a:buChar char="⮚"/>
            </a:pPr>
            <a:r>
              <a:rPr lang="vi-VN"/>
              <a:t>Hạn chế ý đồ tấn công lựa chọn tích cực của đối phương</a:t>
            </a:r>
            <a:endParaRPr/>
          </a:p>
        </p:txBody>
      </p:sp>
    </p:spTree>
  </p:cSld>
  <p:clrMapOvr>
    <a:masterClrMapping/>
  </p:clrMapOvr>
  <p:transition spd="slow" p14:dur="1600">
    <p:blinds dir="ver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YÊU CẦU QUẢN LÝ MẬT KHẨU (3/4)</a:t>
            </a:r>
            <a:endParaRPr/>
          </a:p>
        </p:txBody>
      </p:sp>
      <p:sp>
        <p:nvSpPr>
          <p:cNvPr id="350" name="Google Shape;350;p3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51" name="Google Shape;351;p32"/>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lnSpcReduction="20000"/>
          </a:bodyPr>
          <a:lstStyle/>
          <a:p>
            <a:pPr indent="-514350" lvl="0" marL="514350" rtl="0" algn="l">
              <a:lnSpc>
                <a:spcPct val="114000"/>
              </a:lnSpc>
              <a:spcBef>
                <a:spcPts val="0"/>
              </a:spcBef>
              <a:spcAft>
                <a:spcPts val="0"/>
              </a:spcAft>
              <a:buClr>
                <a:schemeClr val="dk1"/>
              </a:buClr>
              <a:buSzPct val="100000"/>
              <a:buFont typeface="Calibri"/>
              <a:buAutoNum type="arabicPeriod" startAt="7"/>
            </a:pPr>
            <a:r>
              <a:rPr lang="vi-VN"/>
              <a:t>Duy trì chế độ bắt buộc thay đổi MK người dùng</a:t>
            </a:r>
            <a:endParaRPr/>
          </a:p>
          <a:p>
            <a:pPr indent="-514350" lvl="1" marL="914400" rtl="0" algn="l">
              <a:spcBef>
                <a:spcPts val="1192"/>
              </a:spcBef>
              <a:spcAft>
                <a:spcPts val="0"/>
              </a:spcAft>
              <a:buClr>
                <a:schemeClr val="dk1"/>
              </a:buClr>
              <a:buSzPct val="100000"/>
              <a:buFont typeface="Noto Sans Symbols"/>
              <a:buChar char="⮚"/>
            </a:pPr>
            <a:r>
              <a:rPr lang="vi-VN"/>
              <a:t>Bảo đảm hiệu quả cho đòi hỏi hạn chế độ dài cực đại tác dụng MK</a:t>
            </a:r>
            <a:endParaRPr/>
          </a:p>
          <a:p>
            <a:pPr indent="-514350" lvl="0" marL="514350" rtl="0" algn="l">
              <a:lnSpc>
                <a:spcPct val="114000"/>
              </a:lnSpc>
              <a:spcBef>
                <a:spcPts val="600"/>
              </a:spcBef>
              <a:spcAft>
                <a:spcPts val="0"/>
              </a:spcAft>
              <a:buClr>
                <a:schemeClr val="dk1"/>
              </a:buClr>
              <a:buSzPct val="100000"/>
              <a:buFont typeface="Calibri"/>
              <a:buAutoNum type="arabicPeriod" startAt="7"/>
            </a:pPr>
            <a:r>
              <a:rPr lang="vi-VN"/>
              <a:t>Dùng biện pháp dừng kéo dài khi có MK sai đưa vào</a:t>
            </a:r>
            <a:endParaRPr/>
          </a:p>
          <a:p>
            <a:pPr indent="-514350" lvl="1" marL="914400" rtl="0" algn="l">
              <a:spcBef>
                <a:spcPts val="1192"/>
              </a:spcBef>
              <a:spcAft>
                <a:spcPts val="0"/>
              </a:spcAft>
              <a:buClr>
                <a:schemeClr val="dk1"/>
              </a:buClr>
              <a:buSzPct val="100000"/>
              <a:buFont typeface="Noto Sans Symbols"/>
              <a:buChar char="⮚"/>
            </a:pPr>
            <a:r>
              <a:rPr lang="vi-VN"/>
              <a:t>Hạn chế phương pháp lựa chọn tích cực của đối phương</a:t>
            </a:r>
            <a:endParaRPr/>
          </a:p>
          <a:p>
            <a:pPr indent="-514350" lvl="0" marL="514350" rtl="0" algn="l">
              <a:lnSpc>
                <a:spcPct val="114000"/>
              </a:lnSpc>
              <a:spcBef>
                <a:spcPts val="600"/>
              </a:spcBef>
              <a:spcAft>
                <a:spcPts val="0"/>
              </a:spcAft>
              <a:buClr>
                <a:schemeClr val="dk1"/>
              </a:buClr>
              <a:buSzPct val="100000"/>
              <a:buFont typeface="Calibri"/>
              <a:buAutoNum type="arabicPeriod" startAt="7"/>
            </a:pPr>
            <a:r>
              <a:rPr lang="vi-VN"/>
              <a:t>Nghiêm cấm việc tự người dùng chọn MK và sinh MK tự động hoá bằng thuật toán</a:t>
            </a:r>
            <a:endParaRPr/>
          </a:p>
          <a:p>
            <a:pPr indent="-514350" lvl="1" marL="914400" rtl="0" algn="l">
              <a:spcBef>
                <a:spcPts val="1192"/>
              </a:spcBef>
              <a:spcAft>
                <a:spcPts val="0"/>
              </a:spcAft>
              <a:buClr>
                <a:schemeClr val="dk1"/>
              </a:buClr>
              <a:buSzPct val="100000"/>
              <a:buFont typeface="Noto Sans Symbols"/>
              <a:buChar char="⮚"/>
            </a:pPr>
            <a:r>
              <a:rPr lang="vi-VN"/>
              <a:t>Chống lại việc đoán MK theo từ điển và chống lại tấn công “vét cạn” của đối phương</a:t>
            </a:r>
            <a:endParaRPr/>
          </a:p>
        </p:txBody>
      </p:sp>
    </p:spTree>
  </p:cSld>
  <p:clrMapOvr>
    <a:masterClrMapping/>
  </p:clrMapOvr>
  <p:transition spd="slow" p14:dur="1600">
    <p:blinds dir="ver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YÊU CẦU QUẢN LÝ MẬT KHẨU (4/4)</a:t>
            </a:r>
            <a:endParaRPr/>
          </a:p>
        </p:txBody>
      </p:sp>
      <p:sp>
        <p:nvSpPr>
          <p:cNvPr id="357" name="Google Shape;357;p3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58" name="Google Shape;358;p33"/>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514350" lvl="0" marL="514350" rtl="0" algn="l">
              <a:lnSpc>
                <a:spcPct val="114000"/>
              </a:lnSpc>
              <a:spcBef>
                <a:spcPts val="0"/>
              </a:spcBef>
              <a:spcAft>
                <a:spcPts val="0"/>
              </a:spcAft>
              <a:buClr>
                <a:schemeClr val="dk1"/>
              </a:buClr>
              <a:buSzPts val="3600"/>
              <a:buFont typeface="Calibri"/>
              <a:buAutoNum type="arabicPeriod" startAt="10"/>
            </a:pPr>
            <a:r>
              <a:rPr lang="vi-VN"/>
              <a:t>Bắt buộc đổi MK khi lần đầu tiên ghi nhận người dùng trong HT</a:t>
            </a:r>
            <a:endParaRPr/>
          </a:p>
          <a:p>
            <a:pPr indent="-514350" lvl="1" marL="914400" rtl="0" algn="l">
              <a:spcBef>
                <a:spcPts val="1240"/>
              </a:spcBef>
              <a:spcAft>
                <a:spcPts val="0"/>
              </a:spcAft>
              <a:buClr>
                <a:schemeClr val="dk1"/>
              </a:buClr>
              <a:buSzPts val="3200"/>
              <a:buFont typeface="Noto Sans Symbols"/>
              <a:buChar char="⮚"/>
            </a:pPr>
            <a:r>
              <a:rPr lang="vi-VN"/>
              <a:t>Ngăn cản các hành vi trái phép của nhà quản trị HT có quyền tiếp cận hệ MK ở thời điểm bắt đầu ghi danh sách kiểm toán</a:t>
            </a:r>
            <a:endParaRPr/>
          </a:p>
          <a:p>
            <a:pPr indent="-514350" lvl="0" marL="514350" rtl="0" algn="l">
              <a:lnSpc>
                <a:spcPct val="114000"/>
              </a:lnSpc>
              <a:spcBef>
                <a:spcPts val="600"/>
              </a:spcBef>
              <a:spcAft>
                <a:spcPts val="0"/>
              </a:spcAft>
              <a:buClr>
                <a:schemeClr val="dk1"/>
              </a:buClr>
              <a:buSzPts val="3600"/>
              <a:buFont typeface="Calibri"/>
              <a:buAutoNum type="arabicPeriod" startAt="10"/>
            </a:pPr>
            <a:r>
              <a:rPr lang="vi-VN"/>
              <a:t>Đưa ra sổ ghi lý lịch các MK</a:t>
            </a:r>
            <a:endParaRPr/>
          </a:p>
          <a:p>
            <a:pPr indent="-514350" lvl="1" marL="914400" rtl="0" algn="l">
              <a:spcBef>
                <a:spcPts val="1240"/>
              </a:spcBef>
              <a:spcAft>
                <a:spcPts val="0"/>
              </a:spcAft>
              <a:buClr>
                <a:schemeClr val="dk1"/>
              </a:buClr>
              <a:buSzPts val="3200"/>
              <a:buFont typeface="Noto Sans Symbols"/>
              <a:buChar char="⮚"/>
            </a:pPr>
            <a:r>
              <a:rPr lang="vi-VN"/>
              <a:t>Tăng cường khả năng an toàn của các MK, kèm với các đòi hỏi khác</a:t>
            </a:r>
            <a:endParaRPr/>
          </a:p>
        </p:txBody>
      </p:sp>
    </p:spTree>
  </p:cSld>
  <p:clrMapOvr>
    <a:masterClrMapping/>
  </p:clrMapOvr>
  <p:transition spd="slow" p14:dur="1600">
    <p:blinds dir="ver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Tiêu chí mật khẩu an toàn</a:t>
            </a:r>
            <a:endParaRPr/>
          </a:p>
        </p:txBody>
      </p:sp>
      <p:sp>
        <p:nvSpPr>
          <p:cNvPr id="364" name="Google Shape;364;p3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65" name="Google Shape;365;p34"/>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Gồm chữ thường, chữ hoa, chữ số, kí tự đặc biệt</a:t>
            </a:r>
            <a:endParaRPr/>
          </a:p>
          <a:p>
            <a:pPr indent="-342900" lvl="0" marL="342900" rtl="0" algn="l">
              <a:lnSpc>
                <a:spcPct val="114000"/>
              </a:lnSpc>
              <a:spcBef>
                <a:spcPts val="1200"/>
              </a:spcBef>
              <a:spcAft>
                <a:spcPts val="0"/>
              </a:spcAft>
              <a:buClr>
                <a:schemeClr val="dk1"/>
              </a:buClr>
              <a:buSzPts val="3600"/>
              <a:buChar char="•"/>
            </a:pPr>
            <a:r>
              <a:rPr lang="vi-VN"/>
              <a:t>Đủ dài (6-8-10 ký tự trở lên)</a:t>
            </a:r>
            <a:endParaRPr/>
          </a:p>
          <a:p>
            <a:pPr indent="-342900" lvl="0" marL="342900" rtl="0" algn="l">
              <a:lnSpc>
                <a:spcPct val="114000"/>
              </a:lnSpc>
              <a:spcBef>
                <a:spcPts val="1200"/>
              </a:spcBef>
              <a:spcAft>
                <a:spcPts val="0"/>
              </a:spcAft>
              <a:buClr>
                <a:schemeClr val="dk1"/>
              </a:buClr>
              <a:buSzPts val="3600"/>
              <a:buChar char="•"/>
            </a:pPr>
            <a:r>
              <a:rPr lang="vi-VN"/>
              <a:t>Không sử dụng từ có trong từ điển</a:t>
            </a:r>
            <a:endParaRPr/>
          </a:p>
          <a:p>
            <a:pPr indent="-342900" lvl="0" marL="342900" rtl="0" algn="l">
              <a:lnSpc>
                <a:spcPct val="114000"/>
              </a:lnSpc>
              <a:spcBef>
                <a:spcPts val="1200"/>
              </a:spcBef>
              <a:spcAft>
                <a:spcPts val="0"/>
              </a:spcAft>
              <a:buClr>
                <a:schemeClr val="dk1"/>
              </a:buClr>
              <a:buSzPts val="3600"/>
              <a:buChar char="•"/>
            </a:pPr>
            <a:r>
              <a:rPr lang="vi-VN"/>
              <a:t>Không sử dụng mật khẩu liên quan đến thông tin cá nhân, bao gồm người thân</a:t>
            </a:r>
            <a:endParaRPr/>
          </a:p>
        </p:txBody>
      </p:sp>
    </p:spTree>
  </p:cSld>
  <p:clrMapOvr>
    <a:masterClrMapping/>
  </p:clrMapOvr>
  <p:transition spd="slow" p14:dur="1600">
    <p:blinds dir="ver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Quy tắc sử dụng mật khẩu an toàn</a:t>
            </a:r>
            <a:endParaRPr/>
          </a:p>
        </p:txBody>
      </p:sp>
      <p:sp>
        <p:nvSpPr>
          <p:cNvPr id="371" name="Google Shape;371;p3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372" name="Google Shape;372;p3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a:bodyPr>
          <a:lstStyle/>
          <a:p>
            <a:pPr indent="-342900" lvl="0" marL="342900" rtl="0" algn="l">
              <a:lnSpc>
                <a:spcPct val="114000"/>
              </a:lnSpc>
              <a:spcBef>
                <a:spcPts val="0"/>
              </a:spcBef>
              <a:spcAft>
                <a:spcPts val="0"/>
              </a:spcAft>
              <a:buClr>
                <a:schemeClr val="dk1"/>
              </a:buClr>
              <a:buSzPct val="100000"/>
              <a:buChar char="•"/>
            </a:pPr>
            <a:r>
              <a:rPr lang="vi-VN"/>
              <a:t>Chọn mật khẩu đủ phức tạp</a:t>
            </a:r>
            <a:endParaRPr/>
          </a:p>
          <a:p>
            <a:pPr indent="-342900" lvl="0" marL="342900" rtl="0" algn="l">
              <a:lnSpc>
                <a:spcPct val="114000"/>
              </a:lnSpc>
              <a:spcBef>
                <a:spcPts val="1200"/>
              </a:spcBef>
              <a:spcAft>
                <a:spcPts val="0"/>
              </a:spcAft>
              <a:buClr>
                <a:schemeClr val="dk1"/>
              </a:buClr>
              <a:buSzPct val="100000"/>
              <a:buChar char="•"/>
            </a:pPr>
            <a:r>
              <a:rPr lang="vi-VN"/>
              <a:t>Không ghi ra giấy, không lưu trong ứng dụng</a:t>
            </a:r>
            <a:endParaRPr/>
          </a:p>
          <a:p>
            <a:pPr indent="-342900" lvl="0" marL="342900" rtl="0" algn="l">
              <a:lnSpc>
                <a:spcPct val="114000"/>
              </a:lnSpc>
              <a:spcBef>
                <a:spcPts val="1200"/>
              </a:spcBef>
              <a:spcAft>
                <a:spcPts val="0"/>
              </a:spcAft>
              <a:buClr>
                <a:schemeClr val="dk1"/>
              </a:buClr>
              <a:buSzPct val="100000"/>
              <a:buChar char="•"/>
            </a:pPr>
            <a:r>
              <a:rPr lang="vi-VN"/>
              <a:t>Thay đổi định kỳ nhưng không thường xuyên (khoảng 45 ngày)</a:t>
            </a:r>
            <a:endParaRPr/>
          </a:p>
          <a:p>
            <a:pPr indent="-342900" lvl="0" marL="342900" rtl="0" algn="l">
              <a:lnSpc>
                <a:spcPct val="114000"/>
              </a:lnSpc>
              <a:spcBef>
                <a:spcPts val="1200"/>
              </a:spcBef>
              <a:spcAft>
                <a:spcPts val="0"/>
              </a:spcAft>
              <a:buClr>
                <a:schemeClr val="dk1"/>
              </a:buClr>
              <a:buSzPct val="100000"/>
              <a:buChar char="•"/>
            </a:pPr>
            <a:r>
              <a:rPr lang="vi-VN"/>
              <a:t>Không dùng 1 tài khoản trên nhiều hệ thống</a:t>
            </a:r>
            <a:endParaRPr/>
          </a:p>
          <a:p>
            <a:pPr indent="-342900" lvl="0" marL="342900" rtl="0" algn="l">
              <a:lnSpc>
                <a:spcPct val="114000"/>
              </a:lnSpc>
              <a:spcBef>
                <a:spcPts val="1200"/>
              </a:spcBef>
              <a:spcAft>
                <a:spcPts val="0"/>
              </a:spcAft>
              <a:buClr>
                <a:schemeClr val="dk1"/>
              </a:buClr>
              <a:buSzPct val="100000"/>
              <a:buChar char="•"/>
            </a:pPr>
            <a:r>
              <a:rPr lang="vi-VN"/>
              <a:t>Phòng chống tấn công đánh cắp mật khẩu</a:t>
            </a:r>
            <a:endParaRPr/>
          </a:p>
          <a:p>
            <a:pPr indent="-342900" lvl="0" marL="342900" rtl="0" algn="l">
              <a:lnSpc>
                <a:spcPct val="114000"/>
              </a:lnSpc>
              <a:spcBef>
                <a:spcPts val="1200"/>
              </a:spcBef>
              <a:spcAft>
                <a:spcPts val="0"/>
              </a:spcAft>
              <a:buClr>
                <a:schemeClr val="dk1"/>
              </a:buClr>
              <a:buSzPct val="100000"/>
              <a:buChar char="•"/>
            </a:pPr>
            <a:r>
              <a:rPr lang="vi-VN"/>
              <a:t>Nếu là admin:</a:t>
            </a:r>
            <a:endParaRPr/>
          </a:p>
          <a:p>
            <a:pPr indent="-285750" lvl="1" marL="742950" rtl="0" algn="l">
              <a:spcBef>
                <a:spcPts val="1192"/>
              </a:spcBef>
              <a:spcAft>
                <a:spcPts val="0"/>
              </a:spcAft>
              <a:buClr>
                <a:schemeClr val="dk1"/>
              </a:buClr>
              <a:buSzPct val="100000"/>
              <a:buChar char="–"/>
            </a:pPr>
            <a:r>
              <a:rPr lang="vi-VN"/>
              <a:t>Thiết lập chính sách mật khẩu</a:t>
            </a:r>
            <a:endParaRPr/>
          </a:p>
          <a:p>
            <a:pPr indent="-285750" lvl="1" marL="742950" rtl="0" algn="l">
              <a:spcBef>
                <a:spcPts val="592"/>
              </a:spcBef>
              <a:spcAft>
                <a:spcPts val="0"/>
              </a:spcAft>
              <a:buClr>
                <a:schemeClr val="dk1"/>
              </a:buClr>
              <a:buSzPct val="100000"/>
              <a:buChar char="–"/>
            </a:pPr>
            <a:r>
              <a:rPr lang="vi-VN"/>
              <a:t>Định kì thử crack mật khẩu của người dùng</a:t>
            </a:r>
            <a:endParaRPr/>
          </a:p>
        </p:txBody>
      </p:sp>
    </p:spTree>
  </p:cSld>
  <p:clrMapOvr>
    <a:masterClrMapping/>
  </p:clrMapOvr>
  <p:transition spd="slow" p14:dur="1600">
    <p:blinds dir="ver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36"/>
          <p:cNvGrpSpPr/>
          <p:nvPr/>
        </p:nvGrpSpPr>
        <p:grpSpPr>
          <a:xfrm>
            <a:off x="304800" y="671457"/>
            <a:ext cx="8610600" cy="5515087"/>
            <a:chOff x="0" y="442857"/>
            <a:chExt cx="8610600" cy="5515087"/>
          </a:xfrm>
        </p:grpSpPr>
        <p:sp>
          <p:nvSpPr>
            <p:cNvPr id="379" name="Google Shape;379;p36"/>
            <p:cNvSpPr/>
            <p:nvPr/>
          </p:nvSpPr>
          <p:spPr>
            <a:xfrm rot="5400000">
              <a:off x="4311150" y="-246429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txBox="1"/>
            <p:nvPr/>
          </p:nvSpPr>
          <p:spPr>
            <a:xfrm>
              <a:off x="1404000" y="5108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Nhân tố xác thực</a:t>
              </a:r>
              <a:endParaRPr/>
            </a:p>
          </p:txBody>
        </p:sp>
        <p:sp>
          <p:nvSpPr>
            <p:cNvPr id="381" name="Google Shape;381;p36"/>
            <p:cNvSpPr/>
            <p:nvPr/>
          </p:nvSpPr>
          <p:spPr>
            <a:xfrm>
              <a:off x="0" y="55400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txBox="1"/>
            <p:nvPr/>
          </p:nvSpPr>
          <p:spPr>
            <a:xfrm>
              <a:off x="171343" y="7253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1" i="0" lang="vi-VN" sz="6200" u="none" cap="none" strike="noStrike">
                  <a:solidFill>
                    <a:schemeClr val="lt1"/>
                  </a:solidFill>
                  <a:latin typeface="Calibri"/>
                  <a:ea typeface="Calibri"/>
                  <a:cs typeface="Calibri"/>
                  <a:sym typeface="Calibri"/>
                </a:rPr>
                <a:t>1</a:t>
              </a:r>
              <a:endParaRPr/>
            </a:p>
          </p:txBody>
        </p:sp>
        <p:sp>
          <p:nvSpPr>
            <p:cNvPr id="383" name="Google Shape;383;p36"/>
            <p:cNvSpPr/>
            <p:nvPr/>
          </p:nvSpPr>
          <p:spPr>
            <a:xfrm rot="5400000">
              <a:off x="4311150" y="-83799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txBox="1"/>
            <p:nvPr/>
          </p:nvSpPr>
          <p:spPr>
            <a:xfrm>
              <a:off x="1404000" y="213712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Mật khẩu</a:t>
              </a:r>
              <a:endParaRPr/>
            </a:p>
          </p:txBody>
        </p:sp>
        <p:sp>
          <p:nvSpPr>
            <p:cNvPr id="385" name="Google Shape;385;p36"/>
            <p:cNvSpPr/>
            <p:nvPr/>
          </p:nvSpPr>
          <p:spPr>
            <a:xfrm>
              <a:off x="0" y="218030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txBox="1"/>
            <p:nvPr/>
          </p:nvSpPr>
          <p:spPr>
            <a:xfrm>
              <a:off x="171343" y="235164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2</a:t>
              </a:r>
              <a:endParaRPr/>
            </a:p>
          </p:txBody>
        </p:sp>
        <p:sp>
          <p:nvSpPr>
            <p:cNvPr id="387" name="Google Shape;387;p36"/>
            <p:cNvSpPr/>
            <p:nvPr/>
          </p:nvSpPr>
          <p:spPr>
            <a:xfrm rot="5400000">
              <a:off x="3876056" y="1223400"/>
              <a:ext cx="2262487" cy="72066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txBox="1"/>
            <p:nvPr/>
          </p:nvSpPr>
          <p:spPr>
            <a:xfrm>
              <a:off x="1404000" y="3805902"/>
              <a:ext cx="7096154" cy="2041595"/>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vi-VN" sz="6500" u="none" cap="none" strike="noStrike">
                  <a:solidFill>
                    <a:schemeClr val="dk1"/>
                  </a:solidFill>
                  <a:latin typeface="Calibri"/>
                  <a:ea typeface="Calibri"/>
                  <a:cs typeface="Calibri"/>
                  <a:sym typeface="Calibri"/>
                </a:rPr>
                <a:t>Xác thực bằng mật khẩu</a:t>
              </a:r>
              <a:endParaRPr/>
            </a:p>
          </p:txBody>
        </p:sp>
        <p:sp>
          <p:nvSpPr>
            <p:cNvPr id="389" name="Google Shape;389;p36"/>
            <p:cNvSpPr/>
            <p:nvPr/>
          </p:nvSpPr>
          <p:spPr>
            <a:xfrm>
              <a:off x="0" y="4241700"/>
              <a:ext cx="1170000" cy="1170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txBox="1"/>
            <p:nvPr/>
          </p:nvSpPr>
          <p:spPr>
            <a:xfrm>
              <a:off x="171343" y="4413043"/>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vi-VN" sz="6200" u="none" cap="none" strike="noStrike">
                  <a:solidFill>
                    <a:schemeClr val="lt1"/>
                  </a:solidFill>
                  <a:latin typeface="Calibri"/>
                  <a:ea typeface="Calibri"/>
                  <a:cs typeface="Calibri"/>
                  <a:sym typeface="Calibri"/>
                </a:rPr>
                <a:t>3</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457200" lvl="0" marL="457200" rtl="0" algn="l">
              <a:lnSpc>
                <a:spcPct val="114000"/>
              </a:lnSpc>
              <a:spcBef>
                <a:spcPts val="0"/>
              </a:spcBef>
              <a:spcAft>
                <a:spcPts val="0"/>
              </a:spcAft>
              <a:buClr>
                <a:schemeClr val="dk1"/>
              </a:buClr>
              <a:buSzPts val="3600"/>
              <a:buFont typeface="Calibri"/>
              <a:buAutoNum type="arabicPeriod"/>
            </a:pPr>
            <a:r>
              <a:rPr b="1" lang="vi-VN"/>
              <a:t>Lưu mật khẩu dạng rõ</a:t>
            </a:r>
            <a:endParaRPr b="1"/>
          </a:p>
        </p:txBody>
      </p:sp>
      <p:sp>
        <p:nvSpPr>
          <p:cNvPr id="396" name="Google Shape;396;p3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 bằng mật khẩu</a:t>
            </a:r>
            <a:endParaRPr/>
          </a:p>
        </p:txBody>
      </p:sp>
      <p:sp>
        <p:nvSpPr>
          <p:cNvPr id="397" name="Google Shape;397;p3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398" name="Google Shape;398;p37"/>
          <p:cNvPicPr preferRelativeResize="0"/>
          <p:nvPr/>
        </p:nvPicPr>
        <p:blipFill rotWithShape="1">
          <a:blip r:embed="rId3">
            <a:alphaModFix/>
          </a:blip>
          <a:srcRect b="0" l="0" r="0" t="0"/>
          <a:stretch/>
        </p:blipFill>
        <p:spPr>
          <a:xfrm>
            <a:off x="381000" y="1676400"/>
            <a:ext cx="8382000" cy="3721100"/>
          </a:xfrm>
          <a:prstGeom prst="rect">
            <a:avLst/>
          </a:prstGeom>
          <a:noFill/>
          <a:ln>
            <a:noFill/>
          </a:ln>
        </p:spPr>
      </p:pic>
      <p:sp>
        <p:nvSpPr>
          <p:cNvPr id="399" name="Google Shape;399;p37"/>
          <p:cNvSpPr/>
          <p:nvPr/>
        </p:nvSpPr>
        <p:spPr>
          <a:xfrm>
            <a:off x="419100" y="4800600"/>
            <a:ext cx="6438900" cy="190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33CC"/>
              </a:buClr>
              <a:buSzPts val="1920"/>
              <a:buFont typeface="Noto Sans Symbols"/>
              <a:buChar char="■"/>
            </a:pPr>
            <a:r>
              <a:rPr b="1" i="0" lang="vi-VN" sz="3200" u="none" cap="none" strike="noStrike">
                <a:solidFill>
                  <a:srgbClr val="000000"/>
                </a:solidFill>
                <a:latin typeface="Calibri"/>
                <a:ea typeface="Calibri"/>
                <a:cs typeface="Calibri"/>
                <a:sym typeface="Calibri"/>
              </a:rPr>
              <a:t>Tấn công</a:t>
            </a:r>
            <a:endParaRPr b="1" i="0" sz="3200" u="none" cap="none" strike="noStrike">
              <a:solidFill>
                <a:srgbClr val="000000"/>
              </a:solidFill>
              <a:latin typeface="Calibri"/>
              <a:ea typeface="Calibri"/>
              <a:cs typeface="Calibri"/>
              <a:sym typeface="Calibri"/>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Chặn bắt mật khẩu</a:t>
            </a:r>
            <a:endParaRPr b="1" i="0" sz="3200" u="none" cap="none" strike="noStrike">
              <a:solidFill>
                <a:srgbClr val="000000"/>
              </a:solidFill>
              <a:latin typeface="Calibri"/>
              <a:ea typeface="Calibri"/>
              <a:cs typeface="Calibri"/>
              <a:sym typeface="Calibri"/>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Chiếm file chứa mật khẩu</a:t>
            </a:r>
            <a:endParaRPr b="1" i="0" sz="3200" u="none" cap="none" strike="noStrike">
              <a:solidFill>
                <a:srgbClr val="000000"/>
              </a:solidFill>
              <a:latin typeface="Calibri"/>
              <a:ea typeface="Calibri"/>
              <a:cs typeface="Calibri"/>
              <a:sym typeface="Calibri"/>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8"/>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2"/>
            </a:pPr>
            <a:r>
              <a:rPr b="1" lang="vi-VN"/>
              <a:t>Lưu mật khẩu dạng băm</a:t>
            </a:r>
            <a:endParaRPr b="1"/>
          </a:p>
        </p:txBody>
      </p:sp>
      <p:sp>
        <p:nvSpPr>
          <p:cNvPr id="406" name="Google Shape;406;p3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 bằng mật khẩu</a:t>
            </a:r>
            <a:endParaRPr/>
          </a:p>
        </p:txBody>
      </p:sp>
      <p:sp>
        <p:nvSpPr>
          <p:cNvPr id="407" name="Google Shape;407;p3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408" name="Google Shape;408;p38"/>
          <p:cNvPicPr preferRelativeResize="0"/>
          <p:nvPr/>
        </p:nvPicPr>
        <p:blipFill rotWithShape="1">
          <a:blip r:embed="rId3">
            <a:alphaModFix/>
          </a:blip>
          <a:srcRect b="0" l="0" r="0" t="0"/>
          <a:stretch/>
        </p:blipFill>
        <p:spPr>
          <a:xfrm>
            <a:off x="361950" y="1676400"/>
            <a:ext cx="8437563" cy="3687763"/>
          </a:xfrm>
          <a:prstGeom prst="rect">
            <a:avLst/>
          </a:prstGeom>
          <a:noFill/>
          <a:ln>
            <a:noFill/>
          </a:ln>
        </p:spPr>
      </p:pic>
      <p:sp>
        <p:nvSpPr>
          <p:cNvPr id="409" name="Google Shape;409;p38"/>
          <p:cNvSpPr/>
          <p:nvPr/>
        </p:nvSpPr>
        <p:spPr>
          <a:xfrm>
            <a:off x="419100" y="4800600"/>
            <a:ext cx="7734300" cy="190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33CC"/>
              </a:buClr>
              <a:buSzPts val="1920"/>
              <a:buFont typeface="Noto Sans Symbols"/>
              <a:buChar char="■"/>
            </a:pPr>
            <a:r>
              <a:rPr b="1" i="0" lang="vi-VN" sz="3200" u="none" cap="none" strike="noStrike">
                <a:solidFill>
                  <a:srgbClr val="000000"/>
                </a:solidFill>
                <a:latin typeface="Calibri"/>
                <a:ea typeface="Calibri"/>
                <a:cs typeface="Calibri"/>
                <a:sym typeface="Calibri"/>
              </a:rPr>
              <a:t>Tấn công</a:t>
            </a:r>
            <a:endParaRPr b="1" i="0" sz="3200" u="none" cap="none" strike="noStrike">
              <a:solidFill>
                <a:srgbClr val="000000"/>
              </a:solidFill>
              <a:latin typeface="Calibri"/>
              <a:ea typeface="Calibri"/>
              <a:cs typeface="Calibri"/>
              <a:sym typeface="Calibri"/>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Tấn công từ điển 1 mật khẩu</a:t>
            </a:r>
            <a:endParaRPr b="1" i="0" sz="3200" u="none" cap="none" strike="noStrike">
              <a:solidFill>
                <a:srgbClr val="000000"/>
              </a:solidFill>
              <a:latin typeface="Calibri"/>
              <a:ea typeface="Calibri"/>
              <a:cs typeface="Calibri"/>
              <a:sym typeface="Calibri"/>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Tấn công từ điển cả file</a:t>
            </a:r>
            <a:endParaRPr b="1" i="0" sz="3200" u="none" cap="none" strike="noStrike">
              <a:solidFill>
                <a:srgbClr val="000000"/>
              </a:solidFill>
              <a:latin typeface="Calibri"/>
              <a:ea typeface="Calibri"/>
              <a:cs typeface="Calibri"/>
              <a:sym typeface="Calibri"/>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3"/>
            </a:pPr>
            <a:r>
              <a:rPr b="1" lang="vi-VN"/>
              <a:t>Lưu mật khẩu dạng băm có salt</a:t>
            </a:r>
            <a:endParaRPr b="1"/>
          </a:p>
        </p:txBody>
      </p:sp>
      <p:sp>
        <p:nvSpPr>
          <p:cNvPr id="415" name="Google Shape;415;p3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 bằng mật khẩu</a:t>
            </a:r>
            <a:endParaRPr/>
          </a:p>
        </p:txBody>
      </p:sp>
      <p:sp>
        <p:nvSpPr>
          <p:cNvPr id="416" name="Google Shape;416;p3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417" name="Google Shape;417;p39"/>
          <p:cNvPicPr preferRelativeResize="0"/>
          <p:nvPr/>
        </p:nvPicPr>
        <p:blipFill rotWithShape="1">
          <a:blip r:embed="rId3">
            <a:alphaModFix/>
          </a:blip>
          <a:srcRect b="0" l="0" r="0" t="0"/>
          <a:stretch/>
        </p:blipFill>
        <p:spPr>
          <a:xfrm>
            <a:off x="304800" y="1600200"/>
            <a:ext cx="8647113" cy="4176713"/>
          </a:xfrm>
          <a:prstGeom prst="rect">
            <a:avLst/>
          </a:prstGeom>
          <a:noFill/>
          <a:ln>
            <a:noFill/>
          </a:ln>
        </p:spPr>
      </p:pic>
      <p:sp>
        <p:nvSpPr>
          <p:cNvPr id="418" name="Google Shape;418;p39"/>
          <p:cNvSpPr/>
          <p:nvPr/>
        </p:nvSpPr>
        <p:spPr>
          <a:xfrm>
            <a:off x="419100" y="5334000"/>
            <a:ext cx="7734300" cy="137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33CC"/>
              </a:buClr>
              <a:buSzPts val="1920"/>
              <a:buFont typeface="Noto Sans Symbols"/>
              <a:buChar char="■"/>
            </a:pPr>
            <a:r>
              <a:rPr b="1" i="0" lang="vi-VN" sz="3200" u="none" cap="none" strike="noStrike">
                <a:solidFill>
                  <a:srgbClr val="000000"/>
                </a:solidFill>
                <a:latin typeface="Calibri"/>
                <a:ea typeface="Calibri"/>
                <a:cs typeface="Calibri"/>
                <a:sym typeface="Calibri"/>
              </a:rPr>
              <a:t>Tấn công</a:t>
            </a:r>
            <a:endParaRPr b="1" i="0" sz="3200" u="none" cap="none" strike="noStrike">
              <a:solidFill>
                <a:srgbClr val="000000"/>
              </a:solidFill>
              <a:latin typeface="Calibri"/>
              <a:ea typeface="Calibri"/>
              <a:cs typeface="Calibri"/>
              <a:sym typeface="Calibri"/>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Tấn công từ điển 1 mật khẩu</a:t>
            </a:r>
            <a:endParaRPr b="1" i="0" sz="3200" u="none" cap="none" strike="noStrike">
              <a:solidFill>
                <a:srgbClr val="000000"/>
              </a:solidFill>
              <a:latin typeface="Calibri"/>
              <a:ea typeface="Calibri"/>
              <a:cs typeface="Calibri"/>
              <a:sym typeface="Calibri"/>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Định danh</a:t>
            </a:r>
            <a:endParaRPr/>
          </a:p>
        </p:txBody>
      </p:sp>
      <p:sp>
        <p:nvSpPr>
          <p:cNvPr id="124" name="Google Shape;124;p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25" name="Google Shape;125;p4"/>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lnSpcReduction="20000"/>
          </a:bodyPr>
          <a:lstStyle/>
          <a:p>
            <a:pPr indent="-342900" lvl="0" marL="342900" rtl="0" algn="l">
              <a:lnSpc>
                <a:spcPct val="114000"/>
              </a:lnSpc>
              <a:spcBef>
                <a:spcPts val="0"/>
              </a:spcBef>
              <a:spcAft>
                <a:spcPts val="0"/>
              </a:spcAft>
              <a:buClr>
                <a:schemeClr val="dk1"/>
              </a:buClr>
              <a:buSzPct val="100000"/>
              <a:buFont typeface="Noto Sans Symbols"/>
              <a:buChar char="❑"/>
            </a:pPr>
            <a:r>
              <a:rPr b="1" lang="vi-VN"/>
              <a:t>Định danh </a:t>
            </a:r>
            <a:r>
              <a:rPr lang="vi-VN"/>
              <a:t>(identification) là việc gắn định danh (identificator) cho người dùng và kiểm tra sự tồn tại của định danh đó</a:t>
            </a:r>
            <a:endParaRPr/>
          </a:p>
          <a:p>
            <a:pPr indent="-342900" lvl="0" marL="342900" rtl="0" algn="l">
              <a:lnSpc>
                <a:spcPct val="114000"/>
              </a:lnSpc>
              <a:spcBef>
                <a:spcPts val="1200"/>
              </a:spcBef>
              <a:spcAft>
                <a:spcPts val="0"/>
              </a:spcAft>
              <a:buClr>
                <a:schemeClr val="dk1"/>
              </a:buClr>
              <a:buSzPct val="100000"/>
              <a:buChar char="•"/>
            </a:pPr>
            <a:r>
              <a:rPr lang="vi-VN"/>
              <a:t>Qua xưng danh ở trạm kiểm tra (cổng cơ quan, cửa khẩu...)</a:t>
            </a:r>
            <a:endParaRPr/>
          </a:p>
          <a:p>
            <a:pPr indent="-342900" lvl="0" marL="342900" rtl="0" algn="l">
              <a:lnSpc>
                <a:spcPct val="114000"/>
              </a:lnSpc>
              <a:spcBef>
                <a:spcPts val="1200"/>
              </a:spcBef>
              <a:spcAft>
                <a:spcPts val="0"/>
              </a:spcAft>
              <a:buClr>
                <a:schemeClr val="dk1"/>
              </a:buClr>
              <a:buSzPct val="100000"/>
              <a:buChar char="•"/>
            </a:pPr>
            <a:r>
              <a:rPr lang="vi-VN"/>
              <a:t>Qua tên người dùng được truyền tới máy chủ (từ cửa sổ đăng nhập, từ webpage...)</a:t>
            </a:r>
            <a:endParaRPr/>
          </a:p>
          <a:p>
            <a:pPr indent="-342900" lvl="0" marL="342900" rtl="0" algn="l">
              <a:lnSpc>
                <a:spcPct val="114000"/>
              </a:lnSpc>
              <a:spcBef>
                <a:spcPts val="1200"/>
              </a:spcBef>
              <a:spcAft>
                <a:spcPts val="0"/>
              </a:spcAft>
              <a:buClr>
                <a:schemeClr val="dk1"/>
              </a:buClr>
              <a:buSzPct val="100000"/>
              <a:buChar char="•"/>
            </a:pPr>
            <a:r>
              <a:rPr lang="vi-VN"/>
              <a:t>Qua địa chỉ email trong một thư điện tử</a:t>
            </a:r>
            <a:endParaRPr/>
          </a:p>
          <a:p>
            <a:pPr indent="-342900" lvl="0" marL="342900" rtl="0" algn="l">
              <a:lnSpc>
                <a:spcPct val="114000"/>
              </a:lnSpc>
              <a:spcBef>
                <a:spcPts val="1200"/>
              </a:spcBef>
              <a:spcAft>
                <a:spcPts val="0"/>
              </a:spcAft>
              <a:buClr>
                <a:schemeClr val="dk1"/>
              </a:buClr>
              <a:buSzPct val="100000"/>
              <a:buChar char="•"/>
            </a:pPr>
            <a:r>
              <a:rPr lang="vi-VN"/>
              <a:t>....</a:t>
            </a:r>
            <a:endParaRPr/>
          </a:p>
          <a:p>
            <a:pPr indent="-342900" lvl="0" marL="342900" rtl="0" algn="l">
              <a:lnSpc>
                <a:spcPct val="114000"/>
              </a:lnSpc>
              <a:spcBef>
                <a:spcPts val="1200"/>
              </a:spcBef>
              <a:spcAft>
                <a:spcPts val="0"/>
              </a:spcAft>
              <a:buClr>
                <a:schemeClr val="dk1"/>
              </a:buClr>
              <a:buSzPct val="100000"/>
              <a:buFont typeface="Noto Sans Symbols"/>
              <a:buChar char="❑"/>
            </a:pPr>
            <a:r>
              <a:rPr b="1" lang="vi-VN"/>
              <a:t>Quá trình định danh không bao gồm việc kiểm tra tính chân thực của danh tính</a:t>
            </a:r>
            <a:endParaRPr b="1"/>
          </a:p>
        </p:txBody>
      </p:sp>
    </p:spTree>
  </p:cSld>
  <p:clrMapOvr>
    <a:masterClrMapping/>
  </p:clrMapOvr>
  <p:transition spd="slow" p14:dur="1600">
    <p:blinds dir="ver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Nhận xét: </a:t>
            </a:r>
            <a:endParaRPr/>
          </a:p>
          <a:p>
            <a:pPr indent="-342900" lvl="0" marL="342900" rtl="0" algn="l">
              <a:lnSpc>
                <a:spcPct val="114000"/>
              </a:lnSpc>
              <a:spcBef>
                <a:spcPts val="1200"/>
              </a:spcBef>
              <a:spcAft>
                <a:spcPts val="0"/>
              </a:spcAft>
              <a:buClr>
                <a:schemeClr val="dk1"/>
              </a:buClr>
              <a:buSzPts val="3600"/>
              <a:buChar char="•"/>
            </a:pPr>
            <a:r>
              <a:rPr lang="vi-VN"/>
              <a:t>claimant chứng minh bản thân bằng cách cung cấp yếu tố bí mật</a:t>
            </a:r>
            <a:endParaRPr/>
          </a:p>
          <a:p>
            <a:pPr indent="-342900" lvl="0" marL="342900" rtl="0" algn="l">
              <a:lnSpc>
                <a:spcPct val="114000"/>
              </a:lnSpc>
              <a:spcBef>
                <a:spcPts val="1200"/>
              </a:spcBef>
              <a:spcAft>
                <a:spcPts val="0"/>
              </a:spcAft>
              <a:buClr>
                <a:schemeClr val="dk1"/>
              </a:buClr>
              <a:buSzPts val="3600"/>
              <a:buChar char="•"/>
            </a:pPr>
            <a:r>
              <a:rPr lang="vi-VN"/>
              <a:t>yếu tố bí mật được truyền trực tiếp qua kênh không an toàn</a:t>
            </a:r>
            <a:endParaRPr/>
          </a:p>
          <a:p>
            <a:pPr indent="-114300" lvl="0" marL="342900" rtl="0" algn="l">
              <a:lnSpc>
                <a:spcPct val="114000"/>
              </a:lnSpc>
              <a:spcBef>
                <a:spcPts val="1200"/>
              </a:spcBef>
              <a:spcAft>
                <a:spcPts val="0"/>
              </a:spcAft>
              <a:buClr>
                <a:schemeClr val="dk1"/>
              </a:buClr>
              <a:buSzPts val="3600"/>
              <a:buNone/>
            </a:pPr>
            <a:r>
              <a:t/>
            </a:r>
            <a:endParaRPr/>
          </a:p>
        </p:txBody>
      </p:sp>
      <p:sp>
        <p:nvSpPr>
          <p:cNvPr id="424" name="Google Shape;424;p4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 bằng mật khẩu</a:t>
            </a:r>
            <a:endParaRPr/>
          </a:p>
        </p:txBody>
      </p:sp>
      <p:sp>
        <p:nvSpPr>
          <p:cNvPr id="425" name="Google Shape;425;p4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4"/>
            </a:pPr>
            <a:r>
              <a:rPr b="1" lang="vi-VN"/>
              <a:t>Mật khẩu một lần Lamport</a:t>
            </a:r>
            <a:endParaRPr b="1"/>
          </a:p>
        </p:txBody>
      </p:sp>
      <p:sp>
        <p:nvSpPr>
          <p:cNvPr id="432" name="Google Shape;432;p4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 bằng mật khẩu</a:t>
            </a:r>
            <a:endParaRPr/>
          </a:p>
        </p:txBody>
      </p:sp>
      <p:sp>
        <p:nvSpPr>
          <p:cNvPr id="433" name="Google Shape;433;p4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434" name="Google Shape;434;p41"/>
          <p:cNvPicPr preferRelativeResize="0"/>
          <p:nvPr/>
        </p:nvPicPr>
        <p:blipFill rotWithShape="1">
          <a:blip r:embed="rId3">
            <a:alphaModFix/>
          </a:blip>
          <a:srcRect b="0" l="0" r="0" t="0"/>
          <a:stretch/>
        </p:blipFill>
        <p:spPr>
          <a:xfrm>
            <a:off x="381000" y="1371600"/>
            <a:ext cx="8556625" cy="4286250"/>
          </a:xfrm>
          <a:prstGeom prst="rect">
            <a:avLst/>
          </a:prstGeom>
          <a:noFill/>
          <a:ln>
            <a:noFill/>
          </a:ln>
        </p:spPr>
      </p:pic>
      <p:sp>
        <p:nvSpPr>
          <p:cNvPr id="435" name="Google Shape;435;p41"/>
          <p:cNvSpPr/>
          <p:nvPr/>
        </p:nvSpPr>
        <p:spPr>
          <a:xfrm>
            <a:off x="419100" y="4953000"/>
            <a:ext cx="7734300" cy="1752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33CC"/>
              </a:buClr>
              <a:buSzPts val="1920"/>
              <a:buFont typeface="Noto Sans Symbols"/>
              <a:buChar char="■"/>
            </a:pPr>
            <a:r>
              <a:rPr b="1" i="0" lang="vi-VN" sz="3200" u="none" cap="none" strike="noStrike">
                <a:solidFill>
                  <a:srgbClr val="000000"/>
                </a:solidFill>
                <a:latin typeface="Calibri"/>
                <a:ea typeface="Calibri"/>
                <a:cs typeface="Calibri"/>
                <a:sym typeface="Calibri"/>
              </a:rPr>
              <a:t>Tấn công</a:t>
            </a:r>
            <a:endParaRPr b="1" i="0" sz="3200" u="none" cap="none" strike="noStrike">
              <a:solidFill>
                <a:srgbClr val="000000"/>
              </a:solidFill>
              <a:latin typeface="Calibri"/>
              <a:ea typeface="Calibri"/>
              <a:cs typeface="Calibri"/>
              <a:sym typeface="Calibri"/>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Man-in-the-middle</a:t>
            </a:r>
            <a:endParaRPr/>
          </a:p>
          <a:p>
            <a:pPr indent="-285750" lvl="1" marL="742950" marR="0" rtl="0" algn="l">
              <a:spcBef>
                <a:spcPts val="640"/>
              </a:spcBef>
              <a:spcAft>
                <a:spcPts val="0"/>
              </a:spcAft>
              <a:buClr>
                <a:srgbClr val="FF0000"/>
              </a:buClr>
              <a:buSzPts val="1760"/>
              <a:buFont typeface="Noto Sans Symbols"/>
              <a:buChar char="■"/>
            </a:pPr>
            <a:r>
              <a:rPr b="1" i="0" lang="vi-VN" sz="3200" u="none" cap="none" strike="noStrike">
                <a:solidFill>
                  <a:srgbClr val="000000"/>
                </a:solidFill>
                <a:latin typeface="Calibri"/>
                <a:ea typeface="Calibri"/>
                <a:cs typeface="Calibri"/>
                <a:sym typeface="Calibri"/>
              </a:rPr>
              <a:t>Tấn công từ điển!?</a:t>
            </a:r>
            <a:endParaRPr b="1" i="0" sz="3200" u="none" cap="none" strike="noStrike">
              <a:solidFill>
                <a:srgbClr val="000000"/>
              </a:solidFill>
              <a:latin typeface="Calibri"/>
              <a:ea typeface="Calibri"/>
              <a:cs typeface="Calibri"/>
              <a:sym typeface="Calibri"/>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5"/>
            </a:pPr>
            <a:r>
              <a:rPr b="1" lang="vi-VN"/>
              <a:t>Digest Authentication (RFC2617)</a:t>
            </a:r>
            <a:endParaRPr/>
          </a:p>
        </p:txBody>
      </p:sp>
      <p:sp>
        <p:nvSpPr>
          <p:cNvPr id="442" name="Google Shape;442;p4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 bằng mật khẩu</a:t>
            </a:r>
            <a:endParaRPr/>
          </a:p>
        </p:txBody>
      </p:sp>
      <p:sp>
        <p:nvSpPr>
          <p:cNvPr id="443" name="Google Shape;443;p4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Kết quả hình ảnh cho digest authentication" id="444" name="Google Shape;444;p42"/>
          <p:cNvPicPr preferRelativeResize="0"/>
          <p:nvPr/>
        </p:nvPicPr>
        <p:blipFill rotWithShape="1">
          <a:blip r:embed="rId3">
            <a:alphaModFix/>
          </a:blip>
          <a:srcRect b="0" l="0" r="0" t="0"/>
          <a:stretch/>
        </p:blipFill>
        <p:spPr>
          <a:xfrm>
            <a:off x="359668" y="1523999"/>
            <a:ext cx="8172772" cy="4783395"/>
          </a:xfrm>
          <a:prstGeom prst="rect">
            <a:avLst/>
          </a:prstGeom>
          <a:noFill/>
          <a:ln>
            <a:noFill/>
          </a:ln>
        </p:spPr>
      </p:pic>
    </p:spTree>
  </p:cSld>
  <p:clrMapOvr>
    <a:masterClrMapping/>
  </p:clrMapOvr>
  <p:transition spd="slow" p14:dur="1600">
    <p:blinds dir="ver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t/>
            </a:r>
            <a:endParaRPr/>
          </a:p>
        </p:txBody>
      </p:sp>
      <p:sp>
        <p:nvSpPr>
          <p:cNvPr id="450" name="Google Shape;450;p4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451" name="Google Shape;451;p43"/>
          <p:cNvPicPr preferRelativeResize="0"/>
          <p:nvPr>
            <p:ph idx="1" type="body"/>
          </p:nvPr>
        </p:nvPicPr>
        <p:blipFill rotWithShape="1">
          <a:blip r:embed="rId3">
            <a:alphaModFix/>
          </a:blip>
          <a:srcRect b="0" l="0" r="0" t="0"/>
          <a:stretch/>
        </p:blipFill>
        <p:spPr>
          <a:xfrm>
            <a:off x="353879" y="762000"/>
            <a:ext cx="8256721" cy="5145914"/>
          </a:xfrm>
          <a:prstGeom prst="rect">
            <a:avLst/>
          </a:prstGeom>
          <a:noFill/>
          <a:ln>
            <a:noFill/>
          </a:ln>
        </p:spPr>
      </p:pic>
    </p:spTree>
  </p:cSld>
  <p:clrMapOvr>
    <a:masterClrMapping/>
  </p:clrMapOvr>
  <p:transition spd="slow" p14:dur="1600">
    <p:blinds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Số hiệu (ID)</a:t>
            </a:r>
            <a:endParaRPr/>
          </a:p>
          <a:p>
            <a:pPr indent="-342900" lvl="0" marL="342900" rtl="0" algn="l">
              <a:lnSpc>
                <a:spcPct val="114000"/>
              </a:lnSpc>
              <a:spcBef>
                <a:spcPts val="1200"/>
              </a:spcBef>
              <a:spcAft>
                <a:spcPts val="0"/>
              </a:spcAft>
              <a:buClr>
                <a:schemeClr val="dk1"/>
              </a:buClr>
              <a:buSzPts val="3600"/>
              <a:buChar char="•"/>
            </a:pPr>
            <a:r>
              <a:rPr lang="vi-VN"/>
              <a:t>Username</a:t>
            </a:r>
            <a:endParaRPr/>
          </a:p>
          <a:p>
            <a:pPr indent="-342900" lvl="0" marL="342900" rtl="0" algn="l">
              <a:lnSpc>
                <a:spcPct val="114000"/>
              </a:lnSpc>
              <a:spcBef>
                <a:spcPts val="1200"/>
              </a:spcBef>
              <a:spcAft>
                <a:spcPts val="0"/>
              </a:spcAft>
              <a:buClr>
                <a:schemeClr val="dk1"/>
              </a:buClr>
              <a:buSzPts val="3600"/>
              <a:buChar char="•"/>
            </a:pPr>
            <a:r>
              <a:rPr lang="vi-VN"/>
              <a:t>Số điện thoại</a:t>
            </a:r>
            <a:endParaRPr/>
          </a:p>
          <a:p>
            <a:pPr indent="-342900" lvl="0" marL="342900" rtl="0" algn="l">
              <a:lnSpc>
                <a:spcPct val="114000"/>
              </a:lnSpc>
              <a:spcBef>
                <a:spcPts val="1200"/>
              </a:spcBef>
              <a:spcAft>
                <a:spcPts val="0"/>
              </a:spcAft>
              <a:buClr>
                <a:schemeClr val="dk1"/>
              </a:buClr>
              <a:buSzPts val="3600"/>
              <a:buChar char="•"/>
            </a:pPr>
            <a:r>
              <a:rPr lang="vi-VN"/>
              <a:t>Email</a:t>
            </a:r>
            <a:endParaRPr/>
          </a:p>
          <a:p>
            <a:pPr indent="-342900" lvl="0" marL="342900" rtl="0" algn="l">
              <a:lnSpc>
                <a:spcPct val="114000"/>
              </a:lnSpc>
              <a:spcBef>
                <a:spcPts val="1200"/>
              </a:spcBef>
              <a:spcAft>
                <a:spcPts val="0"/>
              </a:spcAft>
              <a:buClr>
                <a:schemeClr val="dk1"/>
              </a:buClr>
              <a:buSzPts val="3600"/>
              <a:buChar char="•"/>
            </a:pPr>
            <a:r>
              <a:rPr lang="vi-VN"/>
              <a:t>Tài khoản mạng xã hội</a:t>
            </a:r>
            <a:endParaRPr/>
          </a:p>
          <a:p>
            <a:pPr indent="-342900" lvl="0" marL="342900" rtl="0" algn="l">
              <a:lnSpc>
                <a:spcPct val="114000"/>
              </a:lnSpc>
              <a:spcBef>
                <a:spcPts val="1200"/>
              </a:spcBef>
              <a:spcAft>
                <a:spcPts val="0"/>
              </a:spcAft>
              <a:buClr>
                <a:schemeClr val="dk1"/>
              </a:buClr>
              <a:buSzPts val="3600"/>
              <a:buChar char="•"/>
            </a:pPr>
            <a:r>
              <a:rPr lang="vi-VN"/>
              <a:t>....</a:t>
            </a:r>
            <a:endParaRPr/>
          </a:p>
        </p:txBody>
      </p:sp>
      <p:sp>
        <p:nvSpPr>
          <p:cNvPr id="131" name="Google Shape;131;p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Giải pháp định danh</a:t>
            </a:r>
            <a:endParaRPr/>
          </a:p>
        </p:txBody>
      </p:sp>
      <p:sp>
        <p:nvSpPr>
          <p:cNvPr id="132" name="Google Shape;132;p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Xác thực</a:t>
            </a:r>
            <a:endParaRPr/>
          </a:p>
        </p:txBody>
      </p:sp>
      <p:sp>
        <p:nvSpPr>
          <p:cNvPr id="139" name="Google Shape;139;p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40" name="Google Shape;140;p6"/>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77500" lnSpcReduction="20000"/>
          </a:bodyPr>
          <a:lstStyle/>
          <a:p>
            <a:pPr indent="-342900" lvl="0" marL="342900" rtl="0" algn="l">
              <a:lnSpc>
                <a:spcPct val="114000"/>
              </a:lnSpc>
              <a:spcBef>
                <a:spcPts val="0"/>
              </a:spcBef>
              <a:spcAft>
                <a:spcPts val="0"/>
              </a:spcAft>
              <a:buClr>
                <a:schemeClr val="dk1"/>
              </a:buClr>
              <a:buSzPct val="100000"/>
              <a:buFont typeface="Noto Sans Symbols"/>
              <a:buChar char="❑"/>
            </a:pPr>
            <a:r>
              <a:rPr b="1" lang="vi-VN"/>
              <a:t>Xác thực </a:t>
            </a:r>
            <a:r>
              <a:rPr lang="vi-VN"/>
              <a:t>(authentication) là quá trình kiểm tra tính chân thực của danh tính được xác lập trong quá trình định danh</a:t>
            </a:r>
            <a:endParaRPr/>
          </a:p>
          <a:p>
            <a:pPr indent="-342900" lvl="0" marL="342900" rtl="0" algn="l">
              <a:lnSpc>
                <a:spcPct val="114000"/>
              </a:lnSpc>
              <a:spcBef>
                <a:spcPts val="1200"/>
              </a:spcBef>
              <a:spcAft>
                <a:spcPts val="0"/>
              </a:spcAft>
              <a:buClr>
                <a:schemeClr val="dk1"/>
              </a:buClr>
              <a:buSzPct val="100000"/>
              <a:buChar char="•"/>
            </a:pPr>
            <a:r>
              <a:rPr lang="vi-VN"/>
              <a:t>Là kiểm tra xem một người có đúng là có danh tính như đã đưa lên/ gửi lên hay không.</a:t>
            </a:r>
            <a:endParaRPr/>
          </a:p>
          <a:p>
            <a:pPr indent="-342900" lvl="0" marL="342900" rtl="0" algn="l">
              <a:lnSpc>
                <a:spcPct val="114000"/>
              </a:lnSpc>
              <a:spcBef>
                <a:spcPts val="1200"/>
              </a:spcBef>
              <a:spcAft>
                <a:spcPts val="0"/>
              </a:spcAft>
              <a:buClr>
                <a:schemeClr val="dk1"/>
              </a:buClr>
              <a:buSzPct val="100000"/>
              <a:buChar char="•"/>
            </a:pPr>
            <a:r>
              <a:rPr lang="vi-VN"/>
              <a:t>Việc kiểm tra được thực hiện nhờ các nhân tố xác thực và giao thức xác thực.</a:t>
            </a:r>
            <a:endParaRPr/>
          </a:p>
          <a:p>
            <a:pPr indent="-342900" lvl="0" marL="342900" rtl="0" algn="l">
              <a:lnSpc>
                <a:spcPct val="114000"/>
              </a:lnSpc>
              <a:spcBef>
                <a:spcPts val="1200"/>
              </a:spcBef>
              <a:spcAft>
                <a:spcPts val="0"/>
              </a:spcAft>
              <a:buClr>
                <a:schemeClr val="dk1"/>
              </a:buClr>
              <a:buSzPct val="100000"/>
              <a:buChar char="•"/>
            </a:pPr>
            <a:r>
              <a:rPr lang="vi-VN"/>
              <a:t>Không bao gồm việc xác định quyền hạn của người dùng trong hệ thống.</a:t>
            </a:r>
            <a:endParaRPr/>
          </a:p>
          <a:p>
            <a:pPr indent="-342900" lvl="0" marL="342900" rtl="0" algn="l">
              <a:lnSpc>
                <a:spcPct val="114000"/>
              </a:lnSpc>
              <a:spcBef>
                <a:spcPts val="1200"/>
              </a:spcBef>
              <a:spcAft>
                <a:spcPts val="0"/>
              </a:spcAft>
              <a:buClr>
                <a:schemeClr val="dk1"/>
              </a:buClr>
              <a:buSzPct val="100000"/>
              <a:buFont typeface="Noto Sans Symbols"/>
              <a:buChar char="❑"/>
            </a:pPr>
            <a:r>
              <a:rPr b="1" lang="vi-VN"/>
              <a:t>Các bên tham gia xác thực</a:t>
            </a:r>
            <a:endParaRPr/>
          </a:p>
          <a:p>
            <a:pPr indent="-342900" lvl="0" marL="342900" rtl="0" algn="l">
              <a:lnSpc>
                <a:spcPct val="114000"/>
              </a:lnSpc>
              <a:spcBef>
                <a:spcPts val="1200"/>
              </a:spcBef>
              <a:spcAft>
                <a:spcPts val="0"/>
              </a:spcAft>
              <a:buClr>
                <a:schemeClr val="dk1"/>
              </a:buClr>
              <a:buSzPct val="100000"/>
              <a:buChar char="•"/>
            </a:pPr>
            <a:r>
              <a:rPr lang="vi-VN"/>
              <a:t>Claimant: Bên yêu cầu xác thực (client)</a:t>
            </a:r>
            <a:endParaRPr/>
          </a:p>
          <a:p>
            <a:pPr indent="-342900" lvl="0" marL="342900" rtl="0" algn="l">
              <a:lnSpc>
                <a:spcPct val="114000"/>
              </a:lnSpc>
              <a:spcBef>
                <a:spcPts val="1200"/>
              </a:spcBef>
              <a:spcAft>
                <a:spcPts val="0"/>
              </a:spcAft>
              <a:buClr>
                <a:schemeClr val="dk1"/>
              </a:buClr>
              <a:buSzPct val="100000"/>
              <a:buChar char="•"/>
            </a:pPr>
            <a:r>
              <a:rPr lang="vi-VN"/>
              <a:t>Verifier: Bên xác thực (server)</a:t>
            </a:r>
            <a:endParaRPr/>
          </a:p>
        </p:txBody>
      </p:sp>
    </p:spTree>
  </p:cSld>
  <p:clrMapOvr>
    <a:masterClrMapping/>
  </p:clrMapOvr>
  <p:transition spd="slow" p14:dur="1600">
    <p:blinds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Sơ đồ định danh và xác thực</a:t>
            </a:r>
            <a:endParaRPr/>
          </a:p>
        </p:txBody>
      </p:sp>
      <p:sp>
        <p:nvSpPr>
          <p:cNvPr id="146" name="Google Shape;146;p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147" name="Google Shape;147;p7"/>
          <p:cNvPicPr preferRelativeResize="0"/>
          <p:nvPr/>
        </p:nvPicPr>
        <p:blipFill rotWithShape="1">
          <a:blip r:embed="rId3">
            <a:alphaModFix/>
          </a:blip>
          <a:srcRect b="0" l="0" r="0" t="0"/>
          <a:stretch/>
        </p:blipFill>
        <p:spPr>
          <a:xfrm>
            <a:off x="304800" y="1143000"/>
            <a:ext cx="8582840" cy="5029200"/>
          </a:xfrm>
          <a:prstGeom prst="rect">
            <a:avLst/>
          </a:prstGeom>
          <a:noFill/>
          <a:ln>
            <a:noFill/>
          </a:ln>
        </p:spPr>
      </p:pic>
    </p:spTree>
  </p:cSld>
  <p:clrMapOvr>
    <a:masterClrMapping/>
  </p:clrMapOvr>
  <p:transition spd="slow" p14:dur="1600">
    <p:blinds dir="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153" name="Google Shape;153;p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54" name="Google Shape;154;p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3600"/>
              <a:buFont typeface="Noto Sans Symbols"/>
              <a:buChar char="❑"/>
            </a:pPr>
            <a:r>
              <a:rPr b="1" lang="vi-VN"/>
              <a:t>Nhân tố xác thực</a:t>
            </a:r>
            <a:r>
              <a:rPr lang="vi-VN"/>
              <a:t> (authentication factor) là thông tin sử dụng cho quá trình xác thực.</a:t>
            </a:r>
            <a:endParaRPr/>
          </a:p>
          <a:p>
            <a:pPr indent="-342900" lvl="0" marL="342900" rtl="0" algn="l">
              <a:lnSpc>
                <a:spcPct val="90000"/>
              </a:lnSpc>
              <a:spcBef>
                <a:spcPts val="1800"/>
              </a:spcBef>
              <a:spcAft>
                <a:spcPts val="0"/>
              </a:spcAft>
              <a:buClr>
                <a:schemeClr val="dk1"/>
              </a:buClr>
              <a:buSzPts val="3600"/>
              <a:buFont typeface="Noto Sans Symbols"/>
              <a:buChar char="❑"/>
            </a:pPr>
            <a:r>
              <a:rPr lang="vi-VN"/>
              <a:t>Có 3 loại nhân tố xác thực chính</a:t>
            </a:r>
            <a:endParaRPr/>
          </a:p>
          <a:p>
            <a:pPr indent="-285750" lvl="1" marL="742950" rtl="0" algn="l">
              <a:lnSpc>
                <a:spcPct val="90000"/>
              </a:lnSpc>
              <a:spcBef>
                <a:spcPts val="1240"/>
              </a:spcBef>
              <a:spcAft>
                <a:spcPts val="0"/>
              </a:spcAft>
              <a:buClr>
                <a:schemeClr val="dk1"/>
              </a:buClr>
              <a:buSzPts val="3200"/>
              <a:buChar char="–"/>
            </a:pPr>
            <a:r>
              <a:rPr lang="vi-VN"/>
              <a:t>Cái người dùng biết (Something you know)</a:t>
            </a:r>
            <a:endParaRPr/>
          </a:p>
          <a:p>
            <a:pPr indent="-285750" lvl="1" marL="742950" rtl="0" algn="l">
              <a:lnSpc>
                <a:spcPct val="90000"/>
              </a:lnSpc>
              <a:spcBef>
                <a:spcPts val="640"/>
              </a:spcBef>
              <a:spcAft>
                <a:spcPts val="0"/>
              </a:spcAft>
              <a:buClr>
                <a:schemeClr val="dk1"/>
              </a:buClr>
              <a:buSzPts val="3200"/>
              <a:buChar char="–"/>
            </a:pPr>
            <a:r>
              <a:rPr lang="vi-VN"/>
              <a:t>Cái người dùng có (Something you have)</a:t>
            </a:r>
            <a:endParaRPr/>
          </a:p>
          <a:p>
            <a:pPr indent="-285750" lvl="1" marL="742950" rtl="0" algn="l">
              <a:lnSpc>
                <a:spcPct val="90000"/>
              </a:lnSpc>
              <a:spcBef>
                <a:spcPts val="640"/>
              </a:spcBef>
              <a:spcAft>
                <a:spcPts val="0"/>
              </a:spcAft>
              <a:buClr>
                <a:schemeClr val="dk1"/>
              </a:buClr>
              <a:buSzPts val="3200"/>
              <a:buChar char="–"/>
            </a:pPr>
            <a:r>
              <a:rPr lang="vi-VN"/>
              <a:t>Cái thuộc về bản thể người dùng (Something about you/that you are)</a:t>
            </a:r>
            <a:endParaRPr/>
          </a:p>
          <a:p>
            <a:pPr indent="-342900" lvl="0" marL="342900" rtl="0" algn="l">
              <a:lnSpc>
                <a:spcPct val="90000"/>
              </a:lnSpc>
              <a:spcBef>
                <a:spcPts val="1200"/>
              </a:spcBef>
              <a:spcAft>
                <a:spcPts val="0"/>
              </a:spcAft>
              <a:buClr>
                <a:schemeClr val="dk1"/>
              </a:buClr>
              <a:buSzPts val="3600"/>
              <a:buFont typeface="Noto Sans Symbols"/>
              <a:buChar char="❑"/>
            </a:pPr>
            <a:r>
              <a:rPr lang="vi-VN"/>
              <a:t>Có 2 nhóm nhân tố xác thực khác</a:t>
            </a:r>
            <a:endParaRPr/>
          </a:p>
          <a:p>
            <a:pPr indent="-285750" lvl="1" marL="742950" rtl="0" algn="l">
              <a:lnSpc>
                <a:spcPct val="90000"/>
              </a:lnSpc>
              <a:spcBef>
                <a:spcPts val="1240"/>
              </a:spcBef>
              <a:spcAft>
                <a:spcPts val="0"/>
              </a:spcAft>
              <a:buClr>
                <a:schemeClr val="dk1"/>
              </a:buClr>
              <a:buSzPts val="3200"/>
              <a:buChar char="–"/>
            </a:pPr>
            <a:r>
              <a:rPr lang="vi-VN"/>
              <a:t>Đặc điểm hành vi người dùng</a:t>
            </a:r>
            <a:endParaRPr/>
          </a:p>
          <a:p>
            <a:pPr indent="-285750" lvl="1" marL="742950" rtl="0" algn="l">
              <a:lnSpc>
                <a:spcPct val="90000"/>
              </a:lnSpc>
              <a:spcBef>
                <a:spcPts val="640"/>
              </a:spcBef>
              <a:spcAft>
                <a:spcPts val="0"/>
              </a:spcAft>
              <a:buClr>
                <a:schemeClr val="dk1"/>
              </a:buClr>
              <a:buSzPts val="3200"/>
              <a:buChar char="–"/>
            </a:pPr>
            <a:r>
              <a:rPr lang="vi-VN"/>
              <a:t>Vị trí của người dùng</a:t>
            </a:r>
            <a:endParaRPr/>
          </a:p>
        </p:txBody>
      </p:sp>
    </p:spTree>
  </p:cSld>
  <p:clrMapOvr>
    <a:masterClrMapping/>
  </p:clrMapOvr>
  <p:transition spd="slow" p14:dur="1600">
    <p:blinds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Nhân tố xác thực</a:t>
            </a:r>
            <a:endParaRPr/>
          </a:p>
        </p:txBody>
      </p:sp>
      <p:sp>
        <p:nvSpPr>
          <p:cNvPr id="160" name="Google Shape;160;p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61" name="Google Shape;161;p9"/>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rgbClr val="FF0000"/>
              </a:buClr>
              <a:buSzPts val="3600"/>
              <a:buFont typeface="Noto Sans Symbols"/>
              <a:buChar char="❑"/>
            </a:pPr>
            <a:r>
              <a:rPr b="1" lang="vi-VN">
                <a:solidFill>
                  <a:srgbClr val="FF0000"/>
                </a:solidFill>
              </a:rPr>
              <a:t>Cái người dùng biết</a:t>
            </a:r>
            <a:endParaRPr/>
          </a:p>
          <a:p>
            <a:pPr indent="-342900" lvl="0" marL="342900" rtl="0" algn="l">
              <a:lnSpc>
                <a:spcPct val="114000"/>
              </a:lnSpc>
              <a:spcBef>
                <a:spcPts val="1200"/>
              </a:spcBef>
              <a:spcAft>
                <a:spcPts val="0"/>
              </a:spcAft>
              <a:buClr>
                <a:schemeClr val="dk1"/>
              </a:buClr>
              <a:buSzPts val="3600"/>
              <a:buChar char="•"/>
            </a:pPr>
            <a:r>
              <a:rPr lang="vi-VN"/>
              <a:t>Thường là mật khẩu (password)</a:t>
            </a:r>
            <a:endParaRPr/>
          </a:p>
          <a:p>
            <a:pPr indent="-342900" lvl="0" marL="342900" rtl="0" algn="l">
              <a:lnSpc>
                <a:spcPct val="114000"/>
              </a:lnSpc>
              <a:spcBef>
                <a:spcPts val="1200"/>
              </a:spcBef>
              <a:spcAft>
                <a:spcPts val="0"/>
              </a:spcAft>
              <a:buClr>
                <a:schemeClr val="dk1"/>
              </a:buClr>
              <a:buSzPts val="3600"/>
              <a:buChar char="•"/>
            </a:pPr>
            <a:r>
              <a:rPr lang="vi-VN"/>
              <a:t>Ngoài ra: trả lời cho một số câu hỏi riêng tư. Chủ yếu để khôi phục mật khẩu.</a:t>
            </a:r>
            <a:endParaRPr/>
          </a:p>
          <a:p>
            <a:pPr indent="-342900" lvl="0" marL="342900" rtl="0" algn="l">
              <a:lnSpc>
                <a:spcPct val="114000"/>
              </a:lnSpc>
              <a:spcBef>
                <a:spcPts val="1200"/>
              </a:spcBef>
              <a:spcAft>
                <a:spcPts val="0"/>
              </a:spcAft>
              <a:buClr>
                <a:schemeClr val="dk1"/>
              </a:buClr>
              <a:buSzPts val="3600"/>
              <a:buChar char="•"/>
            </a:pPr>
            <a:r>
              <a:rPr b="1" lang="vi-VN"/>
              <a:t>Ưu điểm</a:t>
            </a:r>
            <a:r>
              <a:rPr lang="vi-VN"/>
              <a:t>: đơn giản, chi phí thấp</a:t>
            </a:r>
            <a:endParaRPr/>
          </a:p>
          <a:p>
            <a:pPr indent="-342900" lvl="0" marL="342900" rtl="0" algn="l">
              <a:lnSpc>
                <a:spcPct val="114000"/>
              </a:lnSpc>
              <a:spcBef>
                <a:spcPts val="1200"/>
              </a:spcBef>
              <a:spcAft>
                <a:spcPts val="0"/>
              </a:spcAft>
              <a:buClr>
                <a:schemeClr val="dk1"/>
              </a:buClr>
              <a:buSzPts val="3600"/>
              <a:buChar char="•"/>
            </a:pPr>
            <a:r>
              <a:rPr b="1" lang="vi-VN"/>
              <a:t>Nhược điểm</a:t>
            </a:r>
            <a:r>
              <a:rPr lang="vi-VN"/>
              <a:t>:</a:t>
            </a:r>
            <a:endParaRPr/>
          </a:p>
          <a:p>
            <a:pPr indent="-285750" lvl="1" marL="742950" rtl="0" algn="l">
              <a:spcBef>
                <a:spcPts val="1240"/>
              </a:spcBef>
              <a:spcAft>
                <a:spcPts val="0"/>
              </a:spcAft>
              <a:buClr>
                <a:schemeClr val="dk1"/>
              </a:buClr>
              <a:buSzPts val="3200"/>
              <a:buChar char="–"/>
            </a:pPr>
            <a:r>
              <a:rPr lang="vi-VN"/>
              <a:t>Có thể bị lộ (đánh cắp)</a:t>
            </a:r>
            <a:endParaRPr/>
          </a:p>
          <a:p>
            <a:pPr indent="-285750" lvl="1" marL="742950" rtl="0" algn="l">
              <a:spcBef>
                <a:spcPts val="640"/>
              </a:spcBef>
              <a:spcAft>
                <a:spcPts val="0"/>
              </a:spcAft>
              <a:buClr>
                <a:schemeClr val="dk1"/>
              </a:buClr>
              <a:buSzPts val="3200"/>
              <a:buChar char="–"/>
            </a:pPr>
            <a:r>
              <a:rPr lang="vi-VN"/>
              <a:t>Có thể bị quên</a:t>
            </a:r>
            <a:endParaRPr/>
          </a:p>
        </p:txBody>
      </p:sp>
    </p:spTree>
  </p:cSld>
  <p:clrMapOvr>
    <a:masterClrMapping/>
  </p:clrMapOvr>
  <p:transition spd="slow" p14:dur="1600">
    <p:blinds dir="vert"/>
  </p:transition>
</p:sld>
</file>

<file path=ppt/theme/theme1.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2016-09-04T02:02:16Z</dcterms:created>
  <dc:creator>Nguyen Tuan Anh</dc:creator>
</cp:coreProperties>
</file>