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9144000"/>
  <p:notesSz cx="6858000" cy="9144000"/>
  <p:embeddedFontLst>
    <p:embeddedFont>
      <p:font typeface="Roboto"/>
      <p:regular r:id="rId40"/>
      <p:bold r:id="rId41"/>
      <p:italic r:id="rId42"/>
      <p:boldItalic r:id="rId43"/>
    </p:embeddedFont>
    <p:embeddedFont>
      <p:font typeface="Arial Narrow"/>
      <p:regular r:id="rId44"/>
      <p:bold r:id="rId45"/>
      <p:italic r:id="rId46"/>
      <p:boldItalic r:id="rId47"/>
    </p:embeddedFont>
    <p:embeddedFont>
      <p:font typeface="Tahom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50" roundtripDataSignature="AMtx7mhVco7APxLTPmkgp/sSPF0vjDv6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998BA1-1A7C-484A-9D36-F4E6101157E6}">
  <a:tblStyle styleId="{BD998BA1-1A7C-484A-9D36-F4E6101157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ArialNarrow-regular.fntdata"/><Relationship Id="rId43" Type="http://schemas.openxmlformats.org/officeDocument/2006/relationships/font" Target="fonts/Roboto-boldItalic.fntdata"/><Relationship Id="rId46" Type="http://schemas.openxmlformats.org/officeDocument/2006/relationships/font" Target="fonts/ArialNarrow-italic.fntdata"/><Relationship Id="rId45" Type="http://schemas.openxmlformats.org/officeDocument/2006/relationships/font" Target="fonts/ArialNarrow-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Tahoma-regular.fntdata"/><Relationship Id="rId47" Type="http://schemas.openxmlformats.org/officeDocument/2006/relationships/font" Target="fonts/ArialNarrow-boldItalic.fntdata"/><Relationship Id="rId49"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http://www.cs.sjsu.edu/~stamp/infosec/PowerPoint_Windows/2_AccessControl.ppt</a:t>
            </a:r>
            <a:endParaRPr/>
          </a:p>
          <a:p>
            <a:pPr indent="0" lvl="0" marL="0" rtl="0" algn="l">
              <a:spcBef>
                <a:spcPts val="0"/>
              </a:spcBef>
              <a:spcAft>
                <a:spcPts val="0"/>
              </a:spcAft>
              <a:buNone/>
            </a:pPr>
            <a:r>
              <a:rPr lang="en-US"/>
              <a:t>https://en.wikipedia.org/wiki/Access_Control_Matrix</a:t>
            </a:r>
            <a:endParaRPr/>
          </a:p>
        </p:txBody>
      </p:sp>
      <p:sp>
        <p:nvSpPr>
          <p:cNvPr id="190" name="Google Shape;19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Mũi tên có hướng trái ngược nhau</a:t>
            </a:r>
            <a:endParaRPr/>
          </a:p>
          <a:p>
            <a:pPr indent="0" lvl="0" marL="0" rtl="0" algn="l">
              <a:spcBef>
                <a:spcPts val="0"/>
              </a:spcBef>
              <a:spcAft>
                <a:spcPts val="0"/>
              </a:spcAft>
              <a:buNone/>
            </a:pPr>
            <a:r>
              <a:rPr lang="en-US"/>
              <a:t>Vẫn cần kết hợp để sử dụng cho các tập tin</a:t>
            </a:r>
            <a:endParaRPr/>
          </a:p>
          <a:p>
            <a:pPr indent="0" lvl="0" marL="0" rtl="0" algn="l">
              <a:spcBef>
                <a:spcPts val="0"/>
              </a:spcBef>
              <a:spcAft>
                <a:spcPts val="0"/>
              </a:spcAft>
              <a:buNone/>
            </a:pPr>
            <a:r>
              <a:t/>
            </a:r>
            <a:endParaRPr/>
          </a:p>
        </p:txBody>
      </p:sp>
      <p:sp>
        <p:nvSpPr>
          <p:cNvPr id="271" name="Google Shape;27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6" name="Google Shape;8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https://www.cs.columbia.edu/~smb/classes/f05/l03.pdf</a:t>
            </a:r>
            <a:endParaRPr/>
          </a:p>
        </p:txBody>
      </p:sp>
      <p:sp>
        <p:nvSpPr>
          <p:cNvPr id="401" name="Google Shape;401;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ACL:	Access Control List</a:t>
            </a:r>
            <a:endParaRPr/>
          </a:p>
          <a:p>
            <a:pPr indent="0" lvl="0" marL="0" rtl="0" algn="l">
              <a:spcBef>
                <a:spcPts val="0"/>
              </a:spcBef>
              <a:spcAft>
                <a:spcPts val="0"/>
              </a:spcAft>
              <a:buNone/>
            </a:pPr>
            <a:r>
              <a:rPr lang="en-US"/>
              <a:t>RBAC:	Role-Based Access Control</a:t>
            </a:r>
            <a:endParaRPr/>
          </a:p>
          <a:p>
            <a:pPr indent="0" lvl="0" marL="0" rtl="0" algn="l">
              <a:spcBef>
                <a:spcPts val="0"/>
              </a:spcBef>
              <a:spcAft>
                <a:spcPts val="0"/>
              </a:spcAft>
              <a:buNone/>
            </a:pPr>
            <a:r>
              <a:rPr lang="en-US"/>
              <a:t>ABAC:	Attribute-Based Access Control</a:t>
            </a:r>
            <a:endParaRPr/>
          </a:p>
          <a:p>
            <a:pPr indent="0" lvl="0" marL="0" rtl="0" algn="l">
              <a:spcBef>
                <a:spcPts val="0"/>
              </a:spcBef>
              <a:spcAft>
                <a:spcPts val="0"/>
              </a:spcAft>
              <a:buNone/>
            </a:pPr>
            <a:r>
              <a:rPr lang="en-US"/>
              <a:t>PBAC:	Policy-Based Access Control</a:t>
            </a:r>
            <a:endParaRPr/>
          </a:p>
          <a:p>
            <a:pPr indent="0" lvl="0" marL="0" rtl="0" algn="l">
              <a:spcBef>
                <a:spcPts val="0"/>
              </a:spcBef>
              <a:spcAft>
                <a:spcPts val="0"/>
              </a:spcAft>
              <a:buNone/>
            </a:pPr>
            <a:r>
              <a:rPr lang="en-US"/>
              <a:t>RAdAC:	Risk Adaptive Access Control</a:t>
            </a:r>
            <a:endParaRPr/>
          </a:p>
          <a:p>
            <a:pPr indent="0" lvl="0" marL="0" rtl="0" algn="l">
              <a:spcBef>
                <a:spcPts val="0"/>
              </a:spcBef>
              <a:spcAft>
                <a:spcPts val="0"/>
              </a:spcAft>
              <a:buNone/>
            </a:pPr>
            <a:r>
              <a:t/>
            </a:r>
            <a:endParaRPr/>
          </a:p>
        </p:txBody>
      </p:sp>
      <p:sp>
        <p:nvSpPr>
          <p:cNvPr id="451" name="Google Shape;45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Noto Sans Symbols"/>
              <a:buChar char="▪"/>
            </a:pPr>
            <a:r>
              <a:rPr lang="en-US"/>
              <a:t>ITNS and CERIAS CISSP Luncheon Series:  Access Control Systems &amp; Methodology, https://www.purdue.edu/securepurdue/docs/training/AccessControls.ppt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36"/>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3">
  <p:cSld name="Question and Answer 3">
    <p:spTree>
      <p:nvGrpSpPr>
        <p:cNvPr id="51" name="Shape 51"/>
        <p:cNvGrpSpPr/>
        <p:nvPr/>
      </p:nvGrpSpPr>
      <p:grpSpPr>
        <a:xfrm>
          <a:off x="0" y="0"/>
          <a:ext cx="0" cy="0"/>
          <a:chOff x="0" y="0"/>
          <a:chExt cx="0" cy="0"/>
        </a:xfrm>
      </p:grpSpPr>
      <p:pic>
        <p:nvPicPr>
          <p:cNvPr descr="http://3.bp.blogspot.com/_vtyKKLw61_o/TTf-XH2pTWI/AAAAAAAAAPE/u54vJMaZa-s/s1600/question.gif" id="52" name="Google Shape;52;p44"/>
          <p:cNvPicPr preferRelativeResize="0"/>
          <p:nvPr/>
        </p:nvPicPr>
        <p:blipFill rotWithShape="1">
          <a:blip r:embed="rId2">
            <a:alphaModFix/>
          </a:blip>
          <a:srcRect b="0" l="0" r="0" t="0"/>
          <a:stretch/>
        </p:blipFill>
        <p:spPr>
          <a:xfrm>
            <a:off x="2971800" y="76200"/>
            <a:ext cx="2997200" cy="6295626"/>
          </a:xfrm>
          <a:prstGeom prst="rect">
            <a:avLst/>
          </a:prstGeom>
          <a:noFill/>
          <a:ln>
            <a:noFill/>
          </a:ln>
        </p:spPr>
      </p:pic>
    </p:spTree>
  </p:cSld>
  <p:clrMapOvr>
    <a:masterClrMapping/>
  </p:clrMapOvr>
  <p:transition spd="slow" p14:dur="1600">
    <p:blinds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53" name="Shape 53"/>
        <p:cNvGrpSpPr/>
        <p:nvPr/>
      </p:nvGrpSpPr>
      <p:grpSpPr>
        <a:xfrm>
          <a:off x="0" y="0"/>
          <a:ext cx="0" cy="0"/>
          <a:chOff x="0" y="0"/>
          <a:chExt cx="0" cy="0"/>
        </a:xfrm>
      </p:grpSpPr>
      <p:pic>
        <p:nvPicPr>
          <p:cNvPr descr="http://www.caridad.com/wp-content/uploads/2015/11/thankyou.jpg" id="54" name="Google Shape;54;p45"/>
          <p:cNvPicPr preferRelativeResize="0"/>
          <p:nvPr/>
        </p:nvPicPr>
        <p:blipFill rotWithShape="1">
          <a:blip r:embed="rId2">
            <a:alphaModFix/>
          </a:blip>
          <a:srcRect b="0" l="0" r="0" t="0"/>
          <a:stretch/>
        </p:blipFill>
        <p:spPr>
          <a:xfrm>
            <a:off x="685800" y="914400"/>
            <a:ext cx="7810500" cy="5267326"/>
          </a:xfrm>
          <a:prstGeom prst="rect">
            <a:avLst/>
          </a:prstGeom>
          <a:noFill/>
          <a:ln>
            <a:noFill/>
          </a:ln>
        </p:spPr>
      </p:pic>
      <p:sp>
        <p:nvSpPr>
          <p:cNvPr id="55" name="Google Shape;55;p45"/>
          <p:cNvSpPr txBox="1"/>
          <p:nvPr/>
        </p:nvSpPr>
        <p:spPr>
          <a:xfrm>
            <a:off x="5791200" y="6553200"/>
            <a:ext cx="3199915"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http://www.caridad.com/wp-content/uploads/2015/11/thankyou.jpg</a:t>
            </a:r>
            <a:endParaRPr/>
          </a:p>
        </p:txBody>
      </p:sp>
    </p:spTree>
  </p:cSld>
  <p:clrMapOvr>
    <a:masterClrMapping/>
  </p:clrMapOvr>
  <p:transition spd="slow" p14:dur="1600">
    <p:blinds dir="ver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56" name="Shape 56"/>
        <p:cNvGrpSpPr/>
        <p:nvPr/>
      </p:nvGrpSpPr>
      <p:grpSpPr>
        <a:xfrm>
          <a:off x="0" y="0"/>
          <a:ext cx="0" cy="0"/>
          <a:chOff x="0" y="0"/>
          <a:chExt cx="0" cy="0"/>
        </a:xfrm>
      </p:grpSpPr>
      <p:pic>
        <p:nvPicPr>
          <p:cNvPr descr="http://www.emoticonswallpapers.com/images/thank-you/thank-you-glitter-pictures-010.jpg" id="57" name="Google Shape;57;p46"/>
          <p:cNvPicPr preferRelativeResize="0"/>
          <p:nvPr/>
        </p:nvPicPr>
        <p:blipFill rotWithShape="1">
          <a:blip r:embed="rId2">
            <a:alphaModFix/>
          </a:blip>
          <a:srcRect b="0" l="0" r="0" t="0"/>
          <a:stretch/>
        </p:blipFill>
        <p:spPr>
          <a:xfrm>
            <a:off x="914400" y="990600"/>
            <a:ext cx="7239000" cy="4850132"/>
          </a:xfrm>
          <a:prstGeom prst="rect">
            <a:avLst/>
          </a:prstGeom>
          <a:noFill/>
          <a:ln>
            <a:noFill/>
          </a:ln>
        </p:spPr>
      </p:pic>
      <p:sp>
        <p:nvSpPr>
          <p:cNvPr id="58" name="Google Shape;58;p46"/>
          <p:cNvSpPr txBox="1"/>
          <p:nvPr/>
        </p:nvSpPr>
        <p:spPr>
          <a:xfrm>
            <a:off x="4809903" y="6553200"/>
            <a:ext cx="425789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http://www.emoticonswallpapers.com/images/thank-you/thank-you-glitter-pictures-010.jpg</a:t>
            </a:r>
            <a:endParaRPr/>
          </a:p>
        </p:txBody>
      </p:sp>
    </p:spTree>
  </p:cSld>
  <p:clrMapOvr>
    <a:masterClrMapping/>
  </p:clrMapOvr>
  <p:transition spd="slow" p14:dur="1600">
    <p:blinds dir="ver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3">
  <p:cSld name="Thank you 3">
    <p:spTree>
      <p:nvGrpSpPr>
        <p:cNvPr id="59" name="Shape 59"/>
        <p:cNvGrpSpPr/>
        <p:nvPr/>
      </p:nvGrpSpPr>
      <p:grpSpPr>
        <a:xfrm>
          <a:off x="0" y="0"/>
          <a:ext cx="0" cy="0"/>
          <a:chOff x="0" y="0"/>
          <a:chExt cx="0" cy="0"/>
        </a:xfrm>
      </p:grpSpPr>
      <p:sp>
        <p:nvSpPr>
          <p:cNvPr id="60" name="Google Shape;60;p47"/>
          <p:cNvSpPr txBox="1"/>
          <p:nvPr/>
        </p:nvSpPr>
        <p:spPr>
          <a:xfrm>
            <a:off x="5372558" y="6553200"/>
            <a:ext cx="369524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http://www.corydoiron.com/wp-content/uploads/2012/11/Thank-You-Kids-.jpg</a:t>
            </a:r>
            <a:endParaRPr/>
          </a:p>
        </p:txBody>
      </p:sp>
      <p:pic>
        <p:nvPicPr>
          <p:cNvPr descr="http://www.corydoiron.com/wp-content/uploads/2012/11/Thank-You-Kids-.jpg" id="61" name="Google Shape;61;p47"/>
          <p:cNvPicPr preferRelativeResize="0"/>
          <p:nvPr/>
        </p:nvPicPr>
        <p:blipFill rotWithShape="1">
          <a:blip r:embed="rId2">
            <a:alphaModFix/>
          </a:blip>
          <a:srcRect b="0" l="0" r="0" t="0"/>
          <a:stretch/>
        </p:blipFill>
        <p:spPr>
          <a:xfrm>
            <a:off x="609600" y="761999"/>
            <a:ext cx="7772400" cy="5218349"/>
          </a:xfrm>
          <a:prstGeom prst="rect">
            <a:avLst/>
          </a:prstGeom>
          <a:noFill/>
          <a:ln>
            <a:noFill/>
          </a:ln>
        </p:spPr>
      </p:pic>
    </p:spTree>
  </p:cSld>
  <p:clrMapOvr>
    <a:masterClrMapping/>
  </p:clrMapOvr>
  <p:transition spd="slow" p14:dur="1600">
    <p:blinds dir="ver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4">
  <p:cSld name="Thank you 4">
    <p:spTree>
      <p:nvGrpSpPr>
        <p:cNvPr id="62" name="Shape 62"/>
        <p:cNvGrpSpPr/>
        <p:nvPr/>
      </p:nvGrpSpPr>
      <p:grpSpPr>
        <a:xfrm>
          <a:off x="0" y="0"/>
          <a:ext cx="0" cy="0"/>
          <a:chOff x="0" y="0"/>
          <a:chExt cx="0" cy="0"/>
        </a:xfrm>
      </p:grpSpPr>
      <p:sp>
        <p:nvSpPr>
          <p:cNvPr id="63" name="Google Shape;63;p48"/>
          <p:cNvSpPr txBox="1"/>
          <p:nvPr/>
        </p:nvSpPr>
        <p:spPr>
          <a:xfrm>
            <a:off x="5105400" y="6553200"/>
            <a:ext cx="39725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http://www.marketingyourpurpose.com/wp-content/uploads/2014/04/Thank-You.jpg</a:t>
            </a:r>
            <a:endParaRPr/>
          </a:p>
        </p:txBody>
      </p:sp>
      <p:pic>
        <p:nvPicPr>
          <p:cNvPr descr="http://www.marketingyourpurpose.com/wp-content/uploads/2014/04/Thank-You.jpg" id="64" name="Google Shape;64;p48"/>
          <p:cNvPicPr preferRelativeResize="0"/>
          <p:nvPr/>
        </p:nvPicPr>
        <p:blipFill rotWithShape="1">
          <a:blip r:embed="rId2">
            <a:alphaModFix/>
          </a:blip>
          <a:srcRect b="0" l="0" r="0" t="0"/>
          <a:stretch/>
        </p:blipFill>
        <p:spPr>
          <a:xfrm>
            <a:off x="762000" y="609600"/>
            <a:ext cx="7634068" cy="5725551"/>
          </a:xfrm>
          <a:prstGeom prst="rect">
            <a:avLst/>
          </a:prstGeom>
          <a:noFill/>
          <a:ln>
            <a:noFill/>
          </a:ln>
        </p:spPr>
      </p:pic>
    </p:spTree>
  </p:cSld>
  <p:clrMapOvr>
    <a:masterClrMapping/>
  </p:clrMapOvr>
  <p:transition spd="slow" p14:dur="1600">
    <p:blinds dir="ver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5">
  <p:cSld name="Thank you 5">
    <p:spTree>
      <p:nvGrpSpPr>
        <p:cNvPr id="65" name="Shape 65"/>
        <p:cNvGrpSpPr/>
        <p:nvPr/>
      </p:nvGrpSpPr>
      <p:grpSpPr>
        <a:xfrm>
          <a:off x="0" y="0"/>
          <a:ext cx="0" cy="0"/>
          <a:chOff x="0" y="0"/>
          <a:chExt cx="0" cy="0"/>
        </a:xfrm>
      </p:grpSpPr>
      <p:sp>
        <p:nvSpPr>
          <p:cNvPr id="66" name="Google Shape;66;p49"/>
          <p:cNvSpPr txBox="1"/>
          <p:nvPr/>
        </p:nvSpPr>
        <p:spPr>
          <a:xfrm>
            <a:off x="6462600" y="6553200"/>
            <a:ext cx="26052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http://f.tqn.com/y/jobsearch/1/W/J/7/1/185275200.jpg</a:t>
            </a:r>
            <a:endParaRPr/>
          </a:p>
        </p:txBody>
      </p:sp>
      <p:pic>
        <p:nvPicPr>
          <p:cNvPr descr="http://f.tqn.com/y/jobsearch/1/W/J/7/1/185275200.jpg" id="67" name="Google Shape;67;p49"/>
          <p:cNvPicPr preferRelativeResize="0"/>
          <p:nvPr/>
        </p:nvPicPr>
        <p:blipFill rotWithShape="1">
          <a:blip r:embed="rId2">
            <a:alphaModFix/>
          </a:blip>
          <a:srcRect b="0" l="0" r="0" t="0"/>
          <a:stretch/>
        </p:blipFill>
        <p:spPr>
          <a:xfrm>
            <a:off x="685800" y="914400"/>
            <a:ext cx="7876468" cy="5257800"/>
          </a:xfrm>
          <a:prstGeom prst="rect">
            <a:avLst/>
          </a:prstGeom>
          <a:noFill/>
          <a:ln>
            <a:noFill/>
          </a:ln>
        </p:spPr>
      </p:pic>
    </p:spTree>
  </p:cSld>
  <p:clrMapOvr>
    <a:masterClrMapping/>
  </p:clrMapOvr>
  <p:transition spd="slow" p14:dur="1600">
    <p:blinds dir="vert"/>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2">
  <p:cSld name="Mục lục phụ 2">
    <p:bg>
      <p:bgPr>
        <a:gradFill>
          <a:gsLst>
            <a:gs pos="0">
              <a:schemeClr val="lt1"/>
            </a:gs>
            <a:gs pos="100000">
              <a:srgbClr val="93939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50"/>
          <p:cNvSpPr txBox="1"/>
          <p:nvPr>
            <p:ph idx="1" type="body"/>
          </p:nvPr>
        </p:nvSpPr>
        <p:spPr>
          <a:xfrm>
            <a:off x="457200" y="1676400"/>
            <a:ext cx="83820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4000"/>
              <a:buNone/>
              <a:defRPr b="1" sz="4000"/>
            </a:lvl1pPr>
            <a:lvl2pPr indent="-228600" lvl="1" marL="914400" algn="l">
              <a:spcBef>
                <a:spcPts val="560"/>
              </a:spcBef>
              <a:spcAft>
                <a:spcPts val="0"/>
              </a:spcAft>
              <a:buClr>
                <a:schemeClr val="dk1"/>
              </a:buClr>
              <a:buSzPts val="2800"/>
              <a:buNone/>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50"/>
          <p:cNvSpPr txBox="1"/>
          <p:nvPr>
            <p:ph idx="2" type="body"/>
          </p:nvPr>
        </p:nvSpPr>
        <p:spPr>
          <a:xfrm>
            <a:off x="457200" y="2438400"/>
            <a:ext cx="8382000" cy="3124200"/>
          </a:xfrm>
          <a:prstGeom prst="rect">
            <a:avLst/>
          </a:prstGeom>
          <a:solidFill>
            <a:schemeClr val="lt1"/>
          </a:solid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1" name="Shape 71"/>
        <p:cNvGrpSpPr/>
        <p:nvPr/>
      </p:nvGrpSpPr>
      <p:grpSpPr>
        <a:xfrm>
          <a:off x="0" y="0"/>
          <a:ext cx="0" cy="0"/>
          <a:chOff x="0" y="0"/>
          <a:chExt cx="0" cy="0"/>
        </a:xfrm>
      </p:grpSpPr>
      <p:sp>
        <p:nvSpPr>
          <p:cNvPr id="72" name="Google Shape;72;p51"/>
          <p:cNvSpPr txBox="1"/>
          <p:nvPr>
            <p:ph idx="1" type="body"/>
          </p:nvPr>
        </p:nvSpPr>
        <p:spPr>
          <a:xfrm>
            <a:off x="0" y="476672"/>
            <a:ext cx="9144000" cy="6381328"/>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Tahoma"/>
                <a:ea typeface="Tahoma"/>
                <a:cs typeface="Tahoma"/>
                <a:sym typeface="Tahoma"/>
              </a:defRPr>
            </a:lvl1pPr>
            <a:lvl2pPr indent="-406400" lvl="1" marL="914400" algn="l">
              <a:spcBef>
                <a:spcPts val="560"/>
              </a:spcBef>
              <a:spcAft>
                <a:spcPts val="0"/>
              </a:spcAft>
              <a:buClr>
                <a:schemeClr val="dk1"/>
              </a:buClr>
              <a:buSzPts val="2800"/>
              <a:buChar char="–"/>
              <a:defRPr>
                <a:latin typeface="Tahoma"/>
                <a:ea typeface="Tahoma"/>
                <a:cs typeface="Tahoma"/>
                <a:sym typeface="Tahoma"/>
              </a:defRPr>
            </a:lvl2pPr>
            <a:lvl3pPr indent="-381000" lvl="2" marL="1371600" algn="l">
              <a:spcBef>
                <a:spcPts val="480"/>
              </a:spcBef>
              <a:spcAft>
                <a:spcPts val="0"/>
              </a:spcAft>
              <a:buClr>
                <a:schemeClr val="dk1"/>
              </a:buClr>
              <a:buSzPts val="2400"/>
              <a:buChar char="•"/>
              <a:defRPr>
                <a:latin typeface="Tahoma"/>
                <a:ea typeface="Tahoma"/>
                <a:cs typeface="Tahoma"/>
                <a:sym typeface="Tahoma"/>
              </a:defRPr>
            </a:lvl3pPr>
            <a:lvl4pPr indent="-355600" lvl="3" marL="1828800" algn="l">
              <a:spcBef>
                <a:spcPts val="400"/>
              </a:spcBef>
              <a:spcAft>
                <a:spcPts val="0"/>
              </a:spcAft>
              <a:buClr>
                <a:schemeClr val="dk1"/>
              </a:buClr>
              <a:buSzPts val="2000"/>
              <a:buChar char="–"/>
              <a:defRPr>
                <a:latin typeface="Tahoma"/>
                <a:ea typeface="Tahoma"/>
                <a:cs typeface="Tahoma"/>
                <a:sym typeface="Tahoma"/>
              </a:defRPr>
            </a:lvl4pPr>
            <a:lvl5pPr indent="-355600" lvl="4" marL="2286000" algn="l">
              <a:spcBef>
                <a:spcPts val="400"/>
              </a:spcBef>
              <a:spcAft>
                <a:spcPts val="0"/>
              </a:spcAft>
              <a:buClr>
                <a:schemeClr val="dk1"/>
              </a:buClr>
              <a:buSzPts val="2000"/>
              <a:buChar char="»"/>
              <a:defRPr>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51"/>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51"/>
          <p:cNvSpPr txBox="1"/>
          <p:nvPr>
            <p:ph type="title"/>
          </p:nvPr>
        </p:nvSpPr>
        <p:spPr>
          <a:xfrm>
            <a:off x="0" y="-27384"/>
            <a:ext cx="9144000" cy="504056"/>
          </a:xfrm>
          <a:prstGeom prst="rect">
            <a:avLst/>
          </a:prstGeom>
          <a:solidFill>
            <a:srgbClr val="8CB3E3"/>
          </a:solidFill>
          <a:ln>
            <a:noFill/>
          </a:ln>
        </p:spPr>
        <p:txBody>
          <a:bodyPr anchorCtr="0" anchor="ctr" bIns="45700" lIns="91425" spcFirstLastPara="1" rIns="91425" wrap="square" tIns="45700">
            <a:noAutofit/>
          </a:bodyPr>
          <a:lstStyle>
            <a:lvl1pPr lvl="0" algn="ctr">
              <a:spcBef>
                <a:spcPts val="0"/>
              </a:spcBef>
              <a:spcAft>
                <a:spcPts val="0"/>
              </a:spcAft>
              <a:buClr>
                <a:srgbClr val="FFFF00"/>
              </a:buClr>
              <a:buSzPts val="3200"/>
              <a:buFont typeface="Arial Narrow"/>
              <a:buNone/>
              <a:defRPr b="1" sz="3200">
                <a:solidFill>
                  <a:srgbClr val="FFFF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cSld name="Mục lục">
    <p:bg>
      <p:bgPr>
        <a:gradFill>
          <a:gsLst>
            <a:gs pos="0">
              <a:srgbClr val="97B4E4"/>
            </a:gs>
            <a:gs pos="50000">
              <a:srgbClr val="BFCFEC"/>
            </a:gs>
            <a:gs pos="100000">
              <a:srgbClr val="8CB3E3"/>
            </a:gs>
          </a:gsLst>
          <a:lin ang="5400000" scaled="0"/>
        </a:gradFill>
      </p:bgPr>
    </p:bg>
    <p:spTree>
      <p:nvGrpSpPr>
        <p:cNvPr id="24" name="Shape 24"/>
        <p:cNvGrpSpPr/>
        <p:nvPr/>
      </p:nvGrpSpPr>
      <p:grpSpPr>
        <a:xfrm>
          <a:off x="0" y="0"/>
          <a:ext cx="0" cy="0"/>
          <a:chOff x="0" y="0"/>
          <a:chExt cx="0" cy="0"/>
        </a:xfrm>
      </p:grpSpPr>
      <p:sp>
        <p:nvSpPr>
          <p:cNvPr id="25" name="Google Shape;25;p37"/>
          <p:cNvSpPr txBox="1"/>
          <p:nvPr>
            <p:ph idx="1" type="body"/>
          </p:nvPr>
        </p:nvSpPr>
        <p:spPr>
          <a:xfrm>
            <a:off x="304800" y="228600"/>
            <a:ext cx="8610600" cy="6400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 Nội dung">
  <p:cSld name="Tiêu đề + Nội dung">
    <p:spTree>
      <p:nvGrpSpPr>
        <p:cNvPr id="26" name="Shape 26"/>
        <p:cNvGrpSpPr/>
        <p:nvPr/>
      </p:nvGrpSpPr>
      <p:grpSpPr>
        <a:xfrm>
          <a:off x="0" y="0"/>
          <a:ext cx="0" cy="0"/>
          <a:chOff x="0" y="0"/>
          <a:chExt cx="0" cy="0"/>
        </a:xfrm>
      </p:grpSpPr>
      <p:sp>
        <p:nvSpPr>
          <p:cNvPr id="27" name="Google Shape;27;p38"/>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lvl1pPr indent="-457200" lvl="0" marL="457200" algn="l">
              <a:lnSpc>
                <a:spcPct val="114000"/>
              </a:lnSpc>
              <a:spcBef>
                <a:spcPts val="600"/>
              </a:spcBef>
              <a:spcAft>
                <a:spcPts val="0"/>
              </a:spcAft>
              <a:buClr>
                <a:schemeClr val="dk1"/>
              </a:buClr>
              <a:buSzPts val="3600"/>
              <a:buChar char="•"/>
              <a:defRPr sz="3600">
                <a:latin typeface="Tahoma"/>
                <a:ea typeface="Tahoma"/>
                <a:cs typeface="Tahoma"/>
                <a:sym typeface="Tahoma"/>
              </a:defRPr>
            </a:lvl1pPr>
            <a:lvl2pPr indent="-431800" lvl="1" marL="914400" algn="l">
              <a:spcBef>
                <a:spcPts val="640"/>
              </a:spcBef>
              <a:spcAft>
                <a:spcPts val="0"/>
              </a:spcAft>
              <a:buClr>
                <a:schemeClr val="dk1"/>
              </a:buClr>
              <a:buSzPts val="3200"/>
              <a:buChar char="–"/>
              <a:defRPr sz="3200">
                <a:latin typeface="Tahoma"/>
                <a:ea typeface="Tahoma"/>
                <a:cs typeface="Tahoma"/>
                <a:sym typeface="Tahoma"/>
              </a:defRPr>
            </a:lvl2pPr>
            <a:lvl3pPr indent="-406400" lvl="2" marL="1371600" algn="l">
              <a:spcBef>
                <a:spcPts val="560"/>
              </a:spcBef>
              <a:spcAft>
                <a:spcPts val="0"/>
              </a:spcAft>
              <a:buClr>
                <a:schemeClr val="dk1"/>
              </a:buClr>
              <a:buSzPts val="2800"/>
              <a:buChar char="•"/>
              <a:defRPr sz="2800">
                <a:latin typeface="Tahoma"/>
                <a:ea typeface="Tahoma"/>
                <a:cs typeface="Tahoma"/>
                <a:sym typeface="Tahoma"/>
              </a:defRPr>
            </a:lvl3pPr>
            <a:lvl4pPr indent="-381000" lvl="3" marL="1828800" algn="l">
              <a:spcBef>
                <a:spcPts val="480"/>
              </a:spcBef>
              <a:spcAft>
                <a:spcPts val="0"/>
              </a:spcAft>
              <a:buClr>
                <a:schemeClr val="dk1"/>
              </a:buClr>
              <a:buSzPts val="2400"/>
              <a:buChar char="–"/>
              <a:defRPr sz="2400">
                <a:latin typeface="Tahoma"/>
                <a:ea typeface="Tahoma"/>
                <a:cs typeface="Tahoma"/>
                <a:sym typeface="Tahoma"/>
              </a:defRPr>
            </a:lvl4pPr>
            <a:lvl5pPr indent="-381000" lvl="4" marL="2286000" algn="l">
              <a:spcBef>
                <a:spcPts val="480"/>
              </a:spcBef>
              <a:spcAft>
                <a:spcPts val="0"/>
              </a:spcAft>
              <a:buClr>
                <a:schemeClr val="dk1"/>
              </a:buClr>
              <a:buSzPts val="2400"/>
              <a:buChar char="»"/>
              <a:defRPr sz="2400">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8"/>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3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cxnSp>
        <p:nvCxnSpPr>
          <p:cNvPr id="31" name="Google Shape;31;p38"/>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1">
  <p:cSld name="Mục lục phụ 1">
    <p:bg>
      <p:bgPr>
        <a:solidFill>
          <a:schemeClr val="lt1"/>
        </a:solidFill>
      </p:bgPr>
    </p:bg>
    <p:spTree>
      <p:nvGrpSpPr>
        <p:cNvPr id="32" name="Shape 32"/>
        <p:cNvGrpSpPr/>
        <p:nvPr/>
      </p:nvGrpSpPr>
      <p:grpSpPr>
        <a:xfrm>
          <a:off x="0" y="0"/>
          <a:ext cx="0" cy="0"/>
          <a:chOff x="0" y="0"/>
          <a:chExt cx="0" cy="0"/>
        </a:xfrm>
      </p:grpSpPr>
      <p:sp>
        <p:nvSpPr>
          <p:cNvPr id="33" name="Google Shape;33;p39"/>
          <p:cNvSpPr txBox="1"/>
          <p:nvPr>
            <p:ph idx="1" type="body"/>
          </p:nvPr>
        </p:nvSpPr>
        <p:spPr>
          <a:xfrm>
            <a:off x="228600" y="1143000"/>
            <a:ext cx="8610600" cy="5334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9"/>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b="1">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ỉ có tiêu đề">
  <p:cSld name="Chỉ có tiêu đề">
    <p:spTree>
      <p:nvGrpSpPr>
        <p:cNvPr id="35" name="Shape 35"/>
        <p:cNvGrpSpPr/>
        <p:nvPr/>
      </p:nvGrpSpPr>
      <p:grpSpPr>
        <a:xfrm>
          <a:off x="0" y="0"/>
          <a:ext cx="0" cy="0"/>
          <a:chOff x="0" y="0"/>
          <a:chExt cx="0" cy="0"/>
        </a:xfrm>
      </p:grpSpPr>
      <p:sp>
        <p:nvSpPr>
          <p:cNvPr id="36" name="Google Shape;36;p40"/>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4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cxnSp>
        <p:nvCxnSpPr>
          <p:cNvPr id="39" name="Google Shape;39;p40"/>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40" name="Shape 40"/>
        <p:cNvGrpSpPr/>
        <p:nvPr/>
      </p:nvGrpSpPr>
      <p:grpSpPr>
        <a:xfrm>
          <a:off x="0" y="0"/>
          <a:ext cx="0" cy="0"/>
          <a:chOff x="0" y="0"/>
          <a:chExt cx="0" cy="0"/>
        </a:xfrm>
      </p:grpSpPr>
      <p:sp>
        <p:nvSpPr>
          <p:cNvPr id="41" name="Google Shape;41;p35"/>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hấn mạnh">
  <p:cSld name="Nhấn mạnh">
    <p:spTree>
      <p:nvGrpSpPr>
        <p:cNvPr id="43" name="Shape 43"/>
        <p:cNvGrpSpPr/>
        <p:nvPr/>
      </p:nvGrpSpPr>
      <p:grpSpPr>
        <a:xfrm>
          <a:off x="0" y="0"/>
          <a:ext cx="0" cy="0"/>
          <a:chOff x="0" y="0"/>
          <a:chExt cx="0" cy="0"/>
        </a:xfrm>
      </p:grpSpPr>
      <p:sp>
        <p:nvSpPr>
          <p:cNvPr id="44" name="Google Shape;44;p41"/>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41"/>
          <p:cNvSpPr txBox="1"/>
          <p:nvPr>
            <p:ph type="title"/>
          </p:nvPr>
        </p:nvSpPr>
        <p:spPr>
          <a:xfrm>
            <a:off x="0" y="-27384"/>
            <a:ext cx="9144000" cy="6882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6000"/>
              <a:buFont typeface="Arial Narrow"/>
              <a:buNone/>
              <a:defRPr b="1" sz="6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1">
  <p:cSld name="Question and Answer 1">
    <p:spTree>
      <p:nvGrpSpPr>
        <p:cNvPr id="47" name="Shape 47"/>
        <p:cNvGrpSpPr/>
        <p:nvPr/>
      </p:nvGrpSpPr>
      <p:grpSpPr>
        <a:xfrm>
          <a:off x="0" y="0"/>
          <a:ext cx="0" cy="0"/>
          <a:chOff x="0" y="0"/>
          <a:chExt cx="0" cy="0"/>
        </a:xfrm>
      </p:grpSpPr>
      <p:pic>
        <p:nvPicPr>
          <p:cNvPr descr="http://www.princetonacademy.in/wp-content/uploads/2012/03/QNA.jpg" id="48" name="Google Shape;48;p42"/>
          <p:cNvPicPr preferRelativeResize="0"/>
          <p:nvPr/>
        </p:nvPicPr>
        <p:blipFill rotWithShape="1">
          <a:blip r:embed="rId2">
            <a:alphaModFix/>
          </a:blip>
          <a:srcRect b="0" l="0" r="0" t="0"/>
          <a:stretch/>
        </p:blipFill>
        <p:spPr>
          <a:xfrm>
            <a:off x="1333500" y="533400"/>
            <a:ext cx="6057900" cy="6057900"/>
          </a:xfrm>
          <a:prstGeom prst="rect">
            <a:avLst/>
          </a:prstGeom>
          <a:noFill/>
          <a:ln>
            <a:noFill/>
          </a:ln>
        </p:spPr>
      </p:pic>
    </p:spTree>
  </p:cSld>
  <p:clrMapOvr>
    <a:masterClrMapping/>
  </p:clrMapOvr>
  <p:transition spd="slow" p14:dur="1600">
    <p:blinds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2">
  <p:cSld name="Question and Answer 2">
    <p:spTree>
      <p:nvGrpSpPr>
        <p:cNvPr id="49" name="Shape 49"/>
        <p:cNvGrpSpPr/>
        <p:nvPr/>
      </p:nvGrpSpPr>
      <p:grpSpPr>
        <a:xfrm>
          <a:off x="0" y="0"/>
          <a:ext cx="0" cy="0"/>
          <a:chOff x="0" y="0"/>
          <a:chExt cx="0" cy="0"/>
        </a:xfrm>
      </p:grpSpPr>
      <p:pic>
        <p:nvPicPr>
          <p:cNvPr descr="http://previews.123rf.com/images/donskarpo/donskarpo1211/donskarpo121100051/16217385-questions-and-answers-red-white-black-dice-isolated-on-white-background-Stock-Photo.jpg" id="50" name="Google Shape;50;p43"/>
          <p:cNvPicPr preferRelativeResize="0"/>
          <p:nvPr/>
        </p:nvPicPr>
        <p:blipFill rotWithShape="1">
          <a:blip r:embed="rId2">
            <a:alphaModFix/>
          </a:blip>
          <a:srcRect b="0" l="0" r="0" t="0"/>
          <a:stretch/>
        </p:blipFill>
        <p:spPr>
          <a:xfrm>
            <a:off x="1066800" y="1676399"/>
            <a:ext cx="6991350" cy="3486151"/>
          </a:xfrm>
          <a:prstGeom prst="rect">
            <a:avLst/>
          </a:prstGeom>
          <a:noFill/>
          <a:ln>
            <a:noFill/>
          </a:ln>
        </p:spPr>
      </p:pic>
    </p:spTree>
  </p:cSld>
  <p:clrMapOvr>
    <a:masterClrMapping/>
  </p:clrMapOvr>
  <p:transition spd="slow" p14:dur="1600">
    <p:blinds dir="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1.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Google Shape;1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p>
            <a:pPr indent="0" lvl="0" marL="0" rtl="0" algn="ctr">
              <a:lnSpc>
                <a:spcPct val="114000"/>
              </a:lnSpc>
              <a:spcBef>
                <a:spcPts val="0"/>
              </a:spcBef>
              <a:spcAft>
                <a:spcPts val="0"/>
              </a:spcAft>
              <a:buClr>
                <a:schemeClr val="lt1"/>
              </a:buClr>
              <a:buSzPts val="4000"/>
              <a:buFont typeface="Arial"/>
              <a:buNone/>
            </a:pPr>
            <a:r>
              <a:rPr lang="en-US"/>
              <a:t>CƠ SỞ AN TOÀN THÔNG TIN</a:t>
            </a:r>
            <a:endParaRPr/>
          </a:p>
        </p:txBody>
      </p:sp>
      <p:sp>
        <p:nvSpPr>
          <p:cNvPr id="82" name="Google Shape;82;p1"/>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200"/>
              <a:buNone/>
            </a:pPr>
            <a:r>
              <a:rPr lang="en-US"/>
              <a:t>Bài 05: Kiểm soát truy cập (tiếp)</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grpSp>
        <p:nvGrpSpPr>
          <p:cNvPr id="164" name="Google Shape;164;p10"/>
          <p:cNvGrpSpPr/>
          <p:nvPr/>
        </p:nvGrpSpPr>
        <p:grpSpPr>
          <a:xfrm>
            <a:off x="228600" y="1186872"/>
            <a:ext cx="8610599" cy="5246256"/>
            <a:chOff x="0" y="43872"/>
            <a:chExt cx="8610599" cy="5246256"/>
          </a:xfrm>
        </p:grpSpPr>
        <p:sp>
          <p:nvSpPr>
            <p:cNvPr id="165" name="Google Shape;165;p10"/>
            <p:cNvSpPr/>
            <p:nvPr/>
          </p:nvSpPr>
          <p:spPr>
            <a:xfrm rot="5400000">
              <a:off x="3994923" y="-2935852"/>
              <a:ext cx="1635952" cy="7595400"/>
            </a:xfrm>
            <a:prstGeom prst="round2SameRect">
              <a:avLst>
                <a:gd fmla="val 16667" name="adj1"/>
                <a:gd fmla="val 0" name="adj2"/>
              </a:avLst>
            </a:prstGeom>
            <a:solidFill>
              <a:srgbClr val="FFFF00"/>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txBox="1"/>
            <p:nvPr/>
          </p:nvSpPr>
          <p:spPr>
            <a:xfrm>
              <a:off x="1015200" y="123732"/>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i="0" lang="en-US" sz="4700" u="none" cap="none" strike="noStrike">
                  <a:solidFill>
                    <a:schemeClr val="dk1"/>
                  </a:solidFill>
                  <a:latin typeface="Calibri"/>
                  <a:ea typeface="Calibri"/>
                  <a:cs typeface="Calibri"/>
                  <a:sym typeface="Calibri"/>
                </a:rPr>
                <a:t>Kiểm soát truy cập tùy chọn</a:t>
              </a:r>
              <a:endParaRPr/>
            </a:p>
          </p:txBody>
        </p:sp>
        <p:sp>
          <p:nvSpPr>
            <p:cNvPr id="167" name="Google Shape;167;p10"/>
            <p:cNvSpPr/>
            <p:nvPr/>
          </p:nvSpPr>
          <p:spPr>
            <a:xfrm>
              <a:off x="0" y="438847"/>
              <a:ext cx="846000" cy="846000"/>
            </a:xfrm>
            <a:prstGeom prst="ellipse">
              <a:avLst/>
            </a:prstGeom>
            <a:solidFill>
              <a:srgbClr val="FFFF00"/>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txBox="1"/>
            <p:nvPr/>
          </p:nvSpPr>
          <p:spPr>
            <a:xfrm>
              <a:off x="123894" y="562741"/>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i="0" lang="en-US" sz="4500" u="none" cap="none" strike="noStrike">
                  <a:solidFill>
                    <a:schemeClr val="lt1"/>
                  </a:solidFill>
                  <a:latin typeface="Calibri"/>
                  <a:ea typeface="Calibri"/>
                  <a:cs typeface="Calibri"/>
                  <a:sym typeface="Calibri"/>
                </a:rPr>
                <a:t>1</a:t>
              </a:r>
              <a:endParaRPr/>
            </a:p>
          </p:txBody>
        </p:sp>
        <p:sp>
          <p:nvSpPr>
            <p:cNvPr id="169" name="Google Shape;169;p10"/>
            <p:cNvSpPr/>
            <p:nvPr/>
          </p:nvSpPr>
          <p:spPr>
            <a:xfrm rot="5400000">
              <a:off x="3994923" y="-1130700"/>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txBox="1"/>
            <p:nvPr/>
          </p:nvSpPr>
          <p:spPr>
            <a:xfrm>
              <a:off x="1015200" y="1928884"/>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i="0" lang="en-US" sz="4700" u="none" cap="none" strike="noStrike">
                  <a:solidFill>
                    <a:schemeClr val="dk1"/>
                  </a:solidFill>
                  <a:latin typeface="Calibri"/>
                  <a:ea typeface="Calibri"/>
                  <a:cs typeface="Calibri"/>
                  <a:sym typeface="Calibri"/>
                </a:rPr>
                <a:t>Kiểm soát truy cập bắt buộc</a:t>
              </a:r>
              <a:endParaRPr/>
            </a:p>
          </p:txBody>
        </p:sp>
        <p:sp>
          <p:nvSpPr>
            <p:cNvPr id="171" name="Google Shape;171;p10"/>
            <p:cNvSpPr/>
            <p:nvPr/>
          </p:nvSpPr>
          <p:spPr>
            <a:xfrm>
              <a:off x="0" y="2244000"/>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txBox="1"/>
            <p:nvPr/>
          </p:nvSpPr>
          <p:spPr>
            <a:xfrm>
              <a:off x="123894" y="2367894"/>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i="0" lang="en-US" sz="4500" u="none" cap="none" strike="noStrike">
                  <a:solidFill>
                    <a:schemeClr val="lt1"/>
                  </a:solidFill>
                  <a:latin typeface="Calibri"/>
                  <a:ea typeface="Calibri"/>
                  <a:cs typeface="Calibri"/>
                  <a:sym typeface="Calibri"/>
                </a:rPr>
                <a:t>2</a:t>
              </a:r>
              <a:endParaRPr/>
            </a:p>
          </p:txBody>
        </p:sp>
        <p:sp>
          <p:nvSpPr>
            <p:cNvPr id="173" name="Google Shape;173;p10"/>
            <p:cNvSpPr/>
            <p:nvPr/>
          </p:nvSpPr>
          <p:spPr>
            <a:xfrm rot="5400000">
              <a:off x="3994923" y="674452"/>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txBox="1"/>
            <p:nvPr/>
          </p:nvSpPr>
          <p:spPr>
            <a:xfrm>
              <a:off x="1015200" y="3734037"/>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i="0" lang="en-US" sz="4700" u="none" cap="none" strike="noStrike">
                  <a:solidFill>
                    <a:schemeClr val="dk1"/>
                  </a:solidFill>
                  <a:latin typeface="Calibri"/>
                  <a:ea typeface="Calibri"/>
                  <a:cs typeface="Calibri"/>
                  <a:sym typeface="Calibri"/>
                </a:rPr>
                <a:t>Kiểm soát truy cập dựa trên vai trò</a:t>
              </a:r>
              <a:endParaRPr/>
            </a:p>
          </p:txBody>
        </p:sp>
        <p:sp>
          <p:nvSpPr>
            <p:cNvPr id="175" name="Google Shape;175;p10"/>
            <p:cNvSpPr/>
            <p:nvPr/>
          </p:nvSpPr>
          <p:spPr>
            <a:xfrm>
              <a:off x="0" y="4049152"/>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txBox="1"/>
            <p:nvPr/>
          </p:nvSpPr>
          <p:spPr>
            <a:xfrm>
              <a:off x="123894" y="4173046"/>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i="0" lang="en-US" sz="4500" u="none" cap="none" strike="noStrike">
                  <a:solidFill>
                    <a:schemeClr val="lt1"/>
                  </a:solidFill>
                  <a:latin typeface="Calibri"/>
                  <a:ea typeface="Calibri"/>
                  <a:cs typeface="Calibri"/>
                  <a:sym typeface="Calibri"/>
                </a:rPr>
                <a:t>3</a:t>
              </a:r>
              <a:endParaRPr/>
            </a:p>
          </p:txBody>
        </p:sp>
      </p:grpSp>
      <p:sp>
        <p:nvSpPr>
          <p:cNvPr id="177" name="Google Shape;177;p10"/>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Mô hình kiểm soát truy cập</a:t>
            </a:r>
            <a:endParaRPr/>
          </a:p>
        </p:txBody>
      </p:sp>
      <p:sp>
        <p:nvSpPr>
          <p:cNvPr id="178" name="Google Shape;178;p10"/>
          <p:cNvSpPr txBox="1"/>
          <p:nvPr>
            <p:ph idx="4294967295" type="sldNum"/>
          </p:nvPr>
        </p:nvSpPr>
        <p:spPr>
          <a:xfrm>
            <a:off x="8532813" y="6237288"/>
            <a:ext cx="611187" cy="6175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DAC = Discretionary Access Control</a:t>
            </a:r>
            <a:endParaRPr/>
          </a:p>
          <a:p>
            <a:pPr indent="-342900" lvl="0" marL="342900" rtl="0" algn="l">
              <a:lnSpc>
                <a:spcPct val="114000"/>
              </a:lnSpc>
              <a:spcBef>
                <a:spcPts val="1200"/>
              </a:spcBef>
              <a:spcAft>
                <a:spcPts val="0"/>
              </a:spcAft>
              <a:buClr>
                <a:schemeClr val="dk1"/>
              </a:buClr>
              <a:buSzPts val="3600"/>
              <a:buChar char="•"/>
            </a:pPr>
            <a:r>
              <a:rPr lang="en-US"/>
              <a:t>Kiểm soát truy cập dựa trên định danh  của chủ thể hoặc định danh của nhóm</a:t>
            </a:r>
            <a:endParaRPr/>
          </a:p>
          <a:p>
            <a:pPr indent="-342900" lvl="0" marL="342900" rtl="0" algn="l">
              <a:lnSpc>
                <a:spcPct val="114000"/>
              </a:lnSpc>
              <a:spcBef>
                <a:spcPts val="1200"/>
              </a:spcBef>
              <a:spcAft>
                <a:spcPts val="0"/>
              </a:spcAft>
              <a:buClr>
                <a:schemeClr val="dk1"/>
              </a:buClr>
              <a:buSzPts val="3600"/>
              <a:buChar char="•"/>
            </a:pPr>
            <a:r>
              <a:rPr lang="en-US"/>
              <a:t>“Tùy chọn”: chủ thể với một số quyền nhất định có thể chuyển quyền của mình cho chủ thể khác (có thể gián tiếp)</a:t>
            </a:r>
            <a:endParaRPr/>
          </a:p>
          <a:p>
            <a:pPr indent="-342900" lvl="0" marL="342900" rtl="0" algn="l">
              <a:lnSpc>
                <a:spcPct val="114000"/>
              </a:lnSpc>
              <a:spcBef>
                <a:spcPts val="1200"/>
              </a:spcBef>
              <a:spcAft>
                <a:spcPts val="0"/>
              </a:spcAft>
              <a:buClr>
                <a:schemeClr val="dk1"/>
              </a:buClr>
              <a:buSzPts val="3600"/>
              <a:buChar char="•"/>
            </a:pPr>
            <a:r>
              <a:rPr lang="en-US"/>
              <a:t>Được biểu diễn bởi ma trận kiểm soát truy cập (ACM: Access Control Matrix)</a:t>
            </a:r>
            <a:endParaRPr/>
          </a:p>
        </p:txBody>
      </p:sp>
      <p:sp>
        <p:nvSpPr>
          <p:cNvPr id="185" name="Google Shape;185;p1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Kiểm soát truy cập tùy chọn</a:t>
            </a:r>
            <a:endParaRPr/>
          </a:p>
        </p:txBody>
      </p:sp>
      <p:sp>
        <p:nvSpPr>
          <p:cNvPr id="186" name="Google Shape;186;p1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Đề xuất bởi Lampson năm 1971</a:t>
            </a:r>
            <a:endParaRPr/>
          </a:p>
          <a:p>
            <a:pPr indent="-342900" lvl="0" marL="342900" rtl="0" algn="l">
              <a:lnSpc>
                <a:spcPct val="114000"/>
              </a:lnSpc>
              <a:spcBef>
                <a:spcPts val="1200"/>
              </a:spcBef>
              <a:spcAft>
                <a:spcPts val="0"/>
              </a:spcAft>
              <a:buClr>
                <a:schemeClr val="dk1"/>
              </a:buClr>
              <a:buSzPts val="3600"/>
              <a:buChar char="•"/>
            </a:pPr>
            <a:r>
              <a:rPr lang="en-US"/>
              <a:t>Dòng = subject,  Cột = object</a:t>
            </a:r>
            <a:endParaRPr/>
          </a:p>
          <a:p>
            <a:pPr indent="-114300" lvl="0" marL="342900" rtl="0" algn="l">
              <a:lnSpc>
                <a:spcPct val="114000"/>
              </a:lnSpc>
              <a:spcBef>
                <a:spcPts val="1200"/>
              </a:spcBef>
              <a:spcAft>
                <a:spcPts val="0"/>
              </a:spcAft>
              <a:buClr>
                <a:schemeClr val="dk1"/>
              </a:buClr>
              <a:buSzPts val="3600"/>
              <a:buNone/>
            </a:pPr>
            <a:r>
              <a:t/>
            </a:r>
            <a:endParaRPr/>
          </a:p>
        </p:txBody>
      </p:sp>
      <p:sp>
        <p:nvSpPr>
          <p:cNvPr id="193" name="Google Shape;193;p1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Lampson’s Access Control Matrix</a:t>
            </a:r>
            <a:endParaRPr/>
          </a:p>
        </p:txBody>
      </p:sp>
      <p:sp>
        <p:nvSpPr>
          <p:cNvPr id="194" name="Google Shape;194;p1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95" name="Google Shape;195;p12"/>
          <p:cNvGraphicFramePr/>
          <p:nvPr/>
        </p:nvGraphicFramePr>
        <p:xfrm>
          <a:off x="1600200" y="3314700"/>
          <a:ext cx="3000000" cy="3000000"/>
        </p:xfrm>
        <a:graphic>
          <a:graphicData uri="http://schemas.openxmlformats.org/drawingml/2006/table">
            <a:tbl>
              <a:tblPr>
                <a:noFill/>
                <a:tableStyleId>{BD998BA1-1A7C-484A-9D36-F4E6101157E6}</a:tableStyleId>
              </a:tblPr>
              <a:tblGrid>
                <a:gridCol w="1265250"/>
                <a:gridCol w="1265225"/>
                <a:gridCol w="1263650"/>
                <a:gridCol w="1265250"/>
                <a:gridCol w="1265225"/>
              </a:tblGrid>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b="0" i="0" sz="2800" u="none" cap="none" strike="noStrike">
                        <a:solidFill>
                          <a:schemeClr val="dk1"/>
                        </a:solidFill>
                        <a:latin typeface="Comic Sans MS"/>
                        <a:ea typeface="Comic Sans MS"/>
                        <a:cs typeface="Comic Sans MS"/>
                        <a:sym typeface="Comic Sans MS"/>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b="0" i="0" sz="2800" u="none" cap="none" strike="noStrike">
                        <a:solidFill>
                          <a:schemeClr val="dk1"/>
                        </a:solidFill>
                        <a:latin typeface="Comic Sans MS"/>
                        <a:ea typeface="Comic Sans MS"/>
                        <a:cs typeface="Comic Sans MS"/>
                        <a:sym typeface="Comic Sans MS"/>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6" name="Google Shape;196;p12"/>
          <p:cNvSpPr/>
          <p:nvPr/>
        </p:nvSpPr>
        <p:spPr>
          <a:xfrm>
            <a:off x="1905000" y="2797175"/>
            <a:ext cx="638175"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OS</a:t>
            </a:r>
            <a:endParaRPr/>
          </a:p>
        </p:txBody>
      </p:sp>
      <p:sp>
        <p:nvSpPr>
          <p:cNvPr id="197" name="Google Shape;197;p12"/>
          <p:cNvSpPr/>
          <p:nvPr/>
        </p:nvSpPr>
        <p:spPr>
          <a:xfrm>
            <a:off x="2819400" y="2552700"/>
            <a:ext cx="1357313"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program</a:t>
            </a:r>
            <a:endParaRPr/>
          </a:p>
        </p:txBody>
      </p:sp>
      <p:sp>
        <p:nvSpPr>
          <p:cNvPr id="198" name="Google Shape;198;p12"/>
          <p:cNvSpPr/>
          <p:nvPr/>
        </p:nvSpPr>
        <p:spPr>
          <a:xfrm>
            <a:off x="4205288" y="2584450"/>
            <a:ext cx="1357312"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199" name="Google Shape;199;p12"/>
          <p:cNvSpPr/>
          <p:nvPr/>
        </p:nvSpPr>
        <p:spPr>
          <a:xfrm>
            <a:off x="5562600" y="2552700"/>
            <a:ext cx="1247775"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Insurance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00" name="Google Shape;200;p12"/>
          <p:cNvSpPr/>
          <p:nvPr/>
        </p:nvSpPr>
        <p:spPr>
          <a:xfrm>
            <a:off x="6878638" y="2584450"/>
            <a:ext cx="893762"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Payroll</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01" name="Google Shape;201;p12"/>
          <p:cNvSpPr/>
          <p:nvPr/>
        </p:nvSpPr>
        <p:spPr>
          <a:xfrm>
            <a:off x="882650" y="3482975"/>
            <a:ext cx="717550"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Bob</a:t>
            </a:r>
            <a:endParaRPr/>
          </a:p>
        </p:txBody>
      </p:sp>
      <p:sp>
        <p:nvSpPr>
          <p:cNvPr id="202" name="Google Shape;202;p12"/>
          <p:cNvSpPr/>
          <p:nvPr/>
        </p:nvSpPr>
        <p:spPr>
          <a:xfrm>
            <a:off x="700088" y="4244975"/>
            <a:ext cx="900112"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Alice</a:t>
            </a:r>
            <a:endParaRPr/>
          </a:p>
        </p:txBody>
      </p:sp>
      <p:sp>
        <p:nvSpPr>
          <p:cNvPr id="203" name="Google Shape;203;p12"/>
          <p:cNvSpPr/>
          <p:nvPr/>
        </p:nvSpPr>
        <p:spPr>
          <a:xfrm>
            <a:off x="735013" y="5083175"/>
            <a:ext cx="788987"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Sam</a:t>
            </a:r>
            <a:endParaRPr/>
          </a:p>
        </p:txBody>
      </p:sp>
      <p:sp>
        <p:nvSpPr>
          <p:cNvPr id="204" name="Google Shape;204;p12"/>
          <p:cNvSpPr/>
          <p:nvPr/>
        </p:nvSpPr>
        <p:spPr>
          <a:xfrm>
            <a:off x="76200" y="5753100"/>
            <a:ext cx="1487488" cy="800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Accounting</a:t>
            </a:r>
            <a:endParaRPr/>
          </a:p>
          <a:p>
            <a:pPr indent="0" lvl="0" marL="0" marR="0" rtl="0" algn="r">
              <a:spcBef>
                <a:spcPts val="0"/>
              </a:spcBef>
              <a:spcAft>
                <a:spcPts val="0"/>
              </a:spcAft>
              <a:buNone/>
            </a:pPr>
            <a:r>
              <a:rPr lang="en-US" sz="2000">
                <a:solidFill>
                  <a:schemeClr val="dk1"/>
                </a:solidFill>
                <a:latin typeface="Calibri"/>
                <a:ea typeface="Calibri"/>
                <a:cs typeface="Calibri"/>
                <a:sym typeface="Calibri"/>
              </a:rPr>
              <a:t>program</a:t>
            </a:r>
            <a:endParaRPr/>
          </a:p>
        </p:txBody>
      </p:sp>
    </p:spTree>
  </p:cSld>
  <p:clrMapOvr>
    <a:masterClrMapping/>
  </p:clrMapOvr>
  <p:transition spd="slow" p14:dur="1600">
    <p:blinds dir="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Đặc điểm của ACM</a:t>
            </a:r>
            <a:endParaRPr/>
          </a:p>
        </p:txBody>
      </p:sp>
      <p:sp>
        <p:nvSpPr>
          <p:cNvPr id="210" name="Google Shape;210;p1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11" name="Google Shape;211;p13"/>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Đặc điểm của ACM</a:t>
            </a:r>
            <a:endParaRPr/>
          </a:p>
          <a:p>
            <a:pPr indent="-342900" lvl="0" marL="342900" rtl="0" algn="l">
              <a:lnSpc>
                <a:spcPct val="114000"/>
              </a:lnSpc>
              <a:spcBef>
                <a:spcPts val="1200"/>
              </a:spcBef>
              <a:spcAft>
                <a:spcPts val="0"/>
              </a:spcAft>
              <a:buClr>
                <a:schemeClr val="dk1"/>
              </a:buClr>
              <a:buSzPts val="3600"/>
              <a:buChar char="•"/>
            </a:pPr>
            <a:r>
              <a:rPr lang="en-US"/>
              <a:t>Mô tả đầy đủ, chi tiết các quyền truy cập</a:t>
            </a:r>
            <a:endParaRPr/>
          </a:p>
          <a:p>
            <a:pPr indent="-342900" lvl="0" marL="342900" rtl="0" algn="l">
              <a:lnSpc>
                <a:spcPct val="114000"/>
              </a:lnSpc>
              <a:spcBef>
                <a:spcPts val="1200"/>
              </a:spcBef>
              <a:spcAft>
                <a:spcPts val="0"/>
              </a:spcAft>
              <a:buClr>
                <a:schemeClr val="dk1"/>
              </a:buClr>
              <a:buSzPts val="3600"/>
              <a:buChar char="•"/>
            </a:pPr>
            <a:r>
              <a:rPr lang="en-US"/>
              <a:t>Khó quản lý, có thể cấu hình sai</a:t>
            </a:r>
            <a:endParaRPr/>
          </a:p>
          <a:p>
            <a:pPr indent="-342900" lvl="0" marL="342900" rtl="0" algn="l">
              <a:lnSpc>
                <a:spcPct val="114000"/>
              </a:lnSpc>
              <a:spcBef>
                <a:spcPts val="1200"/>
              </a:spcBef>
              <a:spcAft>
                <a:spcPts val="0"/>
              </a:spcAft>
              <a:buClr>
                <a:schemeClr val="dk1"/>
              </a:buClr>
              <a:buSzPts val="3600"/>
              <a:buChar char="•"/>
            </a:pPr>
            <a:r>
              <a:rPr lang="en-US"/>
              <a:t>Không phù hợp cho những hệ thống có số lượng lớn người dùng và số lượng lớn tài nguyên</a:t>
            </a:r>
            <a:endParaRPr/>
          </a:p>
        </p:txBody>
      </p:sp>
    </p:spTree>
  </p:cSld>
  <p:clrMapOvr>
    <a:masterClrMapping/>
  </p:clrMapOvr>
  <p:transition spd="slow" p14:dur="1600">
    <p:blinds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114300" lvl="0" marL="342900" rtl="0" algn="l">
              <a:lnSpc>
                <a:spcPct val="114000"/>
              </a:lnSpc>
              <a:spcBef>
                <a:spcPts val="0"/>
              </a:spcBef>
              <a:spcAft>
                <a:spcPts val="0"/>
              </a:spcAft>
              <a:buClr>
                <a:schemeClr val="dk1"/>
              </a:buClr>
              <a:buSzPts val="3600"/>
              <a:buNone/>
            </a:pPr>
            <a:r>
              <a:t/>
            </a:r>
            <a:endParaRPr/>
          </a:p>
          <a:p>
            <a:pPr indent="-342900" lvl="0" marL="342900" rtl="0" algn="l">
              <a:lnSpc>
                <a:spcPct val="114000"/>
              </a:lnSpc>
              <a:spcBef>
                <a:spcPts val="1200"/>
              </a:spcBef>
              <a:spcAft>
                <a:spcPts val="0"/>
              </a:spcAft>
              <a:buClr>
                <a:schemeClr val="dk1"/>
              </a:buClr>
              <a:buSzPts val="3600"/>
              <a:buFont typeface="Noto Sans Symbols"/>
              <a:buChar char="❑"/>
            </a:pPr>
            <a:r>
              <a:rPr b="1" lang="en-US"/>
              <a:t>Biến thể</a:t>
            </a:r>
            <a:endParaRPr/>
          </a:p>
          <a:p>
            <a:pPr indent="-342900" lvl="0" marL="342900" rtl="0" algn="l">
              <a:lnSpc>
                <a:spcPct val="114000"/>
              </a:lnSpc>
              <a:spcBef>
                <a:spcPts val="1200"/>
              </a:spcBef>
              <a:spcAft>
                <a:spcPts val="0"/>
              </a:spcAft>
              <a:buClr>
                <a:schemeClr val="dk1"/>
              </a:buClr>
              <a:buSzPts val="3600"/>
              <a:buChar char="•"/>
            </a:pPr>
            <a:r>
              <a:rPr lang="en-US"/>
              <a:t>Lưu ACM theo từng cột </a:t>
            </a:r>
            <a:br>
              <a:rPr lang="en-US"/>
            </a:br>
            <a:r>
              <a:rPr lang="en-US"/>
              <a:t>🡺 Access Control List</a:t>
            </a:r>
            <a:endParaRPr/>
          </a:p>
          <a:p>
            <a:pPr indent="-342900" lvl="0" marL="342900" rtl="0" algn="l">
              <a:lnSpc>
                <a:spcPct val="114000"/>
              </a:lnSpc>
              <a:spcBef>
                <a:spcPts val="1200"/>
              </a:spcBef>
              <a:spcAft>
                <a:spcPts val="0"/>
              </a:spcAft>
              <a:buClr>
                <a:schemeClr val="dk1"/>
              </a:buClr>
              <a:buSzPts val="3600"/>
              <a:buChar char="•"/>
            </a:pPr>
            <a:r>
              <a:rPr lang="en-US"/>
              <a:t>Lưu ACM theo từng dòng </a:t>
            </a:r>
            <a:br>
              <a:rPr lang="en-US"/>
            </a:br>
            <a:r>
              <a:rPr lang="en-US"/>
              <a:t>🡺 Access Capbability (Profile)</a:t>
            </a:r>
            <a:endParaRPr/>
          </a:p>
          <a:p>
            <a:pPr indent="-114300" lvl="0" marL="342900" rtl="0" algn="l">
              <a:lnSpc>
                <a:spcPct val="114000"/>
              </a:lnSpc>
              <a:spcBef>
                <a:spcPts val="1200"/>
              </a:spcBef>
              <a:spcAft>
                <a:spcPts val="0"/>
              </a:spcAft>
              <a:buClr>
                <a:schemeClr val="dk1"/>
              </a:buClr>
              <a:buSzPts val="3600"/>
              <a:buNone/>
            </a:pPr>
            <a:r>
              <a:t/>
            </a:r>
            <a:endParaRPr/>
          </a:p>
        </p:txBody>
      </p:sp>
      <p:sp>
        <p:nvSpPr>
          <p:cNvPr id="217" name="Google Shape;217;p1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Biến thể của ACM</a:t>
            </a:r>
            <a:endParaRPr/>
          </a:p>
        </p:txBody>
      </p:sp>
      <p:sp>
        <p:nvSpPr>
          <p:cNvPr id="218" name="Google Shape;218;p1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2800"/>
              <a:buChar char="•"/>
            </a:pPr>
            <a:r>
              <a:rPr lang="en-US" sz="2800"/>
              <a:t>ACL: store access control matrix by </a:t>
            </a:r>
            <a:r>
              <a:rPr b="1" lang="en-US" sz="2800">
                <a:solidFill>
                  <a:schemeClr val="hlink"/>
                </a:solidFill>
              </a:rPr>
              <a:t>column</a:t>
            </a:r>
            <a:endParaRPr sz="2800"/>
          </a:p>
          <a:p>
            <a:pPr indent="-342900" lvl="0" marL="342900" rtl="0" algn="l">
              <a:lnSpc>
                <a:spcPct val="114000"/>
              </a:lnSpc>
              <a:spcBef>
                <a:spcPts val="1200"/>
              </a:spcBef>
              <a:spcAft>
                <a:spcPts val="0"/>
              </a:spcAft>
              <a:buClr>
                <a:schemeClr val="dk1"/>
              </a:buClr>
              <a:buSzPts val="2800"/>
              <a:buChar char="•"/>
            </a:pPr>
            <a:r>
              <a:rPr lang="en-US" sz="2800"/>
              <a:t>Example: ACL for </a:t>
            </a:r>
            <a:r>
              <a:rPr b="1" lang="en-US" sz="2800">
                <a:solidFill>
                  <a:schemeClr val="hlink"/>
                </a:solidFill>
              </a:rPr>
              <a:t>insurance data</a:t>
            </a:r>
            <a:r>
              <a:rPr lang="en-US" sz="2800"/>
              <a:t> is in </a:t>
            </a:r>
            <a:r>
              <a:rPr b="1" lang="en-US" sz="2800">
                <a:solidFill>
                  <a:schemeClr val="hlink"/>
                </a:solidFill>
              </a:rPr>
              <a:t>blue</a:t>
            </a:r>
            <a:endParaRPr sz="2800">
              <a:solidFill>
                <a:srgbClr val="FF0000"/>
              </a:solidFill>
            </a:endParaRPr>
          </a:p>
        </p:txBody>
      </p:sp>
      <p:sp>
        <p:nvSpPr>
          <p:cNvPr id="224" name="Google Shape;224;p1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Access Control Lists (ACLs)</a:t>
            </a:r>
            <a:endParaRPr/>
          </a:p>
        </p:txBody>
      </p:sp>
      <p:graphicFrame>
        <p:nvGraphicFramePr>
          <p:cNvPr id="225" name="Google Shape;225;p15"/>
          <p:cNvGraphicFramePr/>
          <p:nvPr/>
        </p:nvGraphicFramePr>
        <p:xfrm>
          <a:off x="1600200" y="2895600"/>
          <a:ext cx="3000000" cy="3000000"/>
        </p:xfrm>
        <a:graphic>
          <a:graphicData uri="http://schemas.openxmlformats.org/drawingml/2006/table">
            <a:tbl>
              <a:tblPr>
                <a:noFill/>
                <a:tableStyleId>{BD998BA1-1A7C-484A-9D36-F4E6101157E6}</a:tableStyleId>
              </a:tblPr>
              <a:tblGrid>
                <a:gridCol w="1265250"/>
                <a:gridCol w="1265225"/>
                <a:gridCol w="1263650"/>
                <a:gridCol w="1265250"/>
                <a:gridCol w="1265225"/>
              </a:tblGrid>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b="0" i="0" sz="2800" u="none" cap="none" strike="noStrike">
                        <a:solidFill>
                          <a:schemeClr val="dk1"/>
                        </a:solidFill>
                        <a:latin typeface="Comic Sans MS"/>
                        <a:ea typeface="Comic Sans MS"/>
                        <a:cs typeface="Comic Sans MS"/>
                        <a:sym typeface="Comic Sans MS"/>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hlink"/>
                          </a:solidFill>
                          <a:latin typeface="Comic Sans MS"/>
                          <a:ea typeface="Comic Sans MS"/>
                          <a:cs typeface="Comic Sans MS"/>
                          <a:sym typeface="Comic Sans MS"/>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hlink"/>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hlink"/>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hlink"/>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6" name="Google Shape;226;p15"/>
          <p:cNvSpPr/>
          <p:nvPr/>
        </p:nvSpPr>
        <p:spPr>
          <a:xfrm>
            <a:off x="1905000" y="2378075"/>
            <a:ext cx="638175"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OS</a:t>
            </a:r>
            <a:endParaRPr/>
          </a:p>
        </p:txBody>
      </p:sp>
      <p:sp>
        <p:nvSpPr>
          <p:cNvPr id="227" name="Google Shape;227;p15"/>
          <p:cNvSpPr/>
          <p:nvPr/>
        </p:nvSpPr>
        <p:spPr>
          <a:xfrm>
            <a:off x="2819400" y="2133600"/>
            <a:ext cx="1357313"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program</a:t>
            </a:r>
            <a:endParaRPr/>
          </a:p>
        </p:txBody>
      </p:sp>
      <p:sp>
        <p:nvSpPr>
          <p:cNvPr id="228" name="Google Shape;228;p15"/>
          <p:cNvSpPr/>
          <p:nvPr/>
        </p:nvSpPr>
        <p:spPr>
          <a:xfrm>
            <a:off x="4205288" y="2165350"/>
            <a:ext cx="1357312"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29" name="Google Shape;229;p15"/>
          <p:cNvSpPr/>
          <p:nvPr/>
        </p:nvSpPr>
        <p:spPr>
          <a:xfrm>
            <a:off x="5562600" y="2133600"/>
            <a:ext cx="1260475"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hlink"/>
                </a:solidFill>
                <a:latin typeface="Calibri"/>
                <a:ea typeface="Calibri"/>
                <a:cs typeface="Calibri"/>
                <a:sym typeface="Calibri"/>
              </a:rPr>
              <a:t>Insurance</a:t>
            </a:r>
            <a:endParaRPr/>
          </a:p>
          <a:p>
            <a:pPr indent="0" lvl="0" marL="0" marR="0" rtl="0" algn="ctr">
              <a:spcBef>
                <a:spcPts val="0"/>
              </a:spcBef>
              <a:spcAft>
                <a:spcPts val="0"/>
              </a:spcAft>
              <a:buNone/>
            </a:pPr>
            <a:r>
              <a:rPr b="1" lang="en-US" sz="1800">
                <a:solidFill>
                  <a:schemeClr val="hlink"/>
                </a:solidFill>
                <a:latin typeface="Calibri"/>
                <a:ea typeface="Calibri"/>
                <a:cs typeface="Calibri"/>
                <a:sym typeface="Calibri"/>
              </a:rPr>
              <a:t>data</a:t>
            </a:r>
            <a:endParaRPr/>
          </a:p>
        </p:txBody>
      </p:sp>
      <p:sp>
        <p:nvSpPr>
          <p:cNvPr id="230" name="Google Shape;230;p15"/>
          <p:cNvSpPr/>
          <p:nvPr/>
        </p:nvSpPr>
        <p:spPr>
          <a:xfrm>
            <a:off x="6878638" y="2165350"/>
            <a:ext cx="893762"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Payroll</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31" name="Google Shape;231;p15"/>
          <p:cNvSpPr/>
          <p:nvPr/>
        </p:nvSpPr>
        <p:spPr>
          <a:xfrm>
            <a:off x="882650" y="3063875"/>
            <a:ext cx="717550"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Bob</a:t>
            </a:r>
            <a:endParaRPr/>
          </a:p>
        </p:txBody>
      </p:sp>
      <p:sp>
        <p:nvSpPr>
          <p:cNvPr id="232" name="Google Shape;232;p15"/>
          <p:cNvSpPr/>
          <p:nvPr/>
        </p:nvSpPr>
        <p:spPr>
          <a:xfrm>
            <a:off x="700088" y="3825875"/>
            <a:ext cx="900112"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Alice</a:t>
            </a:r>
            <a:endParaRPr sz="1800">
              <a:solidFill>
                <a:srgbClr val="FF0000"/>
              </a:solidFill>
              <a:latin typeface="Calibri"/>
              <a:ea typeface="Calibri"/>
              <a:cs typeface="Calibri"/>
              <a:sym typeface="Calibri"/>
            </a:endParaRPr>
          </a:p>
        </p:txBody>
      </p:sp>
      <p:sp>
        <p:nvSpPr>
          <p:cNvPr id="233" name="Google Shape;233;p15"/>
          <p:cNvSpPr/>
          <p:nvPr/>
        </p:nvSpPr>
        <p:spPr>
          <a:xfrm>
            <a:off x="735013" y="4664075"/>
            <a:ext cx="788987"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Sam</a:t>
            </a:r>
            <a:endParaRPr/>
          </a:p>
        </p:txBody>
      </p:sp>
      <p:sp>
        <p:nvSpPr>
          <p:cNvPr id="234" name="Google Shape;234;p15"/>
          <p:cNvSpPr/>
          <p:nvPr/>
        </p:nvSpPr>
        <p:spPr>
          <a:xfrm>
            <a:off x="0" y="5295900"/>
            <a:ext cx="1487488" cy="800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Accounting</a:t>
            </a:r>
            <a:endParaRPr/>
          </a:p>
          <a:p>
            <a:pPr indent="0" lvl="0" marL="0" marR="0" rtl="0" algn="r">
              <a:spcBef>
                <a:spcPts val="0"/>
              </a:spcBef>
              <a:spcAft>
                <a:spcPts val="0"/>
              </a:spcAft>
              <a:buNone/>
            </a:pPr>
            <a:r>
              <a:rPr lang="en-US" sz="2000">
                <a:solidFill>
                  <a:schemeClr val="dk1"/>
                </a:solidFill>
                <a:latin typeface="Calibri"/>
                <a:ea typeface="Calibri"/>
                <a:cs typeface="Calibri"/>
                <a:sym typeface="Calibri"/>
              </a:rPr>
              <a:t>program</a:t>
            </a:r>
            <a:endParaRPr/>
          </a:p>
        </p:txBody>
      </p:sp>
    </p:spTree>
  </p:cSld>
  <p:clrMapOvr>
    <a:masterClrMapping/>
  </p:clrMapOvr>
  <p:transition spd="slow" p14:dur="1600">
    <p:blinds dir="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Access Control Lists (ACLs)</a:t>
            </a:r>
            <a:endParaRPr/>
          </a:p>
        </p:txBody>
      </p:sp>
      <p:sp>
        <p:nvSpPr>
          <p:cNvPr id="240" name="Google Shape;240;p1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41" name="Google Shape;241;p16"/>
          <p:cNvPicPr preferRelativeResize="0"/>
          <p:nvPr/>
        </p:nvPicPr>
        <p:blipFill rotWithShape="1">
          <a:blip r:embed="rId3">
            <a:alphaModFix/>
          </a:blip>
          <a:srcRect b="0" l="0" r="0" t="0"/>
          <a:stretch/>
        </p:blipFill>
        <p:spPr>
          <a:xfrm>
            <a:off x="1828800" y="774936"/>
            <a:ext cx="5029200" cy="6083064"/>
          </a:xfrm>
          <a:prstGeom prst="rect">
            <a:avLst/>
          </a:prstGeom>
          <a:noFill/>
          <a:ln>
            <a:noFill/>
          </a:ln>
        </p:spPr>
      </p:pic>
    </p:spTree>
  </p:cSld>
  <p:clrMapOvr>
    <a:masterClrMapping/>
  </p:clrMapOvr>
  <p:transition spd="slow" p14:dur="1600">
    <p:blinds dir="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Access Control Lists (ACLs)</a:t>
            </a:r>
            <a:endParaRPr/>
          </a:p>
        </p:txBody>
      </p:sp>
      <p:sp>
        <p:nvSpPr>
          <p:cNvPr id="248" name="Google Shape;248;p1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CHMOD 755, 777 là gì? 5" id="249" name="Google Shape;249;p17"/>
          <p:cNvPicPr preferRelativeResize="0"/>
          <p:nvPr/>
        </p:nvPicPr>
        <p:blipFill rotWithShape="1">
          <a:blip r:embed="rId3">
            <a:alphaModFix/>
          </a:blip>
          <a:srcRect b="0" l="0" r="0" t="0"/>
          <a:stretch/>
        </p:blipFill>
        <p:spPr>
          <a:xfrm>
            <a:off x="2246971" y="1120097"/>
            <a:ext cx="4152842" cy="1023989"/>
          </a:xfrm>
          <a:prstGeom prst="rect">
            <a:avLst/>
          </a:prstGeom>
          <a:noFill/>
          <a:ln>
            <a:noFill/>
          </a:ln>
        </p:spPr>
      </p:pic>
      <p:sp>
        <p:nvSpPr>
          <p:cNvPr id="250" name="Google Shape;250;p17"/>
          <p:cNvSpPr txBox="1"/>
          <p:nvPr/>
        </p:nvSpPr>
        <p:spPr>
          <a:xfrm>
            <a:off x="2246971" y="5368571"/>
            <a:ext cx="4650058" cy="738664"/>
          </a:xfrm>
          <a:prstGeom prst="rect">
            <a:avLst/>
          </a:prstGeom>
          <a:noFill/>
          <a:ln>
            <a:noFill/>
          </a:ln>
        </p:spPr>
        <p:txBody>
          <a:bodyPr anchorCtr="0" anchor="t" bIns="45700" lIns="91425" spcFirstLastPara="1" rIns="91425" wrap="square" tIns="45700">
            <a:spAutoFit/>
          </a:bodyPr>
          <a:lstStyle/>
          <a:p>
            <a:pPr indent="-88900" lvl="0" marL="0" marR="0" rtl="0" algn="l">
              <a:spcBef>
                <a:spcPts val="0"/>
              </a:spcBef>
              <a:spcAft>
                <a:spcPts val="0"/>
              </a:spcAft>
              <a:buClr>
                <a:srgbClr val="333333"/>
              </a:buClr>
              <a:buSzPts val="1400"/>
              <a:buFont typeface="Arial"/>
              <a:buChar char="•"/>
            </a:pPr>
            <a:r>
              <a:rPr b="1" i="0" lang="en-US" sz="1400">
                <a:solidFill>
                  <a:srgbClr val="333333"/>
                </a:solidFill>
                <a:latin typeface="Arial"/>
                <a:ea typeface="Arial"/>
                <a:cs typeface="Arial"/>
                <a:sym typeface="Arial"/>
              </a:rPr>
              <a:t>Owner:</a:t>
            </a:r>
            <a:r>
              <a:rPr b="0" i="0" lang="en-US" sz="1400">
                <a:solidFill>
                  <a:srgbClr val="333333"/>
                </a:solidFill>
                <a:latin typeface="Roboto"/>
                <a:ea typeface="Roboto"/>
                <a:cs typeface="Roboto"/>
                <a:sym typeface="Roboto"/>
              </a:rPr>
              <a:t> chủ sở hữu của file/thư mục</a:t>
            </a:r>
            <a:endParaRPr/>
          </a:p>
          <a:p>
            <a:pPr indent="-88900" lvl="0" marL="0" marR="0" rtl="0" algn="l">
              <a:spcBef>
                <a:spcPts val="0"/>
              </a:spcBef>
              <a:spcAft>
                <a:spcPts val="0"/>
              </a:spcAft>
              <a:buClr>
                <a:srgbClr val="333333"/>
              </a:buClr>
              <a:buSzPts val="1400"/>
              <a:buFont typeface="Arial"/>
              <a:buChar char="•"/>
            </a:pPr>
            <a:r>
              <a:rPr b="1" i="0" lang="en-US" sz="1400">
                <a:solidFill>
                  <a:srgbClr val="333333"/>
                </a:solidFill>
                <a:latin typeface="Arial"/>
                <a:ea typeface="Arial"/>
                <a:cs typeface="Arial"/>
                <a:sym typeface="Arial"/>
              </a:rPr>
              <a:t>Group:</a:t>
            </a:r>
            <a:r>
              <a:rPr b="0" i="0" lang="en-US" sz="1400">
                <a:solidFill>
                  <a:srgbClr val="333333"/>
                </a:solidFill>
                <a:latin typeface="Roboto"/>
                <a:ea typeface="Roboto"/>
                <a:cs typeface="Roboto"/>
                <a:sym typeface="Roboto"/>
              </a:rPr>
              <a:t>  Nhóm mà Owner là thành viên</a:t>
            </a:r>
            <a:endParaRPr/>
          </a:p>
          <a:p>
            <a:pPr indent="-88900" lvl="0" marL="0" marR="0" rtl="0" algn="l">
              <a:spcBef>
                <a:spcPts val="0"/>
              </a:spcBef>
              <a:spcAft>
                <a:spcPts val="0"/>
              </a:spcAft>
              <a:buClr>
                <a:srgbClr val="333333"/>
              </a:buClr>
              <a:buSzPts val="1400"/>
              <a:buFont typeface="Arial"/>
              <a:buChar char="•"/>
            </a:pPr>
            <a:r>
              <a:rPr b="1" i="0" lang="en-US" sz="1400">
                <a:solidFill>
                  <a:srgbClr val="333333"/>
                </a:solidFill>
                <a:latin typeface="Arial"/>
                <a:ea typeface="Arial"/>
                <a:cs typeface="Arial"/>
                <a:sym typeface="Arial"/>
              </a:rPr>
              <a:t>Public / Others/ Everybody:</a:t>
            </a:r>
            <a:r>
              <a:rPr b="0" i="0" lang="en-US" sz="1400">
                <a:solidFill>
                  <a:srgbClr val="333333"/>
                </a:solidFill>
                <a:latin typeface="Roboto"/>
                <a:ea typeface="Roboto"/>
                <a:cs typeface="Roboto"/>
                <a:sym typeface="Roboto"/>
              </a:rPr>
              <a:t> những người còn lại</a:t>
            </a:r>
            <a:endParaRPr/>
          </a:p>
        </p:txBody>
      </p:sp>
      <p:pic>
        <p:nvPicPr>
          <p:cNvPr descr="CHMOD 755, 777 là gì? 6" id="251" name="Google Shape;251;p17"/>
          <p:cNvPicPr preferRelativeResize="0"/>
          <p:nvPr/>
        </p:nvPicPr>
        <p:blipFill rotWithShape="1">
          <a:blip r:embed="rId4">
            <a:alphaModFix/>
          </a:blip>
          <a:srcRect b="0" l="0" r="0" t="0"/>
          <a:stretch/>
        </p:blipFill>
        <p:spPr>
          <a:xfrm>
            <a:off x="1752600" y="2909969"/>
            <a:ext cx="4507182" cy="1945288"/>
          </a:xfrm>
          <a:prstGeom prst="rect">
            <a:avLst/>
          </a:prstGeom>
          <a:noFill/>
          <a:ln>
            <a:noFill/>
          </a:ln>
        </p:spPr>
      </p:pic>
    </p:spTree>
  </p:cSld>
  <p:clrMapOvr>
    <a:masterClrMapping/>
  </p:clrMapOvr>
  <p:transition spd="slow" p14:dur="1600">
    <p:blinds dir="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2800"/>
              <a:buChar char="•"/>
            </a:pPr>
            <a:r>
              <a:rPr lang="en-US" sz="2800"/>
              <a:t>Store access control matrix by </a:t>
            </a:r>
            <a:r>
              <a:rPr b="1" lang="en-US" sz="2800">
                <a:solidFill>
                  <a:srgbClr val="FF0000"/>
                </a:solidFill>
              </a:rPr>
              <a:t>row</a:t>
            </a:r>
            <a:endParaRPr sz="2800"/>
          </a:p>
          <a:p>
            <a:pPr indent="-342900" lvl="0" marL="342900" rtl="0" algn="l">
              <a:lnSpc>
                <a:spcPct val="114000"/>
              </a:lnSpc>
              <a:spcBef>
                <a:spcPts val="1200"/>
              </a:spcBef>
              <a:spcAft>
                <a:spcPts val="0"/>
              </a:spcAft>
              <a:buClr>
                <a:schemeClr val="dk1"/>
              </a:buClr>
              <a:buSzPts val="2800"/>
              <a:buChar char="•"/>
            </a:pPr>
            <a:r>
              <a:rPr lang="en-US" sz="2800"/>
              <a:t>Example: Capability for </a:t>
            </a:r>
            <a:r>
              <a:rPr b="1" lang="en-US" sz="2800">
                <a:solidFill>
                  <a:srgbClr val="FF0000"/>
                </a:solidFill>
              </a:rPr>
              <a:t>Alice</a:t>
            </a:r>
            <a:r>
              <a:rPr lang="en-US" sz="2800"/>
              <a:t> is in </a:t>
            </a:r>
            <a:r>
              <a:rPr b="1" lang="en-US" sz="2800">
                <a:solidFill>
                  <a:srgbClr val="FF0000"/>
                </a:solidFill>
              </a:rPr>
              <a:t>red</a:t>
            </a:r>
            <a:endParaRPr sz="2800"/>
          </a:p>
        </p:txBody>
      </p:sp>
      <p:sp>
        <p:nvSpPr>
          <p:cNvPr id="257" name="Google Shape;257;p1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Capabilities (or C-Lists)</a:t>
            </a:r>
            <a:endParaRPr/>
          </a:p>
        </p:txBody>
      </p:sp>
      <p:graphicFrame>
        <p:nvGraphicFramePr>
          <p:cNvPr id="258" name="Google Shape;258;p18"/>
          <p:cNvGraphicFramePr/>
          <p:nvPr/>
        </p:nvGraphicFramePr>
        <p:xfrm>
          <a:off x="1600200" y="2895600"/>
          <a:ext cx="3000000" cy="3000000"/>
        </p:xfrm>
        <a:graphic>
          <a:graphicData uri="http://schemas.openxmlformats.org/drawingml/2006/table">
            <a:tbl>
              <a:tblPr>
                <a:noFill/>
                <a:tableStyleId>{BD998BA1-1A7C-484A-9D36-F4E6101157E6}</a:tableStyleId>
              </a:tblPr>
              <a:tblGrid>
                <a:gridCol w="1265250"/>
                <a:gridCol w="1265225"/>
                <a:gridCol w="1263650"/>
                <a:gridCol w="1265250"/>
                <a:gridCol w="1265225"/>
              </a:tblGrid>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rgbClr val="FF0000"/>
                          </a:solidFill>
                          <a:latin typeface="Comic Sans MS"/>
                          <a:ea typeface="Comic Sans MS"/>
                          <a:cs typeface="Comic Sans MS"/>
                          <a:sym typeface="Comic Sans MS"/>
                        </a:rPr>
                        <a:t>rx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rgbClr val="FF0000"/>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rgbClr val="FF0000"/>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rgbClr val="FF0000"/>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rgbClr val="FF0000"/>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rx</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100"/>
                        <a:buFont typeface="Noto Sans Symbols"/>
                        <a:buNone/>
                      </a:pPr>
                      <a:r>
                        <a:rPr b="0" i="0" lang="en-US" sz="2800" u="none" cap="none" strike="noStrike">
                          <a:solidFill>
                            <a:schemeClr val="dk1"/>
                          </a:solidFill>
                          <a:latin typeface="Comic Sans MS"/>
                          <a:ea typeface="Comic Sans MS"/>
                          <a:cs typeface="Comic Sans MS"/>
                          <a:sym typeface="Comic Sans MS"/>
                        </a:rPr>
                        <a:t>rw</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9" name="Google Shape;259;p18"/>
          <p:cNvSpPr/>
          <p:nvPr/>
        </p:nvSpPr>
        <p:spPr>
          <a:xfrm>
            <a:off x="1905000" y="2378075"/>
            <a:ext cx="638175"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OS</a:t>
            </a:r>
            <a:endParaRPr/>
          </a:p>
        </p:txBody>
      </p:sp>
      <p:sp>
        <p:nvSpPr>
          <p:cNvPr id="260" name="Google Shape;260;p18"/>
          <p:cNvSpPr/>
          <p:nvPr/>
        </p:nvSpPr>
        <p:spPr>
          <a:xfrm>
            <a:off x="2819400" y="2133600"/>
            <a:ext cx="1357313"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program</a:t>
            </a:r>
            <a:endParaRPr/>
          </a:p>
        </p:txBody>
      </p:sp>
      <p:sp>
        <p:nvSpPr>
          <p:cNvPr id="261" name="Google Shape;261;p18"/>
          <p:cNvSpPr/>
          <p:nvPr/>
        </p:nvSpPr>
        <p:spPr>
          <a:xfrm>
            <a:off x="4205288" y="2165350"/>
            <a:ext cx="1357312"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Accounting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62" name="Google Shape;262;p18"/>
          <p:cNvSpPr/>
          <p:nvPr/>
        </p:nvSpPr>
        <p:spPr>
          <a:xfrm>
            <a:off x="5562600" y="2133600"/>
            <a:ext cx="1247775"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Insurance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63" name="Google Shape;263;p18"/>
          <p:cNvSpPr/>
          <p:nvPr/>
        </p:nvSpPr>
        <p:spPr>
          <a:xfrm>
            <a:off x="6878638" y="2165350"/>
            <a:ext cx="893762" cy="7302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Payroll</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data</a:t>
            </a:r>
            <a:endParaRPr/>
          </a:p>
        </p:txBody>
      </p:sp>
      <p:sp>
        <p:nvSpPr>
          <p:cNvPr id="264" name="Google Shape;264;p18"/>
          <p:cNvSpPr/>
          <p:nvPr/>
        </p:nvSpPr>
        <p:spPr>
          <a:xfrm>
            <a:off x="882650" y="3063875"/>
            <a:ext cx="717550"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Bob</a:t>
            </a:r>
            <a:endParaRPr/>
          </a:p>
        </p:txBody>
      </p:sp>
      <p:sp>
        <p:nvSpPr>
          <p:cNvPr id="265" name="Google Shape;265;p18"/>
          <p:cNvSpPr/>
          <p:nvPr/>
        </p:nvSpPr>
        <p:spPr>
          <a:xfrm>
            <a:off x="620713" y="3825875"/>
            <a:ext cx="903287"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Alice</a:t>
            </a:r>
            <a:endParaRPr sz="1800">
              <a:solidFill>
                <a:srgbClr val="FF0000"/>
              </a:solidFill>
              <a:latin typeface="Calibri"/>
              <a:ea typeface="Calibri"/>
              <a:cs typeface="Calibri"/>
              <a:sym typeface="Calibri"/>
            </a:endParaRPr>
          </a:p>
        </p:txBody>
      </p:sp>
      <p:sp>
        <p:nvSpPr>
          <p:cNvPr id="266" name="Google Shape;266;p18"/>
          <p:cNvSpPr/>
          <p:nvPr/>
        </p:nvSpPr>
        <p:spPr>
          <a:xfrm>
            <a:off x="735013" y="4664075"/>
            <a:ext cx="788987" cy="517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Sam</a:t>
            </a:r>
            <a:endParaRPr/>
          </a:p>
        </p:txBody>
      </p:sp>
      <p:sp>
        <p:nvSpPr>
          <p:cNvPr id="267" name="Google Shape;267;p18"/>
          <p:cNvSpPr/>
          <p:nvPr/>
        </p:nvSpPr>
        <p:spPr>
          <a:xfrm>
            <a:off x="0" y="5295900"/>
            <a:ext cx="1487488" cy="800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chemeClr val="dk1"/>
                </a:solidFill>
                <a:latin typeface="Calibri"/>
                <a:ea typeface="Calibri"/>
                <a:cs typeface="Calibri"/>
                <a:sym typeface="Calibri"/>
              </a:rPr>
              <a:t>Accounting</a:t>
            </a:r>
            <a:endParaRPr/>
          </a:p>
          <a:p>
            <a:pPr indent="0" lvl="0" marL="0" marR="0" rtl="0" algn="r">
              <a:spcBef>
                <a:spcPts val="0"/>
              </a:spcBef>
              <a:spcAft>
                <a:spcPts val="0"/>
              </a:spcAft>
              <a:buNone/>
            </a:pPr>
            <a:r>
              <a:rPr lang="en-US" sz="2000">
                <a:solidFill>
                  <a:schemeClr val="dk1"/>
                </a:solidFill>
                <a:latin typeface="Calibri"/>
                <a:ea typeface="Calibri"/>
                <a:cs typeface="Calibri"/>
                <a:sym typeface="Calibri"/>
              </a:rPr>
              <a:t>program</a:t>
            </a:r>
            <a:endParaRPr/>
          </a:p>
        </p:txBody>
      </p:sp>
    </p:spTree>
  </p:cSld>
  <p:clrMapOvr>
    <a:masterClrMapping/>
  </p:clrMapOvr>
  <p:transition spd="slow" p14:dur="1600">
    <p:blinds dir="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2400"/>
              <a:buChar char="•"/>
            </a:pPr>
            <a:r>
              <a:rPr lang="en-US" sz="2400"/>
              <a:t>Note that arrows point in opposite directions!</a:t>
            </a:r>
            <a:endParaRPr/>
          </a:p>
          <a:p>
            <a:pPr indent="-342900" lvl="0" marL="342900" rtl="0" algn="l">
              <a:lnSpc>
                <a:spcPct val="114000"/>
              </a:lnSpc>
              <a:spcBef>
                <a:spcPts val="1200"/>
              </a:spcBef>
              <a:spcAft>
                <a:spcPts val="0"/>
              </a:spcAft>
              <a:buClr>
                <a:schemeClr val="dk1"/>
              </a:buClr>
              <a:buSzPts val="2400"/>
              <a:buChar char="•"/>
            </a:pPr>
            <a:r>
              <a:rPr lang="en-US" sz="2400"/>
              <a:t>With ACLs, still need to associate users to filess</a:t>
            </a:r>
            <a:endParaRPr sz="2400"/>
          </a:p>
        </p:txBody>
      </p:sp>
      <p:sp>
        <p:nvSpPr>
          <p:cNvPr id="274" name="Google Shape;274;p1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ACLs </a:t>
            </a:r>
            <a:r>
              <a:rPr lang="en-US">
                <a:solidFill>
                  <a:schemeClr val="dk1"/>
                </a:solidFill>
              </a:rPr>
              <a:t>vs</a:t>
            </a:r>
            <a:r>
              <a:rPr lang="en-US"/>
              <a:t> </a:t>
            </a:r>
            <a:r>
              <a:rPr lang="en-US">
                <a:solidFill>
                  <a:srgbClr val="FF0000"/>
                </a:solidFill>
              </a:rPr>
              <a:t>Capabilities</a:t>
            </a:r>
            <a:endParaRPr/>
          </a:p>
        </p:txBody>
      </p:sp>
      <p:sp>
        <p:nvSpPr>
          <p:cNvPr id="275" name="Google Shape;275;p19"/>
          <p:cNvSpPr/>
          <p:nvPr/>
        </p:nvSpPr>
        <p:spPr>
          <a:xfrm>
            <a:off x="571500" y="5410200"/>
            <a:ext cx="2946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Access Control List</a:t>
            </a:r>
            <a:endParaRPr/>
          </a:p>
        </p:txBody>
      </p:sp>
      <p:sp>
        <p:nvSpPr>
          <p:cNvPr id="276" name="Google Shape;276;p19"/>
          <p:cNvSpPr/>
          <p:nvPr/>
        </p:nvSpPr>
        <p:spPr>
          <a:xfrm>
            <a:off x="6078538" y="5410200"/>
            <a:ext cx="1581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Capability</a:t>
            </a:r>
            <a:endParaRPr/>
          </a:p>
        </p:txBody>
      </p:sp>
      <p:sp>
        <p:nvSpPr>
          <p:cNvPr id="277" name="Google Shape;277;p19"/>
          <p:cNvSpPr/>
          <p:nvPr/>
        </p:nvSpPr>
        <p:spPr>
          <a:xfrm>
            <a:off x="495300" y="5410200"/>
            <a:ext cx="3048000" cy="533400"/>
          </a:xfrm>
          <a:prstGeom prst="rect">
            <a:avLst/>
          </a:prstGeom>
          <a:noFill/>
          <a:ln cap="flat" cmpd="sng" w="31750">
            <a:solidFill>
              <a:srgbClr val="1320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9"/>
          <p:cNvSpPr/>
          <p:nvPr/>
        </p:nvSpPr>
        <p:spPr>
          <a:xfrm>
            <a:off x="5981700" y="5410200"/>
            <a:ext cx="1752600" cy="533400"/>
          </a:xfrm>
          <a:prstGeom prst="rect">
            <a:avLst/>
          </a:prstGeom>
          <a:noFill/>
          <a:ln cap="flat" cmpd="sng" w="317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79" name="Google Shape;279;p19"/>
          <p:cNvCxnSpPr/>
          <p:nvPr/>
        </p:nvCxnSpPr>
        <p:spPr>
          <a:xfrm flipH="1" rot="10800000">
            <a:off x="1790700" y="5181600"/>
            <a:ext cx="609600" cy="228600"/>
          </a:xfrm>
          <a:prstGeom prst="straightConnector1">
            <a:avLst/>
          </a:prstGeom>
          <a:noFill/>
          <a:ln cap="flat" cmpd="sng" w="31750">
            <a:solidFill>
              <a:srgbClr val="1320EE"/>
            </a:solidFill>
            <a:prstDash val="solid"/>
            <a:round/>
            <a:headEnd len="med" w="med" type="none"/>
            <a:tailEnd len="med" w="med" type="triangle"/>
          </a:ln>
        </p:spPr>
      </p:cxnSp>
      <p:cxnSp>
        <p:nvCxnSpPr>
          <p:cNvPr id="280" name="Google Shape;280;p19"/>
          <p:cNvCxnSpPr/>
          <p:nvPr/>
        </p:nvCxnSpPr>
        <p:spPr>
          <a:xfrm rot="10800000">
            <a:off x="6362700" y="5181600"/>
            <a:ext cx="533400" cy="228600"/>
          </a:xfrm>
          <a:prstGeom prst="straightConnector1">
            <a:avLst/>
          </a:prstGeom>
          <a:noFill/>
          <a:ln cap="flat" cmpd="sng" w="31750">
            <a:solidFill>
              <a:srgbClr val="FF0000"/>
            </a:solidFill>
            <a:prstDash val="solid"/>
            <a:round/>
            <a:headEnd len="med" w="med" type="none"/>
            <a:tailEnd len="med" w="med" type="triangle"/>
          </a:ln>
        </p:spPr>
      </p:cxnSp>
      <p:cxnSp>
        <p:nvCxnSpPr>
          <p:cNvPr id="281" name="Google Shape;281;p19"/>
          <p:cNvCxnSpPr/>
          <p:nvPr/>
        </p:nvCxnSpPr>
        <p:spPr>
          <a:xfrm>
            <a:off x="4533900" y="2209800"/>
            <a:ext cx="0" cy="3810000"/>
          </a:xfrm>
          <a:prstGeom prst="straightConnector1">
            <a:avLst/>
          </a:prstGeom>
          <a:noFill/>
          <a:ln cap="flat" cmpd="sng" w="50800">
            <a:solidFill>
              <a:schemeClr val="dk1"/>
            </a:solidFill>
            <a:prstDash val="dot"/>
            <a:round/>
            <a:headEnd len="med" w="med" type="none"/>
            <a:tailEnd len="med" w="med" type="none"/>
          </a:ln>
        </p:spPr>
      </p:cxnSp>
      <p:sp>
        <p:nvSpPr>
          <p:cNvPr id="282" name="Google Shape;282;p19"/>
          <p:cNvSpPr/>
          <p:nvPr/>
        </p:nvSpPr>
        <p:spPr>
          <a:xfrm>
            <a:off x="3063875" y="2438400"/>
            <a:ext cx="708025"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file1</a:t>
            </a:r>
            <a:endParaRPr/>
          </a:p>
        </p:txBody>
      </p:sp>
      <p:sp>
        <p:nvSpPr>
          <p:cNvPr id="283" name="Google Shape;283;p19"/>
          <p:cNvSpPr/>
          <p:nvPr/>
        </p:nvSpPr>
        <p:spPr>
          <a:xfrm>
            <a:off x="3063875" y="3516313"/>
            <a:ext cx="747713" cy="446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file2</a:t>
            </a:r>
            <a:endParaRPr/>
          </a:p>
        </p:txBody>
      </p:sp>
      <p:sp>
        <p:nvSpPr>
          <p:cNvPr id="284" name="Google Shape;284;p19"/>
          <p:cNvSpPr/>
          <p:nvPr/>
        </p:nvSpPr>
        <p:spPr>
          <a:xfrm>
            <a:off x="3063875" y="4583113"/>
            <a:ext cx="747713" cy="446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file3</a:t>
            </a:r>
            <a:endParaRPr/>
          </a:p>
        </p:txBody>
      </p:sp>
      <p:sp>
        <p:nvSpPr>
          <p:cNvPr id="285" name="Google Shape;285;p19"/>
          <p:cNvSpPr/>
          <p:nvPr/>
        </p:nvSpPr>
        <p:spPr>
          <a:xfrm>
            <a:off x="2933700" y="4419600"/>
            <a:ext cx="990600" cy="762000"/>
          </a:xfrm>
          <a:prstGeom prst="rect">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9"/>
          <p:cNvSpPr/>
          <p:nvPr/>
        </p:nvSpPr>
        <p:spPr>
          <a:xfrm>
            <a:off x="2933700" y="3352800"/>
            <a:ext cx="990600" cy="762000"/>
          </a:xfrm>
          <a:prstGeom prst="rect">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9"/>
          <p:cNvSpPr/>
          <p:nvPr/>
        </p:nvSpPr>
        <p:spPr>
          <a:xfrm>
            <a:off x="2933700" y="2286000"/>
            <a:ext cx="990600" cy="762000"/>
          </a:xfrm>
          <a:prstGeom prst="rect">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9"/>
          <p:cNvSpPr/>
          <p:nvPr/>
        </p:nvSpPr>
        <p:spPr>
          <a:xfrm>
            <a:off x="7483475" y="2438400"/>
            <a:ext cx="708025"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file1</a:t>
            </a:r>
            <a:endParaRPr/>
          </a:p>
        </p:txBody>
      </p:sp>
      <p:sp>
        <p:nvSpPr>
          <p:cNvPr id="289" name="Google Shape;289;p19"/>
          <p:cNvSpPr/>
          <p:nvPr/>
        </p:nvSpPr>
        <p:spPr>
          <a:xfrm>
            <a:off x="7483475" y="3516313"/>
            <a:ext cx="747713" cy="446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file2</a:t>
            </a:r>
            <a:endParaRPr/>
          </a:p>
        </p:txBody>
      </p:sp>
      <p:sp>
        <p:nvSpPr>
          <p:cNvPr id="290" name="Google Shape;290;p19"/>
          <p:cNvSpPr/>
          <p:nvPr/>
        </p:nvSpPr>
        <p:spPr>
          <a:xfrm>
            <a:off x="7483475" y="4583113"/>
            <a:ext cx="747713" cy="446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file3</a:t>
            </a:r>
            <a:endParaRPr/>
          </a:p>
        </p:txBody>
      </p:sp>
      <p:sp>
        <p:nvSpPr>
          <p:cNvPr id="291" name="Google Shape;291;p19"/>
          <p:cNvSpPr/>
          <p:nvPr/>
        </p:nvSpPr>
        <p:spPr>
          <a:xfrm>
            <a:off x="7353300" y="4419600"/>
            <a:ext cx="990600" cy="762000"/>
          </a:xfrm>
          <a:prstGeom prst="rect">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9"/>
          <p:cNvSpPr/>
          <p:nvPr/>
        </p:nvSpPr>
        <p:spPr>
          <a:xfrm>
            <a:off x="7353300" y="3352800"/>
            <a:ext cx="990600" cy="762000"/>
          </a:xfrm>
          <a:prstGeom prst="rect">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9"/>
          <p:cNvSpPr/>
          <p:nvPr/>
        </p:nvSpPr>
        <p:spPr>
          <a:xfrm>
            <a:off x="7353300" y="2286000"/>
            <a:ext cx="990600" cy="762000"/>
          </a:xfrm>
          <a:prstGeom prst="rect">
            <a:avLst/>
          </a:prstGeom>
          <a:noFill/>
          <a:ln cap="flat" cmpd="sng" w="317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9"/>
          <p:cNvSpPr/>
          <p:nvPr/>
        </p:nvSpPr>
        <p:spPr>
          <a:xfrm>
            <a:off x="2324100" y="2286000"/>
            <a:ext cx="457200" cy="762000"/>
          </a:xfrm>
          <a:prstGeom prst="roundRect">
            <a:avLst>
              <a:gd fmla="val 16667" name="adj"/>
            </a:avLst>
          </a:prstGeom>
          <a:noFill/>
          <a:ln cap="flat" cmpd="sng" w="31750">
            <a:solidFill>
              <a:srgbClr val="1320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9"/>
          <p:cNvSpPr/>
          <p:nvPr/>
        </p:nvSpPr>
        <p:spPr>
          <a:xfrm>
            <a:off x="2311400" y="2286000"/>
            <a:ext cx="469900" cy="7493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p:txBody>
      </p:sp>
      <p:sp>
        <p:nvSpPr>
          <p:cNvPr id="296" name="Google Shape;296;p19"/>
          <p:cNvSpPr/>
          <p:nvPr/>
        </p:nvSpPr>
        <p:spPr>
          <a:xfrm>
            <a:off x="647700" y="2438400"/>
            <a:ext cx="781050"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Alice</a:t>
            </a:r>
            <a:endParaRPr/>
          </a:p>
        </p:txBody>
      </p:sp>
      <p:sp>
        <p:nvSpPr>
          <p:cNvPr id="297" name="Google Shape;297;p19"/>
          <p:cNvSpPr/>
          <p:nvPr/>
        </p:nvSpPr>
        <p:spPr>
          <a:xfrm>
            <a:off x="647700" y="2286000"/>
            <a:ext cx="762000" cy="762000"/>
          </a:xfrm>
          <a:prstGeom prst="ellipse">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9"/>
          <p:cNvSpPr/>
          <p:nvPr/>
        </p:nvSpPr>
        <p:spPr>
          <a:xfrm>
            <a:off x="704850" y="3505200"/>
            <a:ext cx="628650"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Bob</a:t>
            </a:r>
            <a:endParaRPr/>
          </a:p>
        </p:txBody>
      </p:sp>
      <p:sp>
        <p:nvSpPr>
          <p:cNvPr id="299" name="Google Shape;299;p19"/>
          <p:cNvSpPr/>
          <p:nvPr/>
        </p:nvSpPr>
        <p:spPr>
          <a:xfrm>
            <a:off x="647700" y="3352800"/>
            <a:ext cx="762000" cy="762000"/>
          </a:xfrm>
          <a:prstGeom prst="ellipse">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9"/>
          <p:cNvSpPr/>
          <p:nvPr/>
        </p:nvSpPr>
        <p:spPr>
          <a:xfrm>
            <a:off x="647700" y="4572000"/>
            <a:ext cx="749300"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Fred</a:t>
            </a:r>
            <a:endParaRPr/>
          </a:p>
        </p:txBody>
      </p:sp>
      <p:sp>
        <p:nvSpPr>
          <p:cNvPr id="301" name="Google Shape;301;p19"/>
          <p:cNvSpPr/>
          <p:nvPr/>
        </p:nvSpPr>
        <p:spPr>
          <a:xfrm>
            <a:off x="647700" y="4419600"/>
            <a:ext cx="762000" cy="762000"/>
          </a:xfrm>
          <a:prstGeom prst="ellipse">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9"/>
          <p:cNvSpPr/>
          <p:nvPr/>
        </p:nvSpPr>
        <p:spPr>
          <a:xfrm>
            <a:off x="2311400" y="3365500"/>
            <a:ext cx="469900" cy="7493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w</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03" name="Google Shape;303;p19"/>
          <p:cNvSpPr/>
          <p:nvPr/>
        </p:nvSpPr>
        <p:spPr>
          <a:xfrm>
            <a:off x="2324100" y="4419600"/>
            <a:ext cx="457200" cy="762000"/>
          </a:xfrm>
          <a:prstGeom prst="roundRect">
            <a:avLst>
              <a:gd fmla="val 16667" name="adj"/>
            </a:avLst>
          </a:prstGeom>
          <a:noFill/>
          <a:ln cap="flat" cmpd="sng" w="31750">
            <a:solidFill>
              <a:srgbClr val="1320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9"/>
          <p:cNvSpPr/>
          <p:nvPr/>
        </p:nvSpPr>
        <p:spPr>
          <a:xfrm>
            <a:off x="2330450" y="4432300"/>
            <a:ext cx="450850" cy="7493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rw</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p:txBody>
      </p:sp>
      <p:sp>
        <p:nvSpPr>
          <p:cNvPr id="305" name="Google Shape;305;p19"/>
          <p:cNvSpPr/>
          <p:nvPr/>
        </p:nvSpPr>
        <p:spPr>
          <a:xfrm>
            <a:off x="5124450" y="2438400"/>
            <a:ext cx="781050"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Alice</a:t>
            </a:r>
            <a:endParaRPr/>
          </a:p>
        </p:txBody>
      </p:sp>
      <p:sp>
        <p:nvSpPr>
          <p:cNvPr id="306" name="Google Shape;306;p19"/>
          <p:cNvSpPr/>
          <p:nvPr/>
        </p:nvSpPr>
        <p:spPr>
          <a:xfrm>
            <a:off x="5124450" y="2286000"/>
            <a:ext cx="762000" cy="762000"/>
          </a:xfrm>
          <a:prstGeom prst="ellipse">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9"/>
          <p:cNvSpPr/>
          <p:nvPr/>
        </p:nvSpPr>
        <p:spPr>
          <a:xfrm>
            <a:off x="5181600" y="3505200"/>
            <a:ext cx="628650"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Bob</a:t>
            </a:r>
            <a:endParaRPr/>
          </a:p>
        </p:txBody>
      </p:sp>
      <p:sp>
        <p:nvSpPr>
          <p:cNvPr id="308" name="Google Shape;308;p19"/>
          <p:cNvSpPr/>
          <p:nvPr/>
        </p:nvSpPr>
        <p:spPr>
          <a:xfrm>
            <a:off x="5124450" y="3352800"/>
            <a:ext cx="762000" cy="762000"/>
          </a:xfrm>
          <a:prstGeom prst="ellipse">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9"/>
          <p:cNvSpPr/>
          <p:nvPr/>
        </p:nvSpPr>
        <p:spPr>
          <a:xfrm>
            <a:off x="5124450" y="4572000"/>
            <a:ext cx="749300" cy="446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Fred</a:t>
            </a:r>
            <a:endParaRPr/>
          </a:p>
        </p:txBody>
      </p:sp>
      <p:sp>
        <p:nvSpPr>
          <p:cNvPr id="310" name="Google Shape;310;p19"/>
          <p:cNvSpPr/>
          <p:nvPr/>
        </p:nvSpPr>
        <p:spPr>
          <a:xfrm>
            <a:off x="5124450" y="4419600"/>
            <a:ext cx="762000" cy="762000"/>
          </a:xfrm>
          <a:prstGeom prst="ellipse">
            <a:avLst/>
          </a:prstGeom>
          <a:noFill/>
          <a:ln cap="flat" cmpd="sng" w="317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1" name="Google Shape;311;p19"/>
          <p:cNvCxnSpPr/>
          <p:nvPr/>
        </p:nvCxnSpPr>
        <p:spPr>
          <a:xfrm rot="10800000">
            <a:off x="1333500" y="2438400"/>
            <a:ext cx="990600" cy="0"/>
          </a:xfrm>
          <a:prstGeom prst="straightConnector1">
            <a:avLst/>
          </a:prstGeom>
          <a:noFill/>
          <a:ln cap="flat" cmpd="sng" w="9525">
            <a:solidFill>
              <a:schemeClr val="dk1"/>
            </a:solidFill>
            <a:prstDash val="solid"/>
            <a:round/>
            <a:headEnd len="med" w="med" type="none"/>
            <a:tailEnd len="med" w="med" type="triangle"/>
          </a:ln>
        </p:spPr>
      </p:cxnSp>
      <p:cxnSp>
        <p:nvCxnSpPr>
          <p:cNvPr id="312" name="Google Shape;312;p19"/>
          <p:cNvCxnSpPr/>
          <p:nvPr/>
        </p:nvCxnSpPr>
        <p:spPr>
          <a:xfrm rot="10800000">
            <a:off x="1409700" y="2667000"/>
            <a:ext cx="914400" cy="762000"/>
          </a:xfrm>
          <a:prstGeom prst="straightConnector1">
            <a:avLst/>
          </a:prstGeom>
          <a:noFill/>
          <a:ln cap="flat" cmpd="sng" w="9525">
            <a:solidFill>
              <a:schemeClr val="dk1"/>
            </a:solidFill>
            <a:prstDash val="solid"/>
            <a:round/>
            <a:headEnd len="med" w="med" type="none"/>
            <a:tailEnd len="med" w="med" type="triangle"/>
          </a:ln>
        </p:spPr>
      </p:cxnSp>
      <p:cxnSp>
        <p:nvCxnSpPr>
          <p:cNvPr id="313" name="Google Shape;313;p19"/>
          <p:cNvCxnSpPr/>
          <p:nvPr/>
        </p:nvCxnSpPr>
        <p:spPr>
          <a:xfrm rot="10800000">
            <a:off x="1333500" y="2895600"/>
            <a:ext cx="990600" cy="1600200"/>
          </a:xfrm>
          <a:prstGeom prst="straightConnector1">
            <a:avLst/>
          </a:prstGeom>
          <a:noFill/>
          <a:ln cap="flat" cmpd="sng" w="9525">
            <a:solidFill>
              <a:schemeClr val="dk1"/>
            </a:solidFill>
            <a:prstDash val="solid"/>
            <a:round/>
            <a:headEnd len="med" w="med" type="none"/>
            <a:tailEnd len="med" w="med" type="triangle"/>
          </a:ln>
        </p:spPr>
      </p:cxnSp>
      <p:cxnSp>
        <p:nvCxnSpPr>
          <p:cNvPr id="314" name="Google Shape;314;p19"/>
          <p:cNvCxnSpPr/>
          <p:nvPr/>
        </p:nvCxnSpPr>
        <p:spPr>
          <a:xfrm rot="10800000">
            <a:off x="1409700" y="3733800"/>
            <a:ext cx="914400" cy="0"/>
          </a:xfrm>
          <a:prstGeom prst="straightConnector1">
            <a:avLst/>
          </a:prstGeom>
          <a:noFill/>
          <a:ln cap="flat" cmpd="sng" w="9525">
            <a:solidFill>
              <a:schemeClr val="dk1"/>
            </a:solidFill>
            <a:prstDash val="solid"/>
            <a:round/>
            <a:headEnd len="med" w="med" type="none"/>
            <a:tailEnd len="med" w="med" type="triangle"/>
          </a:ln>
        </p:spPr>
      </p:cxnSp>
      <p:cxnSp>
        <p:nvCxnSpPr>
          <p:cNvPr id="315" name="Google Shape;315;p19"/>
          <p:cNvCxnSpPr/>
          <p:nvPr/>
        </p:nvCxnSpPr>
        <p:spPr>
          <a:xfrm rot="10800000">
            <a:off x="1333500" y="3962400"/>
            <a:ext cx="990600" cy="838200"/>
          </a:xfrm>
          <a:prstGeom prst="straightConnector1">
            <a:avLst/>
          </a:prstGeom>
          <a:noFill/>
          <a:ln cap="flat" cmpd="sng" w="9525">
            <a:solidFill>
              <a:schemeClr val="dk1"/>
            </a:solidFill>
            <a:prstDash val="solid"/>
            <a:round/>
            <a:headEnd len="med" w="med" type="none"/>
            <a:tailEnd len="med" w="med" type="triangle"/>
          </a:ln>
        </p:spPr>
      </p:cxnSp>
      <p:cxnSp>
        <p:nvCxnSpPr>
          <p:cNvPr id="316" name="Google Shape;316;p19"/>
          <p:cNvCxnSpPr/>
          <p:nvPr/>
        </p:nvCxnSpPr>
        <p:spPr>
          <a:xfrm rot="10800000">
            <a:off x="1333500" y="5029200"/>
            <a:ext cx="990600" cy="0"/>
          </a:xfrm>
          <a:prstGeom prst="straightConnector1">
            <a:avLst/>
          </a:prstGeom>
          <a:noFill/>
          <a:ln cap="flat" cmpd="sng" w="9525">
            <a:solidFill>
              <a:schemeClr val="dk1"/>
            </a:solidFill>
            <a:prstDash val="solid"/>
            <a:round/>
            <a:headEnd len="med" w="med" type="none"/>
            <a:tailEnd len="med" w="med" type="triangle"/>
          </a:ln>
        </p:spPr>
      </p:cxnSp>
      <p:cxnSp>
        <p:nvCxnSpPr>
          <p:cNvPr id="317" name="Google Shape;317;p19"/>
          <p:cNvCxnSpPr/>
          <p:nvPr/>
        </p:nvCxnSpPr>
        <p:spPr>
          <a:xfrm>
            <a:off x="2324100" y="2532063"/>
            <a:ext cx="457200" cy="0"/>
          </a:xfrm>
          <a:prstGeom prst="straightConnector1">
            <a:avLst/>
          </a:prstGeom>
          <a:noFill/>
          <a:ln cap="flat" cmpd="sng" w="31750">
            <a:solidFill>
              <a:srgbClr val="1320EE"/>
            </a:solidFill>
            <a:prstDash val="solid"/>
            <a:round/>
            <a:headEnd len="med" w="med" type="none"/>
            <a:tailEnd len="med" w="med" type="none"/>
          </a:ln>
        </p:spPr>
      </p:cxnSp>
      <p:cxnSp>
        <p:nvCxnSpPr>
          <p:cNvPr id="318" name="Google Shape;318;p19"/>
          <p:cNvCxnSpPr/>
          <p:nvPr/>
        </p:nvCxnSpPr>
        <p:spPr>
          <a:xfrm>
            <a:off x="2324100" y="2797175"/>
            <a:ext cx="457200" cy="0"/>
          </a:xfrm>
          <a:prstGeom prst="straightConnector1">
            <a:avLst/>
          </a:prstGeom>
          <a:noFill/>
          <a:ln cap="flat" cmpd="sng" w="31750">
            <a:solidFill>
              <a:srgbClr val="1320EE"/>
            </a:solidFill>
            <a:prstDash val="solid"/>
            <a:round/>
            <a:headEnd len="med" w="med" type="none"/>
            <a:tailEnd len="med" w="med" type="none"/>
          </a:ln>
        </p:spPr>
      </p:cxnSp>
      <p:cxnSp>
        <p:nvCxnSpPr>
          <p:cNvPr id="319" name="Google Shape;319;p19"/>
          <p:cNvCxnSpPr/>
          <p:nvPr/>
        </p:nvCxnSpPr>
        <p:spPr>
          <a:xfrm>
            <a:off x="2324100" y="3636963"/>
            <a:ext cx="457200" cy="0"/>
          </a:xfrm>
          <a:prstGeom prst="straightConnector1">
            <a:avLst/>
          </a:prstGeom>
          <a:noFill/>
          <a:ln cap="flat" cmpd="sng" w="31750">
            <a:solidFill>
              <a:srgbClr val="1320EE"/>
            </a:solidFill>
            <a:prstDash val="solid"/>
            <a:round/>
            <a:headEnd len="med" w="med" type="none"/>
            <a:tailEnd len="med" w="med" type="none"/>
          </a:ln>
        </p:spPr>
      </p:cxnSp>
      <p:cxnSp>
        <p:nvCxnSpPr>
          <p:cNvPr id="320" name="Google Shape;320;p19"/>
          <p:cNvCxnSpPr/>
          <p:nvPr/>
        </p:nvCxnSpPr>
        <p:spPr>
          <a:xfrm>
            <a:off x="2324100" y="3886200"/>
            <a:ext cx="457200" cy="0"/>
          </a:xfrm>
          <a:prstGeom prst="straightConnector1">
            <a:avLst/>
          </a:prstGeom>
          <a:noFill/>
          <a:ln cap="flat" cmpd="sng" w="31750">
            <a:solidFill>
              <a:srgbClr val="1320EE"/>
            </a:solidFill>
            <a:prstDash val="solid"/>
            <a:round/>
            <a:headEnd len="med" w="med" type="none"/>
            <a:tailEnd len="med" w="med" type="none"/>
          </a:ln>
        </p:spPr>
      </p:cxnSp>
      <p:cxnSp>
        <p:nvCxnSpPr>
          <p:cNvPr id="321" name="Google Shape;321;p19"/>
          <p:cNvCxnSpPr/>
          <p:nvPr/>
        </p:nvCxnSpPr>
        <p:spPr>
          <a:xfrm>
            <a:off x="2324100" y="4679950"/>
            <a:ext cx="457200" cy="0"/>
          </a:xfrm>
          <a:prstGeom prst="straightConnector1">
            <a:avLst/>
          </a:prstGeom>
          <a:noFill/>
          <a:ln cap="flat" cmpd="sng" w="31750">
            <a:solidFill>
              <a:srgbClr val="1320EE"/>
            </a:solidFill>
            <a:prstDash val="solid"/>
            <a:round/>
            <a:headEnd len="med" w="med" type="none"/>
            <a:tailEnd len="med" w="med" type="none"/>
          </a:ln>
        </p:spPr>
      </p:cxnSp>
      <p:cxnSp>
        <p:nvCxnSpPr>
          <p:cNvPr id="322" name="Google Shape;322;p19"/>
          <p:cNvCxnSpPr/>
          <p:nvPr/>
        </p:nvCxnSpPr>
        <p:spPr>
          <a:xfrm>
            <a:off x="2324100" y="4926013"/>
            <a:ext cx="457200" cy="0"/>
          </a:xfrm>
          <a:prstGeom prst="straightConnector1">
            <a:avLst/>
          </a:prstGeom>
          <a:noFill/>
          <a:ln cap="flat" cmpd="sng" w="31750">
            <a:solidFill>
              <a:srgbClr val="1320EE"/>
            </a:solidFill>
            <a:prstDash val="solid"/>
            <a:round/>
            <a:headEnd len="med" w="med" type="none"/>
            <a:tailEnd len="med" w="med" type="none"/>
          </a:ln>
        </p:spPr>
      </p:cxnSp>
      <p:sp>
        <p:nvSpPr>
          <p:cNvPr id="323" name="Google Shape;323;p19"/>
          <p:cNvSpPr/>
          <p:nvPr/>
        </p:nvSpPr>
        <p:spPr>
          <a:xfrm>
            <a:off x="5981700" y="2265363"/>
            <a:ext cx="450850" cy="7493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w</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rw</a:t>
            </a:r>
            <a:endParaRPr/>
          </a:p>
        </p:txBody>
      </p:sp>
      <p:sp>
        <p:nvSpPr>
          <p:cNvPr id="324" name="Google Shape;324;p19"/>
          <p:cNvSpPr/>
          <p:nvPr/>
        </p:nvSpPr>
        <p:spPr>
          <a:xfrm>
            <a:off x="5981700" y="3338513"/>
            <a:ext cx="457200" cy="762000"/>
          </a:xfrm>
          <a:prstGeom prst="roundRect">
            <a:avLst>
              <a:gd fmla="val 16667" name="adj"/>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9"/>
          <p:cNvSpPr/>
          <p:nvPr/>
        </p:nvSpPr>
        <p:spPr>
          <a:xfrm>
            <a:off x="5981700" y="3365500"/>
            <a:ext cx="469900" cy="7493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sz="1800">
              <a:solidFill>
                <a:schemeClr val="dk1"/>
              </a:solidFill>
              <a:latin typeface="Calibri"/>
              <a:ea typeface="Calibri"/>
              <a:cs typeface="Calibri"/>
              <a:sym typeface="Calibri"/>
            </a:endParaRPr>
          </a:p>
        </p:txBody>
      </p:sp>
      <p:sp>
        <p:nvSpPr>
          <p:cNvPr id="326" name="Google Shape;326;p19"/>
          <p:cNvSpPr/>
          <p:nvPr/>
        </p:nvSpPr>
        <p:spPr>
          <a:xfrm>
            <a:off x="5981700" y="4405313"/>
            <a:ext cx="457200" cy="762000"/>
          </a:xfrm>
          <a:prstGeom prst="roundRect">
            <a:avLst>
              <a:gd fmla="val 16667" name="adj"/>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9"/>
          <p:cNvSpPr/>
          <p:nvPr/>
        </p:nvSpPr>
        <p:spPr>
          <a:xfrm>
            <a:off x="5969000" y="4419600"/>
            <a:ext cx="469900" cy="74930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ctr">
              <a:lnSpc>
                <a:spcPct val="80000"/>
              </a:lnSpc>
              <a:spcBef>
                <a:spcPts val="0"/>
              </a:spcBef>
              <a:spcAft>
                <a:spcPts val="0"/>
              </a:spcAft>
              <a:buNone/>
            </a:pPr>
            <a:r>
              <a:rPr lang="en-US" sz="1800">
                <a:solidFill>
                  <a:schemeClr val="dk1"/>
                </a:solidFill>
                <a:latin typeface="Calibri"/>
                <a:ea typeface="Calibri"/>
                <a:cs typeface="Calibri"/>
                <a:sym typeface="Calibri"/>
              </a:rPr>
              <a:t>r</a:t>
            </a:r>
            <a:endParaRPr/>
          </a:p>
        </p:txBody>
      </p:sp>
      <p:cxnSp>
        <p:nvCxnSpPr>
          <p:cNvPr id="328" name="Google Shape;328;p19"/>
          <p:cNvCxnSpPr/>
          <p:nvPr/>
        </p:nvCxnSpPr>
        <p:spPr>
          <a:xfrm>
            <a:off x="5981700" y="2517775"/>
            <a:ext cx="457200" cy="0"/>
          </a:xfrm>
          <a:prstGeom prst="straightConnector1">
            <a:avLst/>
          </a:prstGeom>
          <a:noFill/>
          <a:ln cap="flat" cmpd="sng" w="31750">
            <a:solidFill>
              <a:srgbClr val="FF0000"/>
            </a:solidFill>
            <a:prstDash val="solid"/>
            <a:round/>
            <a:headEnd len="med" w="med" type="none"/>
            <a:tailEnd len="med" w="med" type="none"/>
          </a:ln>
        </p:spPr>
      </p:cxnSp>
      <p:cxnSp>
        <p:nvCxnSpPr>
          <p:cNvPr id="329" name="Google Shape;329;p19"/>
          <p:cNvCxnSpPr/>
          <p:nvPr/>
        </p:nvCxnSpPr>
        <p:spPr>
          <a:xfrm>
            <a:off x="5981700" y="2782888"/>
            <a:ext cx="457200" cy="0"/>
          </a:xfrm>
          <a:prstGeom prst="straightConnector1">
            <a:avLst/>
          </a:prstGeom>
          <a:noFill/>
          <a:ln cap="flat" cmpd="sng" w="31750">
            <a:solidFill>
              <a:srgbClr val="FF0000"/>
            </a:solidFill>
            <a:prstDash val="solid"/>
            <a:round/>
            <a:headEnd len="med" w="med" type="none"/>
            <a:tailEnd len="med" w="med" type="none"/>
          </a:ln>
        </p:spPr>
      </p:cxnSp>
      <p:cxnSp>
        <p:nvCxnSpPr>
          <p:cNvPr id="330" name="Google Shape;330;p19"/>
          <p:cNvCxnSpPr/>
          <p:nvPr/>
        </p:nvCxnSpPr>
        <p:spPr>
          <a:xfrm>
            <a:off x="5981700" y="3622675"/>
            <a:ext cx="457200" cy="0"/>
          </a:xfrm>
          <a:prstGeom prst="straightConnector1">
            <a:avLst/>
          </a:prstGeom>
          <a:noFill/>
          <a:ln cap="flat" cmpd="sng" w="31750">
            <a:solidFill>
              <a:srgbClr val="FF0000"/>
            </a:solidFill>
            <a:prstDash val="solid"/>
            <a:round/>
            <a:headEnd len="med" w="med" type="none"/>
            <a:tailEnd len="med" w="med" type="none"/>
          </a:ln>
        </p:spPr>
      </p:cxnSp>
      <p:cxnSp>
        <p:nvCxnSpPr>
          <p:cNvPr id="331" name="Google Shape;331;p19"/>
          <p:cNvCxnSpPr/>
          <p:nvPr/>
        </p:nvCxnSpPr>
        <p:spPr>
          <a:xfrm>
            <a:off x="5981700" y="3871913"/>
            <a:ext cx="457200" cy="0"/>
          </a:xfrm>
          <a:prstGeom prst="straightConnector1">
            <a:avLst/>
          </a:prstGeom>
          <a:noFill/>
          <a:ln cap="flat" cmpd="sng" w="31750">
            <a:solidFill>
              <a:srgbClr val="FF0000"/>
            </a:solidFill>
            <a:prstDash val="solid"/>
            <a:round/>
            <a:headEnd len="med" w="med" type="none"/>
            <a:tailEnd len="med" w="med" type="none"/>
          </a:ln>
        </p:spPr>
      </p:cxnSp>
      <p:cxnSp>
        <p:nvCxnSpPr>
          <p:cNvPr id="332" name="Google Shape;332;p19"/>
          <p:cNvCxnSpPr/>
          <p:nvPr/>
        </p:nvCxnSpPr>
        <p:spPr>
          <a:xfrm>
            <a:off x="5981700" y="4665663"/>
            <a:ext cx="457200" cy="0"/>
          </a:xfrm>
          <a:prstGeom prst="straightConnector1">
            <a:avLst/>
          </a:prstGeom>
          <a:noFill/>
          <a:ln cap="flat" cmpd="sng" w="31750">
            <a:solidFill>
              <a:srgbClr val="FF0000"/>
            </a:solidFill>
            <a:prstDash val="solid"/>
            <a:round/>
            <a:headEnd len="med" w="med" type="none"/>
            <a:tailEnd len="med" w="med" type="none"/>
          </a:ln>
        </p:spPr>
      </p:cxnSp>
      <p:cxnSp>
        <p:nvCxnSpPr>
          <p:cNvPr id="333" name="Google Shape;333;p19"/>
          <p:cNvCxnSpPr/>
          <p:nvPr/>
        </p:nvCxnSpPr>
        <p:spPr>
          <a:xfrm>
            <a:off x="5981700" y="4911725"/>
            <a:ext cx="457200" cy="0"/>
          </a:xfrm>
          <a:prstGeom prst="straightConnector1">
            <a:avLst/>
          </a:prstGeom>
          <a:noFill/>
          <a:ln cap="flat" cmpd="sng" w="31750">
            <a:solidFill>
              <a:srgbClr val="FF0000"/>
            </a:solidFill>
            <a:prstDash val="solid"/>
            <a:round/>
            <a:headEnd len="med" w="med" type="none"/>
            <a:tailEnd len="med" w="med" type="none"/>
          </a:ln>
        </p:spPr>
      </p:cxnSp>
      <p:cxnSp>
        <p:nvCxnSpPr>
          <p:cNvPr id="334" name="Google Shape;334;p19"/>
          <p:cNvCxnSpPr/>
          <p:nvPr/>
        </p:nvCxnSpPr>
        <p:spPr>
          <a:xfrm>
            <a:off x="6438900" y="2413000"/>
            <a:ext cx="914400" cy="0"/>
          </a:xfrm>
          <a:prstGeom prst="straightConnector1">
            <a:avLst/>
          </a:prstGeom>
          <a:noFill/>
          <a:ln cap="flat" cmpd="sng" w="9525">
            <a:solidFill>
              <a:schemeClr val="dk1"/>
            </a:solidFill>
            <a:prstDash val="solid"/>
            <a:round/>
            <a:headEnd len="med" w="med" type="none"/>
            <a:tailEnd len="med" w="med" type="triangle"/>
          </a:ln>
        </p:spPr>
      </p:cxnSp>
      <p:cxnSp>
        <p:nvCxnSpPr>
          <p:cNvPr id="335" name="Google Shape;335;p19"/>
          <p:cNvCxnSpPr/>
          <p:nvPr/>
        </p:nvCxnSpPr>
        <p:spPr>
          <a:xfrm>
            <a:off x="6438900" y="2667000"/>
            <a:ext cx="914400" cy="838200"/>
          </a:xfrm>
          <a:prstGeom prst="straightConnector1">
            <a:avLst/>
          </a:prstGeom>
          <a:noFill/>
          <a:ln cap="flat" cmpd="sng" w="9525">
            <a:solidFill>
              <a:schemeClr val="dk1"/>
            </a:solidFill>
            <a:prstDash val="solid"/>
            <a:round/>
            <a:headEnd len="med" w="med" type="none"/>
            <a:tailEnd len="med" w="med" type="triangle"/>
          </a:ln>
        </p:spPr>
      </p:cxnSp>
      <p:cxnSp>
        <p:nvCxnSpPr>
          <p:cNvPr id="336" name="Google Shape;336;p19"/>
          <p:cNvCxnSpPr/>
          <p:nvPr/>
        </p:nvCxnSpPr>
        <p:spPr>
          <a:xfrm>
            <a:off x="6438900" y="2879725"/>
            <a:ext cx="914400" cy="1752600"/>
          </a:xfrm>
          <a:prstGeom prst="straightConnector1">
            <a:avLst/>
          </a:prstGeom>
          <a:noFill/>
          <a:ln cap="flat" cmpd="sng" w="9525">
            <a:solidFill>
              <a:schemeClr val="dk1"/>
            </a:solidFill>
            <a:prstDash val="solid"/>
            <a:round/>
            <a:headEnd len="med" w="med" type="none"/>
            <a:tailEnd len="med" w="med" type="triangle"/>
          </a:ln>
        </p:spPr>
      </p:cxnSp>
      <p:cxnSp>
        <p:nvCxnSpPr>
          <p:cNvPr id="337" name="Google Shape;337;p19"/>
          <p:cNvCxnSpPr/>
          <p:nvPr/>
        </p:nvCxnSpPr>
        <p:spPr>
          <a:xfrm>
            <a:off x="6438900" y="3733800"/>
            <a:ext cx="914400" cy="0"/>
          </a:xfrm>
          <a:prstGeom prst="straightConnector1">
            <a:avLst/>
          </a:prstGeom>
          <a:noFill/>
          <a:ln cap="flat" cmpd="sng" w="9525">
            <a:solidFill>
              <a:schemeClr val="dk1"/>
            </a:solidFill>
            <a:prstDash val="solid"/>
            <a:round/>
            <a:headEnd len="med" w="med" type="none"/>
            <a:tailEnd len="med" w="med" type="triangle"/>
          </a:ln>
        </p:spPr>
      </p:cxnSp>
      <p:cxnSp>
        <p:nvCxnSpPr>
          <p:cNvPr id="338" name="Google Shape;338;p19"/>
          <p:cNvCxnSpPr/>
          <p:nvPr/>
        </p:nvCxnSpPr>
        <p:spPr>
          <a:xfrm>
            <a:off x="6438900" y="5029200"/>
            <a:ext cx="914400" cy="0"/>
          </a:xfrm>
          <a:prstGeom prst="straightConnector1">
            <a:avLst/>
          </a:prstGeom>
          <a:noFill/>
          <a:ln cap="flat" cmpd="sng" w="9525">
            <a:solidFill>
              <a:schemeClr val="dk1"/>
            </a:solidFill>
            <a:prstDash val="solid"/>
            <a:round/>
            <a:headEnd len="med" w="med" type="none"/>
            <a:tailEnd len="med" w="med" type="triangle"/>
          </a:ln>
        </p:spPr>
      </p:cxnSp>
      <p:cxnSp>
        <p:nvCxnSpPr>
          <p:cNvPr id="339" name="Google Shape;339;p19"/>
          <p:cNvCxnSpPr/>
          <p:nvPr/>
        </p:nvCxnSpPr>
        <p:spPr>
          <a:xfrm flipH="1" rot="10800000">
            <a:off x="6438900" y="2819400"/>
            <a:ext cx="914400" cy="1752600"/>
          </a:xfrm>
          <a:prstGeom prst="straightConnector1">
            <a:avLst/>
          </a:prstGeom>
          <a:noFill/>
          <a:ln cap="flat" cmpd="sng" w="9525">
            <a:solidFill>
              <a:schemeClr val="dk1"/>
            </a:solidFill>
            <a:prstDash val="solid"/>
            <a:round/>
            <a:headEnd len="med" w="med" type="none"/>
            <a:tailEnd len="med" w="med" type="triangle"/>
          </a:ln>
        </p:spPr>
      </p:cxnSp>
      <p:cxnSp>
        <p:nvCxnSpPr>
          <p:cNvPr id="340" name="Google Shape;340;p19"/>
          <p:cNvCxnSpPr/>
          <p:nvPr/>
        </p:nvCxnSpPr>
        <p:spPr>
          <a:xfrm>
            <a:off x="6438900" y="3994150"/>
            <a:ext cx="914400" cy="838200"/>
          </a:xfrm>
          <a:prstGeom prst="straightConnector1">
            <a:avLst/>
          </a:prstGeom>
          <a:noFill/>
          <a:ln cap="flat" cmpd="sng" w="9525">
            <a:solidFill>
              <a:schemeClr val="dk1"/>
            </a:solidFill>
            <a:prstDash val="solid"/>
            <a:round/>
            <a:headEnd len="med" w="med" type="none"/>
            <a:tailEnd len="med" w="med" type="triangle"/>
          </a:ln>
        </p:spPr>
      </p:cxnSp>
      <p:sp>
        <p:nvSpPr>
          <p:cNvPr id="341" name="Google Shape;341;p19"/>
          <p:cNvSpPr/>
          <p:nvPr/>
        </p:nvSpPr>
        <p:spPr>
          <a:xfrm>
            <a:off x="2324100" y="3352800"/>
            <a:ext cx="457200" cy="762000"/>
          </a:xfrm>
          <a:prstGeom prst="roundRect">
            <a:avLst>
              <a:gd fmla="val 16667" name="adj"/>
            </a:avLst>
          </a:prstGeom>
          <a:noFill/>
          <a:ln cap="flat" cmpd="sng" w="31750">
            <a:solidFill>
              <a:srgbClr val="1320E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9"/>
          <p:cNvSpPr/>
          <p:nvPr/>
        </p:nvSpPr>
        <p:spPr>
          <a:xfrm>
            <a:off x="5981700" y="2286000"/>
            <a:ext cx="457200" cy="762000"/>
          </a:xfrm>
          <a:prstGeom prst="roundRect">
            <a:avLst>
              <a:gd fmla="val 16667" name="adj"/>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3" name="Google Shape;343;p19"/>
          <p:cNvCxnSpPr/>
          <p:nvPr/>
        </p:nvCxnSpPr>
        <p:spPr>
          <a:xfrm flipH="1">
            <a:off x="1333500" y="2971800"/>
            <a:ext cx="990600" cy="1600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ransition spd="slow" p14:dur="1600">
    <p:blinds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2"/>
          <p:cNvGrpSpPr/>
          <p:nvPr/>
        </p:nvGrpSpPr>
        <p:grpSpPr>
          <a:xfrm>
            <a:off x="304800" y="1484607"/>
            <a:ext cx="8610600" cy="3888787"/>
            <a:chOff x="0" y="1256007"/>
            <a:chExt cx="8610600" cy="3888787"/>
          </a:xfrm>
        </p:grpSpPr>
        <p:sp>
          <p:nvSpPr>
            <p:cNvPr id="89" name="Google Shape;89;p2"/>
            <p:cNvSpPr/>
            <p:nvPr/>
          </p:nvSpPr>
          <p:spPr>
            <a:xfrm rot="5400000">
              <a:off x="4311150" y="-1651143"/>
              <a:ext cx="1392300"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txBox="1"/>
            <p:nvPr/>
          </p:nvSpPr>
          <p:spPr>
            <a:xfrm>
              <a:off x="1404000" y="1323973"/>
              <a:ext cx="7138634" cy="1256368"/>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en-US" sz="6500" u="none" cap="none" strike="noStrike">
                  <a:solidFill>
                    <a:schemeClr val="dk1"/>
                  </a:solidFill>
                  <a:latin typeface="Calibri"/>
                  <a:ea typeface="Calibri"/>
                  <a:cs typeface="Calibri"/>
                  <a:sym typeface="Calibri"/>
                </a:rPr>
                <a:t>Cấp quyền</a:t>
              </a:r>
              <a:endParaRPr/>
            </a:p>
          </p:txBody>
        </p:sp>
        <p:sp>
          <p:nvSpPr>
            <p:cNvPr id="91" name="Google Shape;91;p2"/>
            <p:cNvSpPr/>
            <p:nvPr/>
          </p:nvSpPr>
          <p:spPr>
            <a:xfrm>
              <a:off x="0" y="1367156"/>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txBox="1"/>
            <p:nvPr/>
          </p:nvSpPr>
          <p:spPr>
            <a:xfrm>
              <a:off x="171343" y="1538499"/>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1" i="0" lang="en-US" sz="6200" u="none" cap="none" strike="noStrike">
                  <a:solidFill>
                    <a:schemeClr val="lt1"/>
                  </a:solidFill>
                  <a:latin typeface="Calibri"/>
                  <a:ea typeface="Calibri"/>
                  <a:cs typeface="Calibri"/>
                  <a:sym typeface="Calibri"/>
                </a:rPr>
                <a:t>1</a:t>
              </a:r>
              <a:endParaRPr/>
            </a:p>
          </p:txBody>
        </p:sp>
        <p:sp>
          <p:nvSpPr>
            <p:cNvPr id="93" name="Google Shape;93;p2"/>
            <p:cNvSpPr/>
            <p:nvPr/>
          </p:nvSpPr>
          <p:spPr>
            <a:xfrm rot="5400000">
              <a:off x="3876056" y="410250"/>
              <a:ext cx="2262487" cy="72066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txBox="1"/>
            <p:nvPr/>
          </p:nvSpPr>
          <p:spPr>
            <a:xfrm>
              <a:off x="1404000" y="2992752"/>
              <a:ext cx="7096154" cy="2041595"/>
            </a:xfrm>
            <a:prstGeom prst="rect">
              <a:avLst/>
            </a:prstGeom>
            <a:noFill/>
            <a:ln>
              <a:noFill/>
            </a:ln>
          </p:spPr>
          <p:txBody>
            <a:bodyPr anchorCtr="0" anchor="ctr" bIns="165100" lIns="247650" spcFirstLastPara="1" rIns="247650" wrap="square" tIns="165100">
              <a:noAutofit/>
            </a:bodyPr>
            <a:lstStyle/>
            <a:p>
              <a:pPr indent="0" lvl="0" marL="0" marR="0" rtl="0" algn="l">
                <a:lnSpc>
                  <a:spcPct val="90000"/>
                </a:lnSpc>
                <a:spcBef>
                  <a:spcPts val="0"/>
                </a:spcBef>
                <a:spcAft>
                  <a:spcPts val="0"/>
                </a:spcAft>
                <a:buClr>
                  <a:schemeClr val="dk1"/>
                </a:buClr>
                <a:buSzPts val="6500"/>
                <a:buFont typeface="Calibri"/>
                <a:buNone/>
              </a:pPr>
              <a:r>
                <a:rPr b="0" i="0" lang="en-US" sz="6500" u="none" cap="none" strike="noStrike">
                  <a:solidFill>
                    <a:schemeClr val="dk1"/>
                  </a:solidFill>
                  <a:latin typeface="Calibri"/>
                  <a:ea typeface="Calibri"/>
                  <a:cs typeface="Calibri"/>
                  <a:sym typeface="Calibri"/>
                </a:rPr>
                <a:t>Mô hình kiểm soát truy cập</a:t>
              </a:r>
              <a:endParaRPr/>
            </a:p>
          </p:txBody>
        </p:sp>
        <p:sp>
          <p:nvSpPr>
            <p:cNvPr id="95" name="Google Shape;95;p2"/>
            <p:cNvSpPr/>
            <p:nvPr/>
          </p:nvSpPr>
          <p:spPr>
            <a:xfrm>
              <a:off x="0" y="3428550"/>
              <a:ext cx="1170000" cy="1170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71343" y="3599893"/>
              <a:ext cx="827314" cy="82731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6200"/>
                <a:buFont typeface="Calibri"/>
                <a:buNone/>
              </a:pPr>
              <a:r>
                <a:rPr b="0" i="0" lang="en-US" sz="6200" u="none" cap="none" strike="noStrike">
                  <a:solidFill>
                    <a:schemeClr val="lt1"/>
                  </a:solidFill>
                  <a:latin typeface="Calibri"/>
                  <a:ea typeface="Calibri"/>
                  <a:cs typeface="Calibri"/>
                  <a:sym typeface="Calibri"/>
                </a:rPr>
                <a:t>2</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Mô hình với “owner”</a:t>
            </a:r>
            <a:endParaRPr/>
          </a:p>
          <a:p>
            <a:pPr indent="-342900" lvl="0" marL="342900" rtl="0" algn="l">
              <a:lnSpc>
                <a:spcPct val="114000"/>
              </a:lnSpc>
              <a:spcBef>
                <a:spcPts val="1200"/>
              </a:spcBef>
              <a:spcAft>
                <a:spcPts val="0"/>
              </a:spcAft>
              <a:buClr>
                <a:schemeClr val="dk1"/>
              </a:buClr>
              <a:buSzPts val="3600"/>
              <a:buChar char="•"/>
            </a:pPr>
            <a:r>
              <a:rPr lang="en-US"/>
              <a:t>Có một chủ thể là “owner”</a:t>
            </a:r>
            <a:endParaRPr/>
          </a:p>
          <a:p>
            <a:pPr indent="-342900" lvl="0" marL="342900" rtl="0" algn="l">
              <a:lnSpc>
                <a:spcPct val="114000"/>
              </a:lnSpc>
              <a:spcBef>
                <a:spcPts val="1200"/>
              </a:spcBef>
              <a:spcAft>
                <a:spcPts val="0"/>
              </a:spcAft>
              <a:buClr>
                <a:schemeClr val="dk1"/>
              </a:buClr>
              <a:buSzPts val="3600"/>
              <a:buChar char="•"/>
            </a:pPr>
            <a:r>
              <a:rPr lang="en-US"/>
              <a:t>Owner có thể cấp quyền cho mọi chủ thể khác (Linux, Windows)</a:t>
            </a:r>
            <a:endParaRPr/>
          </a:p>
          <a:p>
            <a:pPr indent="-342900" lvl="0" marL="342900" rtl="0" algn="l">
              <a:lnSpc>
                <a:spcPct val="114000"/>
              </a:lnSpc>
              <a:spcBef>
                <a:spcPts val="1200"/>
              </a:spcBef>
              <a:spcAft>
                <a:spcPts val="0"/>
              </a:spcAft>
              <a:buClr>
                <a:schemeClr val="dk1"/>
              </a:buClr>
              <a:buSzPts val="3600"/>
              <a:buFont typeface="Noto Sans Symbols"/>
              <a:buChar char="❑"/>
            </a:pPr>
            <a:r>
              <a:rPr b="1" lang="en-US"/>
              <a:t>Mô hình với “capabilities”</a:t>
            </a:r>
            <a:endParaRPr/>
          </a:p>
          <a:p>
            <a:pPr indent="-342900" lvl="0" marL="342900" rtl="0" algn="l">
              <a:lnSpc>
                <a:spcPct val="114000"/>
              </a:lnSpc>
              <a:spcBef>
                <a:spcPts val="1200"/>
              </a:spcBef>
              <a:spcAft>
                <a:spcPts val="0"/>
              </a:spcAft>
              <a:buClr>
                <a:schemeClr val="dk1"/>
              </a:buClr>
              <a:buSzPts val="3600"/>
              <a:buChar char="•"/>
            </a:pPr>
            <a:r>
              <a:rPr lang="en-US"/>
              <a:t>Một chủ thể có thể chuyển giao cho chủ thể khác mọi quyền mình có</a:t>
            </a:r>
            <a:endParaRPr/>
          </a:p>
          <a:p>
            <a:pPr indent="-342900" lvl="0" marL="342900" rtl="0" algn="l">
              <a:lnSpc>
                <a:spcPct val="114000"/>
              </a:lnSpc>
              <a:spcBef>
                <a:spcPts val="1200"/>
              </a:spcBef>
              <a:spcAft>
                <a:spcPts val="0"/>
              </a:spcAft>
              <a:buClr>
                <a:schemeClr val="dk1"/>
              </a:buClr>
              <a:buSzPts val="3600"/>
              <a:buChar char="•"/>
            </a:pPr>
            <a:r>
              <a:rPr lang="en-US"/>
              <a:t>Phải có quyền đối với chủ thể nhận</a:t>
            </a:r>
            <a:endParaRPr/>
          </a:p>
        </p:txBody>
      </p:sp>
      <p:sp>
        <p:nvSpPr>
          <p:cNvPr id="349" name="Google Shape;349;p2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DAC trong thực tế</a:t>
            </a:r>
            <a:endParaRPr/>
          </a:p>
        </p:txBody>
      </p:sp>
      <p:sp>
        <p:nvSpPr>
          <p:cNvPr id="350" name="Google Shape;350;p2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pSp>
        <p:nvGrpSpPr>
          <p:cNvPr id="355" name="Google Shape;355;p21"/>
          <p:cNvGrpSpPr/>
          <p:nvPr/>
        </p:nvGrpSpPr>
        <p:grpSpPr>
          <a:xfrm>
            <a:off x="228600" y="1186872"/>
            <a:ext cx="8610599" cy="5246256"/>
            <a:chOff x="0" y="43872"/>
            <a:chExt cx="8610599" cy="5246256"/>
          </a:xfrm>
        </p:grpSpPr>
        <p:sp>
          <p:nvSpPr>
            <p:cNvPr id="356" name="Google Shape;356;p21"/>
            <p:cNvSpPr/>
            <p:nvPr/>
          </p:nvSpPr>
          <p:spPr>
            <a:xfrm rot="5400000">
              <a:off x="3994923" y="-2935852"/>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txBox="1"/>
            <p:nvPr/>
          </p:nvSpPr>
          <p:spPr>
            <a:xfrm>
              <a:off x="1015200" y="123732"/>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lang="en-US" sz="4700">
                  <a:solidFill>
                    <a:schemeClr val="dk1"/>
                  </a:solidFill>
                  <a:latin typeface="Calibri"/>
                  <a:ea typeface="Calibri"/>
                  <a:cs typeface="Calibri"/>
                  <a:sym typeface="Calibri"/>
                </a:rPr>
                <a:t>Kiểm soát truy cập tùy chọn</a:t>
              </a:r>
              <a:endParaRPr/>
            </a:p>
          </p:txBody>
        </p:sp>
        <p:sp>
          <p:nvSpPr>
            <p:cNvPr id="358" name="Google Shape;358;p21"/>
            <p:cNvSpPr/>
            <p:nvPr/>
          </p:nvSpPr>
          <p:spPr>
            <a:xfrm>
              <a:off x="0" y="438847"/>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txBox="1"/>
            <p:nvPr/>
          </p:nvSpPr>
          <p:spPr>
            <a:xfrm>
              <a:off x="123894" y="562741"/>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lang="en-US" sz="4500">
                  <a:solidFill>
                    <a:schemeClr val="lt1"/>
                  </a:solidFill>
                  <a:latin typeface="Calibri"/>
                  <a:ea typeface="Calibri"/>
                  <a:cs typeface="Calibri"/>
                  <a:sym typeface="Calibri"/>
                </a:rPr>
                <a:t>1</a:t>
              </a:r>
              <a:endParaRPr/>
            </a:p>
          </p:txBody>
        </p:sp>
        <p:sp>
          <p:nvSpPr>
            <p:cNvPr id="360" name="Google Shape;360;p21"/>
            <p:cNvSpPr/>
            <p:nvPr/>
          </p:nvSpPr>
          <p:spPr>
            <a:xfrm rot="5400000">
              <a:off x="3994923" y="-1130700"/>
              <a:ext cx="1635952" cy="7595400"/>
            </a:xfrm>
            <a:prstGeom prst="round2SameRect">
              <a:avLst>
                <a:gd fmla="val 16667" name="adj1"/>
                <a:gd fmla="val 0" name="adj2"/>
              </a:avLst>
            </a:prstGeom>
            <a:solidFill>
              <a:srgbClr val="FFFF00"/>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txBox="1"/>
            <p:nvPr/>
          </p:nvSpPr>
          <p:spPr>
            <a:xfrm>
              <a:off x="1015200" y="1928884"/>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lang="en-US" sz="4700">
                  <a:solidFill>
                    <a:schemeClr val="dk1"/>
                  </a:solidFill>
                  <a:latin typeface="Calibri"/>
                  <a:ea typeface="Calibri"/>
                  <a:cs typeface="Calibri"/>
                  <a:sym typeface="Calibri"/>
                </a:rPr>
                <a:t>Kiểm soát truy cập bắt buộc</a:t>
              </a:r>
              <a:endParaRPr/>
            </a:p>
          </p:txBody>
        </p:sp>
        <p:sp>
          <p:nvSpPr>
            <p:cNvPr id="362" name="Google Shape;362;p21"/>
            <p:cNvSpPr/>
            <p:nvPr/>
          </p:nvSpPr>
          <p:spPr>
            <a:xfrm>
              <a:off x="0" y="2244000"/>
              <a:ext cx="846000" cy="846000"/>
            </a:xfrm>
            <a:prstGeom prst="ellipse">
              <a:avLst/>
            </a:prstGeom>
            <a:solidFill>
              <a:srgbClr val="FFFF00"/>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txBox="1"/>
            <p:nvPr/>
          </p:nvSpPr>
          <p:spPr>
            <a:xfrm>
              <a:off x="123894" y="2367894"/>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2</a:t>
              </a:r>
              <a:endParaRPr/>
            </a:p>
          </p:txBody>
        </p:sp>
        <p:sp>
          <p:nvSpPr>
            <p:cNvPr id="364" name="Google Shape;364;p21"/>
            <p:cNvSpPr/>
            <p:nvPr/>
          </p:nvSpPr>
          <p:spPr>
            <a:xfrm rot="5400000">
              <a:off x="3994923" y="674452"/>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txBox="1"/>
            <p:nvPr/>
          </p:nvSpPr>
          <p:spPr>
            <a:xfrm>
              <a:off x="1015200" y="3734037"/>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lang="en-US" sz="4700">
                  <a:solidFill>
                    <a:schemeClr val="dk1"/>
                  </a:solidFill>
                  <a:latin typeface="Calibri"/>
                  <a:ea typeface="Calibri"/>
                  <a:cs typeface="Calibri"/>
                  <a:sym typeface="Calibri"/>
                </a:rPr>
                <a:t>Kiểm soát truy cập dựa trên vai trò</a:t>
              </a:r>
              <a:endParaRPr/>
            </a:p>
          </p:txBody>
        </p:sp>
        <p:sp>
          <p:nvSpPr>
            <p:cNvPr id="366" name="Google Shape;366;p21"/>
            <p:cNvSpPr/>
            <p:nvPr/>
          </p:nvSpPr>
          <p:spPr>
            <a:xfrm>
              <a:off x="0" y="4049152"/>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txBox="1"/>
            <p:nvPr/>
          </p:nvSpPr>
          <p:spPr>
            <a:xfrm>
              <a:off x="123894" y="4173046"/>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3</a:t>
              </a:r>
              <a:endParaRPr/>
            </a:p>
          </p:txBody>
        </p:sp>
      </p:grpSp>
      <p:sp>
        <p:nvSpPr>
          <p:cNvPr id="368" name="Google Shape;368;p21"/>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Mô hình kiểm soát truy cập</a:t>
            </a:r>
            <a:endParaRPr/>
          </a:p>
        </p:txBody>
      </p:sp>
      <p:sp>
        <p:nvSpPr>
          <p:cNvPr id="369" name="Google Shape;369;p21"/>
          <p:cNvSpPr txBox="1"/>
          <p:nvPr>
            <p:ph idx="4294967295" type="sldNum"/>
          </p:nvPr>
        </p:nvSpPr>
        <p:spPr>
          <a:xfrm>
            <a:off x="8532813" y="6237288"/>
            <a:ext cx="611187" cy="6175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2"/>
          <p:cNvSpPr txBox="1"/>
          <p:nvPr>
            <p:ph idx="1" type="body"/>
          </p:nvPr>
        </p:nvSpPr>
        <p:spPr>
          <a:xfrm>
            <a:off x="304800" y="1143000"/>
            <a:ext cx="8077200" cy="4343400"/>
          </a:xfrm>
          <a:prstGeom prst="rect">
            <a:avLst/>
          </a:prstGeom>
          <a:noFill/>
          <a:ln>
            <a:noFill/>
          </a:ln>
        </p:spPr>
        <p:txBody>
          <a:bodyPr anchorCtr="0" anchor="ctr" bIns="45700" lIns="91425" spcFirstLastPara="1" rIns="91425" wrap="square" tIns="45700">
            <a:normAutofit/>
          </a:bodyPr>
          <a:lstStyle/>
          <a:p>
            <a:pPr indent="-342900" lvl="0" marL="342900" rtl="0" algn="just">
              <a:lnSpc>
                <a:spcPct val="114000"/>
              </a:lnSpc>
              <a:spcBef>
                <a:spcPts val="0"/>
              </a:spcBef>
              <a:spcAft>
                <a:spcPts val="0"/>
              </a:spcAft>
              <a:buClr>
                <a:schemeClr val="dk1"/>
              </a:buClr>
              <a:buSzPts val="2800"/>
              <a:buFont typeface="Noto Sans Symbols"/>
              <a:buChar char="❑"/>
            </a:pPr>
            <a:r>
              <a:rPr lang="en-US" sz="2800"/>
              <a:t>Được dùng để bảo vệ một khối lượng dữ liệu lớn cần được bảo mật cao trong một môi trường mà </a:t>
            </a:r>
            <a:r>
              <a:rPr i="1" lang="en-US" sz="2800">
                <a:solidFill>
                  <a:srgbClr val="FF0000"/>
                </a:solidFill>
              </a:rPr>
              <a:t>các dữ liệu và người dùng có thể được phân loại một cách rõ rằng</a:t>
            </a:r>
            <a:endParaRPr i="1" sz="2800">
              <a:solidFill>
                <a:srgbClr val="FF0000"/>
              </a:solidFill>
            </a:endParaRPr>
          </a:p>
          <a:p>
            <a:pPr indent="-342900" lvl="0" marL="342900" rtl="0" algn="just">
              <a:lnSpc>
                <a:spcPct val="114000"/>
              </a:lnSpc>
              <a:spcBef>
                <a:spcPts val="1200"/>
              </a:spcBef>
              <a:spcAft>
                <a:spcPts val="0"/>
              </a:spcAft>
              <a:buClr>
                <a:schemeClr val="dk1"/>
              </a:buClr>
              <a:buSzPts val="2800"/>
              <a:buFont typeface="Noto Sans Symbols"/>
              <a:buChar char="❑"/>
            </a:pPr>
            <a:r>
              <a:rPr lang="en-US" sz="2800"/>
              <a:t>Là cơ chế để thực hiện mô hình bảo mật nhiều mức (Multiple level)</a:t>
            </a:r>
            <a:endParaRPr/>
          </a:p>
        </p:txBody>
      </p:sp>
      <p:sp>
        <p:nvSpPr>
          <p:cNvPr id="375" name="Google Shape;375;p2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Mandatory Access Control</a:t>
            </a:r>
            <a:endParaRPr/>
          </a:p>
        </p:txBody>
      </p:sp>
      <p:sp>
        <p:nvSpPr>
          <p:cNvPr id="376" name="Google Shape;376;p2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3"/>
          <p:cNvSpPr txBox="1"/>
          <p:nvPr>
            <p:ph idx="1" type="body"/>
          </p:nvPr>
        </p:nvSpPr>
        <p:spPr>
          <a:xfrm>
            <a:off x="0" y="952500"/>
            <a:ext cx="9144000" cy="4953000"/>
          </a:xfrm>
          <a:prstGeom prst="rect">
            <a:avLst/>
          </a:prstGeom>
          <a:noFill/>
          <a:ln>
            <a:noFill/>
          </a:ln>
        </p:spPr>
        <p:txBody>
          <a:bodyPr anchorCtr="0" anchor="ctr" bIns="45700" lIns="91425" spcFirstLastPara="1" rIns="91425" wrap="square" tIns="45700">
            <a:normAutofit fontScale="92500"/>
          </a:bodyPr>
          <a:lstStyle/>
          <a:p>
            <a:pPr indent="-342900" lvl="0" marL="342900" rtl="0" algn="l">
              <a:lnSpc>
                <a:spcPct val="114000"/>
              </a:lnSpc>
              <a:spcBef>
                <a:spcPts val="0"/>
              </a:spcBef>
              <a:spcAft>
                <a:spcPts val="0"/>
              </a:spcAft>
              <a:buClr>
                <a:schemeClr val="dk1"/>
              </a:buClr>
              <a:buSzPct val="100000"/>
              <a:buFont typeface="Noto Sans Symbols"/>
              <a:buChar char="❑"/>
            </a:pPr>
            <a:r>
              <a:rPr b="1" lang="en-US"/>
              <a:t>Các lớp bảo mật</a:t>
            </a:r>
            <a:endParaRPr b="1"/>
          </a:p>
          <a:p>
            <a:pPr indent="-342900" lvl="0" marL="342900" rtl="0" algn="l">
              <a:lnSpc>
                <a:spcPct val="114000"/>
              </a:lnSpc>
              <a:spcBef>
                <a:spcPts val="1200"/>
              </a:spcBef>
              <a:spcAft>
                <a:spcPts val="0"/>
              </a:spcAft>
              <a:buClr>
                <a:schemeClr val="dk1"/>
              </a:buClr>
              <a:buSzPct val="100000"/>
              <a:buChar char="•"/>
            </a:pPr>
            <a:r>
              <a:rPr lang="en-US" sz="2400"/>
              <a:t>Người dung và dữ liệu được phân loại dựa theo các lớp bảo mật (security classes).</a:t>
            </a:r>
            <a:endParaRPr/>
          </a:p>
          <a:p>
            <a:pPr indent="-342900" lvl="0" marL="342900" rtl="0" algn="l">
              <a:lnSpc>
                <a:spcPct val="114000"/>
              </a:lnSpc>
              <a:spcBef>
                <a:spcPts val="1200"/>
              </a:spcBef>
              <a:spcAft>
                <a:spcPts val="0"/>
              </a:spcAft>
              <a:buClr>
                <a:schemeClr val="dk1"/>
              </a:buClr>
              <a:buSzPct val="100000"/>
              <a:buChar char="•"/>
            </a:pPr>
            <a:r>
              <a:rPr lang="en-US" sz="2400"/>
              <a:t>Phân loại </a:t>
            </a:r>
            <a:r>
              <a:rPr lang="en-US" sz="2400">
                <a:solidFill>
                  <a:srgbClr val="FF0000"/>
                </a:solidFill>
              </a:rPr>
              <a:t>người dùng </a:t>
            </a:r>
            <a:r>
              <a:rPr lang="en-US" sz="2400"/>
              <a:t>theo mức </a:t>
            </a:r>
            <a:r>
              <a:rPr lang="en-US" sz="2400">
                <a:solidFill>
                  <a:srgbClr val="FF0000"/>
                </a:solidFill>
              </a:rPr>
              <a:t>độ tin cậy </a:t>
            </a:r>
            <a:r>
              <a:rPr lang="en-US" sz="2400"/>
              <a:t>và lĩnh vực hoạt động của người dùng</a:t>
            </a:r>
            <a:endParaRPr sz="2400"/>
          </a:p>
          <a:p>
            <a:pPr indent="-342900" lvl="0" marL="342900" rtl="0" algn="l">
              <a:lnSpc>
                <a:spcPct val="114000"/>
              </a:lnSpc>
              <a:spcBef>
                <a:spcPts val="1200"/>
              </a:spcBef>
              <a:spcAft>
                <a:spcPts val="0"/>
              </a:spcAft>
              <a:buClr>
                <a:schemeClr val="dk1"/>
              </a:buClr>
              <a:buSzPct val="100000"/>
              <a:buChar char="•"/>
            </a:pPr>
            <a:r>
              <a:rPr lang="en-US" sz="2400"/>
              <a:t>Phân loại </a:t>
            </a:r>
            <a:r>
              <a:rPr lang="en-US" sz="2400">
                <a:solidFill>
                  <a:srgbClr val="FF0000"/>
                </a:solidFill>
              </a:rPr>
              <a:t>dữ liệu </a:t>
            </a:r>
            <a:r>
              <a:rPr lang="en-US" sz="2400"/>
              <a:t>dựa theo mức </a:t>
            </a:r>
            <a:r>
              <a:rPr lang="en-US" sz="2400">
                <a:solidFill>
                  <a:srgbClr val="FF0000"/>
                </a:solidFill>
              </a:rPr>
              <a:t>độ nhạy cảm</a:t>
            </a:r>
            <a:r>
              <a:rPr lang="en-US" sz="2400"/>
              <a:t> và lĩnh vực của dữ liệu</a:t>
            </a:r>
            <a:endParaRPr sz="2400"/>
          </a:p>
          <a:p>
            <a:pPr indent="-342900" lvl="0" marL="342900" rtl="0" algn="l">
              <a:lnSpc>
                <a:spcPct val="114000"/>
              </a:lnSpc>
              <a:spcBef>
                <a:spcPts val="1200"/>
              </a:spcBef>
              <a:spcAft>
                <a:spcPts val="0"/>
              </a:spcAft>
              <a:buClr>
                <a:schemeClr val="dk1"/>
              </a:buClr>
              <a:buSzPct val="100000"/>
              <a:buChar char="•"/>
            </a:pPr>
            <a:r>
              <a:rPr lang="en-US" sz="2400"/>
              <a:t>Lớp bảo mật có thể được phân loại theo</a:t>
            </a:r>
            <a:endParaRPr/>
          </a:p>
          <a:p>
            <a:pPr indent="0" lvl="0" marL="0" rtl="0" algn="l">
              <a:lnSpc>
                <a:spcPct val="114000"/>
              </a:lnSpc>
              <a:spcBef>
                <a:spcPts val="1200"/>
              </a:spcBef>
              <a:spcAft>
                <a:spcPts val="0"/>
              </a:spcAft>
              <a:buClr>
                <a:schemeClr val="dk1"/>
              </a:buClr>
              <a:buSzPct val="100000"/>
              <a:buNone/>
            </a:pPr>
            <a:r>
              <a:rPr lang="en-US" sz="2400"/>
              <a:t>    - Mức bảo mật (Classification level)</a:t>
            </a:r>
            <a:endParaRPr/>
          </a:p>
          <a:p>
            <a:pPr indent="0" lvl="0" marL="0" rtl="0" algn="l">
              <a:lnSpc>
                <a:spcPct val="114000"/>
              </a:lnSpc>
              <a:spcBef>
                <a:spcPts val="1200"/>
              </a:spcBef>
              <a:spcAft>
                <a:spcPts val="0"/>
              </a:spcAft>
              <a:buClr>
                <a:schemeClr val="dk1"/>
              </a:buClr>
              <a:buSzPct val="100000"/>
              <a:buNone/>
            </a:pPr>
            <a:r>
              <a:rPr lang="en-US" sz="2400"/>
              <a:t>    - Lĩnh vực (Category)</a:t>
            </a:r>
            <a:endParaRPr/>
          </a:p>
        </p:txBody>
      </p:sp>
      <p:sp>
        <p:nvSpPr>
          <p:cNvPr id="382" name="Google Shape;382;p2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Mandatory Access Control</a:t>
            </a:r>
            <a:endParaRPr/>
          </a:p>
        </p:txBody>
      </p:sp>
      <p:sp>
        <p:nvSpPr>
          <p:cNvPr id="383" name="Google Shape;383;p2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4"/>
          <p:cNvSpPr txBox="1"/>
          <p:nvPr>
            <p:ph idx="1" type="body"/>
          </p:nvPr>
        </p:nvSpPr>
        <p:spPr>
          <a:xfrm>
            <a:off x="457200" y="1013130"/>
            <a:ext cx="8532440" cy="49530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l">
              <a:lnSpc>
                <a:spcPct val="114000"/>
              </a:lnSpc>
              <a:spcBef>
                <a:spcPts val="0"/>
              </a:spcBef>
              <a:spcAft>
                <a:spcPts val="0"/>
              </a:spcAft>
              <a:buClr>
                <a:schemeClr val="dk1"/>
              </a:buClr>
              <a:buSzPct val="100000"/>
              <a:buFont typeface="Noto Sans Symbols"/>
              <a:buChar char="❑"/>
            </a:pPr>
            <a:r>
              <a:rPr b="1" lang="en-US"/>
              <a:t>Mức bảo mật</a:t>
            </a:r>
            <a:endParaRPr b="1"/>
          </a:p>
          <a:p>
            <a:pPr indent="-342900" lvl="0" marL="342900" rtl="0" algn="l">
              <a:lnSpc>
                <a:spcPct val="114000"/>
              </a:lnSpc>
              <a:spcBef>
                <a:spcPts val="1200"/>
              </a:spcBef>
              <a:spcAft>
                <a:spcPts val="0"/>
              </a:spcAft>
              <a:buClr>
                <a:schemeClr val="dk1"/>
              </a:buClr>
              <a:buSzPct val="100000"/>
              <a:buChar char="•"/>
            </a:pPr>
            <a:r>
              <a:rPr lang="en-US" sz="2400"/>
              <a:t>Các mức bảo mật cơ bản:</a:t>
            </a:r>
            <a:endParaRPr/>
          </a:p>
          <a:p>
            <a:pPr indent="-342900" lvl="0" marL="342900" rtl="0" algn="l">
              <a:lnSpc>
                <a:spcPct val="114000"/>
              </a:lnSpc>
              <a:spcBef>
                <a:spcPts val="1200"/>
              </a:spcBef>
              <a:spcAft>
                <a:spcPts val="0"/>
              </a:spcAft>
              <a:buClr>
                <a:schemeClr val="dk1"/>
              </a:buClr>
              <a:buSzPct val="100000"/>
              <a:buFont typeface="Tahoma"/>
              <a:buChar char="-"/>
            </a:pPr>
            <a:r>
              <a:rPr i="1" lang="en-US" sz="2400"/>
              <a:t>Top secret (TS)</a:t>
            </a:r>
            <a:endParaRPr/>
          </a:p>
          <a:p>
            <a:pPr indent="-342900" lvl="0" marL="342900" rtl="0" algn="l">
              <a:lnSpc>
                <a:spcPct val="114000"/>
              </a:lnSpc>
              <a:spcBef>
                <a:spcPts val="1200"/>
              </a:spcBef>
              <a:spcAft>
                <a:spcPts val="0"/>
              </a:spcAft>
              <a:buClr>
                <a:schemeClr val="dk1"/>
              </a:buClr>
              <a:buSzPct val="100000"/>
              <a:buFont typeface="Tahoma"/>
              <a:buChar char="-"/>
            </a:pPr>
            <a:r>
              <a:rPr i="1" lang="en-US" sz="2400"/>
              <a:t>Secret (S)</a:t>
            </a:r>
            <a:endParaRPr/>
          </a:p>
          <a:p>
            <a:pPr indent="-342900" lvl="0" marL="342900" rtl="0" algn="l">
              <a:lnSpc>
                <a:spcPct val="114000"/>
              </a:lnSpc>
              <a:spcBef>
                <a:spcPts val="1200"/>
              </a:spcBef>
              <a:spcAft>
                <a:spcPts val="0"/>
              </a:spcAft>
              <a:buClr>
                <a:schemeClr val="dk1"/>
              </a:buClr>
              <a:buSzPct val="100000"/>
              <a:buFont typeface="Tahoma"/>
              <a:buChar char="-"/>
            </a:pPr>
            <a:r>
              <a:rPr i="1" lang="en-US" sz="2400"/>
              <a:t>Confidential (C)</a:t>
            </a:r>
            <a:endParaRPr/>
          </a:p>
          <a:p>
            <a:pPr indent="-342900" lvl="0" marL="342900" rtl="0" algn="l">
              <a:lnSpc>
                <a:spcPct val="114000"/>
              </a:lnSpc>
              <a:spcBef>
                <a:spcPts val="1200"/>
              </a:spcBef>
              <a:spcAft>
                <a:spcPts val="0"/>
              </a:spcAft>
              <a:buClr>
                <a:schemeClr val="dk1"/>
              </a:buClr>
              <a:buSzPct val="100000"/>
              <a:buFont typeface="Tahoma"/>
              <a:buChar char="-"/>
            </a:pPr>
            <a:r>
              <a:rPr i="1" lang="en-US" sz="2400"/>
              <a:t>Unclassified (U)</a:t>
            </a:r>
            <a:endParaRPr/>
          </a:p>
          <a:p>
            <a:pPr indent="0" lvl="0" marL="0" rtl="0" algn="l">
              <a:lnSpc>
                <a:spcPct val="114000"/>
              </a:lnSpc>
              <a:spcBef>
                <a:spcPts val="1200"/>
              </a:spcBef>
              <a:spcAft>
                <a:spcPts val="0"/>
              </a:spcAft>
              <a:buClr>
                <a:schemeClr val="dk1"/>
              </a:buClr>
              <a:buSzPct val="100000"/>
              <a:buNone/>
            </a:pPr>
            <a:r>
              <a:t/>
            </a:r>
            <a:endParaRPr i="1" sz="2400"/>
          </a:p>
          <a:p>
            <a:pPr indent="-342900" lvl="0" marL="342900" rtl="0" algn="l">
              <a:lnSpc>
                <a:spcPct val="114000"/>
              </a:lnSpc>
              <a:spcBef>
                <a:spcPts val="1200"/>
              </a:spcBef>
              <a:spcAft>
                <a:spcPts val="0"/>
              </a:spcAft>
              <a:buClr>
                <a:schemeClr val="dk1"/>
              </a:buClr>
              <a:buSzPct val="100000"/>
              <a:buChar char="•"/>
            </a:pPr>
            <a:r>
              <a:rPr lang="en-US" sz="2400"/>
              <a:t>Người dung ở </a:t>
            </a:r>
            <a:r>
              <a:rPr lang="en-US" sz="2400">
                <a:solidFill>
                  <a:srgbClr val="FF0000"/>
                </a:solidFill>
              </a:rPr>
              <a:t>cấp càng cao </a:t>
            </a:r>
            <a:r>
              <a:rPr lang="en-US" sz="2400"/>
              <a:t>thì mức độ đáng </a:t>
            </a:r>
            <a:r>
              <a:rPr lang="en-US" sz="2400">
                <a:solidFill>
                  <a:srgbClr val="FF0000"/>
                </a:solidFill>
              </a:rPr>
              <a:t>tin cậy càng lớn.</a:t>
            </a:r>
            <a:endParaRPr/>
          </a:p>
          <a:p>
            <a:pPr indent="-342900" lvl="0" marL="342900" rtl="0" algn="l">
              <a:lnSpc>
                <a:spcPct val="114000"/>
              </a:lnSpc>
              <a:spcBef>
                <a:spcPts val="1200"/>
              </a:spcBef>
              <a:spcAft>
                <a:spcPts val="0"/>
              </a:spcAft>
              <a:buClr>
                <a:schemeClr val="dk1"/>
              </a:buClr>
              <a:buSzPct val="100000"/>
              <a:buChar char="•"/>
            </a:pPr>
            <a:r>
              <a:rPr lang="en-US" sz="2400"/>
              <a:t>Dữ liệu ở </a:t>
            </a:r>
            <a:r>
              <a:rPr lang="en-US" sz="2400">
                <a:solidFill>
                  <a:srgbClr val="FF0000"/>
                </a:solidFill>
              </a:rPr>
              <a:t>cấp càng cao </a:t>
            </a:r>
            <a:r>
              <a:rPr lang="en-US" sz="2400"/>
              <a:t>thì </a:t>
            </a:r>
            <a:r>
              <a:rPr lang="en-US" sz="2400">
                <a:solidFill>
                  <a:srgbClr val="FF0000"/>
                </a:solidFill>
              </a:rPr>
              <a:t>càng nhạy cảm</a:t>
            </a:r>
            <a:r>
              <a:rPr lang="en-US" sz="2400"/>
              <a:t> và cần được bảo vệ nhất</a:t>
            </a:r>
            <a:endParaRPr/>
          </a:p>
        </p:txBody>
      </p:sp>
      <p:sp>
        <p:nvSpPr>
          <p:cNvPr id="389" name="Google Shape;389;p2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Mandatory Access Control</a:t>
            </a:r>
            <a:endParaRPr/>
          </a:p>
        </p:txBody>
      </p:sp>
      <p:sp>
        <p:nvSpPr>
          <p:cNvPr id="390" name="Google Shape;390;p2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5"/>
          <p:cNvSpPr txBox="1"/>
          <p:nvPr>
            <p:ph idx="1" type="body"/>
          </p:nvPr>
        </p:nvSpPr>
        <p:spPr>
          <a:xfrm>
            <a:off x="457200" y="1013130"/>
            <a:ext cx="8532440" cy="49530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Lĩnh vực</a:t>
            </a:r>
            <a:endParaRPr b="1"/>
          </a:p>
          <a:p>
            <a:pPr indent="-342900" lvl="0" marL="342900" rtl="0" algn="l">
              <a:lnSpc>
                <a:spcPct val="114000"/>
              </a:lnSpc>
              <a:spcBef>
                <a:spcPts val="1200"/>
              </a:spcBef>
              <a:spcAft>
                <a:spcPts val="0"/>
              </a:spcAft>
              <a:buClr>
                <a:schemeClr val="dk1"/>
              </a:buClr>
              <a:buSzPts val="2400"/>
              <a:buChar char="•"/>
            </a:pPr>
            <a:r>
              <a:rPr lang="en-US" sz="2400"/>
              <a:t>Phân loại người dung và dữ liệu theo lĩnh vực hoạt động của hệ thống, hoặc theo từng phòng ban trong một tổ chức.</a:t>
            </a:r>
            <a:endParaRPr i="1" sz="2400"/>
          </a:p>
          <a:p>
            <a:pPr indent="-342900" lvl="0" marL="342900" rtl="0" algn="l">
              <a:lnSpc>
                <a:spcPct val="114000"/>
              </a:lnSpc>
              <a:spcBef>
                <a:spcPts val="1200"/>
              </a:spcBef>
              <a:spcAft>
                <a:spcPts val="0"/>
              </a:spcAft>
              <a:buClr>
                <a:schemeClr val="dk1"/>
              </a:buClr>
              <a:buSzPts val="2400"/>
              <a:buChar char="•"/>
            </a:pPr>
            <a:r>
              <a:rPr lang="en-US" sz="2400"/>
              <a:t>Ví dụ: Một tổ chức có 3 phòng ban: Phòng nghiên cứu phần mềm, phòng kiểm định sản phẩm, phòng triển khai sản phẩm. Như vậy thì nhóm người dùng và dữ liệu  trong tổ chức có thể được phân loại theo lĩnh vực dựa theo 3 phòng ban này.</a:t>
            </a:r>
            <a:endParaRPr/>
          </a:p>
        </p:txBody>
      </p:sp>
      <p:sp>
        <p:nvSpPr>
          <p:cNvPr id="396" name="Google Shape;396;p2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Mandatory Access Control</a:t>
            </a:r>
            <a:endParaRPr/>
          </a:p>
        </p:txBody>
      </p:sp>
      <p:sp>
        <p:nvSpPr>
          <p:cNvPr id="397" name="Google Shape;397;p2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Mức an toàn:</a:t>
            </a:r>
            <a:endParaRPr/>
          </a:p>
          <a:p>
            <a:pPr indent="0" lvl="0" marL="0" rtl="0" algn="l">
              <a:lnSpc>
                <a:spcPct val="114000"/>
              </a:lnSpc>
              <a:spcBef>
                <a:spcPts val="1200"/>
              </a:spcBef>
              <a:spcAft>
                <a:spcPts val="0"/>
              </a:spcAft>
              <a:buClr>
                <a:schemeClr val="dk1"/>
              </a:buClr>
              <a:buSzPts val="3600"/>
              <a:buNone/>
            </a:pPr>
            <a:r>
              <a:t/>
            </a:r>
            <a:endParaRPr b="1"/>
          </a:p>
        </p:txBody>
      </p:sp>
      <p:sp>
        <p:nvSpPr>
          <p:cNvPr id="404" name="Google Shape;404;p2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Mandatory Access Control</a:t>
            </a:r>
            <a:endParaRPr/>
          </a:p>
        </p:txBody>
      </p:sp>
      <p:sp>
        <p:nvSpPr>
          <p:cNvPr id="405" name="Google Shape;405;p2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406" name="Google Shape;406;p26"/>
          <p:cNvPicPr preferRelativeResize="0"/>
          <p:nvPr/>
        </p:nvPicPr>
        <p:blipFill rotWithShape="1">
          <a:blip r:embed="rId3">
            <a:alphaModFix/>
          </a:blip>
          <a:srcRect b="0" l="0" r="0" t="0"/>
          <a:stretch/>
        </p:blipFill>
        <p:spPr>
          <a:xfrm>
            <a:off x="1981200" y="1752600"/>
            <a:ext cx="5882890" cy="3581400"/>
          </a:xfrm>
          <a:prstGeom prst="rect">
            <a:avLst/>
          </a:prstGeom>
          <a:noFill/>
          <a:ln>
            <a:noFill/>
          </a:ln>
        </p:spPr>
      </p:pic>
    </p:spTree>
  </p:cSld>
  <p:clrMapOvr>
    <a:masterClrMapping/>
  </p:clrMapOvr>
  <p:transition spd="slow" p14:dur="1600">
    <p:blinds dir="ver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27"/>
          <p:cNvPicPr preferRelativeResize="0"/>
          <p:nvPr>
            <p:ph idx="1" type="body"/>
          </p:nvPr>
        </p:nvPicPr>
        <p:blipFill rotWithShape="1">
          <a:blip r:embed="rId3">
            <a:alphaModFix/>
          </a:blip>
          <a:srcRect b="0" l="0" r="0" t="0"/>
          <a:stretch/>
        </p:blipFill>
        <p:spPr>
          <a:xfrm>
            <a:off x="294084" y="1219200"/>
            <a:ext cx="8316516" cy="4838700"/>
          </a:xfrm>
          <a:prstGeom prst="rect">
            <a:avLst/>
          </a:prstGeom>
          <a:noFill/>
          <a:ln>
            <a:noFill/>
          </a:ln>
        </p:spPr>
      </p:pic>
      <p:sp>
        <p:nvSpPr>
          <p:cNvPr id="412" name="Google Shape;412;p2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Mandatory Access Control</a:t>
            </a:r>
            <a:endParaRPr/>
          </a:p>
        </p:txBody>
      </p:sp>
      <p:sp>
        <p:nvSpPr>
          <p:cNvPr id="413" name="Google Shape;413;p2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pSp>
        <p:nvGrpSpPr>
          <p:cNvPr id="418" name="Google Shape;418;p28"/>
          <p:cNvGrpSpPr/>
          <p:nvPr/>
        </p:nvGrpSpPr>
        <p:grpSpPr>
          <a:xfrm>
            <a:off x="228600" y="1186872"/>
            <a:ext cx="8610599" cy="5246256"/>
            <a:chOff x="0" y="43872"/>
            <a:chExt cx="8610599" cy="5246256"/>
          </a:xfrm>
        </p:grpSpPr>
        <p:sp>
          <p:nvSpPr>
            <p:cNvPr id="419" name="Google Shape;419;p28"/>
            <p:cNvSpPr/>
            <p:nvPr/>
          </p:nvSpPr>
          <p:spPr>
            <a:xfrm rot="5400000">
              <a:off x="3994923" y="-2935852"/>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txBox="1"/>
            <p:nvPr/>
          </p:nvSpPr>
          <p:spPr>
            <a:xfrm>
              <a:off x="1015200" y="123732"/>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lang="en-US" sz="4700">
                  <a:solidFill>
                    <a:schemeClr val="dk1"/>
                  </a:solidFill>
                  <a:latin typeface="Calibri"/>
                  <a:ea typeface="Calibri"/>
                  <a:cs typeface="Calibri"/>
                  <a:sym typeface="Calibri"/>
                </a:rPr>
                <a:t>Kiểm soát truy cập tùy chọn</a:t>
              </a:r>
              <a:endParaRPr/>
            </a:p>
          </p:txBody>
        </p:sp>
        <p:sp>
          <p:nvSpPr>
            <p:cNvPr id="421" name="Google Shape;421;p28"/>
            <p:cNvSpPr/>
            <p:nvPr/>
          </p:nvSpPr>
          <p:spPr>
            <a:xfrm>
              <a:off x="0" y="438847"/>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txBox="1"/>
            <p:nvPr/>
          </p:nvSpPr>
          <p:spPr>
            <a:xfrm>
              <a:off x="123894" y="562741"/>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lang="en-US" sz="4500">
                  <a:solidFill>
                    <a:schemeClr val="lt1"/>
                  </a:solidFill>
                  <a:latin typeface="Calibri"/>
                  <a:ea typeface="Calibri"/>
                  <a:cs typeface="Calibri"/>
                  <a:sym typeface="Calibri"/>
                </a:rPr>
                <a:t>1</a:t>
              </a:r>
              <a:endParaRPr/>
            </a:p>
          </p:txBody>
        </p:sp>
        <p:sp>
          <p:nvSpPr>
            <p:cNvPr id="423" name="Google Shape;423;p28"/>
            <p:cNvSpPr/>
            <p:nvPr/>
          </p:nvSpPr>
          <p:spPr>
            <a:xfrm rot="5400000">
              <a:off x="3994923" y="-1130700"/>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txBox="1"/>
            <p:nvPr/>
          </p:nvSpPr>
          <p:spPr>
            <a:xfrm>
              <a:off x="1015200" y="1928884"/>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lang="en-US" sz="4700">
                  <a:solidFill>
                    <a:schemeClr val="dk1"/>
                  </a:solidFill>
                  <a:latin typeface="Calibri"/>
                  <a:ea typeface="Calibri"/>
                  <a:cs typeface="Calibri"/>
                  <a:sym typeface="Calibri"/>
                </a:rPr>
                <a:t>Kiểm soát truy cập bắt buộc</a:t>
              </a:r>
              <a:endParaRPr/>
            </a:p>
          </p:txBody>
        </p:sp>
        <p:sp>
          <p:nvSpPr>
            <p:cNvPr id="425" name="Google Shape;425;p28"/>
            <p:cNvSpPr/>
            <p:nvPr/>
          </p:nvSpPr>
          <p:spPr>
            <a:xfrm>
              <a:off x="0" y="2244000"/>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txBox="1"/>
            <p:nvPr/>
          </p:nvSpPr>
          <p:spPr>
            <a:xfrm>
              <a:off x="123894" y="2367894"/>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2</a:t>
              </a:r>
              <a:endParaRPr/>
            </a:p>
          </p:txBody>
        </p:sp>
        <p:sp>
          <p:nvSpPr>
            <p:cNvPr id="427" name="Google Shape;427;p28"/>
            <p:cNvSpPr/>
            <p:nvPr/>
          </p:nvSpPr>
          <p:spPr>
            <a:xfrm rot="5400000">
              <a:off x="3994923" y="674452"/>
              <a:ext cx="1635952" cy="7595400"/>
            </a:xfrm>
            <a:prstGeom prst="round2SameRect">
              <a:avLst>
                <a:gd fmla="val 16667" name="adj1"/>
                <a:gd fmla="val 0" name="adj2"/>
              </a:avLst>
            </a:prstGeom>
            <a:solidFill>
              <a:srgbClr val="FFFF00"/>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txBox="1"/>
            <p:nvPr/>
          </p:nvSpPr>
          <p:spPr>
            <a:xfrm>
              <a:off x="1015200" y="3734037"/>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lang="en-US" sz="4700">
                  <a:solidFill>
                    <a:schemeClr val="dk1"/>
                  </a:solidFill>
                  <a:latin typeface="Calibri"/>
                  <a:ea typeface="Calibri"/>
                  <a:cs typeface="Calibri"/>
                  <a:sym typeface="Calibri"/>
                </a:rPr>
                <a:t>Kiểm soát truy cập dựa trên vai trò</a:t>
              </a:r>
              <a:endParaRPr/>
            </a:p>
          </p:txBody>
        </p:sp>
        <p:sp>
          <p:nvSpPr>
            <p:cNvPr id="429" name="Google Shape;429;p28"/>
            <p:cNvSpPr/>
            <p:nvPr/>
          </p:nvSpPr>
          <p:spPr>
            <a:xfrm>
              <a:off x="0" y="4049152"/>
              <a:ext cx="846000" cy="846000"/>
            </a:xfrm>
            <a:prstGeom prst="ellipse">
              <a:avLst/>
            </a:prstGeom>
            <a:solidFill>
              <a:srgbClr val="FFFF00"/>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txBox="1"/>
            <p:nvPr/>
          </p:nvSpPr>
          <p:spPr>
            <a:xfrm>
              <a:off x="123894" y="4173046"/>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lang="en-US" sz="4500">
                  <a:solidFill>
                    <a:schemeClr val="lt1"/>
                  </a:solidFill>
                  <a:latin typeface="Calibri"/>
                  <a:ea typeface="Calibri"/>
                  <a:cs typeface="Calibri"/>
                  <a:sym typeface="Calibri"/>
                </a:rPr>
                <a:t>3</a:t>
              </a:r>
              <a:endParaRPr/>
            </a:p>
          </p:txBody>
        </p:sp>
      </p:grpSp>
      <p:sp>
        <p:nvSpPr>
          <p:cNvPr id="431" name="Google Shape;431;p28"/>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Mô hình kiểm soát truy cập</a:t>
            </a:r>
            <a:endParaRPr/>
          </a:p>
        </p:txBody>
      </p:sp>
      <p:sp>
        <p:nvSpPr>
          <p:cNvPr id="432" name="Google Shape;432;p28"/>
          <p:cNvSpPr txBox="1"/>
          <p:nvPr>
            <p:ph idx="4294967295" type="sldNum"/>
          </p:nvPr>
        </p:nvSpPr>
        <p:spPr>
          <a:xfrm>
            <a:off x="8532813" y="6237288"/>
            <a:ext cx="611187" cy="6175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9"/>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fontScale="92500"/>
          </a:bodyPr>
          <a:lstStyle/>
          <a:p>
            <a:pPr indent="-342900" lvl="0" marL="342900" rtl="0" algn="l">
              <a:lnSpc>
                <a:spcPct val="114000"/>
              </a:lnSpc>
              <a:spcBef>
                <a:spcPts val="0"/>
              </a:spcBef>
              <a:spcAft>
                <a:spcPts val="0"/>
              </a:spcAft>
              <a:buClr>
                <a:schemeClr val="dk1"/>
              </a:buClr>
              <a:buSzPct val="100000"/>
              <a:buFont typeface="Noto Sans Symbols"/>
              <a:buChar char="❑"/>
            </a:pPr>
            <a:r>
              <a:rPr b="1" lang="en-US"/>
              <a:t>RBAC – Role-Based Access Control</a:t>
            </a:r>
            <a:endParaRPr/>
          </a:p>
          <a:p>
            <a:pPr indent="-342900" lvl="0" marL="342900" rtl="0" algn="l">
              <a:lnSpc>
                <a:spcPct val="114000"/>
              </a:lnSpc>
              <a:spcBef>
                <a:spcPts val="1200"/>
              </a:spcBef>
              <a:spcAft>
                <a:spcPts val="0"/>
              </a:spcAft>
              <a:buClr>
                <a:schemeClr val="dk1"/>
              </a:buClr>
              <a:buSzPct val="100000"/>
              <a:buChar char="•"/>
            </a:pPr>
            <a:r>
              <a:rPr lang="en-US"/>
              <a:t>Trong hệ thống, xác định các vai trò có thể có đối với mọi chủ thể.</a:t>
            </a:r>
            <a:endParaRPr/>
          </a:p>
          <a:p>
            <a:pPr indent="-342900" lvl="0" marL="342900" rtl="0" algn="l">
              <a:lnSpc>
                <a:spcPct val="114000"/>
              </a:lnSpc>
              <a:spcBef>
                <a:spcPts val="1200"/>
              </a:spcBef>
              <a:spcAft>
                <a:spcPts val="0"/>
              </a:spcAft>
              <a:buClr>
                <a:schemeClr val="dk1"/>
              </a:buClr>
              <a:buSzPct val="100000"/>
              <a:buChar char="•"/>
            </a:pPr>
            <a:r>
              <a:rPr lang="en-US"/>
              <a:t>Đối với mỗi đối tượng O, liệt kê danh sách các nhóm G với các quyền truy cập tới O</a:t>
            </a:r>
            <a:endParaRPr/>
          </a:p>
          <a:p>
            <a:pPr indent="-342900" lvl="0" marL="342900" rtl="0" algn="l">
              <a:lnSpc>
                <a:spcPct val="114000"/>
              </a:lnSpc>
              <a:spcBef>
                <a:spcPts val="1200"/>
              </a:spcBef>
              <a:spcAft>
                <a:spcPts val="0"/>
              </a:spcAft>
              <a:buClr>
                <a:schemeClr val="dk1"/>
              </a:buClr>
              <a:buSzPct val="100000"/>
              <a:buChar char="•"/>
            </a:pPr>
            <a:r>
              <a:rPr lang="en-US"/>
              <a:t>Mỗi chủ thể có thể là thành viên của một hoặc một số nhóm (có một hoặc nhiều vai trò)</a:t>
            </a:r>
            <a:endParaRPr/>
          </a:p>
          <a:p>
            <a:pPr indent="-342900" lvl="0" marL="342900" rtl="0" algn="l">
              <a:lnSpc>
                <a:spcPct val="114000"/>
              </a:lnSpc>
              <a:spcBef>
                <a:spcPts val="1200"/>
              </a:spcBef>
              <a:spcAft>
                <a:spcPts val="0"/>
              </a:spcAft>
              <a:buClr>
                <a:schemeClr val="dk1"/>
              </a:buClr>
              <a:buSzPct val="100000"/>
              <a:buChar char="•"/>
            </a:pPr>
            <a:r>
              <a:rPr lang="en-US"/>
              <a:t>Chủ thể có tất cả các quyền của tất cả các nhóm mà nó thuộc về</a:t>
            </a:r>
            <a:endParaRPr/>
          </a:p>
        </p:txBody>
      </p:sp>
      <p:sp>
        <p:nvSpPr>
          <p:cNvPr id="438" name="Google Shape;438;p2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Role Based Access Control</a:t>
            </a:r>
            <a:endParaRPr/>
          </a:p>
        </p:txBody>
      </p:sp>
      <p:sp>
        <p:nvSpPr>
          <p:cNvPr id="439" name="Google Shape;439;p2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spd="slow" p14:dur="1600">
    <p:blinds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Cấp quyền</a:t>
            </a:r>
            <a:endParaRPr/>
          </a:p>
        </p:txBody>
      </p:sp>
      <p:sp>
        <p:nvSpPr>
          <p:cNvPr id="102" name="Google Shape;102;p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03" name="Google Shape;103;p3"/>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Cấp quyền (Authorization)</a:t>
            </a:r>
            <a:r>
              <a:rPr lang="en-US"/>
              <a:t> là việc xác định một chủ thể (subject) đã được xác thực được phép thực hiện những thao tác nào lên những đối tượng (object) nào trong hệ thống</a:t>
            </a:r>
            <a:endParaRPr/>
          </a:p>
          <a:p>
            <a:pPr indent="-114300" lvl="0" marL="342900" rtl="0" algn="l">
              <a:lnSpc>
                <a:spcPct val="114000"/>
              </a:lnSpc>
              <a:spcBef>
                <a:spcPts val="1200"/>
              </a:spcBef>
              <a:spcAft>
                <a:spcPts val="0"/>
              </a:spcAft>
              <a:buClr>
                <a:schemeClr val="dk1"/>
              </a:buClr>
              <a:buSzPts val="3600"/>
              <a:buNone/>
            </a:pPr>
            <a:r>
              <a:t/>
            </a:r>
            <a:endParaRPr/>
          </a:p>
          <a:p>
            <a:pPr indent="-114300" lvl="0" marL="342900" rtl="0" algn="l">
              <a:lnSpc>
                <a:spcPct val="114000"/>
              </a:lnSpc>
              <a:spcBef>
                <a:spcPts val="1200"/>
              </a:spcBef>
              <a:spcAft>
                <a:spcPts val="0"/>
              </a:spcAft>
              <a:buClr>
                <a:schemeClr val="dk1"/>
              </a:buClr>
              <a:buSzPts val="3600"/>
              <a:buNone/>
            </a:pPr>
            <a:r>
              <a:t/>
            </a:r>
            <a:endParaRPr/>
          </a:p>
          <a:p>
            <a:pPr indent="-114300" lvl="0" marL="342900" rtl="0" algn="l">
              <a:lnSpc>
                <a:spcPct val="114000"/>
              </a:lnSpc>
              <a:spcBef>
                <a:spcPts val="1200"/>
              </a:spcBef>
              <a:spcAft>
                <a:spcPts val="0"/>
              </a:spcAft>
              <a:buClr>
                <a:schemeClr val="dk1"/>
              </a:buClr>
              <a:buSzPts val="3600"/>
              <a:buNone/>
            </a:pPr>
            <a:r>
              <a:t/>
            </a:r>
            <a:endParaRPr/>
          </a:p>
          <a:p>
            <a:pPr indent="-114300" lvl="0" marL="342900" rtl="0" algn="l">
              <a:lnSpc>
                <a:spcPct val="114000"/>
              </a:lnSpc>
              <a:spcBef>
                <a:spcPts val="1200"/>
              </a:spcBef>
              <a:spcAft>
                <a:spcPts val="0"/>
              </a:spcAft>
              <a:buClr>
                <a:schemeClr val="dk1"/>
              </a:buClr>
              <a:buSzPts val="3600"/>
              <a:buNone/>
            </a:pPr>
            <a:r>
              <a:t/>
            </a:r>
            <a:endParaRPr/>
          </a:p>
        </p:txBody>
      </p:sp>
      <p:pic>
        <p:nvPicPr>
          <p:cNvPr id="104" name="Google Shape;104;p3"/>
          <p:cNvPicPr preferRelativeResize="0"/>
          <p:nvPr/>
        </p:nvPicPr>
        <p:blipFill rotWithShape="1">
          <a:blip r:embed="rId3">
            <a:alphaModFix/>
          </a:blip>
          <a:srcRect b="0" l="0" r="0" t="0"/>
          <a:stretch/>
        </p:blipFill>
        <p:spPr>
          <a:xfrm>
            <a:off x="360045" y="4800600"/>
            <a:ext cx="8423910" cy="1276350"/>
          </a:xfrm>
          <a:prstGeom prst="rect">
            <a:avLst/>
          </a:prstGeom>
          <a:noFill/>
          <a:ln>
            <a:noFill/>
          </a:ln>
        </p:spPr>
      </p:pic>
    </p:spTree>
  </p:cSld>
  <p:clrMapOvr>
    <a:masterClrMapping/>
  </p:clrMapOvr>
  <p:transition spd="slow" p14:dur="1600">
    <p:blinds dir="ver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0"/>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114300" lvl="0" marL="342900" rtl="0" algn="l">
              <a:lnSpc>
                <a:spcPct val="114000"/>
              </a:lnSpc>
              <a:spcBef>
                <a:spcPts val="0"/>
              </a:spcBef>
              <a:spcAft>
                <a:spcPts val="0"/>
              </a:spcAft>
              <a:buClr>
                <a:schemeClr val="dk1"/>
              </a:buClr>
              <a:buSzPts val="3600"/>
              <a:buNone/>
            </a:pPr>
            <a:r>
              <a:t/>
            </a:r>
            <a:endParaRPr/>
          </a:p>
        </p:txBody>
      </p:sp>
      <p:sp>
        <p:nvSpPr>
          <p:cNvPr id="445" name="Google Shape;445;p3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Role Based Access Control</a:t>
            </a:r>
            <a:endParaRPr/>
          </a:p>
        </p:txBody>
      </p:sp>
      <p:sp>
        <p:nvSpPr>
          <p:cNvPr id="446" name="Google Shape;446;p3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447" name="Google Shape;447;p30"/>
          <p:cNvPicPr preferRelativeResize="0"/>
          <p:nvPr/>
        </p:nvPicPr>
        <p:blipFill rotWithShape="1">
          <a:blip r:embed="rId3">
            <a:alphaModFix/>
          </a:blip>
          <a:srcRect b="0" l="0" r="0" t="0"/>
          <a:stretch/>
        </p:blipFill>
        <p:spPr>
          <a:xfrm>
            <a:off x="266700" y="1600842"/>
            <a:ext cx="8648700" cy="3811526"/>
          </a:xfrm>
          <a:prstGeom prst="rect">
            <a:avLst/>
          </a:prstGeom>
          <a:noFill/>
          <a:ln>
            <a:noFill/>
          </a:ln>
        </p:spPr>
      </p:pic>
    </p:spTree>
  </p:cSld>
  <p:clrMapOvr>
    <a:masterClrMapping/>
  </p:clrMapOvr>
  <p:transition spd="slow" p14:dur="1600">
    <p:blinds dir="ver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Mô hình kiểm soát truy cập khác</a:t>
            </a:r>
            <a:endParaRPr/>
          </a:p>
        </p:txBody>
      </p:sp>
      <p:sp>
        <p:nvSpPr>
          <p:cNvPr id="454" name="Google Shape;454;p3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455" name="Google Shape;455;p31"/>
          <p:cNvPicPr preferRelativeResize="0"/>
          <p:nvPr/>
        </p:nvPicPr>
        <p:blipFill rotWithShape="1">
          <a:blip r:embed="rId3">
            <a:alphaModFix/>
          </a:blip>
          <a:srcRect b="0" l="0" r="0" t="0"/>
          <a:stretch/>
        </p:blipFill>
        <p:spPr>
          <a:xfrm>
            <a:off x="116664" y="1295400"/>
            <a:ext cx="8951136" cy="4572000"/>
          </a:xfrm>
          <a:prstGeom prst="rect">
            <a:avLst/>
          </a:prstGeom>
          <a:noFill/>
          <a:ln>
            <a:noFill/>
          </a:ln>
        </p:spPr>
      </p:pic>
    </p:spTree>
  </p:cSld>
  <p:clrMapOvr>
    <a:masterClrMapping/>
  </p:clrMapOvr>
  <p:transition spd="slow" p14:dur="1600">
    <p:blinds dir="ver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t/>
            </a:r>
            <a:endParaRPr/>
          </a:p>
        </p:txBody>
      </p:sp>
      <p:sp>
        <p:nvSpPr>
          <p:cNvPr id="461" name="Google Shape;461;p3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462" name="Google Shape;462;p32"/>
          <p:cNvPicPr preferRelativeResize="0"/>
          <p:nvPr/>
        </p:nvPicPr>
        <p:blipFill rotWithShape="1">
          <a:blip r:embed="rId3">
            <a:alphaModFix/>
          </a:blip>
          <a:srcRect b="0" l="0" r="0" t="0"/>
          <a:stretch/>
        </p:blipFill>
        <p:spPr>
          <a:xfrm>
            <a:off x="457200" y="864495"/>
            <a:ext cx="8077200" cy="5034029"/>
          </a:xfrm>
          <a:prstGeom prst="rect">
            <a:avLst/>
          </a:prstGeom>
          <a:noFill/>
          <a:ln>
            <a:noFill/>
          </a:ln>
        </p:spPr>
      </p:pic>
    </p:spTree>
  </p:cSld>
  <p:clrMapOvr>
    <a:masterClrMapping/>
  </p:clrMapOvr>
  <p:transition spd="slow" p14:dur="1600">
    <p:blinds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So sánh Authorization và Authentication</a:t>
            </a:r>
            <a:endParaRPr/>
          </a:p>
        </p:txBody>
      </p:sp>
      <p:sp>
        <p:nvSpPr>
          <p:cNvPr id="110" name="Google Shape;110;p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11" name="Google Shape;111;p4"/>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14000"/>
              </a:lnSpc>
              <a:spcBef>
                <a:spcPts val="0"/>
              </a:spcBef>
              <a:spcAft>
                <a:spcPts val="0"/>
              </a:spcAft>
              <a:buClr>
                <a:schemeClr val="dk1"/>
              </a:buClr>
              <a:buSzPct val="100000"/>
              <a:buFont typeface="Noto Sans Symbols"/>
              <a:buChar char="❑"/>
            </a:pPr>
            <a:r>
              <a:rPr b="1" lang="en-US"/>
              <a:t>Authentication</a:t>
            </a:r>
            <a:r>
              <a:rPr lang="en-US"/>
              <a:t>: cho phép/từ chối truy cập</a:t>
            </a:r>
            <a:endParaRPr/>
          </a:p>
          <a:p>
            <a:pPr indent="-285750" lvl="1" marL="742950" rtl="0" algn="l">
              <a:spcBef>
                <a:spcPts val="1192"/>
              </a:spcBef>
              <a:spcAft>
                <a:spcPts val="0"/>
              </a:spcAft>
              <a:buClr>
                <a:schemeClr val="dk1"/>
              </a:buClr>
              <a:buSzPct val="100000"/>
              <a:buChar char="–"/>
            </a:pPr>
            <a:r>
              <a:rPr lang="en-US"/>
              <a:t>Ví dụ 1: xuất trình giấy tờ và đi qua cổng kiểm soát</a:t>
            </a:r>
            <a:endParaRPr/>
          </a:p>
          <a:p>
            <a:pPr indent="-285750" lvl="1" marL="742950" rtl="0" algn="l">
              <a:spcBef>
                <a:spcPts val="592"/>
              </a:spcBef>
              <a:spcAft>
                <a:spcPts val="0"/>
              </a:spcAft>
              <a:buClr>
                <a:schemeClr val="dk1"/>
              </a:buClr>
              <a:buSzPct val="100000"/>
              <a:buChar char="–"/>
            </a:pPr>
            <a:r>
              <a:rPr lang="en-US"/>
              <a:t>Ví dụ 2: nhập định danh, mật khẩu và đăng nhập vào hệ thống</a:t>
            </a:r>
            <a:endParaRPr/>
          </a:p>
          <a:p>
            <a:pPr indent="-342900" lvl="0" marL="342900" rtl="0" algn="l">
              <a:lnSpc>
                <a:spcPct val="114000"/>
              </a:lnSpc>
              <a:spcBef>
                <a:spcPts val="600"/>
              </a:spcBef>
              <a:spcAft>
                <a:spcPts val="0"/>
              </a:spcAft>
              <a:buClr>
                <a:schemeClr val="dk1"/>
              </a:buClr>
              <a:buSzPct val="100000"/>
              <a:buFont typeface="Noto Sans Symbols"/>
              <a:buChar char="❑"/>
            </a:pPr>
            <a:r>
              <a:rPr b="1" lang="en-US"/>
              <a:t>Authorization</a:t>
            </a:r>
            <a:r>
              <a:rPr lang="en-US"/>
              <a:t>: cho phép/từ chối thao tác khi đã được phép truy cập</a:t>
            </a:r>
            <a:endParaRPr/>
          </a:p>
          <a:p>
            <a:pPr indent="-285750" lvl="1" marL="742950" rtl="0" algn="l">
              <a:spcBef>
                <a:spcPts val="1192"/>
              </a:spcBef>
              <a:spcAft>
                <a:spcPts val="0"/>
              </a:spcAft>
              <a:buClr>
                <a:schemeClr val="dk1"/>
              </a:buClr>
              <a:buSzPct val="100000"/>
              <a:buChar char="–"/>
            </a:pPr>
            <a:r>
              <a:rPr lang="en-US"/>
              <a:t>Ví dụ 1: sau khi vào cơ quan thì có thể đi đến những khu vực nào, vào những phòng nào...</a:t>
            </a:r>
            <a:endParaRPr/>
          </a:p>
          <a:p>
            <a:pPr indent="-285750" lvl="1" marL="742950" rtl="0" algn="l">
              <a:spcBef>
                <a:spcPts val="592"/>
              </a:spcBef>
              <a:spcAft>
                <a:spcPts val="0"/>
              </a:spcAft>
              <a:buClr>
                <a:schemeClr val="dk1"/>
              </a:buClr>
              <a:buSzPct val="100000"/>
              <a:buChar char="–"/>
            </a:pPr>
            <a:r>
              <a:rPr lang="en-US"/>
              <a:t>Ví dụ 2: sau khi đăng nhập thì được đọc file nào, thực thi file nào, sửa đổi file nào...</a:t>
            </a:r>
            <a:endParaRPr/>
          </a:p>
        </p:txBody>
      </p:sp>
    </p:spTree>
  </p:cSld>
  <p:clrMapOvr>
    <a:masterClrMapping/>
  </p:clrMapOvr>
  <p:transition spd="slow" p14:dur="1600">
    <p:blinds dir="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Nguyên tắc Đặc quyền tối thiểu </a:t>
            </a:r>
            <a:endParaRPr/>
          </a:p>
        </p:txBody>
      </p:sp>
      <p:sp>
        <p:nvSpPr>
          <p:cNvPr id="117" name="Google Shape;117;p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18" name="Google Shape;118;p5"/>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Nguyên tắc</a:t>
            </a:r>
            <a:r>
              <a:rPr lang="en-US"/>
              <a:t>: chỉ cấp cho chủ thể tập hợp tối thiểu các quyền truy cập đủ để chủ thể đó thực hiện chức trách/chức năng của mình trong hệ thống</a:t>
            </a:r>
            <a:endParaRPr/>
          </a:p>
          <a:p>
            <a:pPr indent="-342900" lvl="0" marL="342900" rtl="0" algn="l">
              <a:lnSpc>
                <a:spcPct val="114000"/>
              </a:lnSpc>
              <a:spcBef>
                <a:spcPts val="1200"/>
              </a:spcBef>
              <a:spcAft>
                <a:spcPts val="0"/>
              </a:spcAft>
              <a:buClr>
                <a:schemeClr val="dk1"/>
              </a:buClr>
              <a:buSzPts val="3600"/>
              <a:buFont typeface="Noto Sans Symbols"/>
              <a:buChar char="❑"/>
            </a:pPr>
            <a:r>
              <a:rPr b="1" lang="en-US"/>
              <a:t>Ví dụ:</a:t>
            </a:r>
            <a:endParaRPr/>
          </a:p>
          <a:p>
            <a:pPr indent="-342900" lvl="0" marL="342900" rtl="0" algn="l">
              <a:lnSpc>
                <a:spcPct val="114000"/>
              </a:lnSpc>
              <a:spcBef>
                <a:spcPts val="1200"/>
              </a:spcBef>
              <a:spcAft>
                <a:spcPts val="0"/>
              </a:spcAft>
              <a:buClr>
                <a:schemeClr val="dk1"/>
              </a:buClr>
              <a:buSzPts val="3600"/>
              <a:buChar char="•"/>
            </a:pPr>
            <a:r>
              <a:rPr lang="en-US"/>
              <a:t>Bán hàng không được xem số liệu kế toán</a:t>
            </a:r>
            <a:endParaRPr/>
          </a:p>
          <a:p>
            <a:pPr indent="-342900" lvl="0" marL="342900" rtl="0" algn="l">
              <a:lnSpc>
                <a:spcPct val="114000"/>
              </a:lnSpc>
              <a:spcBef>
                <a:spcPts val="1200"/>
              </a:spcBef>
              <a:spcAft>
                <a:spcPts val="0"/>
              </a:spcAft>
              <a:buClr>
                <a:schemeClr val="dk1"/>
              </a:buClr>
              <a:buSzPts val="3600"/>
              <a:buChar char="•"/>
            </a:pPr>
            <a:r>
              <a:rPr lang="en-US"/>
              <a:t>Người dùng không được cài đặt phần mềm, cấu hình mạng...</a:t>
            </a:r>
            <a:endParaRPr/>
          </a:p>
        </p:txBody>
      </p:sp>
    </p:spTree>
  </p:cSld>
  <p:clrMapOvr>
    <a:masterClrMapping/>
  </p:clrMapOvr>
  <p:transition spd="slow" p14:dur="1600">
    <p:blinds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Kiểm soát truy cập</a:t>
            </a:r>
            <a:endParaRPr/>
          </a:p>
        </p:txBody>
      </p:sp>
      <p:sp>
        <p:nvSpPr>
          <p:cNvPr id="125" name="Google Shape;125;p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26" name="Google Shape;126;p6"/>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b="1" lang="en-US"/>
              <a:t>Kiểm soát truy cập (Access control)</a:t>
            </a:r>
            <a:r>
              <a:rPr lang="en-US"/>
              <a:t> là tập hợp các cơ chế cho phép người quản trị hệ thống tác động lên hành vi, công dụng và nội dung của hệ thống đó.</a:t>
            </a:r>
            <a:endParaRPr/>
          </a:p>
          <a:p>
            <a:pPr indent="-342900" lvl="0" marL="342900" rtl="0" algn="l">
              <a:lnSpc>
                <a:spcPct val="114000"/>
              </a:lnSpc>
              <a:spcBef>
                <a:spcPts val="3000"/>
              </a:spcBef>
              <a:spcAft>
                <a:spcPts val="0"/>
              </a:spcAft>
              <a:buClr>
                <a:schemeClr val="dk1"/>
              </a:buClr>
              <a:buSzPts val="3600"/>
              <a:buChar char="•"/>
            </a:pPr>
            <a:r>
              <a:rPr lang="en-US"/>
              <a:t>Nó cho phép xác định người dùng được làm những gì, được truy cập những tài nguyên nào, và được thực thi những tác vụ nào trong hệ thống.</a:t>
            </a:r>
            <a:endParaRPr/>
          </a:p>
        </p:txBody>
      </p:sp>
    </p:spTree>
  </p:cSld>
  <p:clrMapOvr>
    <a:masterClrMapping/>
  </p:clrMapOvr>
  <p:transition spd="slow" p14:dur="1600">
    <p:blinds dir="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Kiểm soát truy cập</a:t>
            </a:r>
            <a:endParaRPr/>
          </a:p>
        </p:txBody>
      </p:sp>
      <p:sp>
        <p:nvSpPr>
          <p:cNvPr id="132" name="Google Shape;132;p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33" name="Google Shape;133;p7"/>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lnSpcReduction="10000"/>
          </a:bodyPr>
          <a:lstStyle/>
          <a:p>
            <a:pPr indent="-342900" lvl="0" marL="342900" rtl="0" algn="l">
              <a:lnSpc>
                <a:spcPct val="114000"/>
              </a:lnSpc>
              <a:spcBef>
                <a:spcPts val="0"/>
              </a:spcBef>
              <a:spcAft>
                <a:spcPts val="0"/>
              </a:spcAft>
              <a:buClr>
                <a:schemeClr val="dk1"/>
              </a:buClr>
              <a:buSzPts val="3600"/>
              <a:buFont typeface="Noto Sans Symbols"/>
              <a:buChar char="❑"/>
            </a:pPr>
            <a:r>
              <a:rPr b="1" lang="en-US"/>
              <a:t>Thực thể trong kiểm soát truy cập</a:t>
            </a:r>
            <a:endParaRPr/>
          </a:p>
          <a:p>
            <a:pPr indent="-342900" lvl="0" marL="342900" rtl="0" algn="l">
              <a:lnSpc>
                <a:spcPct val="114000"/>
              </a:lnSpc>
              <a:spcBef>
                <a:spcPts val="2400"/>
              </a:spcBef>
              <a:spcAft>
                <a:spcPts val="0"/>
              </a:spcAft>
              <a:buClr>
                <a:schemeClr val="dk1"/>
              </a:buClr>
              <a:buSzPts val="3600"/>
              <a:buChar char="•"/>
            </a:pPr>
            <a:r>
              <a:rPr lang="en-US"/>
              <a:t>Tập các chủ thể truy cập (subject): </a:t>
            </a:r>
            <a:endParaRPr/>
          </a:p>
          <a:p>
            <a:pPr indent="0" lvl="0" marL="0" rtl="0" algn="ctr">
              <a:lnSpc>
                <a:spcPct val="114000"/>
              </a:lnSpc>
              <a:spcBef>
                <a:spcPts val="2400"/>
              </a:spcBef>
              <a:spcAft>
                <a:spcPts val="0"/>
              </a:spcAft>
              <a:buClr>
                <a:schemeClr val="dk1"/>
              </a:buClr>
              <a:buSzPts val="3600"/>
              <a:buNone/>
            </a:pPr>
            <a:r>
              <a:rPr lang="en-US"/>
              <a:t>S = {s}</a:t>
            </a:r>
            <a:endParaRPr/>
          </a:p>
          <a:p>
            <a:pPr indent="-342900" lvl="0" marL="342900" rtl="0" algn="l">
              <a:lnSpc>
                <a:spcPct val="114000"/>
              </a:lnSpc>
              <a:spcBef>
                <a:spcPts val="2400"/>
              </a:spcBef>
              <a:spcAft>
                <a:spcPts val="0"/>
              </a:spcAft>
              <a:buClr>
                <a:schemeClr val="dk1"/>
              </a:buClr>
              <a:buSzPts val="3600"/>
              <a:buChar char="•"/>
            </a:pPr>
            <a:r>
              <a:rPr lang="en-US"/>
              <a:t>Tập các đối tượng truy cập (object):</a:t>
            </a:r>
            <a:endParaRPr/>
          </a:p>
          <a:p>
            <a:pPr indent="0" lvl="0" marL="0" rtl="0" algn="ctr">
              <a:lnSpc>
                <a:spcPct val="114000"/>
              </a:lnSpc>
              <a:spcBef>
                <a:spcPts val="2400"/>
              </a:spcBef>
              <a:spcAft>
                <a:spcPts val="0"/>
              </a:spcAft>
              <a:buClr>
                <a:schemeClr val="dk1"/>
              </a:buClr>
              <a:buSzPts val="3600"/>
              <a:buNone/>
            </a:pPr>
            <a:r>
              <a:rPr lang="en-US"/>
              <a:t>O = {o}</a:t>
            </a:r>
            <a:endParaRPr/>
          </a:p>
          <a:p>
            <a:pPr indent="-342900" lvl="0" marL="342900" rtl="0" algn="l">
              <a:lnSpc>
                <a:spcPct val="114000"/>
              </a:lnSpc>
              <a:spcBef>
                <a:spcPts val="2400"/>
              </a:spcBef>
              <a:spcAft>
                <a:spcPts val="0"/>
              </a:spcAft>
              <a:buClr>
                <a:schemeClr val="dk1"/>
              </a:buClr>
              <a:buSzPts val="3600"/>
              <a:buChar char="•"/>
            </a:pPr>
            <a:r>
              <a:rPr lang="en-US"/>
              <a:t>Mỗi một chủ thể cũng là đối tượng</a:t>
            </a:r>
            <a:endParaRPr/>
          </a:p>
          <a:p>
            <a:pPr indent="0" lvl="0" marL="0" rtl="0" algn="ctr">
              <a:lnSpc>
                <a:spcPct val="114000"/>
              </a:lnSpc>
              <a:spcBef>
                <a:spcPts val="2400"/>
              </a:spcBef>
              <a:spcAft>
                <a:spcPts val="0"/>
              </a:spcAft>
              <a:buClr>
                <a:schemeClr val="dk1"/>
              </a:buClr>
              <a:buSzPts val="3600"/>
              <a:buNone/>
            </a:pPr>
            <a:r>
              <a:rPr lang="en-US"/>
              <a:t>S ⊂ O</a:t>
            </a:r>
            <a:endParaRPr/>
          </a:p>
        </p:txBody>
      </p:sp>
    </p:spTree>
  </p:cSld>
  <p:clrMapOvr>
    <a:masterClrMapping/>
  </p:clrMapOvr>
  <p:transition spd="slow" p14:dur="1600">
    <p:blinds dir="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en-US"/>
              <a:t>Mô hình kiểm soát truy cập</a:t>
            </a:r>
            <a:endParaRPr/>
          </a:p>
        </p:txBody>
      </p:sp>
      <p:sp>
        <p:nvSpPr>
          <p:cNvPr id="139" name="Google Shape;139;p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40" name="Google Shape;140;p8"/>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en-US"/>
              <a:t>Kiểm soát truy cập tùy chọn (DAC - Discretionary Access Control)</a:t>
            </a:r>
            <a:endParaRPr/>
          </a:p>
          <a:p>
            <a:pPr indent="-342900" lvl="0" marL="342900" rtl="0" algn="l">
              <a:lnSpc>
                <a:spcPct val="114000"/>
              </a:lnSpc>
              <a:spcBef>
                <a:spcPts val="1200"/>
              </a:spcBef>
              <a:spcAft>
                <a:spcPts val="0"/>
              </a:spcAft>
              <a:buClr>
                <a:schemeClr val="dk1"/>
              </a:buClr>
              <a:buSzPts val="3600"/>
              <a:buChar char="•"/>
            </a:pPr>
            <a:r>
              <a:rPr lang="en-US"/>
              <a:t>Kiểm soát truy cập bắt buộc (MAC – Mandatory Access Control)</a:t>
            </a:r>
            <a:endParaRPr/>
          </a:p>
          <a:p>
            <a:pPr indent="-342900" lvl="0" marL="342900" rtl="0" algn="l">
              <a:lnSpc>
                <a:spcPct val="114000"/>
              </a:lnSpc>
              <a:spcBef>
                <a:spcPts val="1200"/>
              </a:spcBef>
              <a:spcAft>
                <a:spcPts val="0"/>
              </a:spcAft>
              <a:buClr>
                <a:schemeClr val="dk1"/>
              </a:buClr>
              <a:buSzPts val="3600"/>
              <a:buChar char="•"/>
            </a:pPr>
            <a:r>
              <a:rPr lang="en-US"/>
              <a:t>Kiểm soát truy cập dựa trên vai trò (RBAC – Role Based Access Control)</a:t>
            </a:r>
            <a:endParaRPr/>
          </a:p>
        </p:txBody>
      </p:sp>
    </p:spTree>
  </p:cSld>
  <p:clrMapOvr>
    <a:masterClrMapping/>
  </p:clrMapOvr>
  <p:transition spd="slow" p14:dur="1600">
    <p:blinds dir="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9"/>
          <p:cNvGrpSpPr/>
          <p:nvPr/>
        </p:nvGrpSpPr>
        <p:grpSpPr>
          <a:xfrm>
            <a:off x="228600" y="1186872"/>
            <a:ext cx="8610599" cy="5246256"/>
            <a:chOff x="0" y="43872"/>
            <a:chExt cx="8610599" cy="5246256"/>
          </a:xfrm>
        </p:grpSpPr>
        <p:sp>
          <p:nvSpPr>
            <p:cNvPr id="146" name="Google Shape;146;p9"/>
            <p:cNvSpPr/>
            <p:nvPr/>
          </p:nvSpPr>
          <p:spPr>
            <a:xfrm rot="5400000">
              <a:off x="3994923" y="-2935852"/>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txBox="1"/>
            <p:nvPr/>
          </p:nvSpPr>
          <p:spPr>
            <a:xfrm>
              <a:off x="1015200" y="123732"/>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i="0" lang="en-US" sz="4700" u="none" cap="none" strike="noStrike">
                  <a:solidFill>
                    <a:schemeClr val="dk1"/>
                  </a:solidFill>
                  <a:latin typeface="Calibri"/>
                  <a:ea typeface="Calibri"/>
                  <a:cs typeface="Calibri"/>
                  <a:sym typeface="Calibri"/>
                </a:rPr>
                <a:t>Kiểm soát truy cập tùy chọn</a:t>
              </a:r>
              <a:endParaRPr/>
            </a:p>
          </p:txBody>
        </p:sp>
        <p:sp>
          <p:nvSpPr>
            <p:cNvPr id="148" name="Google Shape;148;p9"/>
            <p:cNvSpPr/>
            <p:nvPr/>
          </p:nvSpPr>
          <p:spPr>
            <a:xfrm>
              <a:off x="0" y="438847"/>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txBox="1"/>
            <p:nvPr/>
          </p:nvSpPr>
          <p:spPr>
            <a:xfrm>
              <a:off x="123894" y="562741"/>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i="0" lang="en-US" sz="4500" u="none" cap="none" strike="noStrike">
                  <a:solidFill>
                    <a:schemeClr val="lt1"/>
                  </a:solidFill>
                  <a:latin typeface="Calibri"/>
                  <a:ea typeface="Calibri"/>
                  <a:cs typeface="Calibri"/>
                  <a:sym typeface="Calibri"/>
                </a:rPr>
                <a:t>1</a:t>
              </a:r>
              <a:endParaRPr/>
            </a:p>
          </p:txBody>
        </p:sp>
        <p:sp>
          <p:nvSpPr>
            <p:cNvPr id="150" name="Google Shape;150;p9"/>
            <p:cNvSpPr/>
            <p:nvPr/>
          </p:nvSpPr>
          <p:spPr>
            <a:xfrm rot="5400000">
              <a:off x="3994923" y="-1130700"/>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txBox="1"/>
            <p:nvPr/>
          </p:nvSpPr>
          <p:spPr>
            <a:xfrm>
              <a:off x="1015200" y="1928884"/>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i="0" lang="en-US" sz="4700" u="none" cap="none" strike="noStrike">
                  <a:solidFill>
                    <a:schemeClr val="dk1"/>
                  </a:solidFill>
                  <a:latin typeface="Calibri"/>
                  <a:ea typeface="Calibri"/>
                  <a:cs typeface="Calibri"/>
                  <a:sym typeface="Calibri"/>
                </a:rPr>
                <a:t>Kiểm soát truy cập bắt buộc</a:t>
              </a:r>
              <a:endParaRPr/>
            </a:p>
          </p:txBody>
        </p:sp>
        <p:sp>
          <p:nvSpPr>
            <p:cNvPr id="152" name="Google Shape;152;p9"/>
            <p:cNvSpPr/>
            <p:nvPr/>
          </p:nvSpPr>
          <p:spPr>
            <a:xfrm>
              <a:off x="0" y="2244000"/>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txBox="1"/>
            <p:nvPr/>
          </p:nvSpPr>
          <p:spPr>
            <a:xfrm>
              <a:off x="123894" y="2367894"/>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i="0" lang="en-US" sz="4500" u="none" cap="none" strike="noStrike">
                  <a:solidFill>
                    <a:schemeClr val="lt1"/>
                  </a:solidFill>
                  <a:latin typeface="Calibri"/>
                  <a:ea typeface="Calibri"/>
                  <a:cs typeface="Calibri"/>
                  <a:sym typeface="Calibri"/>
                </a:rPr>
                <a:t>2</a:t>
              </a:r>
              <a:endParaRPr/>
            </a:p>
          </p:txBody>
        </p:sp>
        <p:sp>
          <p:nvSpPr>
            <p:cNvPr id="154" name="Google Shape;154;p9"/>
            <p:cNvSpPr/>
            <p:nvPr/>
          </p:nvSpPr>
          <p:spPr>
            <a:xfrm rot="5400000">
              <a:off x="3994923" y="674452"/>
              <a:ext cx="1635952" cy="7595400"/>
            </a:xfrm>
            <a:prstGeom prst="round2SameRect">
              <a:avLst>
                <a:gd fmla="val 16667" name="adj1"/>
                <a:gd fmla="val 0" name="adj2"/>
              </a:avLst>
            </a:prstGeom>
            <a:solidFill>
              <a:schemeClr val="lt1">
                <a:alpha val="89803"/>
              </a:schemeClr>
            </a:solidFill>
            <a:ln cap="flat" cmpd="sng" w="254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txBox="1"/>
            <p:nvPr/>
          </p:nvSpPr>
          <p:spPr>
            <a:xfrm>
              <a:off x="1015200" y="3734037"/>
              <a:ext cx="7515539" cy="1476230"/>
            </a:xfrm>
            <a:prstGeom prst="rect">
              <a:avLst/>
            </a:prstGeom>
            <a:noFill/>
            <a:ln>
              <a:noFill/>
            </a:ln>
          </p:spPr>
          <p:txBody>
            <a:bodyPr anchorCtr="0" anchor="ctr" bIns="119375" lIns="179050" spcFirstLastPara="1" rIns="179050" wrap="square" tIns="119375">
              <a:noAutofit/>
            </a:bodyPr>
            <a:lstStyle/>
            <a:p>
              <a:pPr indent="0" lvl="0" marL="0" marR="0" rtl="0" algn="l">
                <a:lnSpc>
                  <a:spcPct val="90000"/>
                </a:lnSpc>
                <a:spcBef>
                  <a:spcPts val="0"/>
                </a:spcBef>
                <a:spcAft>
                  <a:spcPts val="0"/>
                </a:spcAft>
                <a:buClr>
                  <a:schemeClr val="dk1"/>
                </a:buClr>
                <a:buSzPts val="4700"/>
                <a:buFont typeface="Calibri"/>
                <a:buNone/>
              </a:pPr>
              <a:r>
                <a:rPr b="0" i="0" lang="en-US" sz="4700" u="none" cap="none" strike="noStrike">
                  <a:solidFill>
                    <a:schemeClr val="dk1"/>
                  </a:solidFill>
                  <a:latin typeface="Calibri"/>
                  <a:ea typeface="Calibri"/>
                  <a:cs typeface="Calibri"/>
                  <a:sym typeface="Calibri"/>
                </a:rPr>
                <a:t>Kiểm soát truy cập dựa trên vai trò</a:t>
              </a:r>
              <a:endParaRPr/>
            </a:p>
          </p:txBody>
        </p:sp>
        <p:sp>
          <p:nvSpPr>
            <p:cNvPr id="156" name="Google Shape;156;p9"/>
            <p:cNvSpPr/>
            <p:nvPr/>
          </p:nvSpPr>
          <p:spPr>
            <a:xfrm>
              <a:off x="0" y="4049152"/>
              <a:ext cx="846000" cy="84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txBox="1"/>
            <p:nvPr/>
          </p:nvSpPr>
          <p:spPr>
            <a:xfrm>
              <a:off x="123894" y="4173046"/>
              <a:ext cx="598212" cy="59821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500"/>
                <a:buFont typeface="Calibri"/>
                <a:buNone/>
              </a:pPr>
              <a:r>
                <a:rPr b="0" i="0" lang="en-US" sz="4500" u="none" cap="none" strike="noStrike">
                  <a:solidFill>
                    <a:schemeClr val="lt1"/>
                  </a:solidFill>
                  <a:latin typeface="Calibri"/>
                  <a:ea typeface="Calibri"/>
                  <a:cs typeface="Calibri"/>
                  <a:sym typeface="Calibri"/>
                </a:rPr>
                <a:t>3</a:t>
              </a:r>
              <a:endParaRPr/>
            </a:p>
          </p:txBody>
        </p:sp>
      </p:grpSp>
      <p:sp>
        <p:nvSpPr>
          <p:cNvPr id="158" name="Google Shape;158;p9"/>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Mô hình kiểm soát truy cập</a:t>
            </a:r>
            <a:endParaRPr/>
          </a:p>
        </p:txBody>
      </p:sp>
      <p:sp>
        <p:nvSpPr>
          <p:cNvPr id="159" name="Google Shape;159;p9"/>
          <p:cNvSpPr txBox="1"/>
          <p:nvPr>
            <p:ph idx="4294967295" type="sldNum"/>
          </p:nvPr>
        </p:nvSpPr>
        <p:spPr>
          <a:xfrm>
            <a:off x="8532813" y="6237288"/>
            <a:ext cx="611187" cy="6175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2016-09-04T02:02:16Z</dcterms:created>
  <dc:creator>Nguyen Tuan Anh</dc:creator>
</cp:coreProperties>
</file>