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040D8-691F-46B4-B91E-CE66D6CA23CA}" type="datetimeFigureOut">
              <a:rPr lang="ru-UA" smtClean="0"/>
              <a:t>15.12.2021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1B73E-0A12-4662-9B49-0C72A88B357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4066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4EB16-B420-4EFA-BC9C-DD88643E8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cloud </a:t>
            </a:r>
            <a:r>
              <a:rPr lang="en-US" dirty="0" err="1"/>
              <a:t>cnd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3D1533-2A37-4091-99B1-D35986376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Презентац</a:t>
            </a:r>
            <a:r>
              <a:rPr lang="uk-UA" dirty="0" err="1"/>
              <a:t>ію</a:t>
            </a:r>
            <a:r>
              <a:rPr lang="uk-UA" dirty="0"/>
              <a:t> виконав студент групи ТТП-4</a:t>
            </a:r>
          </a:p>
          <a:p>
            <a:r>
              <a:rPr lang="uk-UA" dirty="0" err="1"/>
              <a:t>Гелла</a:t>
            </a:r>
            <a:r>
              <a:rPr lang="uk-UA" dirty="0"/>
              <a:t> Всеволод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43630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636B9-1F54-4E82-B555-279772BF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172" y="0"/>
            <a:ext cx="7915656" cy="1243584"/>
          </a:xfrm>
        </p:spPr>
        <p:txBody>
          <a:bodyPr>
            <a:normAutofit/>
          </a:bodyPr>
          <a:lstStyle/>
          <a:p>
            <a:r>
              <a:rPr lang="uk-UA" sz="3600" dirty="0"/>
              <a:t>Створення перевірки здоров'я</a:t>
            </a:r>
            <a:endParaRPr lang="ru-UA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44DE1-0B82-4C25-8C53-21CB5881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8172" y="1243584"/>
            <a:ext cx="9052560" cy="2185416"/>
          </a:xfrm>
        </p:spPr>
        <p:txBody>
          <a:bodyPr>
            <a:normAutofit/>
          </a:bodyPr>
          <a:lstStyle/>
          <a:p>
            <a:r>
              <a:rPr lang="uk-UA" dirty="0"/>
              <a:t>Перевірка працездатності необхідна для </a:t>
            </a:r>
            <a:r>
              <a:rPr lang="uk-UA" dirty="0" err="1"/>
              <a:t>балансувальника</a:t>
            </a:r>
            <a:r>
              <a:rPr lang="uk-UA" dirty="0"/>
              <a:t> навантаження, щоб визначити, чи віртуальна машина справна. Коли віртуальна машина не може відповісти на запит, LB позначає цей «хворий» стан і припиняє відправку трафіку.</a:t>
            </a:r>
          </a:p>
          <a:p>
            <a:pPr marL="457200" indent="-457200">
              <a:buAutoNum type="arabicPeriod"/>
            </a:pPr>
            <a:r>
              <a:rPr lang="uk-UA" dirty="0"/>
              <a:t>Увійдіть до GCP і перейдіть до «</a:t>
            </a:r>
            <a:r>
              <a:rPr lang="en-US" dirty="0"/>
              <a:t>Health </a:t>
            </a:r>
            <a:r>
              <a:rPr lang="en-US" dirty="0" err="1"/>
              <a:t>cheks</a:t>
            </a:r>
            <a:r>
              <a:rPr lang="uk-UA" dirty="0"/>
              <a:t>»</a:t>
            </a:r>
            <a:r>
              <a:rPr lang="en-US" dirty="0"/>
              <a:t> </a:t>
            </a:r>
            <a:r>
              <a:rPr lang="uk-UA" dirty="0"/>
              <a:t>під «</a:t>
            </a:r>
            <a:r>
              <a:rPr lang="uk-UA" dirty="0" err="1"/>
              <a:t>Compute</a:t>
            </a:r>
            <a:r>
              <a:rPr lang="uk-UA" dirty="0"/>
              <a:t> </a:t>
            </a:r>
            <a:r>
              <a:rPr lang="uk-UA" dirty="0" err="1"/>
              <a:t>Engine</a:t>
            </a:r>
            <a:r>
              <a:rPr lang="uk-UA" dirty="0"/>
              <a:t>»</a:t>
            </a:r>
            <a:endParaRPr lang="en-US" dirty="0"/>
          </a:p>
          <a:p>
            <a:pPr marL="457200" indent="-457200">
              <a:buAutoNum type="arabicPeriod"/>
            </a:pPr>
            <a:r>
              <a:rPr lang="ru-RU" dirty="0" err="1"/>
              <a:t>Натисніть</a:t>
            </a:r>
            <a:r>
              <a:rPr lang="ru-RU" dirty="0"/>
              <a:t> кнопку «</a:t>
            </a:r>
            <a:r>
              <a:rPr lang="en-US" dirty="0"/>
              <a:t>Create a health check</a:t>
            </a:r>
            <a:r>
              <a:rPr lang="ru-RU" dirty="0"/>
              <a:t>». </a:t>
            </a:r>
            <a:endParaRPr lang="uk-UA" dirty="0"/>
          </a:p>
          <a:p>
            <a:pPr marL="457200" indent="-457200">
              <a:buAutoNum type="arabicPeriod"/>
            </a:pP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8FBD0D-90AA-4E7B-B4BB-FDFA6E74C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049" y="3641228"/>
            <a:ext cx="4763165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9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636B9-1F54-4E82-B555-279772BF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172" y="0"/>
            <a:ext cx="7915656" cy="1243584"/>
          </a:xfrm>
        </p:spPr>
        <p:txBody>
          <a:bodyPr>
            <a:normAutofit/>
          </a:bodyPr>
          <a:lstStyle/>
          <a:p>
            <a:r>
              <a:rPr lang="uk-UA" sz="3600" dirty="0"/>
              <a:t>Створення перевірки здоров'я</a:t>
            </a:r>
            <a:endParaRPr lang="ru-UA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44DE1-0B82-4C25-8C53-21CB5881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48" y="3429000"/>
            <a:ext cx="7306937" cy="3038856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Дотримуйтесь вказівок майстра та введіть необхідну інформацію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Протокол – виберіть HTTP, якщо програма, розміщена на ВМ, прослуховуватиме порт 80, а HTTPS – порт 443.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Шлях запиту – робочий контекстний корінь.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Критерії здоров'я – скоригувати за необхідності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Натисніть </a:t>
            </a:r>
            <a:r>
              <a:rPr lang="ru-RU" dirty="0"/>
              <a:t>«</a:t>
            </a:r>
            <a:r>
              <a:rPr lang="en-US" dirty="0"/>
              <a:t>Create</a:t>
            </a:r>
            <a:r>
              <a:rPr lang="ru-RU" dirty="0"/>
              <a:t>»</a:t>
            </a:r>
          </a:p>
          <a:p>
            <a:r>
              <a:rPr lang="uk-UA" dirty="0"/>
              <a:t>Це займе кілька секунд, і ви побачите новостворену перевірку здоров'я у списку.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3B31CE-C68A-4597-854B-07B8314B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185" y="984650"/>
            <a:ext cx="4526538" cy="56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4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636B9-1F54-4E82-B555-279772BF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172" y="0"/>
            <a:ext cx="7915656" cy="1243584"/>
          </a:xfrm>
        </p:spPr>
        <p:txBody>
          <a:bodyPr>
            <a:normAutofit/>
          </a:bodyPr>
          <a:lstStyle/>
          <a:p>
            <a:r>
              <a:rPr lang="uk-UA" sz="3600" dirty="0"/>
              <a:t>Створення групи екземплярів</a:t>
            </a:r>
            <a:endParaRPr lang="ru-UA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44DE1-0B82-4C25-8C53-21CB5881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8172" y="1243584"/>
            <a:ext cx="9052560" cy="2185416"/>
          </a:xfrm>
        </p:spPr>
        <p:txBody>
          <a:bodyPr>
            <a:normAutofit/>
          </a:bodyPr>
          <a:lstStyle/>
          <a:p>
            <a:r>
              <a:rPr lang="uk-UA" dirty="0"/>
              <a:t>Група екземплярів використовується для налаштування балансування навантаження. Це називається </a:t>
            </a:r>
            <a:r>
              <a:rPr lang="uk-UA" dirty="0" err="1"/>
              <a:t>бекенд</a:t>
            </a:r>
            <a:r>
              <a:rPr lang="uk-UA" dirty="0"/>
              <a:t>-сервісами для LB.</a:t>
            </a:r>
          </a:p>
          <a:p>
            <a:pPr marL="457200" indent="-457200">
              <a:buAutoNum type="arabicPeriod"/>
            </a:pPr>
            <a:r>
              <a:rPr lang="uk-UA" dirty="0"/>
              <a:t>Перейти до «</a:t>
            </a:r>
            <a:r>
              <a:rPr lang="en-US" dirty="0"/>
              <a:t>Instance groups</a:t>
            </a:r>
            <a:r>
              <a:rPr lang="uk-UA" dirty="0"/>
              <a:t>»</a:t>
            </a:r>
            <a:r>
              <a:rPr lang="en-US" dirty="0"/>
              <a:t> </a:t>
            </a:r>
            <a:r>
              <a:rPr lang="uk-UA" dirty="0"/>
              <a:t>під «</a:t>
            </a:r>
            <a:r>
              <a:rPr lang="uk-UA" dirty="0" err="1"/>
              <a:t>Compute</a:t>
            </a:r>
            <a:r>
              <a:rPr lang="uk-UA" dirty="0"/>
              <a:t> </a:t>
            </a:r>
            <a:r>
              <a:rPr lang="uk-UA" dirty="0" err="1"/>
              <a:t>Engine</a:t>
            </a:r>
            <a:r>
              <a:rPr lang="ru-RU" dirty="0"/>
              <a:t>». </a:t>
            </a:r>
          </a:p>
          <a:p>
            <a:pPr marL="457200" indent="-457200">
              <a:buAutoNum type="arabicPeriod"/>
            </a:pPr>
            <a:r>
              <a:rPr lang="ru-RU" dirty="0" err="1"/>
              <a:t>Натисніть</a:t>
            </a:r>
            <a:r>
              <a:rPr lang="ru-RU" dirty="0"/>
              <a:t> кнопку «</a:t>
            </a:r>
            <a:r>
              <a:rPr lang="en-US" dirty="0"/>
              <a:t>Create instance groups</a:t>
            </a:r>
            <a:r>
              <a:rPr lang="ru-RU" dirty="0"/>
              <a:t>». </a:t>
            </a:r>
            <a:endParaRPr lang="uk-UA" dirty="0"/>
          </a:p>
          <a:p>
            <a:pPr marL="457200" indent="-457200">
              <a:buAutoNum type="arabicPeriod"/>
            </a:pP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5DA64D-FCEB-42C0-B308-AB222F76A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22" y="3471672"/>
            <a:ext cx="5953956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12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636B9-1F54-4E82-B555-279772BF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172" y="0"/>
            <a:ext cx="7915656" cy="1243584"/>
          </a:xfrm>
        </p:spPr>
        <p:txBody>
          <a:bodyPr>
            <a:normAutofit/>
          </a:bodyPr>
          <a:lstStyle/>
          <a:p>
            <a:r>
              <a:rPr lang="uk-UA" sz="3600" dirty="0"/>
              <a:t>Створення групи екземплярів</a:t>
            </a:r>
            <a:endParaRPr lang="ru-UA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44DE1-0B82-4C25-8C53-21CB5881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48" y="3429000"/>
            <a:ext cx="7306937" cy="3038856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Дотримуйтесь вказівок майстра та введіть необхідну інформацію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Розташування – виберіть одну зону, оскільки ми не будемо використовувати опцію автоматичного масштабування.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Зона – виберіть зону, де працює ВМ.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Тип групи – позначте групу некерованих екземплярів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Примірники віртуальної машини – виберіть віртуальну машину зі списку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Натисніть </a:t>
            </a:r>
            <a:r>
              <a:rPr lang="ru-RU" dirty="0"/>
              <a:t>«</a:t>
            </a:r>
            <a:r>
              <a:rPr lang="en-US" dirty="0"/>
              <a:t>Create</a:t>
            </a:r>
            <a:r>
              <a:rPr lang="ru-RU" dirty="0"/>
              <a:t>»</a:t>
            </a:r>
          </a:p>
          <a:p>
            <a:r>
              <a:rPr lang="uk-UA" dirty="0"/>
              <a:t>Повторюємо кроки, щоб створити групу екземплярів для іншої зони VM. </a:t>
            </a:r>
            <a:r>
              <a:rPr lang="ru-RU" dirty="0" err="1"/>
              <a:t>Тепер</a:t>
            </a:r>
            <a:r>
              <a:rPr lang="ru-RU" dirty="0"/>
              <a:t> у нас є </a:t>
            </a:r>
            <a:r>
              <a:rPr lang="ru-RU" dirty="0" err="1"/>
              <a:t>дві</a:t>
            </a:r>
            <a:r>
              <a:rPr lang="ru-RU" dirty="0"/>
              <a:t> </a:t>
            </a:r>
            <a:r>
              <a:rPr lang="ru-RU" dirty="0" err="1"/>
              <a:t>групи</a:t>
            </a:r>
            <a:r>
              <a:rPr lang="ru-RU" dirty="0"/>
              <a:t> </a:t>
            </a:r>
            <a:r>
              <a:rPr lang="ru-RU" dirty="0" err="1"/>
              <a:t>екземплярів</a:t>
            </a:r>
            <a:r>
              <a:rPr lang="ru-RU" dirty="0"/>
              <a:t>.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зіставлений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ВМ у </a:t>
            </a:r>
            <a:r>
              <a:rPr lang="ru-RU" dirty="0" err="1"/>
              <a:t>відповідній</a:t>
            </a:r>
            <a:r>
              <a:rPr lang="ru-RU" dirty="0"/>
              <a:t> </a:t>
            </a:r>
            <a:r>
              <a:rPr lang="ru-RU" dirty="0" err="1"/>
              <a:t>зоні</a:t>
            </a:r>
            <a:r>
              <a:rPr lang="ru-RU" dirty="0"/>
              <a:t>. 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C744B4-462A-47E5-944C-F4C8FFA3C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584" y="1169202"/>
            <a:ext cx="3335169" cy="549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38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636B9-1F54-4E82-B555-279772BF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172" y="0"/>
            <a:ext cx="7915656" cy="1243584"/>
          </a:xfrm>
        </p:spPr>
        <p:txBody>
          <a:bodyPr>
            <a:normAutofit/>
          </a:bodyPr>
          <a:lstStyle/>
          <a:p>
            <a:r>
              <a:rPr lang="uk-UA" sz="3600" dirty="0"/>
              <a:t>Створення </a:t>
            </a:r>
            <a:r>
              <a:rPr lang="uk-UA" sz="3600" dirty="0" err="1"/>
              <a:t>балансувальника</a:t>
            </a:r>
            <a:r>
              <a:rPr lang="uk-UA" sz="3600" dirty="0"/>
              <a:t> навантаження</a:t>
            </a:r>
            <a:endParaRPr lang="ru-UA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44DE1-0B82-4C25-8C53-21CB5881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8172" y="1322832"/>
            <a:ext cx="9052560" cy="21854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uk-UA" dirty="0"/>
              <a:t>Перейти до «</a:t>
            </a:r>
            <a:r>
              <a:rPr lang="en-US" dirty="0"/>
              <a:t>Load balancing</a:t>
            </a:r>
            <a:r>
              <a:rPr lang="uk-UA" dirty="0"/>
              <a:t>»</a:t>
            </a:r>
            <a:r>
              <a:rPr lang="en-US" dirty="0"/>
              <a:t> </a:t>
            </a:r>
            <a:r>
              <a:rPr lang="uk-UA" dirty="0"/>
              <a:t>під «</a:t>
            </a:r>
            <a:r>
              <a:rPr lang="en-US" dirty="0"/>
              <a:t>Network </a:t>
            </a:r>
            <a:r>
              <a:rPr lang="en-US" dirty="0" err="1"/>
              <a:t>Servises</a:t>
            </a:r>
            <a:r>
              <a:rPr lang="uk-UA" dirty="0"/>
              <a:t>»</a:t>
            </a:r>
            <a:endParaRPr lang="ru-RU" dirty="0"/>
          </a:p>
          <a:p>
            <a:pPr marL="457200" indent="-457200">
              <a:buAutoNum type="arabicPeriod"/>
            </a:pPr>
            <a:r>
              <a:rPr lang="ru-RU" dirty="0" err="1"/>
              <a:t>Натисніть</a:t>
            </a:r>
            <a:r>
              <a:rPr lang="ru-RU" dirty="0"/>
              <a:t> кнопку «</a:t>
            </a:r>
            <a:r>
              <a:rPr lang="en-US" dirty="0"/>
              <a:t>Create load balancer</a:t>
            </a:r>
            <a:r>
              <a:rPr lang="ru-RU" dirty="0"/>
              <a:t>». 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BBDCB1-915C-4166-BDEF-FC9E77980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274" y="3587496"/>
            <a:ext cx="5545651" cy="218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0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636B9-1F54-4E82-B555-279772BF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172" y="0"/>
            <a:ext cx="7915656" cy="1243584"/>
          </a:xfrm>
        </p:spPr>
        <p:txBody>
          <a:bodyPr>
            <a:normAutofit/>
          </a:bodyPr>
          <a:lstStyle/>
          <a:p>
            <a:r>
              <a:rPr lang="uk-UA" sz="3600" dirty="0"/>
              <a:t>Створення </a:t>
            </a:r>
            <a:r>
              <a:rPr lang="uk-UA" sz="3600" dirty="0" err="1"/>
              <a:t>балансувальника</a:t>
            </a:r>
            <a:r>
              <a:rPr lang="en-US" sz="3600" dirty="0"/>
              <a:t> </a:t>
            </a:r>
            <a:r>
              <a:rPr lang="uk-UA" sz="3600" dirty="0"/>
              <a:t>навантаження</a:t>
            </a:r>
            <a:endParaRPr lang="ru-UA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44DE1-0B82-4C25-8C53-21CB5881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48" y="3429000"/>
            <a:ext cx="7306937" cy="3313620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Дотримуйтесь вказівок майстра та введіть необхідну інформацію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Виберіть «HTTP (S) балансування навантаження».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Введіть назву LB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Натисніть "Конфігурація сервера".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Натисніть "Створити </a:t>
            </a:r>
            <a:r>
              <a:rPr lang="uk-UA" dirty="0" err="1"/>
              <a:t>бекенд</a:t>
            </a:r>
            <a:r>
              <a:rPr lang="uk-UA" dirty="0"/>
              <a:t>-сервіс“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Введіть назву </a:t>
            </a:r>
            <a:r>
              <a:rPr lang="uk-UA" dirty="0" err="1"/>
              <a:t>бекенд</a:t>
            </a:r>
            <a:r>
              <a:rPr lang="uk-UA" dirty="0"/>
              <a:t>-сервісів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Додайте обидві групи екземплярів, які ви створили раніше, як </a:t>
            </a:r>
            <a:r>
              <a:rPr lang="uk-UA" dirty="0" err="1"/>
              <a:t>бекенд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Виберіть перевірку здоров'я, яку ви створили раніше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 err="1"/>
              <a:t>Session</a:t>
            </a:r>
            <a:r>
              <a:rPr lang="uk-UA" dirty="0"/>
              <a:t> </a:t>
            </a:r>
            <a:r>
              <a:rPr lang="uk-UA" dirty="0" err="1"/>
              <a:t>affinity</a:t>
            </a:r>
            <a:r>
              <a:rPr lang="uk-UA" dirty="0"/>
              <a:t> – виберіть, чи бажаєте ви дотримуватися сесії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Натисніть «</a:t>
            </a:r>
            <a:r>
              <a:rPr lang="en-US" dirty="0"/>
              <a:t>Create</a:t>
            </a:r>
            <a:r>
              <a:rPr lang="ru-RU" dirty="0"/>
              <a:t>»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uk-UA" dirty="0" err="1"/>
              <a:t>Залишіть</a:t>
            </a:r>
            <a:r>
              <a:rPr lang="uk-UA" dirty="0"/>
              <a:t> конфігурацію за умовчанням у «Правилах </a:t>
            </a:r>
            <a:r>
              <a:rPr lang="uk-UA" dirty="0" err="1"/>
              <a:t>хоста</a:t>
            </a:r>
            <a:r>
              <a:rPr lang="uk-UA" dirty="0"/>
              <a:t> та шляху»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1BD1EE-9C09-4FF1-911E-1998E60EF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711" y="810768"/>
            <a:ext cx="4529009" cy="593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4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636B9-1F54-4E82-B555-279772BF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172" y="0"/>
            <a:ext cx="7915656" cy="1243584"/>
          </a:xfrm>
        </p:spPr>
        <p:txBody>
          <a:bodyPr>
            <a:normAutofit/>
          </a:bodyPr>
          <a:lstStyle/>
          <a:p>
            <a:r>
              <a:rPr lang="uk-UA" sz="3600" dirty="0"/>
              <a:t>Створення </a:t>
            </a:r>
            <a:r>
              <a:rPr lang="uk-UA" sz="3600" dirty="0" err="1"/>
              <a:t>балансувальника</a:t>
            </a:r>
            <a:r>
              <a:rPr lang="en-US" sz="3600" dirty="0"/>
              <a:t> </a:t>
            </a:r>
            <a:r>
              <a:rPr lang="uk-UA" sz="3600" dirty="0"/>
              <a:t>навантаження</a:t>
            </a:r>
            <a:endParaRPr lang="ru-UA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44DE1-0B82-4C25-8C53-21CB5881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48" y="3429000"/>
            <a:ext cx="7041593" cy="3038856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Дотримуйтесь вказівок майстра та введіть необхідну інформацію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Натисніть " Конфігурація інтерфейсу" та введіть ім’я</a:t>
            </a:r>
          </a:p>
          <a:p>
            <a:pPr marL="457200" indent="-457200">
              <a:buAutoNum type="arabicPeriod"/>
            </a:pPr>
            <a:r>
              <a:rPr lang="uk-UA" dirty="0"/>
              <a:t>Виберіть «створити IP-адресу», щоб отримати статичну IP-адресу. Це важливо, тому що за умовчанням ви отримаєте ефемерний IP. 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Протокол, версія IP та порт залиште його за замовчуванням 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Натисніть «</a:t>
            </a:r>
            <a:r>
              <a:rPr lang="en-US" dirty="0"/>
              <a:t>Done</a:t>
            </a:r>
            <a:r>
              <a:rPr lang="ru-RU" dirty="0"/>
              <a:t>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908F4A-CEB0-4FD1-9478-77A6EA5BF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842" y="1347215"/>
            <a:ext cx="4723000" cy="51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1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636B9-1F54-4E82-B555-279772BF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172" y="0"/>
            <a:ext cx="7915656" cy="1243584"/>
          </a:xfrm>
        </p:spPr>
        <p:txBody>
          <a:bodyPr>
            <a:normAutofit/>
          </a:bodyPr>
          <a:lstStyle/>
          <a:p>
            <a:r>
              <a:rPr lang="uk-UA" sz="3600" dirty="0"/>
              <a:t>Створення </a:t>
            </a:r>
            <a:r>
              <a:rPr lang="uk-UA" sz="3600" dirty="0" err="1"/>
              <a:t>балансувальника</a:t>
            </a:r>
            <a:r>
              <a:rPr lang="en-US" sz="3600" dirty="0"/>
              <a:t> </a:t>
            </a:r>
            <a:r>
              <a:rPr lang="uk-UA" sz="3600" dirty="0"/>
              <a:t>навантаження</a:t>
            </a:r>
            <a:endParaRPr lang="ru-UA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44DE1-0B82-4C25-8C53-21CB5881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2096" y="1243584"/>
            <a:ext cx="7041593" cy="141427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uk-UA" dirty="0"/>
              <a:t>Натисніть на “</a:t>
            </a:r>
            <a:r>
              <a:rPr lang="en-US" dirty="0"/>
              <a:t>Review</a:t>
            </a:r>
            <a:r>
              <a:rPr lang="uk-UA" dirty="0"/>
              <a:t>" і допрацюйте, якщо ви відчуваєте, що щось не так, змініть його, потім натисніть "Створити". 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Натисніть «</a:t>
            </a:r>
            <a:r>
              <a:rPr lang="en-US" dirty="0"/>
              <a:t>Create</a:t>
            </a:r>
            <a:r>
              <a:rPr lang="ru-RU" dirty="0"/>
              <a:t>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AA5BA5-3A5C-420D-B72B-ECD0D270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096" y="2706624"/>
            <a:ext cx="7512007" cy="405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23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636B9-1F54-4E82-B555-279772BF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172" y="0"/>
            <a:ext cx="7915656" cy="1243584"/>
          </a:xfrm>
        </p:spPr>
        <p:txBody>
          <a:bodyPr>
            <a:normAutofit/>
          </a:bodyPr>
          <a:lstStyle/>
          <a:p>
            <a:r>
              <a:rPr lang="uk-UA" sz="3600" dirty="0"/>
              <a:t>Створення </a:t>
            </a:r>
            <a:r>
              <a:rPr lang="uk-UA" sz="3600" dirty="0" err="1"/>
              <a:t>балансувальника</a:t>
            </a:r>
            <a:r>
              <a:rPr lang="uk-UA" sz="3600" dirty="0"/>
              <a:t> навантаження</a:t>
            </a:r>
            <a:endParaRPr lang="ru-UA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44DE1-0B82-4C25-8C53-21CB5881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8172" y="1137045"/>
            <a:ext cx="9052560" cy="737616"/>
          </a:xfrm>
        </p:spPr>
        <p:txBody>
          <a:bodyPr>
            <a:normAutofit/>
          </a:bodyPr>
          <a:lstStyle/>
          <a:p>
            <a:r>
              <a:rPr lang="uk-UA" dirty="0"/>
              <a:t>Після створення ви побачите новостворений LB у списку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7AD868-D2A9-45AF-AAAD-E4CD68809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7" y="1544921"/>
            <a:ext cx="5877745" cy="790685"/>
          </a:xfrm>
          <a:prstGeom prst="rect">
            <a:avLst/>
          </a:prstGeom>
        </p:spPr>
      </p:pic>
      <p:sp>
        <p:nvSpPr>
          <p:cNvPr id="7" name="Текст 2">
            <a:extLst>
              <a:ext uri="{FF2B5EF4-FFF2-40B4-BE49-F238E27FC236}">
                <a16:creationId xmlns:a16="http://schemas.microsoft.com/office/drawing/2014/main" id="{2EE66D5A-1D74-4AB9-A67C-EF1CB1ABD242}"/>
              </a:ext>
            </a:extLst>
          </p:cNvPr>
          <p:cNvSpPr txBox="1">
            <a:spLocks/>
          </p:cNvSpPr>
          <p:nvPr/>
        </p:nvSpPr>
        <p:spPr>
          <a:xfrm>
            <a:off x="2138172" y="2380629"/>
            <a:ext cx="9052560" cy="7376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Це показує, що LB створено. Давайте зробимо кілька тестів, щоб переконатися, що LB працює.</a:t>
            </a:r>
            <a:r>
              <a:rPr lang="en-US"/>
              <a:t> </a:t>
            </a:r>
            <a:r>
              <a:rPr lang="ru-RU"/>
              <a:t> </a:t>
            </a:r>
            <a:endParaRPr lang="uk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B872EE-94FF-458D-AFAC-F9D764C73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814" y="3011706"/>
            <a:ext cx="5264369" cy="1633588"/>
          </a:xfrm>
          <a:prstGeom prst="rect">
            <a:avLst/>
          </a:prstGeom>
        </p:spPr>
      </p:pic>
      <p:sp>
        <p:nvSpPr>
          <p:cNvPr id="10" name="Текст 2">
            <a:extLst>
              <a:ext uri="{FF2B5EF4-FFF2-40B4-BE49-F238E27FC236}">
                <a16:creationId xmlns:a16="http://schemas.microsoft.com/office/drawing/2014/main" id="{E8F6409B-8CA7-4004-A2B5-4C856CD7B854}"/>
              </a:ext>
            </a:extLst>
          </p:cNvPr>
          <p:cNvSpPr txBox="1">
            <a:spLocks/>
          </p:cNvSpPr>
          <p:nvPr/>
        </p:nvSpPr>
        <p:spPr>
          <a:xfrm>
            <a:off x="2138172" y="4907563"/>
            <a:ext cx="9052560" cy="7376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У </a:t>
            </a:r>
            <a:r>
              <a:rPr lang="uk-UA" dirty="0"/>
              <a:t>цьому</a:t>
            </a:r>
            <a:r>
              <a:rPr lang="ru-RU" dirty="0"/>
              <a:t> </a:t>
            </a:r>
            <a:r>
              <a:rPr lang="ru-RU" dirty="0" err="1"/>
              <a:t>сценарії</a:t>
            </a:r>
            <a:r>
              <a:rPr lang="ru-RU" dirty="0"/>
              <a:t> </a:t>
            </a:r>
            <a:r>
              <a:rPr lang="ru-RU" dirty="0" err="1"/>
              <a:t>трафік</a:t>
            </a:r>
            <a:r>
              <a:rPr lang="ru-RU" dirty="0"/>
              <a:t> з </a:t>
            </a:r>
            <a:r>
              <a:rPr lang="ru-RU" dirty="0" err="1"/>
              <a:t>Азії</a:t>
            </a:r>
            <a:r>
              <a:rPr lang="ru-RU" dirty="0"/>
              <a:t> </a:t>
            </a:r>
            <a:r>
              <a:rPr lang="ru-RU" dirty="0" err="1"/>
              <a:t>піде</a:t>
            </a:r>
            <a:r>
              <a:rPr lang="ru-RU" dirty="0"/>
              <a:t> на ВМ у </a:t>
            </a:r>
            <a:r>
              <a:rPr lang="ru-RU" dirty="0" err="1"/>
              <a:t>Сінгапурі</a:t>
            </a:r>
            <a:r>
              <a:rPr lang="ru-RU" dirty="0"/>
              <a:t>, а з Америки – на США-</a:t>
            </a:r>
            <a:r>
              <a:rPr lang="ru-RU" dirty="0" err="1"/>
              <a:t>Захід</a:t>
            </a:r>
            <a:r>
              <a:rPr lang="ru-RU" dirty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37047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636B9-1F54-4E82-B555-279772BF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172" y="0"/>
            <a:ext cx="7915656" cy="1243584"/>
          </a:xfrm>
        </p:spPr>
        <p:txBody>
          <a:bodyPr>
            <a:normAutofit/>
          </a:bodyPr>
          <a:lstStyle/>
          <a:p>
            <a:r>
              <a:rPr lang="uk-UA" sz="3600" dirty="0"/>
              <a:t>Активація </a:t>
            </a:r>
            <a:r>
              <a:rPr lang="en-US" sz="3600" dirty="0"/>
              <a:t>Google Cloud CDN</a:t>
            </a:r>
            <a:endParaRPr lang="ru-UA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44DE1-0B82-4C25-8C53-21CB5881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9740" y="1061814"/>
            <a:ext cx="5518404" cy="21854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uk-UA" dirty="0"/>
              <a:t>Перейти до «</a:t>
            </a:r>
            <a:r>
              <a:rPr lang="en-US" dirty="0"/>
              <a:t>CDN</a:t>
            </a:r>
            <a:r>
              <a:rPr lang="uk-UA" dirty="0"/>
              <a:t>»</a:t>
            </a:r>
            <a:r>
              <a:rPr lang="en-US" dirty="0"/>
              <a:t> </a:t>
            </a:r>
            <a:r>
              <a:rPr lang="uk-UA" dirty="0"/>
              <a:t>під «</a:t>
            </a:r>
            <a:r>
              <a:rPr lang="en-US" dirty="0"/>
              <a:t>Network </a:t>
            </a:r>
            <a:r>
              <a:rPr lang="en-US" dirty="0" err="1"/>
              <a:t>Servises</a:t>
            </a:r>
            <a:r>
              <a:rPr lang="uk-UA" dirty="0"/>
              <a:t>»</a:t>
            </a:r>
            <a:endParaRPr lang="ru-RU" dirty="0"/>
          </a:p>
          <a:p>
            <a:pPr marL="457200" indent="-457200">
              <a:buAutoNum type="arabicPeriod"/>
            </a:pPr>
            <a:r>
              <a:rPr lang="ru-RU" dirty="0" err="1"/>
              <a:t>Натисніть</a:t>
            </a:r>
            <a:r>
              <a:rPr lang="ru-RU" dirty="0"/>
              <a:t> кнопку «</a:t>
            </a:r>
            <a:r>
              <a:rPr lang="en-US" dirty="0"/>
              <a:t>Add origin</a:t>
            </a:r>
            <a:r>
              <a:rPr lang="ru-RU" dirty="0"/>
              <a:t>». </a:t>
            </a:r>
            <a:endParaRPr lang="en-US" dirty="0"/>
          </a:p>
          <a:p>
            <a:pPr marL="457200" indent="-457200">
              <a:buAutoNum type="arabicPeriod"/>
            </a:pPr>
            <a:r>
              <a:rPr lang="ru-RU" dirty="0" err="1"/>
              <a:t>Виберіть</a:t>
            </a:r>
            <a:r>
              <a:rPr lang="ru-RU" dirty="0"/>
              <a:t> </a:t>
            </a:r>
            <a:r>
              <a:rPr lang="ru-RU" dirty="0" err="1"/>
              <a:t>балансувальник</a:t>
            </a:r>
            <a:r>
              <a:rPr lang="ru-RU" dirty="0"/>
              <a:t> </a:t>
            </a:r>
            <a:r>
              <a:rPr lang="ru-RU" dirty="0" err="1"/>
              <a:t>навантаження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списку та </a:t>
            </a:r>
            <a:r>
              <a:rPr lang="ru-RU" dirty="0" err="1"/>
              <a:t>натисніть</a:t>
            </a:r>
            <a:r>
              <a:rPr lang="ru-RU" dirty="0"/>
              <a:t> «</a:t>
            </a:r>
            <a:r>
              <a:rPr lang="en-US" dirty="0"/>
              <a:t>Add</a:t>
            </a:r>
            <a:r>
              <a:rPr lang="ru-RU" dirty="0"/>
              <a:t>». </a:t>
            </a: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825691-FFD9-473E-B909-71E24658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449" y="989490"/>
            <a:ext cx="4620270" cy="22577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AECF3F-F641-4F5B-ABF7-A8A2D09F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22" y="3429000"/>
            <a:ext cx="4644639" cy="299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8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636B9-1F54-4E82-B555-279772BF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172" y="0"/>
            <a:ext cx="7915656" cy="1243584"/>
          </a:xfrm>
        </p:spPr>
        <p:txBody>
          <a:bodyPr>
            <a:normAutofit/>
          </a:bodyPr>
          <a:lstStyle/>
          <a:p>
            <a:r>
              <a:rPr lang="uk-UA" sz="3600" dirty="0"/>
              <a:t>Що таке </a:t>
            </a:r>
            <a:r>
              <a:rPr lang="en-US" sz="3600" dirty="0"/>
              <a:t>google cloud </a:t>
            </a:r>
            <a:r>
              <a:rPr lang="en-US" sz="3600" dirty="0" err="1"/>
              <a:t>cdn</a:t>
            </a:r>
            <a:endParaRPr lang="ru-UA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44DE1-0B82-4C25-8C53-21CB5881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1054608"/>
            <a:ext cx="9052560" cy="5032248"/>
          </a:xfrm>
        </p:spPr>
        <p:txBody>
          <a:bodyPr/>
          <a:lstStyle/>
          <a:p>
            <a:r>
              <a:rPr lang="uk-UA" dirty="0" err="1"/>
              <a:t>Cloud</a:t>
            </a:r>
            <a:r>
              <a:rPr lang="uk-UA" dirty="0"/>
              <a:t> CDN (</a:t>
            </a:r>
            <a:r>
              <a:rPr lang="uk-UA" dirty="0" err="1"/>
              <a:t>Content</a:t>
            </a:r>
            <a:r>
              <a:rPr lang="uk-UA" dirty="0"/>
              <a:t> </a:t>
            </a:r>
            <a:r>
              <a:rPr lang="uk-UA" dirty="0" err="1"/>
              <a:t>Delivery</a:t>
            </a:r>
            <a:r>
              <a:rPr lang="uk-UA" dirty="0"/>
              <a:t> </a:t>
            </a:r>
            <a:r>
              <a:rPr lang="uk-UA" dirty="0" err="1"/>
              <a:t>Network</a:t>
            </a:r>
            <a:r>
              <a:rPr lang="uk-UA" dirty="0"/>
              <a:t>) використовує глобальну периферійну мережу </a:t>
            </a:r>
            <a:r>
              <a:rPr lang="uk-UA" dirty="0" err="1"/>
              <a:t>Google</a:t>
            </a:r>
            <a:r>
              <a:rPr lang="uk-UA" dirty="0"/>
              <a:t> для надання </a:t>
            </a:r>
            <a:r>
              <a:rPr lang="ru-RU" dirty="0"/>
              <a:t>контенту</a:t>
            </a:r>
            <a:r>
              <a:rPr lang="uk-UA" dirty="0"/>
              <a:t> ближче до користувачів, що прискорює роботу ваших веб-сайтів і програм. </a:t>
            </a:r>
          </a:p>
          <a:p>
            <a:endParaRPr lang="uk-UA" dirty="0"/>
          </a:p>
          <a:p>
            <a:r>
              <a:rPr lang="uk-UA" dirty="0" err="1"/>
              <a:t>Cloud</a:t>
            </a:r>
            <a:r>
              <a:rPr lang="uk-UA" dirty="0"/>
              <a:t> </a:t>
            </a:r>
            <a:r>
              <a:rPr lang="en-US" dirty="0"/>
              <a:t>CDN </a:t>
            </a:r>
            <a:r>
              <a:rPr lang="uk-UA" dirty="0"/>
              <a:t>працює із зовнішнім </a:t>
            </a:r>
            <a:r>
              <a:rPr lang="en-US" dirty="0"/>
              <a:t>HTTP(S) </a:t>
            </a:r>
            <a:r>
              <a:rPr lang="uk-UA" dirty="0"/>
              <a:t>балансуванням навантаження, щоб доставити контент вашим користувачам. Зовнішній </a:t>
            </a:r>
            <a:r>
              <a:rPr lang="uk-UA" dirty="0" err="1"/>
              <a:t>балансувальник</a:t>
            </a:r>
            <a:r>
              <a:rPr lang="uk-UA" dirty="0"/>
              <a:t> навантаження </a:t>
            </a:r>
            <a:r>
              <a:rPr lang="en-US" dirty="0"/>
              <a:t>HTTP(S) </a:t>
            </a:r>
            <a:r>
              <a:rPr lang="uk-UA" dirty="0"/>
              <a:t>надає </a:t>
            </a:r>
            <a:r>
              <a:rPr lang="en-US" dirty="0"/>
              <a:t>IP-</a:t>
            </a:r>
            <a:r>
              <a:rPr lang="uk-UA" dirty="0"/>
              <a:t>адреси та порти інтерфейсу, які отримують запити, і серверні системи, які відповідають на запити.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434359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636B9-1F54-4E82-B555-279772BF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172" y="0"/>
            <a:ext cx="7915656" cy="1243584"/>
          </a:xfrm>
        </p:spPr>
        <p:txBody>
          <a:bodyPr>
            <a:normAutofit/>
          </a:bodyPr>
          <a:lstStyle/>
          <a:p>
            <a:r>
              <a:rPr lang="uk-UA" sz="3600" dirty="0"/>
              <a:t>Активація </a:t>
            </a:r>
            <a:r>
              <a:rPr lang="en-US" sz="3600" dirty="0"/>
              <a:t>Google Cloud CDN</a:t>
            </a:r>
            <a:endParaRPr lang="ru-UA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44DE1-0B82-4C25-8C53-21CB5881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8172" y="1000854"/>
            <a:ext cx="5518404" cy="2185416"/>
          </a:xfrm>
        </p:spPr>
        <p:txBody>
          <a:bodyPr>
            <a:normAutofit/>
          </a:bodyPr>
          <a:lstStyle/>
          <a:p>
            <a:r>
              <a:rPr lang="ru-RU" dirty="0"/>
              <a:t>Ви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побачити</a:t>
            </a:r>
            <a:r>
              <a:rPr lang="ru-RU" dirty="0"/>
              <a:t> недавно </a:t>
            </a:r>
            <a:r>
              <a:rPr lang="ru-RU" dirty="0" err="1"/>
              <a:t>створений</a:t>
            </a:r>
            <a:r>
              <a:rPr lang="ru-RU" dirty="0"/>
              <a:t> CDN у списку</a:t>
            </a:r>
            <a:r>
              <a:rPr lang="en-US" dirty="0"/>
              <a:t>.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B9F273-29E2-4A76-9AF3-9FF38FBC3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172" y="1780945"/>
            <a:ext cx="4877481" cy="1648055"/>
          </a:xfrm>
          <a:prstGeom prst="rect">
            <a:avLst/>
          </a:prstGeom>
        </p:spPr>
      </p:pic>
      <p:sp>
        <p:nvSpPr>
          <p:cNvPr id="9" name="Текст 2">
            <a:extLst>
              <a:ext uri="{FF2B5EF4-FFF2-40B4-BE49-F238E27FC236}">
                <a16:creationId xmlns:a16="http://schemas.microsoft.com/office/drawing/2014/main" id="{996D6672-A57C-4E02-9CF7-CB04FC07AF9F}"/>
              </a:ext>
            </a:extLst>
          </p:cNvPr>
          <p:cNvSpPr txBox="1">
            <a:spLocks/>
          </p:cNvSpPr>
          <p:nvPr/>
        </p:nvSpPr>
        <p:spPr>
          <a:xfrm>
            <a:off x="2138172" y="3429000"/>
            <a:ext cx="5518404" cy="2185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9633356A-32B9-4A46-8352-720EC307273F}"/>
              </a:ext>
            </a:extLst>
          </p:cNvPr>
          <p:cNvSpPr txBox="1">
            <a:spLocks/>
          </p:cNvSpPr>
          <p:nvPr/>
        </p:nvSpPr>
        <p:spPr>
          <a:xfrm>
            <a:off x="2138172" y="3723631"/>
            <a:ext cx="5518404" cy="1805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Таким чином, CDN </a:t>
            </a:r>
            <a:r>
              <a:rPr lang="ru-RU" dirty="0" err="1"/>
              <a:t>увімкнений</a:t>
            </a:r>
            <a:r>
              <a:rPr lang="ru-RU" dirty="0"/>
              <a:t> на </a:t>
            </a:r>
            <a:r>
              <a:rPr lang="ru-RU" dirty="0" err="1"/>
              <a:t>балансувальнику</a:t>
            </a:r>
            <a:r>
              <a:rPr lang="ru-RU" dirty="0"/>
              <a:t> </a:t>
            </a:r>
            <a:r>
              <a:rPr lang="ru-RU" dirty="0" err="1"/>
              <a:t>навантаження</a:t>
            </a:r>
            <a:r>
              <a:rPr lang="ru-RU" dirty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1427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636B9-1F54-4E82-B555-279772BF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172" y="0"/>
            <a:ext cx="7915656" cy="1243584"/>
          </a:xfrm>
        </p:spPr>
        <p:txBody>
          <a:bodyPr>
            <a:normAutofit/>
          </a:bodyPr>
          <a:lstStyle/>
          <a:p>
            <a:r>
              <a:rPr lang="uk-UA" sz="3600" dirty="0"/>
              <a:t>Що таке </a:t>
            </a:r>
            <a:r>
              <a:rPr lang="en-US" sz="3600" dirty="0"/>
              <a:t>google cloud </a:t>
            </a:r>
            <a:r>
              <a:rPr lang="en-US" sz="3600" dirty="0" err="1"/>
              <a:t>cdn</a:t>
            </a:r>
            <a:endParaRPr lang="ru-UA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44DE1-0B82-4C25-8C53-21CB5881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1054608"/>
            <a:ext cx="9052560" cy="1463040"/>
          </a:xfrm>
        </p:spPr>
        <p:txBody>
          <a:bodyPr>
            <a:normAutofit fontScale="92500"/>
          </a:bodyPr>
          <a:lstStyle/>
          <a:p>
            <a:r>
              <a:rPr lang="ru-RU" dirty="0" err="1">
                <a:latin typeface="Arial Unicode MS"/>
              </a:rPr>
              <a:t>Простіше</a:t>
            </a:r>
            <a:r>
              <a:rPr lang="ru-RU" dirty="0">
                <a:latin typeface="Arial Unicode MS"/>
              </a:rPr>
              <a:t> </a:t>
            </a:r>
            <a:r>
              <a:rPr lang="ru-RU" dirty="0" err="1">
                <a:latin typeface="Arial Unicode MS"/>
              </a:rPr>
              <a:t>кажучи</a:t>
            </a:r>
            <a:r>
              <a:rPr lang="ru-RU" dirty="0">
                <a:latin typeface="Arial Unicode MS"/>
              </a:rPr>
              <a:t>, </a:t>
            </a:r>
            <a:r>
              <a:rPr lang="en-US" dirty="0"/>
              <a:t>C</a:t>
            </a:r>
            <a:r>
              <a:rPr lang="en-US" sz="2000" dirty="0"/>
              <a:t>loud</a:t>
            </a:r>
            <a:r>
              <a:rPr kumimoji="0" lang="uk-UA" altLang="ru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CDN від </a:t>
            </a:r>
            <a:r>
              <a:rPr kumimoji="0" lang="uk-UA" altLang="ru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Google</a:t>
            </a:r>
            <a:r>
              <a:rPr kumimoji="0" lang="uk-UA" altLang="ru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це рішення для доставки контенту з малою затримкою для малого та корпоративного бізнесу. Завдяки більш ніж 100 POP (точкам присутності) по всьому світу та прискореній доставці контенту за допомогою глобальної мережі </a:t>
            </a:r>
            <a:r>
              <a:rPr kumimoji="0" lang="uk-UA" altLang="ru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Google</a:t>
            </a:r>
            <a:r>
              <a:rPr kumimoji="0" lang="uk-UA" altLang="ru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Premium, ви отримуєте найшвидший SSL CDN у світі. Це підтверджує останній звіт</a:t>
            </a:r>
            <a:r>
              <a:rPr kumimoji="0" lang="en-US" altLang="ru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ru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Cedexis</a:t>
            </a:r>
            <a:r>
              <a:rPr lang="en-US" altLang="ru-UA" dirty="0">
                <a:latin typeface="Arial Unicode MS"/>
              </a:rPr>
              <a:t>:</a:t>
            </a:r>
            <a:r>
              <a:rPr kumimoji="0" lang="uk-UA" altLang="ru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uk-UA" altLang="ru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CF4677F-9E15-42C7-8BAC-5CE3A438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774" y="2542033"/>
            <a:ext cx="8898354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3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636B9-1F54-4E82-B555-279772BF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172" y="0"/>
            <a:ext cx="7915656" cy="1243584"/>
          </a:xfrm>
        </p:spPr>
        <p:txBody>
          <a:bodyPr>
            <a:normAutofit/>
          </a:bodyPr>
          <a:lstStyle/>
          <a:p>
            <a:r>
              <a:rPr lang="uk-UA" sz="3600" dirty="0"/>
              <a:t>Як працює </a:t>
            </a:r>
            <a:r>
              <a:rPr lang="en-US" sz="3600" dirty="0"/>
              <a:t>Cloud CDN</a:t>
            </a:r>
            <a:endParaRPr lang="ru-UA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44DE1-0B82-4C25-8C53-21CB5881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8172" y="1243584"/>
            <a:ext cx="9052560" cy="5032248"/>
          </a:xfrm>
        </p:spPr>
        <p:txBody>
          <a:bodyPr/>
          <a:lstStyle/>
          <a:p>
            <a:r>
              <a:rPr lang="uk-UA" dirty="0"/>
              <a:t>Коли користувач запитує вміст із зовнішнього </a:t>
            </a:r>
            <a:r>
              <a:rPr lang="uk-UA" dirty="0" err="1"/>
              <a:t>балансувальника</a:t>
            </a:r>
            <a:r>
              <a:rPr lang="uk-UA" dirty="0"/>
              <a:t> навантаження </a:t>
            </a:r>
            <a:r>
              <a:rPr lang="en-US" dirty="0"/>
              <a:t>HTTP(S), </a:t>
            </a:r>
            <a:r>
              <a:rPr lang="uk-UA" dirty="0"/>
              <a:t>запит надходить до </a:t>
            </a:r>
            <a:r>
              <a:rPr lang="en-US" dirty="0"/>
              <a:t>Google Front End (GFE), </a:t>
            </a:r>
            <a:r>
              <a:rPr lang="uk-UA" dirty="0"/>
              <a:t>який знаходиться на краю мережі </a:t>
            </a:r>
            <a:r>
              <a:rPr lang="en-US" dirty="0"/>
              <a:t>Google </a:t>
            </a:r>
            <a:r>
              <a:rPr lang="uk-UA" dirty="0"/>
              <a:t>якомога ближче до користувача.</a:t>
            </a:r>
          </a:p>
          <a:p>
            <a:r>
              <a:rPr lang="uk-UA" dirty="0"/>
              <a:t>Якщо карта </a:t>
            </a:r>
            <a:r>
              <a:rPr lang="en-US" dirty="0"/>
              <a:t>URL-</a:t>
            </a:r>
            <a:r>
              <a:rPr lang="uk-UA" dirty="0"/>
              <a:t>адрес </a:t>
            </a:r>
            <a:r>
              <a:rPr lang="uk-UA" dirty="0" err="1"/>
              <a:t>балансувальника</a:t>
            </a:r>
            <a:r>
              <a:rPr lang="uk-UA" dirty="0"/>
              <a:t> навантаження направляє трафік до серверної служби або серверного сегмента, у якому налаштовано </a:t>
            </a:r>
            <a:r>
              <a:rPr lang="en-US" dirty="0"/>
              <a:t>Cloud CDN, GFE </a:t>
            </a:r>
            <a:r>
              <a:rPr lang="uk-UA" dirty="0"/>
              <a:t>використовує </a:t>
            </a:r>
            <a:r>
              <a:rPr lang="en-US" dirty="0"/>
              <a:t>Cloud CDN.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37604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636B9-1F54-4E82-B555-279772BF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172" y="0"/>
            <a:ext cx="7915656" cy="1243584"/>
          </a:xfrm>
        </p:spPr>
        <p:txBody>
          <a:bodyPr>
            <a:normAutofit/>
          </a:bodyPr>
          <a:lstStyle/>
          <a:p>
            <a:r>
              <a:rPr lang="uk-UA" sz="3600" dirty="0"/>
              <a:t>Як працює </a:t>
            </a:r>
            <a:r>
              <a:rPr lang="en-US" sz="3600" dirty="0"/>
              <a:t>Cloud CDN. </a:t>
            </a:r>
            <a:br>
              <a:rPr lang="en-US" sz="3600" dirty="0"/>
            </a:br>
            <a:r>
              <a:rPr lang="ru-RU" sz="3600" dirty="0" err="1"/>
              <a:t>Попадання</a:t>
            </a:r>
            <a:r>
              <a:rPr lang="ru-RU" sz="3600" dirty="0"/>
              <a:t> в </a:t>
            </a:r>
            <a:r>
              <a:rPr lang="ru-RU" sz="3600" dirty="0" err="1"/>
              <a:t>кеш</a:t>
            </a:r>
            <a:r>
              <a:rPr lang="ru-RU" sz="3600" dirty="0"/>
              <a:t> і промахи</a:t>
            </a:r>
            <a:endParaRPr lang="ru-UA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44DE1-0B82-4C25-8C53-21CB5881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8172" y="1243584"/>
            <a:ext cx="9052560" cy="5032248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Кеш – це група серверів, які зберігають вміст і керують ним, щоб майбутні запити на цей вміст обслуговувалися швидше. </a:t>
            </a:r>
            <a:r>
              <a:rPr lang="uk-UA" dirty="0" err="1"/>
              <a:t>Кешований</a:t>
            </a:r>
            <a:r>
              <a:rPr lang="uk-UA" dirty="0"/>
              <a:t> вміст є копією вмісту, який можна </a:t>
            </a:r>
            <a:r>
              <a:rPr lang="uk-UA" dirty="0" err="1"/>
              <a:t>кешувати</a:t>
            </a:r>
            <a:r>
              <a:rPr lang="uk-UA" dirty="0"/>
              <a:t>, який зберігається на вихідних серверах.</a:t>
            </a:r>
            <a:endParaRPr lang="en-US" dirty="0"/>
          </a:p>
          <a:p>
            <a:r>
              <a:rPr lang="uk-UA" dirty="0"/>
              <a:t>Якщо GFE шукає в кеші </a:t>
            </a:r>
            <a:r>
              <a:rPr lang="uk-UA" dirty="0" err="1"/>
              <a:t>Cloud</a:t>
            </a:r>
            <a:r>
              <a:rPr lang="uk-UA" dirty="0"/>
              <a:t> CDN і знаходить </a:t>
            </a:r>
            <a:r>
              <a:rPr lang="uk-UA" dirty="0" err="1"/>
              <a:t>кешовану</a:t>
            </a:r>
            <a:r>
              <a:rPr lang="uk-UA" dirty="0"/>
              <a:t> відповідь на запит користувача, GFE надсилає </a:t>
            </a:r>
            <a:r>
              <a:rPr lang="uk-UA" dirty="0" err="1"/>
              <a:t>кешовану</a:t>
            </a:r>
            <a:r>
              <a:rPr lang="uk-UA" dirty="0"/>
              <a:t> відповідь користувачеві. Це називається кеш-хітом. Коли відбувається звернення до кеш-пам’яті, GFE шукає вміст за своїм ключем кешу та відповідає безпосередньо користувачеві, скорочуючи час обертання та позбавляючи вихідний сервер від необхідності обробляти запит.</a:t>
            </a:r>
            <a:endParaRPr lang="en-US" dirty="0"/>
          </a:p>
          <a:p>
            <a:r>
              <a:rPr lang="uk-UA" dirty="0"/>
              <a:t>Часткове звернення відбувається, коли запит обслуговується частково з кешу та частково з серверної частини. Це може статися, якщо лише частина запитуваного вмісту зберігається в кеші </a:t>
            </a:r>
            <a:r>
              <a:rPr lang="uk-UA" dirty="0" err="1"/>
              <a:t>Cloud</a:t>
            </a:r>
            <a:r>
              <a:rPr lang="uk-UA" dirty="0"/>
              <a:t> CDN</a:t>
            </a:r>
            <a:r>
              <a:rPr lang="en-US" dirty="0"/>
              <a:t>.</a:t>
            </a:r>
          </a:p>
          <a:p>
            <a:r>
              <a:rPr lang="uk-UA" dirty="0"/>
              <a:t>Якщо GFE визначає, що він не може виконати запит із кешу. Це називається промахом кешу. Коли відбувається промах кешу, GFE може спробувати отримати вміст з другого кешу. Якщо цей інший кеш містить необхідний контент, GFE другого кешу надсилає вміст до першого кешу за допомогою </a:t>
            </a:r>
            <a:r>
              <a:rPr lang="en-US" dirty="0"/>
              <a:t>cash-to-cash fill</a:t>
            </a:r>
            <a:r>
              <a:rPr lang="uk-UA" dirty="0"/>
              <a:t>. В іншому випадку GFE другого кешу пересилає запит до зовнішнього </a:t>
            </a:r>
            <a:r>
              <a:rPr lang="uk-UA" dirty="0" err="1"/>
              <a:t>балансувальника</a:t>
            </a:r>
            <a:r>
              <a:rPr lang="uk-UA" dirty="0"/>
              <a:t> навантаження HTTP(S). </a:t>
            </a:r>
            <a:r>
              <a:rPr lang="uk-UA" dirty="0" err="1"/>
              <a:t>Балансувальник</a:t>
            </a:r>
            <a:r>
              <a:rPr lang="uk-UA" dirty="0"/>
              <a:t> навантаження потім пересилає запит на один із ваших вихідних серверів. Коли кеш отримує вміст, GFE пересилає вміст користувачеві.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8351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636B9-1F54-4E82-B555-279772BF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172" y="0"/>
            <a:ext cx="7915656" cy="1243584"/>
          </a:xfrm>
        </p:spPr>
        <p:txBody>
          <a:bodyPr>
            <a:normAutofit/>
          </a:bodyPr>
          <a:lstStyle/>
          <a:p>
            <a:r>
              <a:rPr lang="uk-UA" sz="3600" dirty="0"/>
              <a:t>Як працює </a:t>
            </a:r>
            <a:r>
              <a:rPr lang="en-US" sz="3600" dirty="0"/>
              <a:t>Cloud CDN. </a:t>
            </a:r>
            <a:br>
              <a:rPr lang="en-US" sz="3600" dirty="0"/>
            </a:br>
            <a:r>
              <a:rPr lang="ru-RU" sz="3600" dirty="0" err="1"/>
              <a:t>Попадання</a:t>
            </a:r>
            <a:r>
              <a:rPr lang="ru-RU" sz="3600" dirty="0"/>
              <a:t> в </a:t>
            </a:r>
            <a:r>
              <a:rPr lang="ru-RU" sz="3600" dirty="0" err="1"/>
              <a:t>кеш</a:t>
            </a:r>
            <a:r>
              <a:rPr lang="ru-RU" sz="3600" dirty="0"/>
              <a:t> і промахи</a:t>
            </a:r>
            <a:endParaRPr lang="ru-UA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44DE1-0B82-4C25-8C53-21CB5881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8172" y="1164336"/>
            <a:ext cx="9052560" cy="1572768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На наступному малюнку показано звернення до кеш-пам'яті та промах кешу: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Початкові сервери, що працюють на екземплярах ВМ, надсилають відповіді HTTP(S).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Зовнішній </a:t>
            </a:r>
            <a:r>
              <a:rPr lang="uk-UA" dirty="0" err="1"/>
              <a:t>балансувальник</a:t>
            </a:r>
            <a:r>
              <a:rPr lang="uk-UA" dirty="0"/>
              <a:t> навантаження HTTP(S) розподіляє відповіді до </a:t>
            </a:r>
            <a:r>
              <a:rPr lang="uk-UA" dirty="0" err="1"/>
              <a:t>Cloud</a:t>
            </a:r>
            <a:r>
              <a:rPr lang="uk-UA" dirty="0"/>
              <a:t> CDN.</a:t>
            </a:r>
            <a:endParaRPr lang="en-US" dirty="0"/>
          </a:p>
          <a:p>
            <a:pPr marL="457200" indent="-457200">
              <a:buAutoNum type="arabicPeriod"/>
            </a:pPr>
            <a:r>
              <a:rPr lang="uk-UA" dirty="0"/>
              <a:t>Хмарний CDN надає відповіді кінцевим користувачам.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4105F1-FBC2-4402-A8A4-40C231F86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618" y="2609433"/>
            <a:ext cx="7249668" cy="398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1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636B9-1F54-4E82-B555-279772BF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172" y="0"/>
            <a:ext cx="7915656" cy="1243584"/>
          </a:xfrm>
        </p:spPr>
        <p:txBody>
          <a:bodyPr>
            <a:normAutofit fontScale="90000"/>
          </a:bodyPr>
          <a:lstStyle/>
          <a:p>
            <a:r>
              <a:rPr lang="uk-UA" sz="3600" dirty="0"/>
              <a:t>Як працює </a:t>
            </a:r>
            <a:r>
              <a:rPr lang="en-US" sz="3600" dirty="0"/>
              <a:t>Cloud CDN.</a:t>
            </a:r>
            <a:br>
              <a:rPr lang="ru-RU" sz="3600" dirty="0"/>
            </a:br>
            <a:r>
              <a:rPr lang="uk-UA" sz="3600" dirty="0"/>
              <a:t>Поняття вихідного кешу.</a:t>
            </a:r>
            <a:r>
              <a:rPr lang="ru-RU" sz="3600" dirty="0"/>
              <a:t> </a:t>
            </a:r>
            <a:r>
              <a:rPr lang="ru-RU" sz="3600" dirty="0" err="1"/>
              <a:t>заповнення</a:t>
            </a:r>
            <a:r>
              <a:rPr lang="ru-RU" sz="3600" dirty="0"/>
              <a:t> </a:t>
            </a:r>
            <a:r>
              <a:rPr lang="ru-RU" sz="3600" dirty="0" err="1"/>
              <a:t>кешу</a:t>
            </a:r>
            <a:r>
              <a:rPr lang="ru-RU" sz="3600" dirty="0"/>
              <a:t> </a:t>
            </a:r>
            <a:endParaRPr lang="ru-UA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44DE1-0B82-4C25-8C53-21CB5881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8172" y="1164336"/>
            <a:ext cx="9052560" cy="1572768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Якщо відповідь вихідного сервера на цей запит можна </a:t>
            </a:r>
            <a:r>
              <a:rPr lang="uk-UA" dirty="0" err="1"/>
              <a:t>кешувати</a:t>
            </a:r>
            <a:r>
              <a:rPr lang="uk-UA" dirty="0"/>
              <a:t>, </a:t>
            </a:r>
            <a:r>
              <a:rPr lang="uk-UA" dirty="0" err="1"/>
              <a:t>Cloud</a:t>
            </a:r>
            <a:r>
              <a:rPr lang="uk-UA" dirty="0"/>
              <a:t> CDN зберігає відповідь у кеші </a:t>
            </a:r>
            <a:r>
              <a:rPr lang="uk-UA" dirty="0" err="1"/>
              <a:t>Cloud</a:t>
            </a:r>
            <a:r>
              <a:rPr lang="uk-UA" dirty="0"/>
              <a:t> CDN для майбутніх запитів.</a:t>
            </a:r>
          </a:p>
          <a:p>
            <a:r>
              <a:rPr lang="uk-UA" dirty="0"/>
              <a:t>Передача даних з кешу клієнту називається вихідним </a:t>
            </a:r>
            <a:r>
              <a:rPr lang="uk-UA" dirty="0" err="1"/>
              <a:t>кешом</a:t>
            </a:r>
            <a:r>
              <a:rPr lang="uk-UA" dirty="0"/>
              <a:t>. Передача даних у кеш називається заповненням кешу. Як показано на наступному малюнку, заповнення кешу може походити з іншого кешу </a:t>
            </a:r>
            <a:r>
              <a:rPr lang="uk-UA" dirty="0" err="1"/>
              <a:t>Cloud</a:t>
            </a:r>
            <a:r>
              <a:rPr lang="uk-UA" dirty="0"/>
              <a:t> CDN або з вихідного сервера.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7B482D-4C65-47E2-9B71-365B06EC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212" y="2618598"/>
            <a:ext cx="7515294" cy="378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1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636B9-1F54-4E82-B555-279772BF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172" y="0"/>
            <a:ext cx="7915656" cy="1243584"/>
          </a:xfrm>
        </p:spPr>
        <p:txBody>
          <a:bodyPr>
            <a:normAutofit/>
          </a:bodyPr>
          <a:lstStyle/>
          <a:p>
            <a:r>
              <a:rPr lang="uk-UA" sz="3600" dirty="0"/>
              <a:t>Деякі функції </a:t>
            </a:r>
            <a:r>
              <a:rPr lang="en-US" sz="3600" dirty="0"/>
              <a:t>Google Cloud CDN</a:t>
            </a:r>
            <a:endParaRPr lang="ru-UA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44DE1-0B82-4C25-8C53-21CB5881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8172" y="1243584"/>
            <a:ext cx="9052560" cy="275539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uk-UA" dirty="0"/>
              <a:t>HTTP / 2 - підтримує новий протокол HTTP для кращої продуктивності.</a:t>
            </a:r>
          </a:p>
          <a:p>
            <a:pPr marL="457200" indent="-457200">
              <a:buAutoNum type="arabicPeriod"/>
            </a:pPr>
            <a:r>
              <a:rPr lang="uk-UA" dirty="0"/>
              <a:t>Низька затримка – весь вміст подається через </a:t>
            </a:r>
            <a:r>
              <a:rPr lang="uk-UA" dirty="0" err="1"/>
              <a:t>Anycast</a:t>
            </a:r>
            <a:r>
              <a:rPr lang="uk-UA" dirty="0"/>
              <a:t> (один IP) по всьому світу.</a:t>
            </a:r>
          </a:p>
          <a:p>
            <a:pPr marL="457200" indent="-457200">
              <a:buAutoNum type="arabicPeriod"/>
            </a:pPr>
            <a:r>
              <a:rPr lang="uk-UA" dirty="0"/>
              <a:t>Ведення журналу – інтегрується зі </a:t>
            </a:r>
            <a:r>
              <a:rPr lang="uk-UA" dirty="0" err="1"/>
              <a:t>Stackdriver</a:t>
            </a:r>
            <a:r>
              <a:rPr lang="uk-UA" dirty="0"/>
              <a:t>, щоб забезпечити детальне ведення журналу запиту, попадання в кеш/промах.</a:t>
            </a:r>
          </a:p>
          <a:p>
            <a:pPr marL="457200" indent="-457200">
              <a:buAutoNum type="arabicPeriod"/>
            </a:pPr>
            <a:r>
              <a:rPr lang="uk-UA" dirty="0"/>
              <a:t>Миттєве очищення кешу.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6485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636B9-1F54-4E82-B555-279772BF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172" y="0"/>
            <a:ext cx="7915656" cy="1243584"/>
          </a:xfrm>
        </p:spPr>
        <p:txBody>
          <a:bodyPr>
            <a:normAutofit/>
          </a:bodyPr>
          <a:lstStyle/>
          <a:p>
            <a:r>
              <a:rPr lang="uk-UA" sz="3600" dirty="0"/>
              <a:t>Як впровадити </a:t>
            </a:r>
            <a:r>
              <a:rPr lang="en-US" sz="3600" dirty="0"/>
              <a:t>Google Cloud CDN</a:t>
            </a:r>
            <a:endParaRPr lang="ru-UA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144DE1-0B82-4C25-8C53-21CB5881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8172" y="1243584"/>
            <a:ext cx="9052560" cy="3681984"/>
          </a:xfrm>
        </p:spPr>
        <p:txBody>
          <a:bodyPr>
            <a:normAutofit lnSpcReduction="10000"/>
          </a:bodyPr>
          <a:lstStyle/>
          <a:p>
            <a:r>
              <a:rPr lang="uk-UA" dirty="0"/>
              <a:t>Розглянемо приклад від розробника </a:t>
            </a:r>
            <a:r>
              <a:rPr lang="en-US" dirty="0"/>
              <a:t>Jeffrey Wilson</a:t>
            </a:r>
            <a:r>
              <a:rPr lang="uk-UA" dirty="0"/>
              <a:t>. </a:t>
            </a:r>
          </a:p>
          <a:p>
            <a:r>
              <a:rPr lang="uk-UA" dirty="0"/>
              <a:t>У нього працює дві віртуальні машини (одна у Сінгапурі, інша на заході США). Він хоче завантажити запити балансування на обидві віртуальні машини, використовуючи HTTP-</a:t>
            </a:r>
            <a:r>
              <a:rPr lang="uk-UA" dirty="0" err="1"/>
              <a:t>балансувальник</a:t>
            </a:r>
            <a:r>
              <a:rPr lang="uk-UA" dirty="0"/>
              <a:t> навантаження, та активувати на ній CDN.</a:t>
            </a:r>
          </a:p>
          <a:p>
            <a:r>
              <a:rPr lang="uk-UA" dirty="0"/>
              <a:t>Для цього потрібно виконати наступне:</a:t>
            </a:r>
          </a:p>
          <a:p>
            <a:pPr marL="457200" indent="-457200">
              <a:buAutoNum type="arabicPeriod"/>
            </a:pPr>
            <a:r>
              <a:rPr lang="uk-UA" dirty="0"/>
              <a:t>Створити перевірку здоров’я</a:t>
            </a:r>
          </a:p>
          <a:p>
            <a:pPr marL="457200" indent="-457200">
              <a:buAutoNum type="arabicPeriod"/>
            </a:pPr>
            <a:r>
              <a:rPr lang="uk-UA" dirty="0"/>
              <a:t>Створити групу екземплярів</a:t>
            </a:r>
          </a:p>
          <a:p>
            <a:pPr marL="457200" indent="-457200">
              <a:buAutoNum type="arabicPeriod"/>
            </a:pPr>
            <a:r>
              <a:rPr lang="uk-UA" dirty="0"/>
              <a:t>Створити </a:t>
            </a:r>
            <a:r>
              <a:rPr lang="uk-UA" dirty="0" err="1"/>
              <a:t>балансувальник</a:t>
            </a:r>
            <a:r>
              <a:rPr lang="uk-UA" dirty="0"/>
              <a:t> навантаження</a:t>
            </a:r>
          </a:p>
          <a:p>
            <a:pPr marL="457200" indent="-457200">
              <a:buAutoNum type="arabicPeriod"/>
            </a:pPr>
            <a:r>
              <a:rPr lang="uk-UA" dirty="0"/>
              <a:t>Увімкнути CDN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497285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78</TotalTime>
  <Words>1219</Words>
  <Application>Microsoft Office PowerPoint</Application>
  <PresentationFormat>Широкоэкранный</PresentationFormat>
  <Paragraphs>96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Arial Unicode MS</vt:lpstr>
      <vt:lpstr>Calibri</vt:lpstr>
      <vt:lpstr>Cambria</vt:lpstr>
      <vt:lpstr>Rockwell</vt:lpstr>
      <vt:lpstr>Rockwell Condensed</vt:lpstr>
      <vt:lpstr>Wingdings</vt:lpstr>
      <vt:lpstr>Дерево</vt:lpstr>
      <vt:lpstr>Google cloud cnd</vt:lpstr>
      <vt:lpstr>Що таке google cloud cdn</vt:lpstr>
      <vt:lpstr>Що таке google cloud cdn</vt:lpstr>
      <vt:lpstr>Як працює Cloud CDN</vt:lpstr>
      <vt:lpstr>Як працює Cloud CDN.  Попадання в кеш і промахи</vt:lpstr>
      <vt:lpstr>Як працює Cloud CDN.  Попадання в кеш і промахи</vt:lpstr>
      <vt:lpstr>Як працює Cloud CDN. Поняття вихідного кешу. заповнення кешу </vt:lpstr>
      <vt:lpstr>Деякі функції Google Cloud CDN</vt:lpstr>
      <vt:lpstr>Як впровадити Google Cloud CDN</vt:lpstr>
      <vt:lpstr>Створення перевірки здоров'я</vt:lpstr>
      <vt:lpstr>Створення перевірки здоров'я</vt:lpstr>
      <vt:lpstr>Створення групи екземплярів</vt:lpstr>
      <vt:lpstr>Створення групи екземплярів</vt:lpstr>
      <vt:lpstr>Створення балансувальника навантаження</vt:lpstr>
      <vt:lpstr>Створення балансувальника навантаження</vt:lpstr>
      <vt:lpstr>Створення балансувальника навантаження</vt:lpstr>
      <vt:lpstr>Створення балансувальника навантаження</vt:lpstr>
      <vt:lpstr>Створення балансувальника навантаження</vt:lpstr>
      <vt:lpstr>Активація Google Cloud CDN</vt:lpstr>
      <vt:lpstr>Активація Google Cloud CDN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cnd</dc:title>
  <dc:creator>Vsevolod Gella</dc:creator>
  <cp:lastModifiedBy>Vsevolod Gella</cp:lastModifiedBy>
  <cp:revision>2</cp:revision>
  <dcterms:created xsi:type="dcterms:W3CDTF">2021-12-09T08:04:00Z</dcterms:created>
  <dcterms:modified xsi:type="dcterms:W3CDTF">2021-12-15T17:17:09Z</dcterms:modified>
</cp:coreProperties>
</file>