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custDataLst>
    <p:tags r:id="rId19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1">
          <p15:clr>
            <a:srgbClr val="A4A3A4"/>
          </p15:clr>
        </p15:guide>
        <p15:guide id="2" pos="1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57"/>
    <a:srgbClr val="E000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911"/>
        <p:guide pos="11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5DA4-0517-469B-A20E-54B75BF32207}" type="datetimeFigureOut">
              <a:rPr lang="nl-BE" smtClean="0"/>
              <a:t>17/01/2019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E7ADA-B818-4A8D-827F-3A2F12FF40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94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52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17/01/2019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054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17/01/2019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736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17/01/2019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52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17/01/2019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052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 userDrawn="1"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17/01/2019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950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17/01/2019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039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17/01/2019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902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17/01/2019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835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17/01/2019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6411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17/01/2019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751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17/01/2019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5215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17/01/2019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92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66" r:id="rId3"/>
    <p:sldLayoutId id="2147483650" r:id="rId4"/>
    <p:sldLayoutId id="2147483672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dydekeerschieter/SOLID/tree/master/DIP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Inversion &amp; 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1825624"/>
            <a:ext cx="11289401" cy="4750153"/>
          </a:xfrm>
        </p:spPr>
        <p:txBody>
          <a:bodyPr/>
          <a:lstStyle/>
          <a:p>
            <a:r>
              <a:rPr lang="en-US" dirty="0" smtClean="0"/>
              <a:t>Step 4 (see DIP3):</a:t>
            </a:r>
          </a:p>
          <a:p>
            <a:pPr lvl="1"/>
            <a:r>
              <a:rPr lang="en-US" dirty="0" smtClean="0"/>
              <a:t>To show how easy it is, we replace the Emailer with an </a:t>
            </a:r>
            <a:r>
              <a:rPr lang="en-US" dirty="0" err="1" smtClean="0"/>
              <a:t>SMSer</a:t>
            </a:r>
            <a:r>
              <a:rPr lang="en-US" dirty="0" smtClean="0"/>
              <a:t>. </a:t>
            </a:r>
            <a:r>
              <a:rPr lang="en-US" dirty="0" err="1" smtClean="0"/>
              <a:t>SMSer</a:t>
            </a:r>
            <a:r>
              <a:rPr lang="en-US" dirty="0" smtClean="0"/>
              <a:t> implements the </a:t>
            </a:r>
            <a:r>
              <a:rPr lang="en-US" dirty="0" err="1" smtClean="0"/>
              <a:t>MessengerInterface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do not have to change anything in the application itself!</a:t>
            </a:r>
          </a:p>
          <a:p>
            <a:pPr lvl="2"/>
            <a:r>
              <a:rPr lang="en-US" dirty="0" smtClean="0"/>
              <a:t>We obviously need to write the new class </a:t>
            </a:r>
            <a:r>
              <a:rPr lang="en-US" dirty="0" err="1" smtClean="0"/>
              <a:t>SMSer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We need to change what the Factory class returns.</a:t>
            </a:r>
          </a:p>
        </p:txBody>
      </p:sp>
    </p:spTree>
    <p:extLst>
      <p:ext uri="{BB962C8B-B14F-4D97-AF65-F5344CB8AC3E}">
        <p14:creationId xmlns:p14="http://schemas.microsoft.com/office/powerpoint/2010/main" val="30590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– Summary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1825624"/>
            <a:ext cx="11289401" cy="47501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now swap things easily, as long as we honor the contract of the interfaces</a:t>
            </a:r>
            <a:r>
              <a:rPr lang="en-US" dirty="0" smtClean="0"/>
              <a:t>! It </a:t>
            </a:r>
            <a:r>
              <a:rPr lang="en-US" dirty="0"/>
              <a:t>all depends on interfaces, so you can plug in new pieces without problems</a:t>
            </a:r>
            <a:r>
              <a:rPr lang="en-US" dirty="0" smtClean="0"/>
              <a:t>. </a:t>
            </a:r>
            <a:r>
              <a:rPr lang="en-US" dirty="0"/>
              <a:t>Nothing breaks, and we don’t need to change a thing in the application itself (as long as we don’t change the requirements, of course). </a:t>
            </a:r>
            <a:endParaRPr lang="en-US" dirty="0" smtClean="0"/>
          </a:p>
          <a:p>
            <a:pPr lvl="1"/>
            <a:r>
              <a:rPr lang="en-US" dirty="0" smtClean="0"/>
              <a:t>Person </a:t>
            </a:r>
            <a:r>
              <a:rPr lang="en-US" dirty="0"/>
              <a:t>could become Employee.</a:t>
            </a:r>
          </a:p>
          <a:p>
            <a:pPr lvl="1"/>
            <a:r>
              <a:rPr lang="en-US" dirty="0"/>
              <a:t>Logger could be swapped for another type of </a:t>
            </a:r>
            <a:r>
              <a:rPr lang="en-US" dirty="0" err="1"/>
              <a:t>logsystem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Emailer has been swapped for </a:t>
            </a:r>
            <a:r>
              <a:rPr lang="en-US" dirty="0" err="1"/>
              <a:t>SMSer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SMSer</a:t>
            </a:r>
            <a:r>
              <a:rPr lang="en-US" dirty="0" smtClean="0"/>
              <a:t> could be swapped by </a:t>
            </a:r>
            <a:r>
              <a:rPr lang="en-US" dirty="0" err="1" smtClean="0"/>
              <a:t>SendLetter</a:t>
            </a:r>
            <a:r>
              <a:rPr lang="en-US" dirty="0" smtClean="0"/>
              <a:t>, which could print a letter and an envelope(label) so we can send a letter to someone. Notice: this would change the original requirements, since we would need to store an address in Person, which we don’t at the moment.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– Summary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1825624"/>
            <a:ext cx="11289401" cy="475015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application </a:t>
            </a:r>
            <a:r>
              <a:rPr lang="en-US" dirty="0" smtClean="0"/>
              <a:t>consists of </a:t>
            </a:r>
            <a:r>
              <a:rPr lang="en-US" dirty="0"/>
              <a:t>a bunch of tiny little </a:t>
            </a:r>
            <a:r>
              <a:rPr lang="en-US" dirty="0" smtClean="0"/>
              <a:t>parts, </a:t>
            </a:r>
            <a:r>
              <a:rPr lang="en-US" dirty="0"/>
              <a:t>that only do one thing</a:t>
            </a:r>
            <a:r>
              <a:rPr lang="en-US" dirty="0" smtClean="0"/>
              <a:t>, which makes it </a:t>
            </a:r>
            <a:r>
              <a:rPr lang="en-US" dirty="0"/>
              <a:t>easy to find errors. </a:t>
            </a:r>
            <a:endParaRPr lang="en-US" dirty="0" smtClean="0"/>
          </a:p>
          <a:p>
            <a:r>
              <a:rPr lang="en-US" dirty="0" smtClean="0"/>
              <a:t>The application is </a:t>
            </a:r>
            <a:r>
              <a:rPr lang="en-US" dirty="0"/>
              <a:t>now set up for </a:t>
            </a:r>
            <a:r>
              <a:rPr lang="en-US" dirty="0">
                <a:solidFill>
                  <a:srgbClr val="FF0000"/>
                </a:solidFill>
              </a:rPr>
              <a:t>Dependency Injection</a:t>
            </a:r>
            <a:r>
              <a:rPr lang="en-US" dirty="0" smtClean="0"/>
              <a:t>. With </a:t>
            </a:r>
            <a:r>
              <a:rPr lang="en-US" dirty="0"/>
              <a:t>Dependency Injection, the </a:t>
            </a:r>
            <a:r>
              <a:rPr lang="en-US" dirty="0" smtClean="0"/>
              <a:t>system (framework) sees </a:t>
            </a:r>
            <a:r>
              <a:rPr lang="en-US" dirty="0"/>
              <a:t>that </a:t>
            </a:r>
            <a:r>
              <a:rPr lang="en-US" dirty="0" smtClean="0"/>
              <a:t>the Tasks class </a:t>
            </a:r>
            <a:r>
              <a:rPr lang="en-US" dirty="0"/>
              <a:t>needs a </a:t>
            </a:r>
            <a:r>
              <a:rPr lang="en-US" dirty="0" smtClean="0"/>
              <a:t>Logger </a:t>
            </a:r>
            <a:r>
              <a:rPr lang="en-US" dirty="0"/>
              <a:t>and a </a:t>
            </a:r>
            <a:r>
              <a:rPr lang="en-US" dirty="0" smtClean="0"/>
              <a:t>Messenger</a:t>
            </a:r>
            <a:r>
              <a:rPr lang="en-US" dirty="0"/>
              <a:t>, </a:t>
            </a:r>
            <a:r>
              <a:rPr lang="en-US" dirty="0" smtClean="0"/>
              <a:t>gets </a:t>
            </a:r>
            <a:r>
              <a:rPr lang="en-US" dirty="0"/>
              <a:t>them for </a:t>
            </a:r>
            <a:r>
              <a:rPr lang="en-US" dirty="0" smtClean="0"/>
              <a:t>you and plugs them in. In the example, you could say the Factory class acts as substitute for the framework (obviously, you wouldn’t need the Factory class when using a framework). </a:t>
            </a:r>
            <a:endParaRPr lang="en-US" dirty="0"/>
          </a:p>
          <a:p>
            <a:r>
              <a:rPr lang="en-US" dirty="0"/>
              <a:t>This </a:t>
            </a:r>
            <a:r>
              <a:rPr lang="en-US" dirty="0" smtClean="0"/>
              <a:t>goes hand in hand </a:t>
            </a:r>
            <a:r>
              <a:rPr lang="en-US" dirty="0"/>
              <a:t>with </a:t>
            </a:r>
            <a:r>
              <a:rPr lang="en-US" dirty="0" err="1" smtClean="0"/>
              <a:t>IoC</a:t>
            </a:r>
            <a:r>
              <a:rPr lang="en-US" dirty="0" smtClean="0"/>
              <a:t> – Inversion of Control, </a:t>
            </a:r>
            <a:r>
              <a:rPr lang="en-US" dirty="0"/>
              <a:t>where the </a:t>
            </a:r>
            <a:r>
              <a:rPr lang="en-US" dirty="0" smtClean="0"/>
              <a:t>framework </a:t>
            </a:r>
            <a:r>
              <a:rPr lang="en-US" dirty="0"/>
              <a:t>can </a:t>
            </a:r>
            <a:r>
              <a:rPr lang="en-US" dirty="0" smtClean="0"/>
              <a:t>do </a:t>
            </a:r>
            <a:r>
              <a:rPr lang="en-US" dirty="0"/>
              <a:t>different </a:t>
            </a:r>
            <a:r>
              <a:rPr lang="en-US" dirty="0" smtClean="0"/>
              <a:t>implementations of the same application.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– Summary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1825624"/>
            <a:ext cx="11289401" cy="475015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application </a:t>
            </a:r>
            <a:r>
              <a:rPr lang="en-US" dirty="0" smtClean="0"/>
              <a:t>is far easier to test (write unit tests!).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instance, in the first version, if we test the Task, it would </a:t>
            </a:r>
            <a:r>
              <a:rPr lang="en-US" dirty="0" smtClean="0"/>
              <a:t>always </a:t>
            </a:r>
            <a:r>
              <a:rPr lang="en-US" dirty="0"/>
              <a:t>log </a:t>
            </a:r>
            <a:r>
              <a:rPr lang="en-US" dirty="0" smtClean="0"/>
              <a:t>things, </a:t>
            </a:r>
            <a:r>
              <a:rPr lang="en-US" dirty="0"/>
              <a:t>and </a:t>
            </a:r>
            <a:r>
              <a:rPr lang="en-US" dirty="0" smtClean="0"/>
              <a:t>always send an email (assume we actually implemented this). </a:t>
            </a:r>
          </a:p>
          <a:p>
            <a:pPr lvl="1"/>
            <a:r>
              <a:rPr lang="en-US" dirty="0" smtClean="0"/>
              <a:t>If you </a:t>
            </a:r>
            <a:r>
              <a:rPr lang="en-US" dirty="0"/>
              <a:t>run </a:t>
            </a:r>
            <a:r>
              <a:rPr lang="en-US" dirty="0" smtClean="0"/>
              <a:t>your tests on the Tasks class 50 </a:t>
            </a:r>
            <a:r>
              <a:rPr lang="en-US" dirty="0"/>
              <a:t>times, you'd get </a:t>
            </a:r>
            <a:r>
              <a:rPr lang="en-US" dirty="0" smtClean="0"/>
              <a:t>50 </a:t>
            </a:r>
            <a:r>
              <a:rPr lang="en-US" dirty="0"/>
              <a:t>emails, and </a:t>
            </a:r>
            <a:r>
              <a:rPr lang="en-US" dirty="0" smtClean="0"/>
              <a:t>100 </a:t>
            </a:r>
            <a:r>
              <a:rPr lang="en-US" dirty="0"/>
              <a:t>test log lines. </a:t>
            </a:r>
            <a:r>
              <a:rPr lang="en-US" dirty="0" smtClean="0"/>
              <a:t>Not really what you want. </a:t>
            </a:r>
          </a:p>
          <a:p>
            <a:pPr lvl="1"/>
            <a:r>
              <a:rPr lang="en-US" dirty="0" smtClean="0"/>
              <a:t>Now</a:t>
            </a:r>
            <a:r>
              <a:rPr lang="en-US" dirty="0"/>
              <a:t>, since we pass </a:t>
            </a:r>
            <a:r>
              <a:rPr lang="en-US" dirty="0" err="1"/>
              <a:t>LoggerInterfaces</a:t>
            </a:r>
            <a:r>
              <a:rPr lang="en-US" dirty="0"/>
              <a:t> and </a:t>
            </a:r>
            <a:r>
              <a:rPr lang="en-US" dirty="0" err="1"/>
              <a:t>MessengerInterfaces</a:t>
            </a:r>
            <a:r>
              <a:rPr lang="en-US" dirty="0"/>
              <a:t>, we </a:t>
            </a:r>
            <a:r>
              <a:rPr lang="en-US" dirty="0" smtClean="0"/>
              <a:t>can pass </a:t>
            </a:r>
            <a:r>
              <a:rPr lang="en-US" dirty="0"/>
              <a:t>fake loggers and messengers (like we actually do here). This is called </a:t>
            </a:r>
            <a:r>
              <a:rPr lang="en-US" dirty="0" smtClean="0"/>
              <a:t>“mocking”.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en-US" dirty="0" smtClean="0"/>
              <a:t>–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1825624"/>
            <a:ext cx="11289401" cy="47501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essentially two main types of mock object </a:t>
            </a:r>
            <a:r>
              <a:rPr lang="en-US" dirty="0" smtClean="0"/>
              <a:t>frameworks:</a:t>
            </a:r>
          </a:p>
          <a:p>
            <a:r>
              <a:rPr lang="en-US" dirty="0" smtClean="0"/>
              <a:t>ones </a:t>
            </a:r>
            <a:r>
              <a:rPr lang="en-US" dirty="0"/>
              <a:t>that are implemented via proxy </a:t>
            </a:r>
            <a:r>
              <a:rPr lang="en-US" dirty="0" smtClean="0"/>
              <a:t>(most popular by far).</a:t>
            </a:r>
          </a:p>
          <a:p>
            <a:r>
              <a:rPr lang="en-US" dirty="0" smtClean="0"/>
              <a:t>and </a:t>
            </a:r>
            <a:r>
              <a:rPr lang="en-US" dirty="0"/>
              <a:t>ones that are implemented via class remapping (</a:t>
            </a:r>
            <a:r>
              <a:rPr lang="en-US" dirty="0" err="1"/>
              <a:t>jmockit</a:t>
            </a:r>
            <a:r>
              <a:rPr lang="en-US" dirty="0"/>
              <a:t> </a:t>
            </a:r>
            <a:r>
              <a:rPr lang="en-US" dirty="0" smtClean="0"/>
              <a:t>is the only one I found).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en-US" dirty="0" smtClean="0"/>
              <a:t>– Testing (proxy)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1825624"/>
            <a:ext cx="11289401" cy="47501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proxy object is an object that is used to take the place of a real object. In the case of mock objects, a proxy object is used to imitate the real object your code is dependent on. You create a proxy object with the mocking framework, and then set it on the object using either a setter </a:t>
            </a:r>
            <a:r>
              <a:rPr lang="en-US" dirty="0" smtClean="0"/>
              <a:t>(setter injection) or constructor (constructor injection). </a:t>
            </a:r>
            <a:r>
              <a:rPr lang="en-US" dirty="0"/>
              <a:t>This points out an inherent issue with mocking using proxy objects. You have to be able to set the dependency up </a:t>
            </a:r>
            <a:r>
              <a:rPr lang="en-US" dirty="0" smtClean="0"/>
              <a:t>through </a:t>
            </a:r>
            <a:r>
              <a:rPr lang="en-US" dirty="0"/>
              <a:t>an external means. In other words, </a:t>
            </a:r>
            <a:r>
              <a:rPr lang="en-US" dirty="0">
                <a:solidFill>
                  <a:srgbClr val="FF0000"/>
                </a:solidFill>
              </a:rPr>
              <a:t>you can't create the dependency by calling </a:t>
            </a:r>
            <a:r>
              <a:rPr lang="en-US" dirty="0" smtClean="0">
                <a:solidFill>
                  <a:srgbClr val="FF0000"/>
                </a:solidFill>
              </a:rPr>
              <a:t>“new </a:t>
            </a:r>
            <a:r>
              <a:rPr lang="en-US" dirty="0" err="1">
                <a:solidFill>
                  <a:srgbClr val="FF0000"/>
                </a:solidFill>
              </a:rPr>
              <a:t>MyObject</a:t>
            </a:r>
            <a:r>
              <a:rPr lang="en-US" dirty="0" smtClean="0">
                <a:solidFill>
                  <a:srgbClr val="FF0000"/>
                </a:solidFill>
              </a:rPr>
              <a:t>()”</a:t>
            </a:r>
            <a:r>
              <a:rPr lang="en-US" dirty="0" smtClean="0"/>
              <a:t> </a:t>
            </a:r>
            <a:r>
              <a:rPr lang="en-US" dirty="0"/>
              <a:t>since there is no way to mock that with a proxy object. </a:t>
            </a:r>
            <a:r>
              <a:rPr lang="en-US" dirty="0">
                <a:solidFill>
                  <a:srgbClr val="00B050"/>
                </a:solidFill>
              </a:rPr>
              <a:t>This is one of the reasons </a:t>
            </a:r>
            <a:r>
              <a:rPr lang="en-US" dirty="0" smtClean="0">
                <a:solidFill>
                  <a:srgbClr val="00B050"/>
                </a:solidFill>
              </a:rPr>
              <a:t>why Dependency </a:t>
            </a:r>
            <a:r>
              <a:rPr lang="en-US" dirty="0">
                <a:solidFill>
                  <a:srgbClr val="00B050"/>
                </a:solidFill>
              </a:rPr>
              <a:t>Injection frameworks like Spring have taken </a:t>
            </a:r>
            <a:r>
              <a:rPr lang="en-US" dirty="0" smtClean="0">
                <a:solidFill>
                  <a:srgbClr val="00B050"/>
                </a:solidFill>
              </a:rPr>
              <a:t>off! </a:t>
            </a:r>
            <a:r>
              <a:rPr lang="en-US" dirty="0">
                <a:solidFill>
                  <a:srgbClr val="00B050"/>
                </a:solidFill>
              </a:rPr>
              <a:t>They allow you to inject your proxy objects without modifying any </a:t>
            </a:r>
            <a:r>
              <a:rPr lang="en-US" dirty="0" smtClean="0">
                <a:solidFill>
                  <a:srgbClr val="00B050"/>
                </a:solidFill>
              </a:rPr>
              <a:t>code.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en-US" dirty="0" smtClean="0"/>
              <a:t>– Testing (remapping)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1825624"/>
            <a:ext cx="11289401" cy="47501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second form of mocking is to remap the class file in the class loader. </a:t>
            </a:r>
            <a:r>
              <a:rPr lang="en-US" dirty="0" smtClean="0"/>
              <a:t>What </a:t>
            </a:r>
            <a:r>
              <a:rPr lang="en-US" dirty="0"/>
              <a:t>happens is that you tell the class loader to remap the reference to the class file it will load. So let's say that I have a class </a:t>
            </a:r>
            <a:r>
              <a:rPr lang="en-US" dirty="0" err="1"/>
              <a:t>MyDependency</a:t>
            </a:r>
            <a:r>
              <a:rPr lang="en-US" dirty="0"/>
              <a:t> with the corresponding .class file called </a:t>
            </a:r>
            <a:r>
              <a:rPr lang="en-US" dirty="0" err="1"/>
              <a:t>MyDependency.class</a:t>
            </a:r>
            <a:r>
              <a:rPr lang="en-US" dirty="0"/>
              <a:t> and I want to mock it to use </a:t>
            </a:r>
            <a:r>
              <a:rPr lang="en-US" dirty="0" err="1"/>
              <a:t>MyMock</a:t>
            </a:r>
            <a:r>
              <a:rPr lang="en-US" dirty="0"/>
              <a:t> instead. By using this type of mock objects, you will actually remap in the </a:t>
            </a:r>
            <a:r>
              <a:rPr lang="en-US" dirty="0" err="1"/>
              <a:t>classloader</a:t>
            </a:r>
            <a:r>
              <a:rPr lang="en-US" dirty="0"/>
              <a:t> the reference from </a:t>
            </a:r>
            <a:r>
              <a:rPr lang="en-US" dirty="0" err="1"/>
              <a:t>MyDependency</a:t>
            </a:r>
            <a:r>
              <a:rPr lang="en-US" dirty="0"/>
              <a:t> to </a:t>
            </a:r>
            <a:r>
              <a:rPr lang="en-US" dirty="0" err="1"/>
              <a:t>MyMock.class</a:t>
            </a:r>
            <a:r>
              <a:rPr lang="en-US" dirty="0"/>
              <a:t>. This allows you to be able to mock objects that are created by using </a:t>
            </a:r>
            <a:r>
              <a:rPr lang="en-US" dirty="0" smtClean="0"/>
              <a:t>the </a:t>
            </a:r>
            <a:r>
              <a:rPr lang="en-US" dirty="0"/>
              <a:t>new operator. Although this approach provides more power than the proxy object approach, it is also </a:t>
            </a:r>
            <a:r>
              <a:rPr lang="en-US" dirty="0" smtClean="0"/>
              <a:t>harder and more </a:t>
            </a:r>
            <a:r>
              <a:rPr lang="en-US" dirty="0"/>
              <a:t>confusing to get </a:t>
            </a:r>
            <a:r>
              <a:rPr lang="en-US" dirty="0" smtClean="0"/>
              <a:t>going, </a:t>
            </a:r>
            <a:r>
              <a:rPr lang="en-US" dirty="0"/>
              <a:t>given the knowledge of </a:t>
            </a:r>
            <a:r>
              <a:rPr lang="en-US" dirty="0" err="1"/>
              <a:t>classloaders</a:t>
            </a:r>
            <a:r>
              <a:rPr lang="en-US" dirty="0"/>
              <a:t> you </a:t>
            </a:r>
            <a:r>
              <a:rPr lang="en-US" dirty="0" smtClean="0"/>
              <a:t>need, </a:t>
            </a:r>
            <a:r>
              <a:rPr lang="en-US" dirty="0"/>
              <a:t>to really be able to use all its features.</a:t>
            </a:r>
          </a:p>
        </p:txBody>
      </p:sp>
    </p:spTree>
    <p:extLst>
      <p:ext uri="{BB962C8B-B14F-4D97-AF65-F5344CB8AC3E}">
        <p14:creationId xmlns:p14="http://schemas.microsoft.com/office/powerpoint/2010/main" val="27361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19" y="1825624"/>
            <a:ext cx="11261692" cy="4750153"/>
          </a:xfrm>
        </p:spPr>
        <p:txBody>
          <a:bodyPr/>
          <a:lstStyle/>
          <a:p>
            <a:r>
              <a:rPr lang="en-US" dirty="0" smtClean="0"/>
              <a:t>See also OOO course (lesson 3) – SOLID</a:t>
            </a:r>
          </a:p>
          <a:p>
            <a:pPr lvl="1"/>
            <a:r>
              <a:rPr lang="en-US" dirty="0" smtClean="0"/>
              <a:t>High-level modules should not depend on low-level modules. Both should depend on abstractions.</a:t>
            </a:r>
          </a:p>
          <a:p>
            <a:pPr lvl="1"/>
            <a:r>
              <a:rPr lang="en-US" dirty="0" smtClean="0"/>
              <a:t>Abstractions should not depend on details. Details should depend on abstractions.</a:t>
            </a:r>
          </a:p>
          <a:p>
            <a:r>
              <a:rPr lang="en-US" dirty="0" smtClean="0"/>
              <a:t>High-level classes</a:t>
            </a:r>
          </a:p>
          <a:p>
            <a:pPr lvl="1"/>
            <a:r>
              <a:rPr lang="en-US" dirty="0" smtClean="0"/>
              <a:t>do not use concrete low-level classes</a:t>
            </a:r>
          </a:p>
          <a:p>
            <a:pPr lvl="1"/>
            <a:r>
              <a:rPr lang="en-US" dirty="0" smtClean="0"/>
              <a:t>use interfaces as abstract layer in between</a:t>
            </a:r>
          </a:p>
          <a:p>
            <a:r>
              <a:rPr lang="en-US" dirty="0" smtClean="0"/>
              <a:t>Low-level classes</a:t>
            </a:r>
          </a:p>
          <a:p>
            <a:pPr lvl="1"/>
            <a:r>
              <a:rPr lang="en-US" dirty="0" smtClean="0"/>
              <a:t>do not know the high-level classes</a:t>
            </a:r>
          </a:p>
          <a:p>
            <a:pPr lvl="1"/>
            <a:r>
              <a:rPr lang="en-US" dirty="0" smtClean="0"/>
              <a:t>do know the same abstract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37" y="1825624"/>
            <a:ext cx="11206274" cy="4750153"/>
          </a:xfrm>
        </p:spPr>
        <p:txBody>
          <a:bodyPr/>
          <a:lstStyle/>
          <a:p>
            <a:r>
              <a:rPr lang="en-US" dirty="0" smtClean="0"/>
              <a:t>Dependency Injection = a method for implementing the Dependency Inversion Principle.</a:t>
            </a:r>
          </a:p>
          <a:p>
            <a:r>
              <a:rPr lang="en-US" dirty="0" smtClean="0"/>
              <a:t>It’s what a lot of frameworks (including Spring) use. </a:t>
            </a:r>
          </a:p>
          <a:p>
            <a:r>
              <a:rPr lang="en-US" dirty="0" smtClean="0"/>
              <a:t>Basically: </a:t>
            </a:r>
          </a:p>
          <a:p>
            <a:pPr lvl="1"/>
            <a:r>
              <a:rPr lang="en-US" dirty="0" smtClean="0"/>
              <a:t>Everywhere you have "new" in your code, you have tight coupling. </a:t>
            </a:r>
          </a:p>
          <a:p>
            <a:pPr lvl="1"/>
            <a:r>
              <a:rPr lang="en-US" dirty="0" smtClean="0"/>
              <a:t>We don't want that, so we’ll avoid using "new" throughout our code.</a:t>
            </a:r>
          </a:p>
          <a:p>
            <a:pPr lvl="1"/>
            <a:r>
              <a:rPr lang="en-US" dirty="0" smtClean="0"/>
              <a:t>With Dependency Injection, the system (framework) sees that a class needs a(n) (few) other class(</a:t>
            </a:r>
            <a:r>
              <a:rPr lang="en-US" dirty="0" err="1" smtClean="0"/>
              <a:t>es</a:t>
            </a:r>
            <a:r>
              <a:rPr lang="en-US" dirty="0" smtClean="0"/>
              <a:t>), gets them for you, and handles it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5" y="1825624"/>
            <a:ext cx="11326346" cy="4750153"/>
          </a:xfrm>
        </p:spPr>
        <p:txBody>
          <a:bodyPr/>
          <a:lstStyle/>
          <a:p>
            <a:r>
              <a:rPr lang="en-US" dirty="0" smtClean="0"/>
              <a:t>Simple example of Dependency Inversion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DIP</a:t>
            </a:r>
            <a:endParaRPr lang="en-US" dirty="0" smtClean="0"/>
          </a:p>
          <a:p>
            <a:pPr lvl="1"/>
            <a:r>
              <a:rPr lang="en-US" dirty="0" smtClean="0"/>
              <a:t>DIP1: start, and totally wrong</a:t>
            </a:r>
          </a:p>
          <a:p>
            <a:pPr lvl="1"/>
            <a:r>
              <a:rPr lang="en-US" dirty="0" smtClean="0"/>
              <a:t>DIP2: transition</a:t>
            </a:r>
          </a:p>
          <a:p>
            <a:pPr lvl="1"/>
            <a:r>
              <a:rPr lang="en-US" dirty="0" smtClean="0"/>
              <a:t>DIP3: </a:t>
            </a:r>
            <a:r>
              <a:rPr lang="en-US" dirty="0" err="1" smtClean="0"/>
              <a:t>endresult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73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1825624"/>
            <a:ext cx="11289401" cy="4750153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/>
              <a:t>High level module = everything that calls somethings: </a:t>
            </a:r>
          </a:p>
          <a:p>
            <a:pPr lvl="1"/>
            <a:r>
              <a:rPr lang="en-US" dirty="0" smtClean="0"/>
              <a:t>Main </a:t>
            </a:r>
            <a:r>
              <a:rPr lang="en-US" dirty="0"/>
              <a:t>depends on the Person and </a:t>
            </a:r>
            <a:r>
              <a:rPr lang="en-US" dirty="0" smtClean="0"/>
              <a:t>Task </a:t>
            </a:r>
            <a:r>
              <a:rPr lang="en-US" dirty="0"/>
              <a:t>class being </a:t>
            </a:r>
            <a:r>
              <a:rPr lang="en-US" dirty="0" smtClean="0"/>
              <a:t>there.</a:t>
            </a:r>
            <a:endParaRPr lang="en-US" dirty="0"/>
          </a:p>
          <a:p>
            <a:pPr lvl="1"/>
            <a:r>
              <a:rPr lang="en-US" dirty="0"/>
              <a:t>Task is high level as well: depends on </a:t>
            </a:r>
            <a:r>
              <a:rPr lang="en-US" dirty="0" smtClean="0"/>
              <a:t>Person (setter injection!), Logger </a:t>
            </a:r>
            <a:r>
              <a:rPr lang="en-US" dirty="0"/>
              <a:t>&amp; Emailer </a:t>
            </a:r>
            <a:r>
              <a:rPr lang="en-US" dirty="0" smtClean="0"/>
              <a:t>class.</a:t>
            </a:r>
            <a:endParaRPr lang="en-US" dirty="0"/>
          </a:p>
          <a:p>
            <a:r>
              <a:rPr lang="en-US" dirty="0" smtClean="0"/>
              <a:t>Lower level module = everything something higher up depends on:</a:t>
            </a:r>
            <a:endParaRPr lang="en-US" dirty="0"/>
          </a:p>
          <a:p>
            <a:pPr lvl="1"/>
            <a:r>
              <a:rPr lang="en-US" dirty="0"/>
              <a:t>Emailer, </a:t>
            </a:r>
            <a:r>
              <a:rPr lang="en-US" dirty="0" smtClean="0"/>
              <a:t>depends </a:t>
            </a:r>
            <a:r>
              <a:rPr lang="en-US" dirty="0"/>
              <a:t>on nothing.</a:t>
            </a:r>
          </a:p>
          <a:p>
            <a:pPr lvl="1"/>
            <a:r>
              <a:rPr lang="en-US" dirty="0" smtClean="0"/>
              <a:t>Logger</a:t>
            </a:r>
            <a:r>
              <a:rPr lang="en-US" dirty="0"/>
              <a:t>, depends on nothing.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can't </a:t>
            </a:r>
            <a:r>
              <a:rPr lang="en-US" dirty="0" smtClean="0"/>
              <a:t>change Logger or Emailer out, switching them out for something else, </a:t>
            </a:r>
            <a:r>
              <a:rPr lang="en-US" dirty="0"/>
              <a:t>since the high level modules </a:t>
            </a:r>
            <a:r>
              <a:rPr lang="en-US" dirty="0" smtClean="0"/>
              <a:t>depend on them. </a:t>
            </a:r>
          </a:p>
        </p:txBody>
      </p:sp>
    </p:spTree>
    <p:extLst>
      <p:ext uri="{BB962C8B-B14F-4D97-AF65-F5344CB8AC3E}">
        <p14:creationId xmlns:p14="http://schemas.microsoft.com/office/powerpoint/2010/main" val="26192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1825624"/>
            <a:ext cx="11289401" cy="4750153"/>
          </a:xfrm>
        </p:spPr>
        <p:txBody>
          <a:bodyPr/>
          <a:lstStyle/>
          <a:p>
            <a:r>
              <a:rPr lang="en-US" dirty="0" smtClean="0"/>
              <a:t>We need Interfaces!</a:t>
            </a:r>
          </a:p>
          <a:p>
            <a:r>
              <a:rPr lang="en-US" dirty="0" smtClean="0"/>
              <a:t>Interfaces can guarantee you "these things will be done". It's a binding contract making sure that all the relevant methods are implemented!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13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1825624"/>
            <a:ext cx="11289401" cy="4750153"/>
          </a:xfrm>
        </p:spPr>
        <p:txBody>
          <a:bodyPr/>
          <a:lstStyle/>
          <a:p>
            <a:r>
              <a:rPr lang="en-US" dirty="0" smtClean="0"/>
              <a:t>Step 1 (see DIP2):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PersonInterface</a:t>
            </a:r>
            <a:r>
              <a:rPr lang="en-US" dirty="0" smtClean="0"/>
              <a:t> =&gt; need to change that in a lot of places!</a:t>
            </a:r>
          </a:p>
          <a:p>
            <a:pPr lvl="2"/>
            <a:r>
              <a:rPr lang="en-US" dirty="0" smtClean="0"/>
              <a:t>Think about what would happen if you need to change Person to Employee.</a:t>
            </a:r>
          </a:p>
          <a:p>
            <a:pPr lvl="2"/>
            <a:r>
              <a:rPr lang="en-US" dirty="0" smtClean="0"/>
              <a:t>We're still depending on the Person class.</a:t>
            </a:r>
          </a:p>
          <a:p>
            <a:pPr lvl="1"/>
            <a:r>
              <a:rPr lang="en-US" dirty="0" smtClean="0"/>
              <a:t>Make interfaces for Task, Logger and Emailer: </a:t>
            </a:r>
            <a:r>
              <a:rPr lang="en-US" dirty="0" err="1" smtClean="0"/>
              <a:t>TaskInterface</a:t>
            </a:r>
            <a:r>
              <a:rPr lang="en-US" dirty="0" smtClean="0"/>
              <a:t>, </a:t>
            </a:r>
            <a:r>
              <a:rPr lang="en-US" dirty="0" err="1" smtClean="0"/>
              <a:t>LoggerInterface</a:t>
            </a:r>
            <a:r>
              <a:rPr lang="en-US" dirty="0" smtClean="0"/>
              <a:t> and </a:t>
            </a:r>
            <a:r>
              <a:rPr lang="en-US" dirty="0" err="1" smtClean="0"/>
              <a:t>MessengerInterface</a:t>
            </a:r>
            <a:r>
              <a:rPr lang="en-US" dirty="0" smtClean="0"/>
              <a:t> (more general than email) and implement them everywhere.</a:t>
            </a:r>
          </a:p>
          <a:p>
            <a:pPr lvl="2"/>
            <a:r>
              <a:rPr lang="en-US" dirty="0" smtClean="0"/>
              <a:t>We’re still depending on the Logger and Emailer classes.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75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1825624"/>
            <a:ext cx="11289401" cy="4750153"/>
          </a:xfrm>
        </p:spPr>
        <p:txBody>
          <a:bodyPr/>
          <a:lstStyle/>
          <a:p>
            <a:r>
              <a:rPr lang="en-US" dirty="0" smtClean="0"/>
              <a:t>Step 2 (see DIP2):</a:t>
            </a:r>
          </a:p>
          <a:p>
            <a:pPr lvl="1"/>
            <a:r>
              <a:rPr lang="en-US" dirty="0" smtClean="0"/>
              <a:t>Make a simple factory class, that will provide us with all classes needed.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factorymethods</a:t>
            </a:r>
            <a:r>
              <a:rPr lang="en-US" dirty="0" smtClean="0"/>
              <a:t> </a:t>
            </a:r>
            <a:r>
              <a:rPr lang="en-US" dirty="0" err="1" smtClean="0"/>
              <a:t>createPerson</a:t>
            </a:r>
            <a:r>
              <a:rPr lang="en-US" dirty="0" smtClean="0"/>
              <a:t>(), </a:t>
            </a:r>
            <a:r>
              <a:rPr lang="en-US" dirty="0" err="1" smtClean="0"/>
              <a:t>createTask</a:t>
            </a:r>
            <a:r>
              <a:rPr lang="en-US" dirty="0" smtClean="0"/>
              <a:t>(), </a:t>
            </a:r>
            <a:r>
              <a:rPr lang="en-US" dirty="0" err="1" smtClean="0"/>
              <a:t>createLogger</a:t>
            </a:r>
            <a:r>
              <a:rPr lang="en-US" dirty="0" smtClean="0"/>
              <a:t>() and </a:t>
            </a:r>
            <a:r>
              <a:rPr lang="en-US" dirty="0" err="1" smtClean="0"/>
              <a:t>createMessager</a:t>
            </a:r>
            <a:r>
              <a:rPr lang="en-US" dirty="0" smtClean="0"/>
              <a:t>() return respectively something that confirms to their respective interfaces: </a:t>
            </a:r>
            <a:r>
              <a:rPr lang="en-US" dirty="0" err="1" smtClean="0"/>
              <a:t>PersonInterface</a:t>
            </a:r>
            <a:r>
              <a:rPr lang="en-US" dirty="0" smtClean="0"/>
              <a:t>, </a:t>
            </a:r>
            <a:r>
              <a:rPr lang="en-US" dirty="0" err="1" smtClean="0"/>
              <a:t>TaskInterface</a:t>
            </a:r>
            <a:r>
              <a:rPr lang="en-US" dirty="0" smtClean="0"/>
              <a:t>, </a:t>
            </a:r>
            <a:r>
              <a:rPr lang="en-US" dirty="0" err="1" smtClean="0"/>
              <a:t>LoggerInterface</a:t>
            </a:r>
            <a:r>
              <a:rPr lang="en-US" dirty="0" smtClean="0"/>
              <a:t> and </a:t>
            </a:r>
            <a:r>
              <a:rPr lang="en-US" dirty="0" err="1" smtClean="0"/>
              <a:t>MessengerInterface</a:t>
            </a:r>
            <a:r>
              <a:rPr lang="en-US" dirty="0" smtClean="0"/>
              <a:t>. </a:t>
            </a:r>
          </a:p>
          <a:p>
            <a:pPr lvl="2"/>
            <a:r>
              <a:rPr lang="nl-BE" dirty="0" err="1" smtClean="0"/>
              <a:t>So</a:t>
            </a:r>
            <a:r>
              <a:rPr lang="nl-BE" dirty="0" smtClean="0"/>
              <a:t> we get a Person, a </a:t>
            </a:r>
            <a:r>
              <a:rPr lang="nl-BE" dirty="0" err="1" smtClean="0"/>
              <a:t>Task</a:t>
            </a:r>
            <a:r>
              <a:rPr lang="nl-BE" dirty="0" smtClean="0"/>
              <a:t>, a Logger </a:t>
            </a:r>
            <a:r>
              <a:rPr lang="nl-BE" dirty="0" err="1" smtClean="0"/>
              <a:t>and</a:t>
            </a:r>
            <a:r>
              <a:rPr lang="nl-BE" dirty="0" smtClean="0"/>
              <a:t> (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now</a:t>
            </a:r>
            <a:r>
              <a:rPr lang="nl-BE" dirty="0" smtClean="0"/>
              <a:t>)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Emailer</a:t>
            </a:r>
            <a:r>
              <a:rPr lang="nl-BE" dirty="0" smtClean="0"/>
              <a:t>.</a:t>
            </a:r>
            <a:endParaRPr lang="en-US" dirty="0" smtClean="0"/>
          </a:p>
          <a:p>
            <a:pPr marL="790575" lvl="1"/>
            <a:r>
              <a:rPr lang="nl-BE" dirty="0" err="1" smtClean="0"/>
              <a:t>Task</a:t>
            </a:r>
            <a:r>
              <a:rPr lang="nl-BE" dirty="0" smtClean="0"/>
              <a:t> </a:t>
            </a:r>
            <a:r>
              <a:rPr lang="nl-BE" dirty="0" err="1" smtClean="0"/>
              <a:t>still</a:t>
            </a:r>
            <a:r>
              <a:rPr lang="nl-BE" dirty="0" smtClean="0"/>
              <a:t> </a:t>
            </a:r>
            <a:r>
              <a:rPr lang="nl-BE" dirty="0" err="1" smtClean="0"/>
              <a:t>remains</a:t>
            </a:r>
            <a:r>
              <a:rPr lang="nl-BE" dirty="0" smtClean="0"/>
              <a:t> </a:t>
            </a:r>
            <a:r>
              <a:rPr lang="nl-BE" dirty="0" err="1" smtClean="0"/>
              <a:t>dependend</a:t>
            </a:r>
            <a:r>
              <a:rPr lang="nl-BE" dirty="0" smtClean="0"/>
              <a:t> on Logger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Emailer</a:t>
            </a:r>
            <a:r>
              <a:rPr lang="nl-BE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05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1825624"/>
            <a:ext cx="11289401" cy="4750153"/>
          </a:xfrm>
        </p:spPr>
        <p:txBody>
          <a:bodyPr/>
          <a:lstStyle/>
          <a:p>
            <a:r>
              <a:rPr lang="en-US" dirty="0" smtClean="0"/>
              <a:t>Step 3 (see DIP3):</a:t>
            </a:r>
          </a:p>
          <a:p>
            <a:pPr lvl="1"/>
            <a:r>
              <a:rPr lang="en-US" dirty="0" smtClean="0"/>
              <a:t>Task needs a Logger and a Messenger.</a:t>
            </a:r>
          </a:p>
          <a:p>
            <a:pPr lvl="1"/>
            <a:r>
              <a:rPr lang="en-US" dirty="0" smtClean="0"/>
              <a:t>We define two variables to hold those objects in the Task class:</a:t>
            </a:r>
          </a:p>
          <a:p>
            <a:pPr lvl="2"/>
            <a:r>
              <a:rPr lang="en-US" dirty="0" smtClean="0"/>
              <a:t>private </a:t>
            </a:r>
            <a:r>
              <a:rPr lang="en-US" dirty="0" err="1" smtClean="0"/>
              <a:t>LoggerInterface</a:t>
            </a:r>
            <a:r>
              <a:rPr lang="en-US" dirty="0" smtClean="0"/>
              <a:t> logger and private </a:t>
            </a:r>
            <a:r>
              <a:rPr lang="en-US" dirty="0" err="1" smtClean="0"/>
              <a:t>MessengerInterface</a:t>
            </a:r>
            <a:r>
              <a:rPr lang="en-US" dirty="0" smtClean="0"/>
              <a:t> messenger.</a:t>
            </a:r>
          </a:p>
          <a:p>
            <a:pPr lvl="1"/>
            <a:r>
              <a:rPr lang="en-US" dirty="0" smtClean="0"/>
              <a:t>And we make a constructor that accepts a </a:t>
            </a:r>
            <a:r>
              <a:rPr lang="en-US" dirty="0" err="1" smtClean="0"/>
              <a:t>LoggerInterface</a:t>
            </a:r>
            <a:r>
              <a:rPr lang="en-US" dirty="0" smtClean="0"/>
              <a:t> and a </a:t>
            </a:r>
            <a:r>
              <a:rPr lang="en-US" dirty="0" err="1" smtClean="0"/>
              <a:t>MessengerInterface</a:t>
            </a:r>
            <a:r>
              <a:rPr lang="en-US" dirty="0" smtClean="0"/>
              <a:t> as parameters.</a:t>
            </a:r>
          </a:p>
          <a:p>
            <a:pPr lvl="1"/>
            <a:r>
              <a:rPr lang="nl-BE" dirty="0" smtClean="0"/>
              <a:t>Last, we change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/>
              <a:t>F</a:t>
            </a:r>
            <a:r>
              <a:rPr lang="nl-BE" dirty="0" err="1" smtClean="0"/>
              <a:t>actory</a:t>
            </a:r>
            <a:r>
              <a:rPr lang="nl-BE" dirty="0" smtClean="0"/>
              <a:t> class, </a:t>
            </a:r>
            <a:r>
              <a:rPr lang="nl-BE" dirty="0" err="1" smtClean="0"/>
              <a:t>so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now</a:t>
            </a:r>
            <a:r>
              <a:rPr lang="nl-BE" dirty="0" smtClean="0"/>
              <a:t> </a:t>
            </a:r>
            <a:r>
              <a:rPr lang="nl-BE" dirty="0" err="1" smtClean="0"/>
              <a:t>provides</a:t>
            </a:r>
            <a:r>
              <a:rPr lang="nl-BE" dirty="0" smtClean="0"/>
              <a:t> </a:t>
            </a:r>
            <a:r>
              <a:rPr lang="nl-BE" dirty="0" err="1" smtClean="0"/>
              <a:t>those</a:t>
            </a:r>
            <a:r>
              <a:rPr lang="nl-BE" dirty="0" smtClean="0"/>
              <a:t> parameters </a:t>
            </a:r>
            <a:r>
              <a:rPr lang="nl-BE" dirty="0" err="1" smtClean="0"/>
              <a:t>whenever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has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provide</a:t>
            </a:r>
            <a:r>
              <a:rPr lang="nl-BE" dirty="0" smtClean="0"/>
              <a:t> </a:t>
            </a:r>
            <a:r>
              <a:rPr lang="nl-BE" dirty="0" err="1" smtClean="0"/>
              <a:t>us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a </a:t>
            </a:r>
            <a:r>
              <a:rPr lang="nl-BE" dirty="0" err="1" smtClean="0"/>
              <a:t>Task</a:t>
            </a:r>
            <a:r>
              <a:rPr lang="nl-BE" dirty="0" smtClean="0"/>
              <a:t> object.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1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c01fd4f1ae4a9decb73266b72266da80c16e"/>
</p:tagLst>
</file>

<file path=ppt/theme/theme1.xml><?xml version="1.0" encoding="utf-8"?>
<a:theme xmlns:a="http://schemas.openxmlformats.org/drawingml/2006/main" name="Presentatie1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32_00018418_UCLL_PPT_Sjabloonv6.potx" id="{AB8ACA44-A301-4551-B203-3F9E68D295B5}" vid="{9BA97E0D-BD29-47A5-B9F9-D12523D505F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UCLL Powerpoint light</Template>
  <TotalTime>1481</TotalTime>
  <Words>1331</Words>
  <Application>Microsoft Office PowerPoint</Application>
  <PresentationFormat>Widescreen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Tahoma</vt:lpstr>
      <vt:lpstr>Wingdings</vt:lpstr>
      <vt:lpstr>Presentatie1</vt:lpstr>
      <vt:lpstr>Dependency Inversion &amp; Dependency Injection</vt:lpstr>
      <vt:lpstr>Dependency Inversion Principle</vt:lpstr>
      <vt:lpstr>Dependency Injection</vt:lpstr>
      <vt:lpstr>Dependency Inversion</vt:lpstr>
      <vt:lpstr>Dependency Inversion</vt:lpstr>
      <vt:lpstr>Dependency Inversion</vt:lpstr>
      <vt:lpstr>Dependency Inversion</vt:lpstr>
      <vt:lpstr>Dependency Inversion</vt:lpstr>
      <vt:lpstr>Dependency Inversion</vt:lpstr>
      <vt:lpstr>Dependency Inversion</vt:lpstr>
      <vt:lpstr>DI – Summary 1</vt:lpstr>
      <vt:lpstr>DI – Summary 2</vt:lpstr>
      <vt:lpstr>DI – Summary 3</vt:lpstr>
      <vt:lpstr>DI – Testing</vt:lpstr>
      <vt:lpstr>DI – Testing (proxy)</vt:lpstr>
      <vt:lpstr>DI – Testing (remapping)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Rudy Dekeerschieter</dc:creator>
  <cp:lastModifiedBy>Rudy Dekeerschieter</cp:lastModifiedBy>
  <cp:revision>42</cp:revision>
  <dcterms:created xsi:type="dcterms:W3CDTF">2019-01-16T15:24:58Z</dcterms:created>
  <dcterms:modified xsi:type="dcterms:W3CDTF">2019-01-17T17:12:07Z</dcterms:modified>
</cp:coreProperties>
</file>