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69984-E3C3-6C4B-4BB9-7B2950067C63}" v="130" dt="2022-04-06T20:34:53.302"/>
    <p1510:client id="{8DBB8C61-ECF2-D6ED-4C97-EBA5A854ED03}" v="1100" dt="2022-04-05T16:24:14.039"/>
    <p1510:client id="{8EBAF082-E662-9ABF-0906-68FC9EBC9557}" v="85" dt="2022-04-05T13:50:38.454"/>
    <p1510:client id="{98A2ED11-A7F6-D614-E7CD-FCDC7B75437B}" v="442" dt="2022-04-06T21:24:2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0DCB70B-9A12-9CA9-0E91-041BA97C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29" y="1834462"/>
            <a:ext cx="9629473" cy="24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A4F6-545D-915F-ADC3-583ED612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3. </a:t>
            </a:r>
            <a:r>
              <a:rPr lang="en-US" err="1">
                <a:ea typeface="Calibri Light"/>
                <a:cs typeface="Calibri Light"/>
              </a:rPr>
              <a:t>Elastyczność</a:t>
            </a:r>
            <a:r>
              <a:rPr lang="en-US">
                <a:ea typeface="Calibri Light"/>
                <a:cs typeface="Calibri Light"/>
              </a:rPr>
              <a:t> </a:t>
            </a:r>
            <a:r>
              <a:rPr lang="en-US" err="1">
                <a:ea typeface="Calibri Light"/>
                <a:cs typeface="Calibri Light"/>
              </a:rPr>
              <a:t>jeśli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chodzi</a:t>
            </a:r>
            <a:r>
              <a:rPr lang="en-US">
                <a:ea typeface="Calibri Light"/>
                <a:cs typeface="Calibri Light"/>
              </a:rPr>
              <a:t> o </a:t>
            </a:r>
            <a:r>
              <a:rPr lang="en-US" err="1">
                <a:ea typeface="Calibri Light"/>
                <a:cs typeface="Calibri Light"/>
              </a:rPr>
              <a:t>pamięć</a:t>
            </a:r>
            <a:r>
              <a:rPr lang="en-US">
                <a:ea typeface="Calibri Light"/>
                <a:cs typeface="Calibri Light"/>
              </a:rPr>
              <a:t> GPU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CAA5-3ECC-ABD9-3E6F-0F06B451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Zaimplementowana</a:t>
            </a:r>
            <a:r>
              <a:rPr lang="en-US">
                <a:ea typeface="Calibri"/>
                <a:cs typeface="Calibri"/>
              </a:rPr>
              <a:t> jest </a:t>
            </a:r>
            <a:r>
              <a:rPr lang="en-US" err="1">
                <a:ea typeface="Calibri"/>
                <a:cs typeface="Calibri"/>
              </a:rPr>
              <a:t>funkcja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estymująca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sieć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neuronowa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będzie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potrzebować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pamięci</a:t>
            </a:r>
            <a:r>
              <a:rPr lang="en-US">
                <a:ea typeface="Calibri"/>
                <a:cs typeface="Calibri"/>
              </a:rPr>
              <a:t> GPU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Jeśli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estymowany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wynik</a:t>
            </a:r>
            <a:r>
              <a:rPr lang="en-US">
                <a:ea typeface="Calibri"/>
                <a:cs typeface="Calibri"/>
              </a:rPr>
              <a:t> jest za </a:t>
            </a:r>
            <a:r>
              <a:rPr lang="en-US" err="1">
                <a:ea typeface="Calibri"/>
                <a:cs typeface="Calibri"/>
              </a:rPr>
              <a:t>duży</a:t>
            </a:r>
            <a:r>
              <a:rPr lang="en-US">
                <a:ea typeface="Calibri"/>
                <a:cs typeface="Calibri"/>
              </a:rPr>
              <a:t> to </a:t>
            </a:r>
            <a:r>
              <a:rPr lang="en-US" err="1">
                <a:ea typeface="Calibri"/>
                <a:cs typeface="Calibri"/>
              </a:rPr>
              <a:t>odrzuca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się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ją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Jeśli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przejdzie</a:t>
            </a:r>
            <a:r>
              <a:rPr lang="en-US">
                <a:ea typeface="Calibri"/>
                <a:cs typeface="Calibri"/>
              </a:rPr>
              <a:t>, ale program </a:t>
            </a:r>
            <a:r>
              <a:rPr lang="en-US" err="1">
                <a:ea typeface="Calibri"/>
                <a:cs typeface="Calibri"/>
              </a:rPr>
              <a:t>się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wywali</a:t>
            </a:r>
            <a:r>
              <a:rPr lang="en-US">
                <a:ea typeface="Calibri"/>
                <a:cs typeface="Calibri"/>
              </a:rPr>
              <a:t> to </a:t>
            </a:r>
            <a:r>
              <a:rPr lang="en-US" err="1">
                <a:ea typeface="Calibri"/>
                <a:cs typeface="Calibri"/>
              </a:rPr>
              <a:t>zmniejsza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się</a:t>
            </a:r>
            <a:r>
              <a:rPr lang="en-US">
                <a:ea typeface="Calibri"/>
                <a:cs typeface="Calibri"/>
              </a:rPr>
              <a:t> limit </a:t>
            </a:r>
            <a:r>
              <a:rPr lang="en-US" err="1">
                <a:ea typeface="Calibri"/>
                <a:cs typeface="Calibri"/>
              </a:rPr>
              <a:t>wielkości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sieci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neuronowej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96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65C4-BF82-0ED6-A183-4D51956B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2291-EA46-5CD6-E72D-90FCDE0C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Klasy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odpowiedzialne</a:t>
            </a:r>
            <a:r>
              <a:rPr lang="en-US">
                <a:ea typeface="+mn-lt"/>
                <a:cs typeface="+mn-lt"/>
              </a:rPr>
              <a:t> za preprocessing:</a:t>
            </a:r>
          </a:p>
          <a:p>
            <a:r>
              <a:rPr lang="en-US">
                <a:ea typeface="+mn-lt"/>
                <a:cs typeface="+mn-lt"/>
              </a:rPr>
              <a:t>Normalization</a:t>
            </a:r>
          </a:p>
          <a:p>
            <a:r>
              <a:rPr lang="en-US" err="1">
                <a:cs typeface="Calibri"/>
              </a:rPr>
              <a:t>TextToIntSequence</a:t>
            </a:r>
          </a:p>
          <a:p>
            <a:r>
              <a:rPr lang="en-US" err="1">
                <a:cs typeface="Calibri"/>
              </a:rPr>
              <a:t>SlidingWindow</a:t>
            </a:r>
          </a:p>
          <a:p>
            <a:r>
              <a:rPr lang="en-US" err="1">
                <a:cs typeface="Calibri"/>
              </a:rPr>
              <a:t>ImageAugmentation</a:t>
            </a:r>
          </a:p>
          <a:p>
            <a:r>
              <a:rPr lang="en-US" err="1">
                <a:cs typeface="Calibri"/>
              </a:rPr>
              <a:t>CategoricalToNumerical</a:t>
            </a:r>
          </a:p>
          <a:p>
            <a:r>
              <a:rPr lang="en-US" err="1">
                <a:cs typeface="Calibri"/>
              </a:rPr>
              <a:t>OneHotEncoder</a:t>
            </a:r>
          </a:p>
          <a:p>
            <a:r>
              <a:rPr lang="en-US" err="1">
                <a:cs typeface="Calibri"/>
              </a:rPr>
              <a:t>LabelEncoder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2FA1E14-5443-1061-7B22-7C9A3251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40" y="2494605"/>
            <a:ext cx="4453052" cy="3842364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0757EFA8-653B-C334-A0D2-F81F3C7A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07" y="440797"/>
            <a:ext cx="2743200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82987-D23F-9E6B-8730-C28EF0DE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Braki danych</a:t>
            </a:r>
            <a:endParaRPr lang="pl-PL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58BFF17-98EE-F436-88FD-079828396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638" y="1853504"/>
            <a:ext cx="7920721" cy="4276996"/>
          </a:xfrm>
        </p:spPr>
      </p:pic>
    </p:spTree>
    <p:extLst>
      <p:ext uri="{BB962C8B-B14F-4D97-AF65-F5344CB8AC3E}">
        <p14:creationId xmlns:p14="http://schemas.microsoft.com/office/powerpoint/2010/main" val="332767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F6FBA2-9D37-A1DB-397F-256B04DE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err="1">
                <a:cs typeface="Calibri Light"/>
              </a:rPr>
              <a:t>Task</a:t>
            </a:r>
            <a:r>
              <a:rPr lang="pl-PL">
                <a:cs typeface="Calibri Light"/>
              </a:rPr>
              <a:t>-Level</a:t>
            </a:r>
            <a:endParaRPr lang="pl-PL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6B6C22AF-5DF1-9AE6-606A-F23ED5453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876" y="1767675"/>
            <a:ext cx="7282443" cy="3895957"/>
          </a:xfrm>
        </p:spPr>
      </p:pic>
    </p:spTree>
    <p:extLst>
      <p:ext uri="{BB962C8B-B14F-4D97-AF65-F5344CB8AC3E}">
        <p14:creationId xmlns:p14="http://schemas.microsoft.com/office/powerpoint/2010/main" val="330089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55C322-AE14-5C47-2EC9-CF1CBD59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>
                <a:cs typeface="Calibri Light"/>
              </a:rPr>
              <a:t>Rodzaje modeli typu </a:t>
            </a:r>
            <a:r>
              <a:rPr lang="pl-PL" err="1">
                <a:cs typeface="Calibri Light"/>
              </a:rPr>
              <a:t>Task</a:t>
            </a:r>
            <a:r>
              <a:rPr lang="pl-PL">
                <a:cs typeface="Calibri Light"/>
              </a:rPr>
              <a:t>-Level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78D434-46F0-671D-4536-1E929F6A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93" y="17977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err="1">
                <a:ea typeface="+mn-lt"/>
                <a:cs typeface="+mn-lt"/>
              </a:rPr>
              <a:t>ImageClassifier</a:t>
            </a:r>
          </a:p>
          <a:p>
            <a:r>
              <a:rPr lang="pl-PL" err="1">
                <a:ea typeface="+mn-lt"/>
                <a:cs typeface="+mn-lt"/>
              </a:rPr>
              <a:t>ImageRegressor</a:t>
            </a:r>
          </a:p>
          <a:p>
            <a:r>
              <a:rPr lang="pl-PL" err="1">
                <a:ea typeface="+mn-lt"/>
                <a:cs typeface="+mn-lt"/>
              </a:rPr>
              <a:t>TextClassifier</a:t>
            </a:r>
          </a:p>
          <a:p>
            <a:r>
              <a:rPr lang="pl-PL" err="1">
                <a:ea typeface="+mn-lt"/>
                <a:cs typeface="+mn-lt"/>
              </a:rPr>
              <a:t>TextRegressor</a:t>
            </a:r>
          </a:p>
          <a:p>
            <a:r>
              <a:rPr lang="pl-PL" err="1">
                <a:ea typeface="+mn-lt"/>
                <a:cs typeface="+mn-lt"/>
              </a:rPr>
              <a:t>StructuredDataClassifier</a:t>
            </a:r>
          </a:p>
          <a:p>
            <a:r>
              <a:rPr lang="pl-PL" err="1">
                <a:ea typeface="+mn-lt"/>
                <a:cs typeface="+mn-lt"/>
              </a:rPr>
              <a:t>Structured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DataRegressor</a:t>
            </a:r>
            <a:endParaRPr lang="pl-PL">
              <a:ea typeface="+mn-lt"/>
              <a:cs typeface="+mn-lt"/>
            </a:endParaRPr>
          </a:p>
          <a:p>
            <a:r>
              <a:rPr lang="pl-PL" err="1">
                <a:ea typeface="+mn-lt"/>
                <a:cs typeface="+mn-lt"/>
              </a:rPr>
              <a:t>AutoModel</a:t>
            </a:r>
            <a:r>
              <a:rPr lang="pl-PL">
                <a:ea typeface="+mn-lt"/>
                <a:cs typeface="+mn-lt"/>
              </a:rPr>
              <a:t>.</a:t>
            </a:r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55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65F1A-0E64-065F-1764-22F234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err="1">
                <a:cs typeface="Calibri Light"/>
              </a:rPr>
              <a:t>AutoModel</a:t>
            </a:r>
            <a:r>
              <a:rPr lang="pl-PL">
                <a:cs typeface="Calibri Light"/>
              </a:rPr>
              <a:t> </a:t>
            </a:r>
            <a:r>
              <a:rPr lang="pl-PL" err="1">
                <a:cs typeface="Calibri Light"/>
              </a:rPr>
              <a:t>Task</a:t>
            </a:r>
            <a:r>
              <a:rPr lang="pl-PL">
                <a:cs typeface="Calibri Light"/>
              </a:rPr>
              <a:t>-Level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10B29A7-0BA2-7618-C45F-1F42B32D5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731" y="2480315"/>
            <a:ext cx="8257246" cy="1898959"/>
          </a:xfrm>
        </p:spPr>
      </p:pic>
    </p:spTree>
    <p:extLst>
      <p:ext uri="{BB962C8B-B14F-4D97-AF65-F5344CB8AC3E}">
        <p14:creationId xmlns:p14="http://schemas.microsoft.com/office/powerpoint/2010/main" val="95308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BC495F-8AAA-A317-4BE9-B32CCE73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err="1">
                <a:cs typeface="Calibri Light"/>
              </a:rPr>
              <a:t>AutoModel</a:t>
            </a:r>
            <a:r>
              <a:rPr lang="pl-PL">
                <a:cs typeface="Calibri Light"/>
              </a:rPr>
              <a:t> </a:t>
            </a:r>
            <a:r>
              <a:rPr lang="pl-PL" err="1">
                <a:cs typeface="Calibri Light"/>
              </a:rPr>
              <a:t>Search</a:t>
            </a:r>
            <a:r>
              <a:rPr lang="pl-PL">
                <a:cs typeface="Calibri Light"/>
              </a:rPr>
              <a:t>-Level</a:t>
            </a:r>
          </a:p>
        </p:txBody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CC74A68D-C0C7-3EC5-4084-0312C5E53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402" y="1935879"/>
            <a:ext cx="8159904" cy="3591854"/>
          </a:xfrm>
        </p:spPr>
      </p:pic>
    </p:spTree>
    <p:extLst>
      <p:ext uri="{BB962C8B-B14F-4D97-AF65-F5344CB8AC3E}">
        <p14:creationId xmlns:p14="http://schemas.microsoft.com/office/powerpoint/2010/main" val="244090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8B14AD-0FCE-E2D7-F158-4AB48004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>
                <a:cs typeface="Calibri Light"/>
              </a:rPr>
              <a:t>Rodzaje bloków </a:t>
            </a:r>
            <a:r>
              <a:rPr lang="pl-PL" err="1">
                <a:cs typeface="Calibri Light"/>
              </a:rPr>
              <a:t>Search</a:t>
            </a:r>
            <a:r>
              <a:rPr lang="pl-PL">
                <a:cs typeface="Calibri Light"/>
              </a:rPr>
              <a:t>-Level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32BFE7-F54E-26B3-954C-B623C487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2197332"/>
            <a:ext cx="567411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err="1">
                <a:ea typeface="+mn-lt"/>
                <a:cs typeface="+mn-lt"/>
              </a:rPr>
              <a:t>ConvBlock</a:t>
            </a:r>
            <a:endParaRPr lang="pl-PL">
              <a:ea typeface="+mn-lt"/>
              <a:cs typeface="+mn-lt"/>
            </a:endParaRPr>
          </a:p>
          <a:p>
            <a:r>
              <a:rPr lang="pl-PL" err="1">
                <a:ea typeface="+mn-lt"/>
                <a:cs typeface="+mn-lt"/>
              </a:rPr>
              <a:t>DenseBlock</a:t>
            </a:r>
            <a:endParaRPr lang="pl-PL">
              <a:ea typeface="+mn-lt"/>
              <a:cs typeface="+mn-lt"/>
            </a:endParaRPr>
          </a:p>
          <a:p>
            <a:r>
              <a:rPr lang="pl-PL" err="1">
                <a:ea typeface="+mn-lt"/>
                <a:cs typeface="+mn-lt"/>
              </a:rPr>
              <a:t>ResNetBlock</a:t>
            </a:r>
            <a:endParaRPr lang="pl-PL">
              <a:ea typeface="+mn-lt"/>
              <a:cs typeface="+mn-lt"/>
            </a:endParaRPr>
          </a:p>
          <a:p>
            <a:r>
              <a:rPr lang="pl-PL" err="1">
                <a:ea typeface="+mn-lt"/>
                <a:cs typeface="+mn-lt"/>
              </a:rPr>
              <a:t>RNNBlock</a:t>
            </a:r>
            <a:endParaRPr lang="pl-PL">
              <a:ea typeface="+mn-lt"/>
              <a:cs typeface="+mn-lt"/>
            </a:endParaRPr>
          </a:p>
          <a:p>
            <a:r>
              <a:rPr lang="pl-PL" err="1">
                <a:ea typeface="+mn-lt"/>
                <a:cs typeface="+mn-lt"/>
              </a:rPr>
              <a:t>XceptionBlock</a:t>
            </a:r>
            <a:endParaRPr lang="pl-PL">
              <a:ea typeface="+mn-lt"/>
              <a:cs typeface="+mn-lt"/>
            </a:endParaRPr>
          </a:p>
          <a:p>
            <a:r>
              <a:rPr lang="pl-PL" err="1">
                <a:ea typeface="+mn-lt"/>
                <a:cs typeface="+mn-lt"/>
              </a:rPr>
              <a:t>ImageBlock</a:t>
            </a:r>
            <a:r>
              <a:rPr lang="pl-PL">
                <a:ea typeface="+mn-lt"/>
                <a:cs typeface="+mn-lt"/>
              </a:rPr>
              <a:t> (wybiera z </a:t>
            </a:r>
            <a:r>
              <a:rPr lang="pl-PL" err="1">
                <a:ea typeface="+mn-lt"/>
                <a:cs typeface="+mn-lt"/>
              </a:rPr>
              <a:t>ResNetBlock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XceptionBlock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ConvBlock</a:t>
            </a:r>
            <a:r>
              <a:rPr lang="pl-PL">
                <a:ea typeface="+mn-lt"/>
                <a:cs typeface="+mn-lt"/>
              </a:rPr>
              <a:t>)</a:t>
            </a:r>
          </a:p>
          <a:p>
            <a:r>
              <a:rPr lang="pl-PL" err="1">
                <a:ea typeface="+mn-lt"/>
                <a:cs typeface="+mn-lt"/>
              </a:rPr>
              <a:t>StructuredDataBlock</a:t>
            </a:r>
          </a:p>
          <a:p>
            <a:r>
              <a:rPr lang="pl-PL" err="1">
                <a:ea typeface="+mn-lt"/>
                <a:cs typeface="+mn-lt"/>
              </a:rPr>
              <a:t>TextBlock</a:t>
            </a:r>
            <a:r>
              <a:rPr lang="pl-PL">
                <a:ea typeface="+mn-lt"/>
                <a:cs typeface="+mn-lt"/>
              </a:rPr>
              <a:t>.</a:t>
            </a:r>
            <a:endParaRPr lang="pl-PL">
              <a:cs typeface="Calibri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FACC04D-EEF2-F069-7144-D045B23D30CB}"/>
              </a:ext>
            </a:extLst>
          </p:cNvPr>
          <p:cNvSpPr txBox="1"/>
          <p:nvPr/>
        </p:nvSpPr>
        <p:spPr>
          <a:xfrm>
            <a:off x="775009" y="1546303"/>
            <a:ext cx="39233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/>
              <a:t>Bloki tworzące sieć</a:t>
            </a:r>
            <a:endParaRPr lang="pl-PL" sz="360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CBA1AB-7BAB-60E7-1B3D-DE9043C07E25}"/>
              </a:ext>
            </a:extLst>
          </p:cNvPr>
          <p:cNvSpPr txBox="1"/>
          <p:nvPr/>
        </p:nvSpPr>
        <p:spPr>
          <a:xfrm>
            <a:off x="7469226" y="154978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/>
              <a:t>Input bloki</a:t>
            </a:r>
            <a:endParaRPr lang="pl-PL" sz="3600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F5D2DE5-47FF-5CA7-DDA4-1935CC914F25}"/>
              </a:ext>
            </a:extLst>
          </p:cNvPr>
          <p:cNvSpPr txBox="1"/>
          <p:nvPr/>
        </p:nvSpPr>
        <p:spPr>
          <a:xfrm>
            <a:off x="7472711" y="2194467"/>
            <a:ext cx="374680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800">
                <a:ea typeface="+mn-lt"/>
                <a:cs typeface="+mn-lt"/>
              </a:rPr>
              <a:t>ImageInput</a:t>
            </a:r>
          </a:p>
          <a:p>
            <a:pPr marL="285750" indent="-285750">
              <a:buFont typeface="Arial"/>
              <a:buChar char="•"/>
            </a:pPr>
            <a:r>
              <a:rPr lang="pl-PL" sz="2800">
                <a:ea typeface="+mn-lt"/>
                <a:cs typeface="+mn-lt"/>
              </a:rPr>
              <a:t>Input</a:t>
            </a:r>
          </a:p>
          <a:p>
            <a:pPr marL="285750" indent="-285750">
              <a:buFont typeface="Arial"/>
              <a:buChar char="•"/>
            </a:pPr>
            <a:r>
              <a:rPr lang="pl-PL" sz="2800" err="1">
                <a:ea typeface="+mn-lt"/>
                <a:cs typeface="+mn-lt"/>
              </a:rPr>
              <a:t>StructuredDataInput</a:t>
            </a:r>
            <a:endParaRPr lang="pl-PL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2800" err="1">
                <a:ea typeface="+mn-lt"/>
                <a:cs typeface="+mn-lt"/>
              </a:rPr>
              <a:t>TextInput</a:t>
            </a:r>
            <a:endParaRPr lang="pl-PL" sz="2800">
              <a:cs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BA5211-879E-BFC4-131F-E11C680D1BB9}"/>
              </a:ext>
            </a:extLst>
          </p:cNvPr>
          <p:cNvSpPr txBox="1"/>
          <p:nvPr/>
        </p:nvSpPr>
        <p:spPr>
          <a:xfrm>
            <a:off x="7469226" y="401234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600" err="1"/>
              <a:t>Output</a:t>
            </a:r>
            <a:r>
              <a:rPr lang="pl-PL" sz="3600"/>
              <a:t> bloki</a:t>
            </a:r>
            <a:endParaRPr lang="pl-PL" sz="3600">
              <a:cs typeface="Calibri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F0D065A-A455-FF16-7B90-9A37AC6A3972}"/>
              </a:ext>
            </a:extLst>
          </p:cNvPr>
          <p:cNvSpPr txBox="1"/>
          <p:nvPr/>
        </p:nvSpPr>
        <p:spPr>
          <a:xfrm>
            <a:off x="7472710" y="4657027"/>
            <a:ext cx="37468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800" err="1">
                <a:ea typeface="+mn-lt"/>
                <a:cs typeface="+mn-lt"/>
              </a:rPr>
              <a:t>RegressionHead</a:t>
            </a:r>
            <a:endParaRPr lang="pl-PL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2800" err="1">
                <a:ea typeface="+mn-lt"/>
                <a:cs typeface="+mn-lt"/>
              </a:rPr>
              <a:t>ClassificationHead</a:t>
            </a:r>
          </a:p>
        </p:txBody>
      </p:sp>
    </p:spTree>
    <p:extLst>
      <p:ext uri="{BB962C8B-B14F-4D97-AF65-F5344CB8AC3E}">
        <p14:creationId xmlns:p14="http://schemas.microsoft.com/office/powerpoint/2010/main" val="11291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97552D-7E19-410D-7FB4-6FA4E753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7765"/>
            <a:ext cx="10905066" cy="31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0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EB1720-FB45-1673-9F7E-46518FF4D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9D3750-19EF-533D-4375-41EC74461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36" y="57394"/>
            <a:ext cx="8868924" cy="6490798"/>
          </a:xfrm>
        </p:spPr>
      </p:pic>
    </p:spTree>
    <p:extLst>
      <p:ext uri="{BB962C8B-B14F-4D97-AF65-F5344CB8AC3E}">
        <p14:creationId xmlns:p14="http://schemas.microsoft.com/office/powerpoint/2010/main" val="280937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CD9CE97-B85C-2AD3-5CE8-B68F16CC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31" r="-1" b="8616"/>
          <a:stretch/>
        </p:blipFill>
        <p:spPr>
          <a:xfrm>
            <a:off x="643467" y="1397236"/>
            <a:ext cx="10905066" cy="40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6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DEF0-A889-6FC5-3512-7F2ECB69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Dlaczego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powstał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AutoKeras</a:t>
            </a:r>
            <a:r>
              <a:rPr lang="en-US">
                <a:ea typeface="+mj-lt"/>
                <a:cs typeface="+mj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66E2-DFF8-A9E5-58B8-E19B1566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1. Wiele </a:t>
            </a:r>
            <a:r>
              <a:rPr lang="en-US" err="1">
                <a:cs typeface="Calibri"/>
              </a:rPr>
              <a:t>innych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</a:t>
            </a:r>
            <a:r>
              <a:rPr lang="en-US">
                <a:cs typeface="Calibri"/>
              </a:rPr>
              <a:t> jest </a:t>
            </a:r>
            <a:r>
              <a:rPr lang="en-US" err="1">
                <a:cs typeface="Calibri"/>
              </a:rPr>
              <a:t>przyjazne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użytkownika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bo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>
                <a:cs typeface="Calibri"/>
              </a:rPr>
              <a:t>Potrzeba </a:t>
            </a:r>
            <a:r>
              <a:rPr lang="en-US" err="1">
                <a:cs typeface="Calibri"/>
              </a:rPr>
              <a:t>wykorzystywać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usługi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chmurze</a:t>
            </a:r>
          </a:p>
          <a:p>
            <a:pPr lvl="1"/>
            <a:r>
              <a:rPr lang="en-US" err="1">
                <a:cs typeface="Calibri"/>
              </a:rPr>
              <a:t>Niekoniecznie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zapewniają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bezpieczeństwo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prywatność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danych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2. </a:t>
            </a:r>
            <a:r>
              <a:rPr lang="en-US" err="1">
                <a:cs typeface="Calibri"/>
              </a:rPr>
              <a:t>AutoKeras</a:t>
            </a:r>
            <a:r>
              <a:rPr lang="en-US">
                <a:cs typeface="Calibri"/>
              </a:rPr>
              <a:t> w </a:t>
            </a:r>
            <a:r>
              <a:rPr lang="en-US" err="1">
                <a:cs typeface="Calibri"/>
              </a:rPr>
              <a:t>założeniu</a:t>
            </a:r>
            <a:r>
              <a:rPr lang="en-US">
                <a:cs typeface="Calibri"/>
              </a:rPr>
              <a:t>:</a:t>
            </a:r>
          </a:p>
          <a:p>
            <a:pPr marL="914400" lvl="1" indent="-457200"/>
            <a:r>
              <a:rPr lang="en-US" err="1">
                <a:ea typeface="+mn-lt"/>
                <a:cs typeface="+mn-lt"/>
              </a:rPr>
              <a:t>Działa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lokalnie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Font typeface="Arial"/>
            </a:pPr>
            <a:r>
              <a:rPr lang="en-US">
                <a:cs typeface="Calibri"/>
              </a:rPr>
              <a:t>Jest open-source</a:t>
            </a:r>
          </a:p>
          <a:p>
            <a:pPr marL="914400" lvl="1" indent="-457200">
              <a:buFont typeface="Arial"/>
            </a:pPr>
            <a:r>
              <a:rPr lang="en-US">
                <a:cs typeface="Calibri"/>
              </a:rPr>
              <a:t>Jest </a:t>
            </a:r>
            <a:r>
              <a:rPr lang="en-US" err="1">
                <a:cs typeface="Calibri"/>
              </a:rPr>
              <a:t>łatwe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użyciu</a:t>
            </a:r>
          </a:p>
          <a:p>
            <a:pPr marL="914400" lvl="1" indent="-457200">
              <a:buFont typeface="Arial"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3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371A-A46C-5D2C-51D4-F3781DA0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Twórcom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zależało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na</a:t>
            </a:r>
            <a:r>
              <a:rPr lang="en-US">
                <a:cs typeface="Calibri Ligh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5EF1-FD15-2D4D-C0CB-3AB7119E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1. </a:t>
            </a:r>
            <a:r>
              <a:rPr lang="en-US" err="1">
                <a:cs typeface="Calibri"/>
              </a:rPr>
              <a:t>Stworzniu</a:t>
            </a:r>
            <a:r>
              <a:rPr lang="en-US">
                <a:cs typeface="Calibri"/>
              </a:rPr>
              <a:t> API, w </a:t>
            </a:r>
            <a:r>
              <a:rPr lang="en-US" err="1">
                <a:cs typeface="Calibri"/>
              </a:rPr>
              <a:t>taki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sposób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żeby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pPr lvl="1"/>
            <a:r>
              <a:rPr lang="en-US" err="1">
                <a:cs typeface="Calibri"/>
              </a:rPr>
              <a:t>Było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łatwe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nauczenia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ludzi</a:t>
            </a:r>
            <a:r>
              <a:rPr lang="en-US">
                <a:cs typeface="Calibri"/>
              </a:rPr>
              <a:t> z </a:t>
            </a:r>
            <a:r>
              <a:rPr lang="en-US" err="1">
                <a:cs typeface="Calibri"/>
              </a:rPr>
              <a:t>niewielkim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doświadczeniem</a:t>
            </a:r>
            <a:r>
              <a:rPr lang="en-US">
                <a:cs typeface="Calibri"/>
              </a:rPr>
              <a:t> w </a:t>
            </a:r>
            <a:r>
              <a:rPr lang="en-US" err="1">
                <a:cs typeface="Calibri"/>
              </a:rPr>
              <a:t>programowaniu</a:t>
            </a:r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Ludzie</a:t>
            </a:r>
            <a:r>
              <a:rPr lang="en-US">
                <a:cs typeface="Calibri"/>
              </a:rPr>
              <a:t> z </a:t>
            </a:r>
            <a:r>
              <a:rPr lang="en-US" err="1">
                <a:cs typeface="Calibri"/>
              </a:rPr>
              <a:t>większym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doświadczeniem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mogli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konfigurować</a:t>
            </a:r>
            <a:r>
              <a:rPr lang="en-US">
                <a:cs typeface="Calibri"/>
              </a:rPr>
              <a:t> system jak </a:t>
            </a:r>
            <a:r>
              <a:rPr lang="en-US" err="1">
                <a:cs typeface="Calibri"/>
              </a:rPr>
              <a:t>chcą</a:t>
            </a:r>
            <a:r>
              <a:rPr lang="en-US">
                <a:cs typeface="Calibri"/>
              </a:rPr>
              <a:t>.</a:t>
            </a: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2. </a:t>
            </a:r>
            <a:r>
              <a:rPr lang="en-US" err="1">
                <a:cs typeface="Calibri"/>
              </a:rPr>
              <a:t>Dobrym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użyciu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lokalnych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zasobów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obliczeniowych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pamięciowych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3. </a:t>
            </a:r>
            <a:r>
              <a:rPr lang="en-US" err="1">
                <a:cs typeface="Calibri"/>
              </a:rPr>
              <a:t>Elastyczności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jeśli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chodzi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pamięć</a:t>
            </a:r>
            <a:r>
              <a:rPr lang="en-US">
                <a:cs typeface="Calibri"/>
              </a:rPr>
              <a:t> GPU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5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AFC3-96DB-70B8-0452-56C96B3D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API ma </a:t>
            </a:r>
            <a:r>
              <a:rPr lang="en-US" err="1">
                <a:cs typeface="Calibri Light"/>
              </a:rPr>
              <a:t>dwa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poziomy</a:t>
            </a:r>
            <a:r>
              <a:rPr lang="en-US">
                <a:cs typeface="Calibri Ligh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0246-9671-64A1-9562-7C0210A9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Task-level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Search-level, w </a:t>
            </a:r>
            <a:r>
              <a:rPr lang="en-US" err="1">
                <a:cs typeface="Calibri"/>
              </a:rPr>
              <a:t>którym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użytkownik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robi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sam</a:t>
            </a:r>
            <a:r>
              <a:rPr lang="en-US">
                <a:cs typeface="Calibri"/>
              </a:rPr>
              <a:t> preprocessing i szuka </a:t>
            </a:r>
            <a:r>
              <a:rPr lang="en-US" err="1">
                <a:cs typeface="Calibri"/>
              </a:rPr>
              <a:t>specyficznego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typu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architektury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sieci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neuronowej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2D4FC86-0ABC-A9BF-5345-21A149C1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93" y="1953341"/>
            <a:ext cx="5058507" cy="14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7B38-6D35-7D78-6EC4-075976CA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2. </a:t>
            </a:r>
            <a:r>
              <a:rPr lang="en-US" kern="1200" err="1">
                <a:latin typeface="+mj-lt"/>
                <a:ea typeface="+mj-ea"/>
                <a:cs typeface="+mj-cs"/>
              </a:rPr>
              <a:t>Użycie</a:t>
            </a:r>
            <a:r>
              <a:rPr lang="en-US" kern="1200">
                <a:latin typeface="+mj-lt"/>
                <a:ea typeface="+mj-ea"/>
                <a:cs typeface="+mj-cs"/>
              </a:rPr>
              <a:t> CPU, GPU </a:t>
            </a:r>
            <a:r>
              <a:rPr lang="en-US" kern="1200" err="1">
                <a:latin typeface="+mj-lt"/>
                <a:ea typeface="+mj-ea"/>
                <a:cs typeface="+mj-cs"/>
              </a:rPr>
              <a:t>i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latin typeface="+mj-lt"/>
                <a:ea typeface="+mj-ea"/>
                <a:cs typeface="+mj-cs"/>
              </a:rPr>
              <a:t>pamięci</a:t>
            </a:r>
            <a:endParaRPr lang="en-US" kern="1200" err="1">
              <a:latin typeface="+mj-lt"/>
              <a:ea typeface="Calibri Light"/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AC8536F-F16A-07AE-26BB-EA064D6C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9" y="2039648"/>
            <a:ext cx="5184445" cy="3786208"/>
          </a:xfrm>
          <a:prstGeom prst="rect">
            <a:avLst/>
          </a:prstGeom>
        </p:spPr>
      </p:pic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3A879842-2EC2-A48C-BB03-A206D289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70" y="2039111"/>
            <a:ext cx="5820507" cy="37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Dlaczego powstał AutoKeras?</vt:lpstr>
      <vt:lpstr>Twórcom zależało na:</vt:lpstr>
      <vt:lpstr>1. API ma dwa poziomy:</vt:lpstr>
      <vt:lpstr>2. Użycie CPU, GPU i pamięci</vt:lpstr>
      <vt:lpstr>3. Elastyczność jeśli chodzi o pamięć GPU</vt:lpstr>
      <vt:lpstr>Preprocessing</vt:lpstr>
      <vt:lpstr>Braki danych</vt:lpstr>
      <vt:lpstr>Task-Level</vt:lpstr>
      <vt:lpstr>Rodzaje modeli typu Task-Level</vt:lpstr>
      <vt:lpstr>AutoModel Task-Level</vt:lpstr>
      <vt:lpstr>AutoModel Search-Level</vt:lpstr>
      <vt:lpstr>Rodzaje bloków Search-Level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2022-04-05T13:20:39Z</dcterms:created>
  <dcterms:modified xsi:type="dcterms:W3CDTF">2022-04-06T21:25:47Z</dcterms:modified>
</cp:coreProperties>
</file>