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70" r:id="rId9"/>
    <p:sldId id="277" r:id="rId10"/>
    <p:sldId id="271" r:id="rId11"/>
    <p:sldId id="262" r:id="rId12"/>
    <p:sldId id="263" r:id="rId13"/>
    <p:sldId id="264" r:id="rId14"/>
    <p:sldId id="265" r:id="rId15"/>
    <p:sldId id="266" r:id="rId16"/>
    <p:sldId id="267" r:id="rId17"/>
    <p:sldId id="268" r:id="rId18"/>
    <p:sldId id="272" r:id="rId19"/>
    <p:sldId id="274" r:id="rId20"/>
    <p:sldId id="275" r:id="rId21"/>
    <p:sldId id="273"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2B374F-870D-4810-9603-9866F69894D0}">
          <p14:sldIdLst>
            <p14:sldId id="256"/>
            <p14:sldId id="257"/>
            <p14:sldId id="258"/>
            <p14:sldId id="259"/>
            <p14:sldId id="260"/>
            <p14:sldId id="261"/>
            <p14:sldId id="269"/>
            <p14:sldId id="270"/>
            <p14:sldId id="277"/>
            <p14:sldId id="271"/>
            <p14:sldId id="262"/>
            <p14:sldId id="263"/>
            <p14:sldId id="264"/>
            <p14:sldId id="265"/>
            <p14:sldId id="266"/>
            <p14:sldId id="267"/>
            <p14:sldId id="268"/>
            <p14:sldId id="272"/>
            <p14:sldId id="274"/>
            <p14:sldId id="275"/>
            <p14:sldId id="273"/>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5" d="100"/>
          <a:sy n="115" d="100"/>
        </p:scale>
        <p:origin x="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2" name="Picture 11">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4" name="Picture 13">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6" name="Freeform: Shape 15">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10B86-2FB5-4928-B243-AF9BDC351C6B}"/>
              </a:ext>
            </a:extLst>
          </p:cNvPr>
          <p:cNvSpPr>
            <a:spLocks noGrp="1"/>
          </p:cNvSpPr>
          <p:nvPr>
            <p:ph type="ctrTitle"/>
          </p:nvPr>
        </p:nvSpPr>
        <p:spPr>
          <a:xfrm>
            <a:off x="4392900" y="2688336"/>
            <a:ext cx="6767224" cy="3182239"/>
          </a:xfrm>
        </p:spPr>
        <p:txBody>
          <a:bodyPr anchor="t">
            <a:normAutofit/>
          </a:bodyPr>
          <a:lstStyle/>
          <a:p>
            <a:r>
              <a:rPr lang="en-GB" sz="6600"/>
              <a:t>Take-Home </a:t>
            </a:r>
            <a:br>
              <a:rPr lang="en-GB" sz="6600"/>
            </a:br>
            <a:r>
              <a:rPr lang="en-GB" sz="6600"/>
              <a:t>Technical Assessment</a:t>
            </a:r>
          </a:p>
        </p:txBody>
      </p:sp>
      <p:sp>
        <p:nvSpPr>
          <p:cNvPr id="3" name="Subtitle 2">
            <a:extLst>
              <a:ext uri="{FF2B5EF4-FFF2-40B4-BE49-F238E27FC236}">
                <a16:creationId xmlns:a16="http://schemas.microsoft.com/office/drawing/2014/main" id="{807D2C09-4F3F-4F36-A9B6-002936D009DC}"/>
              </a:ext>
            </a:extLst>
          </p:cNvPr>
          <p:cNvSpPr>
            <a:spLocks noGrp="1"/>
          </p:cNvSpPr>
          <p:nvPr>
            <p:ph type="subTitle" idx="1"/>
          </p:nvPr>
        </p:nvSpPr>
        <p:spPr>
          <a:xfrm>
            <a:off x="4392899" y="1578992"/>
            <a:ext cx="6767225" cy="889888"/>
          </a:xfrm>
        </p:spPr>
        <p:txBody>
          <a:bodyPr anchor="b">
            <a:normAutofit/>
          </a:bodyPr>
          <a:lstStyle/>
          <a:p>
            <a:r>
              <a:rPr lang="en-GB" sz="2000">
                <a:solidFill>
                  <a:schemeClr val="accent2"/>
                </a:solidFill>
              </a:rPr>
              <a:t>Denis Kalyan</a:t>
            </a:r>
          </a:p>
        </p:txBody>
      </p:sp>
    </p:spTree>
    <p:extLst>
      <p:ext uri="{BB962C8B-B14F-4D97-AF65-F5344CB8AC3E}">
        <p14:creationId xmlns:p14="http://schemas.microsoft.com/office/powerpoint/2010/main" val="8970995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1A90-BD46-4F1E-AB03-F305A7BE352D}"/>
              </a:ext>
            </a:extLst>
          </p:cNvPr>
          <p:cNvSpPr>
            <a:spLocks noGrp="1"/>
          </p:cNvSpPr>
          <p:nvPr>
            <p:ph type="title"/>
          </p:nvPr>
        </p:nvSpPr>
        <p:spPr>
          <a:xfrm>
            <a:off x="190690" y="1023839"/>
            <a:ext cx="3785181" cy="5571072"/>
          </a:xfrm>
        </p:spPr>
        <p:txBody>
          <a:bodyPr>
            <a:normAutofit/>
          </a:bodyPr>
          <a:lstStyle/>
          <a:p>
            <a:r>
              <a:rPr lang="en-GB" dirty="0"/>
              <a:t>Removing Outliers from features</a:t>
            </a:r>
          </a:p>
        </p:txBody>
      </p:sp>
      <p:pic>
        <p:nvPicPr>
          <p:cNvPr id="5" name="Picture 4">
            <a:extLst>
              <a:ext uri="{FF2B5EF4-FFF2-40B4-BE49-F238E27FC236}">
                <a16:creationId xmlns:a16="http://schemas.microsoft.com/office/drawing/2014/main" id="{80B38715-3192-4FA9-8113-98D3DCA3161C}"/>
              </a:ext>
            </a:extLst>
          </p:cNvPr>
          <p:cNvPicPr>
            <a:picLocks noChangeAspect="1"/>
          </p:cNvPicPr>
          <p:nvPr/>
        </p:nvPicPr>
        <p:blipFill>
          <a:blip r:embed="rId3"/>
          <a:stretch>
            <a:fillRect/>
          </a:stretch>
        </p:blipFill>
        <p:spPr>
          <a:xfrm>
            <a:off x="8193947" y="608978"/>
            <a:ext cx="3774180" cy="3104263"/>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D39DDB78-DED4-4086-9D0B-EE39C251132F}"/>
              </a:ext>
            </a:extLst>
          </p:cNvPr>
          <p:cNvPicPr>
            <a:picLocks noChangeAspect="1"/>
          </p:cNvPicPr>
          <p:nvPr/>
        </p:nvPicPr>
        <p:blipFill>
          <a:blip r:embed="rId4"/>
          <a:stretch>
            <a:fillRect/>
          </a:stretch>
        </p:blipFill>
        <p:spPr>
          <a:xfrm>
            <a:off x="3620330" y="608978"/>
            <a:ext cx="3904732" cy="3104263"/>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0200D29D-18A7-4780-A087-728D011357EA}"/>
              </a:ext>
            </a:extLst>
          </p:cNvPr>
          <p:cNvSpPr>
            <a:spLocks noGrp="1"/>
          </p:cNvSpPr>
          <p:nvPr>
            <p:ph idx="1"/>
          </p:nvPr>
        </p:nvSpPr>
        <p:spPr>
          <a:xfrm>
            <a:off x="3975871" y="3291374"/>
            <a:ext cx="6838885" cy="3718398"/>
          </a:xfrm>
        </p:spPr>
        <p:txBody>
          <a:bodyPr>
            <a:normAutofit/>
          </a:bodyPr>
          <a:lstStyle/>
          <a:p>
            <a:r>
              <a:rPr lang="en-GB" dirty="0"/>
              <a:t>There were 5 features that had really skewed data, they were: ‘</a:t>
            </a:r>
            <a:r>
              <a:rPr lang="en-GB" dirty="0" err="1"/>
              <a:t>open_accounts</a:t>
            </a:r>
            <a:r>
              <a:rPr lang="en-GB" dirty="0"/>
              <a:t>’, ‘</a:t>
            </a:r>
            <a:r>
              <a:rPr lang="en-GB" dirty="0" err="1"/>
              <a:t>credit_card_usage</a:t>
            </a:r>
            <a:r>
              <a:rPr lang="en-GB" dirty="0"/>
              <a:t>’, ‘</a:t>
            </a:r>
            <a:r>
              <a:rPr lang="en-GB" dirty="0" err="1"/>
              <a:t>credit_card_balance</a:t>
            </a:r>
            <a:r>
              <a:rPr lang="en-GB" dirty="0"/>
              <a:t>’, ‘</a:t>
            </a:r>
            <a:r>
              <a:rPr lang="en-GB" dirty="0" err="1"/>
              <a:t>nr_accounts</a:t>
            </a:r>
            <a:r>
              <a:rPr lang="en-GB" dirty="0"/>
              <a:t>’ and ‘</a:t>
            </a:r>
            <a:r>
              <a:rPr lang="en-GB" dirty="0" err="1"/>
              <a:t>annual_income</a:t>
            </a:r>
            <a:r>
              <a:rPr lang="en-GB" dirty="0"/>
              <a:t>’.</a:t>
            </a:r>
          </a:p>
          <a:p>
            <a:r>
              <a:rPr lang="en-GB" dirty="0"/>
              <a:t>Outliers skew the data and skewed data is bad for a machine learning model as it will train the model on features which have much larger numbers than they should have, this will lead to the model being less accurate and provide wrong predictions. </a:t>
            </a:r>
          </a:p>
        </p:txBody>
      </p:sp>
      <p:sp>
        <p:nvSpPr>
          <p:cNvPr id="8" name="Arrow: Right 7">
            <a:extLst>
              <a:ext uri="{FF2B5EF4-FFF2-40B4-BE49-F238E27FC236}">
                <a16:creationId xmlns:a16="http://schemas.microsoft.com/office/drawing/2014/main" id="{134AE037-855F-4EDB-BB0D-99D1355BA672}"/>
              </a:ext>
            </a:extLst>
          </p:cNvPr>
          <p:cNvSpPr/>
          <p:nvPr/>
        </p:nvSpPr>
        <p:spPr>
          <a:xfrm>
            <a:off x="7646427" y="2161109"/>
            <a:ext cx="415637" cy="267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854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2" name="Picture 15">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7BED621F-B3DA-470F-B353-4DEB6B46B5F4}"/>
              </a:ext>
            </a:extLst>
          </p:cNvPr>
          <p:cNvPicPr>
            <a:picLocks noChangeAspect="1"/>
          </p:cNvPicPr>
          <p:nvPr/>
        </p:nvPicPr>
        <p:blipFill rotWithShape="1">
          <a:blip r:embed="rId4"/>
          <a:srcRect l="8794" t="20903" r="297" b="2488"/>
          <a:stretch/>
        </p:blipFill>
        <p:spPr>
          <a:xfrm>
            <a:off x="20" y="10"/>
            <a:ext cx="12191980" cy="6857990"/>
          </a:xfrm>
          <a:prstGeom prst="rect">
            <a:avLst/>
          </a:prstGeom>
        </p:spPr>
      </p:pic>
      <p:pic>
        <p:nvPicPr>
          <p:cNvPr id="113" name="Picture 17">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4" name="Picture 19">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15"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86F35D76-E9F3-4082-85A2-9798A4ADB1DA}"/>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800">
                <a:solidFill>
                  <a:schemeClr val="bg2">
                    <a:lumMod val="75000"/>
                  </a:schemeClr>
                </a:solidFill>
              </a:rPr>
              <a:t>Exploratory data analysis</a:t>
            </a:r>
          </a:p>
        </p:txBody>
      </p:sp>
    </p:spTree>
    <p:extLst>
      <p:ext uri="{BB962C8B-B14F-4D97-AF65-F5344CB8AC3E}">
        <p14:creationId xmlns:p14="http://schemas.microsoft.com/office/powerpoint/2010/main" val="215439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C45C-64BE-4CAF-B1CA-E63E957A29C8}"/>
              </a:ext>
            </a:extLst>
          </p:cNvPr>
          <p:cNvSpPr>
            <a:spLocks noGrp="1"/>
          </p:cNvSpPr>
          <p:nvPr>
            <p:ph type="title"/>
          </p:nvPr>
        </p:nvSpPr>
        <p:spPr>
          <a:xfrm>
            <a:off x="825909" y="435522"/>
            <a:ext cx="3979205" cy="1453363"/>
          </a:xfrm>
        </p:spPr>
        <p:txBody>
          <a:bodyPr>
            <a:normAutofit/>
          </a:bodyPr>
          <a:lstStyle/>
          <a:p>
            <a:r>
              <a:rPr lang="en-GB" dirty="0"/>
              <a:t>Loan Status</a:t>
            </a:r>
          </a:p>
        </p:txBody>
      </p:sp>
      <p:sp>
        <p:nvSpPr>
          <p:cNvPr id="3" name="Content Placeholder 2">
            <a:extLst>
              <a:ext uri="{FF2B5EF4-FFF2-40B4-BE49-F238E27FC236}">
                <a16:creationId xmlns:a16="http://schemas.microsoft.com/office/drawing/2014/main" id="{D80CC4C6-0BCB-4049-A032-2082F79C7E42}"/>
              </a:ext>
            </a:extLst>
          </p:cNvPr>
          <p:cNvSpPr>
            <a:spLocks noGrp="1"/>
          </p:cNvSpPr>
          <p:nvPr>
            <p:ph idx="1"/>
          </p:nvPr>
        </p:nvSpPr>
        <p:spPr>
          <a:xfrm>
            <a:off x="802178" y="1610031"/>
            <a:ext cx="4002936" cy="3637935"/>
          </a:xfrm>
        </p:spPr>
        <p:txBody>
          <a:bodyPr>
            <a:normAutofit fontScale="92500" lnSpcReduction="10000"/>
          </a:bodyPr>
          <a:lstStyle/>
          <a:p>
            <a:r>
              <a:rPr lang="en-GB" dirty="0"/>
              <a:t>This will be the dependent variable in this model. </a:t>
            </a:r>
          </a:p>
          <a:p>
            <a:r>
              <a:rPr lang="en-GB" dirty="0"/>
              <a:t>We can see that this is already an unbalanced dataset.</a:t>
            </a:r>
          </a:p>
          <a:p>
            <a:r>
              <a:rPr lang="en-GB" dirty="0"/>
              <a:t>As we can see the three bars that are negative are ‘Charged off’, ‘Late (&gt; 90 days) and ‘Default</a:t>
            </a:r>
          </a:p>
          <a:p>
            <a:r>
              <a:rPr lang="en-GB" dirty="0"/>
              <a:t>Charged off: a declaration by a creditor that an amount of debt is unlikely to be collected.</a:t>
            </a:r>
          </a:p>
          <a:p>
            <a:r>
              <a:rPr lang="en-GB" dirty="0"/>
              <a:t>Default: the failure to repay a debt including interest or principal on a loan or security.</a:t>
            </a:r>
          </a:p>
        </p:txBody>
      </p:sp>
      <p:pic>
        <p:nvPicPr>
          <p:cNvPr id="4" name="Picture 3">
            <a:extLst>
              <a:ext uri="{FF2B5EF4-FFF2-40B4-BE49-F238E27FC236}">
                <a16:creationId xmlns:a16="http://schemas.microsoft.com/office/drawing/2014/main" id="{1D9AC0DF-5F34-417C-8726-767A850C1E82}"/>
              </a:ext>
            </a:extLst>
          </p:cNvPr>
          <p:cNvPicPr>
            <a:picLocks noChangeAspect="1"/>
          </p:cNvPicPr>
          <p:nvPr/>
        </p:nvPicPr>
        <p:blipFill>
          <a:blip r:embed="rId3"/>
          <a:stretch>
            <a:fillRect/>
          </a:stretch>
        </p:blipFill>
        <p:spPr>
          <a:xfrm>
            <a:off x="5470374" y="1447932"/>
            <a:ext cx="6095593" cy="39621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2912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E17D-F5B5-4CEF-AB99-2B1E1C2F7BE7}"/>
              </a:ext>
            </a:extLst>
          </p:cNvPr>
          <p:cNvSpPr>
            <a:spLocks noGrp="1"/>
          </p:cNvSpPr>
          <p:nvPr>
            <p:ph type="title"/>
          </p:nvPr>
        </p:nvSpPr>
        <p:spPr>
          <a:xfrm>
            <a:off x="825909" y="658765"/>
            <a:ext cx="3979205" cy="1453363"/>
          </a:xfrm>
        </p:spPr>
        <p:txBody>
          <a:bodyPr>
            <a:normAutofit fontScale="90000"/>
          </a:bodyPr>
          <a:lstStyle/>
          <a:p>
            <a:r>
              <a:rPr lang="en-GB" dirty="0"/>
              <a:t>Distribution of good and bad loans</a:t>
            </a:r>
          </a:p>
        </p:txBody>
      </p:sp>
      <p:sp>
        <p:nvSpPr>
          <p:cNvPr id="3" name="Content Placeholder 2">
            <a:extLst>
              <a:ext uri="{FF2B5EF4-FFF2-40B4-BE49-F238E27FC236}">
                <a16:creationId xmlns:a16="http://schemas.microsoft.com/office/drawing/2014/main" id="{397C3D8F-678E-42ED-9328-4EDD5B9BCE0B}"/>
              </a:ext>
            </a:extLst>
          </p:cNvPr>
          <p:cNvSpPr>
            <a:spLocks noGrp="1"/>
          </p:cNvSpPr>
          <p:nvPr>
            <p:ph idx="1"/>
          </p:nvPr>
        </p:nvSpPr>
        <p:spPr>
          <a:xfrm>
            <a:off x="802178" y="2112128"/>
            <a:ext cx="4002936" cy="3637935"/>
          </a:xfrm>
        </p:spPr>
        <p:txBody>
          <a:bodyPr>
            <a:normAutofit fontScale="92500"/>
          </a:bodyPr>
          <a:lstStyle/>
          <a:p>
            <a:r>
              <a:rPr lang="en-GB" dirty="0"/>
              <a:t>I made a new feature called ‘</a:t>
            </a:r>
            <a:r>
              <a:rPr lang="en-GB" dirty="0" err="1"/>
              <a:t>loan_condition</a:t>
            </a:r>
            <a:r>
              <a:rPr lang="en-GB" dirty="0"/>
              <a:t>’ which has 2 variables of ‘Good Loan’ and ‘Bad Loan’.</a:t>
            </a:r>
          </a:p>
          <a:p>
            <a:r>
              <a:rPr lang="en-GB" dirty="0"/>
              <a:t>This was derived from the ‘</a:t>
            </a:r>
            <a:r>
              <a:rPr lang="en-GB" dirty="0" err="1"/>
              <a:t>loan_status</a:t>
            </a:r>
            <a:r>
              <a:rPr lang="en-GB" dirty="0"/>
              <a:t>’ feature where ‘Fully Paid’ and ‘Ongoing’ were marked as good loans and the rest are bad loans.</a:t>
            </a:r>
          </a:p>
          <a:p>
            <a:r>
              <a:rPr lang="en-GB" dirty="0"/>
              <a:t>This distribution shows the amount of good and bad loans taken out each year.</a:t>
            </a:r>
          </a:p>
          <a:p>
            <a:r>
              <a:rPr lang="en-GB" dirty="0"/>
              <a:t>There is a clear increase in the amount of loans taken out each year.</a:t>
            </a:r>
          </a:p>
        </p:txBody>
      </p:sp>
      <p:pic>
        <p:nvPicPr>
          <p:cNvPr id="4" name="Picture 3">
            <a:extLst>
              <a:ext uri="{FF2B5EF4-FFF2-40B4-BE49-F238E27FC236}">
                <a16:creationId xmlns:a16="http://schemas.microsoft.com/office/drawing/2014/main" id="{96FAAEB6-6B17-4188-B081-49696262A94C}"/>
              </a:ext>
            </a:extLst>
          </p:cNvPr>
          <p:cNvPicPr>
            <a:picLocks noChangeAspect="1"/>
          </p:cNvPicPr>
          <p:nvPr/>
        </p:nvPicPr>
        <p:blipFill>
          <a:blip r:embed="rId3"/>
          <a:stretch>
            <a:fillRect/>
          </a:stretch>
        </p:blipFill>
        <p:spPr>
          <a:xfrm>
            <a:off x="5294229" y="1905637"/>
            <a:ext cx="6095593" cy="327638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4333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C2814F0-FF8F-4EB1-867D-E94204C44E5B}"/>
              </a:ext>
            </a:extLst>
          </p:cNvPr>
          <p:cNvSpPr>
            <a:spLocks noGrp="1"/>
          </p:cNvSpPr>
          <p:nvPr>
            <p:ph type="title"/>
          </p:nvPr>
        </p:nvSpPr>
        <p:spPr>
          <a:xfrm>
            <a:off x="716844" y="396528"/>
            <a:ext cx="10127192" cy="931340"/>
          </a:xfrm>
        </p:spPr>
        <p:txBody>
          <a:bodyPr vert="horz" lIns="91440" tIns="45720" rIns="91440" bIns="45720" rtlCol="0" anchor="b">
            <a:normAutofit/>
          </a:bodyPr>
          <a:lstStyle/>
          <a:p>
            <a:pPr algn="ctr">
              <a:lnSpc>
                <a:spcPct val="90000"/>
              </a:lnSpc>
            </a:pPr>
            <a:r>
              <a:rPr lang="en-US" sz="2800" dirty="0"/>
              <a:t>Loan status by </a:t>
            </a:r>
            <a:br>
              <a:rPr lang="en-US" sz="2800" dirty="0"/>
            </a:br>
            <a:r>
              <a:rPr lang="en-US" sz="2800" dirty="0"/>
              <a:t>interest rate/loan amount</a:t>
            </a:r>
          </a:p>
        </p:txBody>
      </p:sp>
      <p:pic>
        <p:nvPicPr>
          <p:cNvPr id="3" name="Picture 2">
            <a:extLst>
              <a:ext uri="{FF2B5EF4-FFF2-40B4-BE49-F238E27FC236}">
                <a16:creationId xmlns:a16="http://schemas.microsoft.com/office/drawing/2014/main" id="{F06CF2F7-117C-4DE0-B712-430ADDDD91CB}"/>
              </a:ext>
            </a:extLst>
          </p:cNvPr>
          <p:cNvPicPr>
            <a:picLocks noChangeAspect="1"/>
          </p:cNvPicPr>
          <p:nvPr/>
        </p:nvPicPr>
        <p:blipFill>
          <a:blip r:embed="rId4"/>
          <a:stretch>
            <a:fillRect/>
          </a:stretch>
        </p:blipFill>
        <p:spPr>
          <a:xfrm>
            <a:off x="2145074" y="1559024"/>
            <a:ext cx="3635366"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10C7278C-ECB9-48ED-AC63-982EDA35DD49}"/>
              </a:ext>
            </a:extLst>
          </p:cNvPr>
          <p:cNvPicPr>
            <a:picLocks noChangeAspect="1"/>
          </p:cNvPicPr>
          <p:nvPr/>
        </p:nvPicPr>
        <p:blipFill>
          <a:blip r:embed="rId5"/>
          <a:stretch>
            <a:fillRect/>
          </a:stretch>
        </p:blipFill>
        <p:spPr>
          <a:xfrm>
            <a:off x="6767968" y="1559024"/>
            <a:ext cx="3532567"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50194C06-5440-485E-A914-BE19763A644A}"/>
              </a:ext>
            </a:extLst>
          </p:cNvPr>
          <p:cNvSpPr txBox="1"/>
          <p:nvPr/>
        </p:nvSpPr>
        <p:spPr>
          <a:xfrm>
            <a:off x="2189952" y="5528346"/>
            <a:ext cx="7180975" cy="369332"/>
          </a:xfrm>
          <a:prstGeom prst="rect">
            <a:avLst/>
          </a:prstGeom>
          <a:noFill/>
        </p:spPr>
        <p:txBody>
          <a:bodyPr wrap="square" rtlCol="0">
            <a:spAutoFit/>
          </a:bodyPr>
          <a:lstStyle/>
          <a:p>
            <a:pPr>
              <a:spcAft>
                <a:spcPts val="600"/>
              </a:spcAft>
            </a:pPr>
            <a:r>
              <a:rPr lang="en-GB" dirty="0"/>
              <a:t>Looking at the two graphs, ‘Bad Loan’ is overall higher on both.</a:t>
            </a:r>
          </a:p>
        </p:txBody>
      </p:sp>
    </p:spTree>
    <p:extLst>
      <p:ext uri="{BB962C8B-B14F-4D97-AF65-F5344CB8AC3E}">
        <p14:creationId xmlns:p14="http://schemas.microsoft.com/office/powerpoint/2010/main" val="47021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367D-3188-4687-B578-5630D8657B82}"/>
              </a:ext>
            </a:extLst>
          </p:cNvPr>
          <p:cNvSpPr>
            <a:spLocks noGrp="1"/>
          </p:cNvSpPr>
          <p:nvPr>
            <p:ph type="title"/>
          </p:nvPr>
        </p:nvSpPr>
        <p:spPr>
          <a:xfrm>
            <a:off x="456117" y="481529"/>
            <a:ext cx="5114258" cy="1600945"/>
          </a:xfrm>
        </p:spPr>
        <p:txBody>
          <a:bodyPr>
            <a:normAutofit fontScale="90000"/>
          </a:bodyPr>
          <a:lstStyle/>
          <a:p>
            <a:r>
              <a:rPr lang="en-GB" dirty="0"/>
              <a:t>Distribution of loan amount and interest rate per year</a:t>
            </a:r>
          </a:p>
        </p:txBody>
      </p:sp>
      <p:sp>
        <p:nvSpPr>
          <p:cNvPr id="16" name="Rectangle 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59A168-F246-4B33-884A-323FF01CD8D6}"/>
              </a:ext>
            </a:extLst>
          </p:cNvPr>
          <p:cNvSpPr>
            <a:spLocks noGrp="1"/>
          </p:cNvSpPr>
          <p:nvPr>
            <p:ph idx="1"/>
          </p:nvPr>
        </p:nvSpPr>
        <p:spPr>
          <a:xfrm>
            <a:off x="547893" y="2082474"/>
            <a:ext cx="4099947" cy="3649133"/>
          </a:xfrm>
        </p:spPr>
        <p:txBody>
          <a:bodyPr>
            <a:normAutofit/>
          </a:bodyPr>
          <a:lstStyle/>
          <a:p>
            <a:r>
              <a:rPr lang="en-GB" dirty="0"/>
              <a:t>The average loan amount is higher each year but it looks like it is starting to level off.</a:t>
            </a:r>
          </a:p>
          <a:p>
            <a:r>
              <a:rPr lang="en-GB" dirty="0"/>
              <a:t>Interest Rates seem to have reached the peak in 2013 and have dipped lower from that year.</a:t>
            </a:r>
          </a:p>
        </p:txBody>
      </p:sp>
      <p:sp>
        <p:nvSpPr>
          <p:cNvPr id="1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F96F4F-C839-4F1E-8AAA-76AD09675DE1}"/>
              </a:ext>
            </a:extLst>
          </p:cNvPr>
          <p:cNvPicPr>
            <a:picLocks noChangeAspect="1"/>
          </p:cNvPicPr>
          <p:nvPr/>
        </p:nvPicPr>
        <p:blipFill>
          <a:blip r:embed="rId3"/>
          <a:stretch>
            <a:fillRect/>
          </a:stretch>
        </p:blipFill>
        <p:spPr>
          <a:xfrm>
            <a:off x="6856492" y="733077"/>
            <a:ext cx="3877337" cy="2636590"/>
          </a:xfrm>
          <a:prstGeom prst="roundRect">
            <a:avLst>
              <a:gd name="adj" fmla="val 4207"/>
            </a:avLst>
          </a:prstGeom>
          <a:ln w="50800" cap="sq" cmpd="dbl">
            <a:noFill/>
            <a:miter lim="800000"/>
          </a:ln>
          <a:effectLst/>
        </p:spPr>
      </p:pic>
      <p:pic>
        <p:nvPicPr>
          <p:cNvPr id="4" name="Picture 3">
            <a:extLst>
              <a:ext uri="{FF2B5EF4-FFF2-40B4-BE49-F238E27FC236}">
                <a16:creationId xmlns:a16="http://schemas.microsoft.com/office/drawing/2014/main" id="{8DEAAE3B-4A31-41BE-9FA3-D28115E26306}"/>
              </a:ext>
            </a:extLst>
          </p:cNvPr>
          <p:cNvPicPr>
            <a:picLocks noChangeAspect="1"/>
          </p:cNvPicPr>
          <p:nvPr/>
        </p:nvPicPr>
        <p:blipFill>
          <a:blip r:embed="rId4"/>
          <a:stretch>
            <a:fillRect/>
          </a:stretch>
        </p:blipFill>
        <p:spPr>
          <a:xfrm>
            <a:off x="6797743" y="3483966"/>
            <a:ext cx="3994833"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39419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F4E7-974A-4075-BF92-B7A5B3E9C10E}"/>
              </a:ext>
            </a:extLst>
          </p:cNvPr>
          <p:cNvSpPr>
            <a:spLocks noGrp="1"/>
          </p:cNvSpPr>
          <p:nvPr>
            <p:ph type="title"/>
          </p:nvPr>
        </p:nvSpPr>
        <p:spPr>
          <a:xfrm>
            <a:off x="825909" y="808055"/>
            <a:ext cx="3979205" cy="1453363"/>
          </a:xfrm>
        </p:spPr>
        <p:txBody>
          <a:bodyPr>
            <a:normAutofit/>
          </a:bodyPr>
          <a:lstStyle/>
          <a:p>
            <a:pPr>
              <a:lnSpc>
                <a:spcPct val="90000"/>
              </a:lnSpc>
            </a:pPr>
            <a:r>
              <a:rPr lang="en-GB" sz="3300"/>
              <a:t>Interest rate distribution by term</a:t>
            </a:r>
          </a:p>
        </p:txBody>
      </p:sp>
      <p:sp>
        <p:nvSpPr>
          <p:cNvPr id="3" name="Content Placeholder 2">
            <a:extLst>
              <a:ext uri="{FF2B5EF4-FFF2-40B4-BE49-F238E27FC236}">
                <a16:creationId xmlns:a16="http://schemas.microsoft.com/office/drawing/2014/main" id="{453515C5-771D-4EEA-B1D7-8830143B5A50}"/>
              </a:ext>
            </a:extLst>
          </p:cNvPr>
          <p:cNvSpPr>
            <a:spLocks noGrp="1"/>
          </p:cNvSpPr>
          <p:nvPr>
            <p:ph idx="1"/>
          </p:nvPr>
        </p:nvSpPr>
        <p:spPr>
          <a:xfrm>
            <a:off x="802178" y="2261420"/>
            <a:ext cx="4002936" cy="3637935"/>
          </a:xfrm>
        </p:spPr>
        <p:txBody>
          <a:bodyPr>
            <a:normAutofit/>
          </a:bodyPr>
          <a:lstStyle/>
          <a:p>
            <a:r>
              <a:rPr lang="en-GB" dirty="0"/>
              <a:t>Interest rates tend to be higher for the longer term loan rather than the short term loan.</a:t>
            </a:r>
          </a:p>
        </p:txBody>
      </p:sp>
      <p:pic>
        <p:nvPicPr>
          <p:cNvPr id="6" name="Picture 5">
            <a:extLst>
              <a:ext uri="{FF2B5EF4-FFF2-40B4-BE49-F238E27FC236}">
                <a16:creationId xmlns:a16="http://schemas.microsoft.com/office/drawing/2014/main" id="{7D2B7EBE-6CDA-4AF5-9A6D-9C15308C9B10}"/>
              </a:ext>
            </a:extLst>
          </p:cNvPr>
          <p:cNvPicPr>
            <a:picLocks noChangeAspect="1"/>
          </p:cNvPicPr>
          <p:nvPr/>
        </p:nvPicPr>
        <p:blipFill>
          <a:blip r:embed="rId3"/>
          <a:stretch>
            <a:fillRect/>
          </a:stretch>
        </p:blipFill>
        <p:spPr>
          <a:xfrm>
            <a:off x="5289752" y="1252524"/>
            <a:ext cx="6095593" cy="4190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229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1B44-E7C8-44C8-9F1A-297AC3AA19F6}"/>
              </a:ext>
            </a:extLst>
          </p:cNvPr>
          <p:cNvSpPr>
            <a:spLocks noGrp="1"/>
          </p:cNvSpPr>
          <p:nvPr>
            <p:ph type="title"/>
          </p:nvPr>
        </p:nvSpPr>
        <p:spPr>
          <a:xfrm>
            <a:off x="648930" y="796213"/>
            <a:ext cx="5147730" cy="1648407"/>
          </a:xfrm>
        </p:spPr>
        <p:txBody>
          <a:bodyPr>
            <a:normAutofit/>
          </a:bodyPr>
          <a:lstStyle/>
          <a:p>
            <a:r>
              <a:rPr lang="en-GB" dirty="0"/>
              <a:t>Distribution of loan purpose</a:t>
            </a:r>
          </a:p>
        </p:txBody>
      </p:sp>
      <p:sp>
        <p:nvSpPr>
          <p:cNvPr id="3" name="Content Placeholder 2">
            <a:extLst>
              <a:ext uri="{FF2B5EF4-FFF2-40B4-BE49-F238E27FC236}">
                <a16:creationId xmlns:a16="http://schemas.microsoft.com/office/drawing/2014/main" id="{70665792-2A14-42FB-9034-F843660635A3}"/>
              </a:ext>
            </a:extLst>
          </p:cNvPr>
          <p:cNvSpPr>
            <a:spLocks noGrp="1"/>
          </p:cNvSpPr>
          <p:nvPr>
            <p:ph idx="1"/>
          </p:nvPr>
        </p:nvSpPr>
        <p:spPr>
          <a:xfrm>
            <a:off x="648930" y="2438200"/>
            <a:ext cx="5147730" cy="3637935"/>
          </a:xfrm>
        </p:spPr>
        <p:txBody>
          <a:bodyPr>
            <a:normAutofit/>
          </a:bodyPr>
          <a:lstStyle/>
          <a:p>
            <a:r>
              <a:rPr lang="en-GB" dirty="0"/>
              <a:t>Here we can see that most of the loans were taken out because of loan consolidation followed by paying off their credit card.</a:t>
            </a:r>
          </a:p>
        </p:txBody>
      </p:sp>
      <p:pic>
        <p:nvPicPr>
          <p:cNvPr id="4" name="Picture 3">
            <a:extLst>
              <a:ext uri="{FF2B5EF4-FFF2-40B4-BE49-F238E27FC236}">
                <a16:creationId xmlns:a16="http://schemas.microsoft.com/office/drawing/2014/main" id="{6FFE7631-6602-4305-AC87-C2BE4EDCBD4C}"/>
              </a:ext>
            </a:extLst>
          </p:cNvPr>
          <p:cNvPicPr>
            <a:picLocks noChangeAspect="1"/>
          </p:cNvPicPr>
          <p:nvPr/>
        </p:nvPicPr>
        <p:blipFill>
          <a:blip r:embed="rId3"/>
          <a:stretch>
            <a:fillRect/>
          </a:stretch>
        </p:blipFill>
        <p:spPr>
          <a:xfrm>
            <a:off x="6096000" y="1183778"/>
            <a:ext cx="5927978" cy="44904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9371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69A8-6097-4E58-94D3-CCA52B76968A}"/>
              </a:ext>
            </a:extLst>
          </p:cNvPr>
          <p:cNvSpPr>
            <a:spLocks noGrp="1"/>
          </p:cNvSpPr>
          <p:nvPr>
            <p:ph type="title"/>
          </p:nvPr>
        </p:nvSpPr>
        <p:spPr>
          <a:xfrm>
            <a:off x="825909" y="808055"/>
            <a:ext cx="3979205" cy="1453363"/>
          </a:xfrm>
        </p:spPr>
        <p:txBody>
          <a:bodyPr>
            <a:normAutofit/>
          </a:bodyPr>
          <a:lstStyle/>
          <a:p>
            <a:r>
              <a:rPr lang="en-GB" dirty="0"/>
              <a:t>Correlation Matrix</a:t>
            </a:r>
          </a:p>
        </p:txBody>
      </p:sp>
      <p:sp>
        <p:nvSpPr>
          <p:cNvPr id="3" name="Content Placeholder 2">
            <a:extLst>
              <a:ext uri="{FF2B5EF4-FFF2-40B4-BE49-F238E27FC236}">
                <a16:creationId xmlns:a16="http://schemas.microsoft.com/office/drawing/2014/main" id="{1A0C3FF9-BBB6-495D-A431-9B55B05D471F}"/>
              </a:ext>
            </a:extLst>
          </p:cNvPr>
          <p:cNvSpPr>
            <a:spLocks noGrp="1"/>
          </p:cNvSpPr>
          <p:nvPr>
            <p:ph idx="1"/>
          </p:nvPr>
        </p:nvSpPr>
        <p:spPr>
          <a:xfrm>
            <a:off x="802178" y="2261420"/>
            <a:ext cx="4002936" cy="3637935"/>
          </a:xfrm>
        </p:spPr>
        <p:txBody>
          <a:bodyPr>
            <a:normAutofit/>
          </a:bodyPr>
          <a:lstStyle/>
          <a:p>
            <a:r>
              <a:rPr lang="en-GB" dirty="0"/>
              <a:t>Looking at the Correlation Matrix, we can see that ‘</a:t>
            </a:r>
            <a:r>
              <a:rPr lang="en-GB" dirty="0" err="1"/>
              <a:t>credit_score</a:t>
            </a:r>
            <a:r>
              <a:rPr lang="en-GB" dirty="0"/>
              <a:t>’ has come out to have the least correlation with the rest of the variables, therefore it would be able to be the most predictable feature and it will not skew the model.</a:t>
            </a:r>
          </a:p>
          <a:p>
            <a:r>
              <a:rPr lang="en-GB" dirty="0"/>
              <a:t>‘loan amount’ and ‘instalment’ are very highly correlated </a:t>
            </a:r>
          </a:p>
          <a:p>
            <a:r>
              <a:rPr lang="en-GB" dirty="0"/>
              <a:t>‘</a:t>
            </a:r>
            <a:r>
              <a:rPr lang="en-GB" dirty="0" err="1"/>
              <a:t>amount_payed</a:t>
            </a:r>
            <a:r>
              <a:rPr lang="en-GB" dirty="0"/>
              <a:t>’ and ‘</a:t>
            </a:r>
            <a:r>
              <a:rPr lang="en-GB" dirty="0" err="1"/>
              <a:t>loan_amount</a:t>
            </a:r>
            <a:r>
              <a:rPr lang="en-GB" dirty="0"/>
              <a:t>’</a:t>
            </a:r>
          </a:p>
        </p:txBody>
      </p:sp>
      <p:pic>
        <p:nvPicPr>
          <p:cNvPr id="6" name="Picture 5">
            <a:extLst>
              <a:ext uri="{FF2B5EF4-FFF2-40B4-BE49-F238E27FC236}">
                <a16:creationId xmlns:a16="http://schemas.microsoft.com/office/drawing/2014/main" id="{2B44C99F-69AE-44E3-B942-BEC6A990805F}"/>
              </a:ext>
            </a:extLst>
          </p:cNvPr>
          <p:cNvPicPr>
            <a:picLocks noChangeAspect="1"/>
          </p:cNvPicPr>
          <p:nvPr/>
        </p:nvPicPr>
        <p:blipFill>
          <a:blip r:embed="rId3"/>
          <a:stretch>
            <a:fillRect/>
          </a:stretch>
        </p:blipFill>
        <p:spPr>
          <a:xfrm>
            <a:off x="5438149" y="796413"/>
            <a:ext cx="5798799"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4696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A21D-EBD5-4E5A-B784-E46149F4373C}"/>
              </a:ext>
            </a:extLst>
          </p:cNvPr>
          <p:cNvSpPr>
            <a:spLocks noGrp="1"/>
          </p:cNvSpPr>
          <p:nvPr>
            <p:ph type="title"/>
          </p:nvPr>
        </p:nvSpPr>
        <p:spPr>
          <a:xfrm>
            <a:off x="685802" y="609600"/>
            <a:ext cx="6282266" cy="1456267"/>
          </a:xfrm>
        </p:spPr>
        <p:txBody>
          <a:bodyPr>
            <a:normAutofit/>
          </a:bodyPr>
          <a:lstStyle/>
          <a:p>
            <a:r>
              <a:rPr lang="en-GB" dirty="0"/>
              <a:t>Model #1 </a:t>
            </a:r>
          </a:p>
        </p:txBody>
      </p:sp>
      <p:sp>
        <p:nvSpPr>
          <p:cNvPr id="3" name="Content Placeholder 2">
            <a:extLst>
              <a:ext uri="{FF2B5EF4-FFF2-40B4-BE49-F238E27FC236}">
                <a16:creationId xmlns:a16="http://schemas.microsoft.com/office/drawing/2014/main" id="{66D16CC6-C739-40D4-9A95-3A296F9BCD0B}"/>
              </a:ext>
            </a:extLst>
          </p:cNvPr>
          <p:cNvSpPr>
            <a:spLocks noGrp="1"/>
          </p:cNvSpPr>
          <p:nvPr>
            <p:ph idx="1"/>
          </p:nvPr>
        </p:nvSpPr>
        <p:spPr>
          <a:xfrm>
            <a:off x="685802" y="2142067"/>
            <a:ext cx="6282266" cy="3649133"/>
          </a:xfrm>
        </p:spPr>
        <p:txBody>
          <a:bodyPr>
            <a:normAutofit fontScale="92500" lnSpcReduction="10000"/>
          </a:bodyPr>
          <a:lstStyle/>
          <a:p>
            <a:r>
              <a:rPr lang="en-GB" dirty="0"/>
              <a:t>Out of all the different machine learning algorithms that I ran on the dataset after I finished feature engineering and cleaning, the best performing model was the Random Forest Classifier</a:t>
            </a:r>
          </a:p>
          <a:p>
            <a:r>
              <a:rPr lang="en-GB" dirty="0"/>
              <a:t>The hyper parameters that I chose to use are: ‘</a:t>
            </a:r>
            <a:r>
              <a:rPr lang="en-GB" dirty="0" err="1"/>
              <a:t>n_estimators</a:t>
            </a:r>
            <a:r>
              <a:rPr lang="en-GB" dirty="0"/>
              <a:t>’ ,  ‘</a:t>
            </a:r>
            <a:r>
              <a:rPr lang="en-GB" dirty="0" err="1"/>
              <a:t>max_depth</a:t>
            </a:r>
            <a:r>
              <a:rPr lang="en-GB" dirty="0"/>
              <a:t>’ and ‘</a:t>
            </a:r>
            <a:r>
              <a:rPr lang="en-GB" dirty="0" err="1"/>
              <a:t>max_features</a:t>
            </a:r>
            <a:r>
              <a:rPr lang="en-GB" dirty="0"/>
              <a:t>’</a:t>
            </a:r>
          </a:p>
          <a:p>
            <a:r>
              <a:rPr lang="en-GB" dirty="0" err="1"/>
              <a:t>n_estimators</a:t>
            </a:r>
            <a:r>
              <a:rPr lang="en-GB" dirty="0"/>
              <a:t>: The number of trees in the forest</a:t>
            </a:r>
          </a:p>
          <a:p>
            <a:r>
              <a:rPr lang="en-GB" dirty="0" err="1"/>
              <a:t>max_depth</a:t>
            </a:r>
            <a:r>
              <a:rPr lang="en-GB" dirty="0"/>
              <a:t>: The maximum depth of the tree</a:t>
            </a:r>
          </a:p>
          <a:p>
            <a:r>
              <a:rPr lang="en-GB" dirty="0" err="1"/>
              <a:t>max_features</a:t>
            </a:r>
            <a:r>
              <a:rPr lang="en-GB" dirty="0"/>
              <a:t>: The number of features to consider when looking for the best split</a:t>
            </a:r>
          </a:p>
          <a:p>
            <a:r>
              <a:rPr lang="en-GB" dirty="0"/>
              <a:t>I used a grid search to find the best inputs for each parameter to help get better scoring for the model </a:t>
            </a:r>
            <a:r>
              <a:rPr lang="en-GB" dirty="0" err="1"/>
              <a:t>n_estimators</a:t>
            </a:r>
            <a:r>
              <a:rPr lang="en-GB" dirty="0"/>
              <a:t>=300, </a:t>
            </a:r>
            <a:r>
              <a:rPr lang="en-GB" dirty="0" err="1"/>
              <a:t>max_depth</a:t>
            </a:r>
            <a:r>
              <a:rPr lang="en-GB" dirty="0"/>
              <a:t>=9, </a:t>
            </a:r>
            <a:r>
              <a:rPr lang="en-GB" dirty="0" err="1"/>
              <a:t>max_features</a:t>
            </a:r>
            <a:r>
              <a:rPr lang="en-GB" dirty="0"/>
              <a:t>='auto'</a:t>
            </a:r>
          </a:p>
        </p:txBody>
      </p:sp>
      <p:pic>
        <p:nvPicPr>
          <p:cNvPr id="4" name="Picture 3">
            <a:extLst>
              <a:ext uri="{FF2B5EF4-FFF2-40B4-BE49-F238E27FC236}">
                <a16:creationId xmlns:a16="http://schemas.microsoft.com/office/drawing/2014/main" id="{5E04E3B4-7D33-47A1-861E-B176D4885C39}"/>
              </a:ext>
            </a:extLst>
          </p:cNvPr>
          <p:cNvPicPr>
            <a:picLocks noChangeAspect="1"/>
          </p:cNvPicPr>
          <p:nvPr/>
        </p:nvPicPr>
        <p:blipFill>
          <a:blip r:embed="rId3"/>
          <a:stretch>
            <a:fillRect/>
          </a:stretch>
        </p:blipFill>
        <p:spPr>
          <a:xfrm>
            <a:off x="7656250" y="2720566"/>
            <a:ext cx="4154006" cy="23366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1417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EA89-3F30-40D5-A715-E963D335A515}"/>
              </a:ext>
            </a:extLst>
          </p:cNvPr>
          <p:cNvSpPr>
            <a:spLocks noGrp="1"/>
          </p:cNvSpPr>
          <p:nvPr>
            <p:ph type="title"/>
          </p:nvPr>
        </p:nvSpPr>
        <p:spPr/>
        <p:txBody>
          <a:bodyPr/>
          <a:lstStyle/>
          <a:p>
            <a:r>
              <a:rPr lang="en-GB" dirty="0"/>
              <a:t>Task 	</a:t>
            </a:r>
          </a:p>
        </p:txBody>
      </p:sp>
      <p:sp>
        <p:nvSpPr>
          <p:cNvPr id="3" name="Content Placeholder 2">
            <a:extLst>
              <a:ext uri="{FF2B5EF4-FFF2-40B4-BE49-F238E27FC236}">
                <a16:creationId xmlns:a16="http://schemas.microsoft.com/office/drawing/2014/main" id="{B615D943-2B98-4285-A4F0-58E4B4EDADDF}"/>
              </a:ext>
            </a:extLst>
          </p:cNvPr>
          <p:cNvSpPr>
            <a:spLocks noGrp="1"/>
          </p:cNvSpPr>
          <p:nvPr>
            <p:ph idx="1"/>
          </p:nvPr>
        </p:nvSpPr>
        <p:spPr/>
        <p:txBody>
          <a:bodyPr/>
          <a:lstStyle/>
          <a:p>
            <a:r>
              <a:rPr lang="en-GB" dirty="0"/>
              <a:t>The loan is one of the most important products of the banking world. Banks are trying to figure out how to get more customers to subscribe to their loan, however even when a customer is approved they can still default on a loan. To prevent this banks would like to develop a method to predict customers’ behaviours. </a:t>
            </a:r>
          </a:p>
          <a:p>
            <a:r>
              <a:rPr lang="en-GB" dirty="0"/>
              <a:t>British Challenger Bank gave me data based on the performance of their loan issued from 2009 to 2015.</a:t>
            </a:r>
          </a:p>
          <a:p>
            <a:r>
              <a:rPr lang="en-GB" dirty="0"/>
              <a:t>Use the data to build a model to help their credit analyst assess new loan applications. The model will be able to predict if a loan would be defaulted on(Charged Off). </a:t>
            </a:r>
          </a:p>
          <a:p>
            <a:endParaRPr lang="en-GB" dirty="0"/>
          </a:p>
        </p:txBody>
      </p:sp>
    </p:spTree>
    <p:extLst>
      <p:ext uri="{BB962C8B-B14F-4D97-AF65-F5344CB8AC3E}">
        <p14:creationId xmlns:p14="http://schemas.microsoft.com/office/powerpoint/2010/main" val="1581345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F175-8387-435D-81DB-E2E11048E25F}"/>
              </a:ext>
            </a:extLst>
          </p:cNvPr>
          <p:cNvSpPr>
            <a:spLocks noGrp="1"/>
          </p:cNvSpPr>
          <p:nvPr>
            <p:ph type="title"/>
          </p:nvPr>
        </p:nvSpPr>
        <p:spPr/>
        <p:txBody>
          <a:bodyPr/>
          <a:lstStyle/>
          <a:p>
            <a:r>
              <a:rPr lang="en-GB" dirty="0"/>
              <a:t>Results for model #1</a:t>
            </a:r>
          </a:p>
        </p:txBody>
      </p:sp>
      <p:sp>
        <p:nvSpPr>
          <p:cNvPr id="3" name="Content Placeholder 2">
            <a:extLst>
              <a:ext uri="{FF2B5EF4-FFF2-40B4-BE49-F238E27FC236}">
                <a16:creationId xmlns:a16="http://schemas.microsoft.com/office/drawing/2014/main" id="{A46551B7-14CD-4E09-A395-B56769C3167E}"/>
              </a:ext>
            </a:extLst>
          </p:cNvPr>
          <p:cNvSpPr>
            <a:spLocks noGrp="1"/>
          </p:cNvSpPr>
          <p:nvPr>
            <p:ph idx="1"/>
          </p:nvPr>
        </p:nvSpPr>
        <p:spPr>
          <a:xfrm>
            <a:off x="786468" y="1886631"/>
            <a:ext cx="5309532" cy="3649133"/>
          </a:xfrm>
        </p:spPr>
        <p:txBody>
          <a:bodyPr>
            <a:normAutofit lnSpcReduction="10000"/>
          </a:bodyPr>
          <a:lstStyle/>
          <a:p>
            <a:r>
              <a:rPr lang="en-GB" dirty="0"/>
              <a:t>Precision:  0.9072925368359313</a:t>
            </a:r>
          </a:p>
          <a:p>
            <a:r>
              <a:rPr lang="en-GB" dirty="0"/>
              <a:t>Recall: 0.8387886555588419</a:t>
            </a:r>
          </a:p>
          <a:p>
            <a:r>
              <a:rPr lang="en-GB" dirty="0"/>
              <a:t>Accuracy: 0.7798112709902412</a:t>
            </a:r>
          </a:p>
          <a:p>
            <a:r>
              <a:rPr lang="en-GB" dirty="0"/>
              <a:t>We are predicting which loans will be defaulted on therefore we are looking at reducing the number of false positives so at the amount of people that the model predicts as eligible for the loan but they will still default. </a:t>
            </a:r>
          </a:p>
          <a:p>
            <a:r>
              <a:rPr lang="en-GB" dirty="0" err="1"/>
              <a:t>Percision</a:t>
            </a:r>
            <a:r>
              <a:rPr lang="en-GB" dirty="0"/>
              <a:t> has a really high result and as I'm using the </a:t>
            </a:r>
            <a:r>
              <a:rPr lang="en-GB" dirty="0" err="1"/>
              <a:t>RandomForestClassifier</a:t>
            </a:r>
            <a:r>
              <a:rPr lang="en-GB" dirty="0"/>
              <a:t> it is highly unlikely that the data overfit.</a:t>
            </a:r>
          </a:p>
          <a:p>
            <a:endParaRPr lang="en-GB" dirty="0"/>
          </a:p>
        </p:txBody>
      </p:sp>
      <p:graphicFrame>
        <p:nvGraphicFramePr>
          <p:cNvPr id="6" name="Table 6">
            <a:extLst>
              <a:ext uri="{FF2B5EF4-FFF2-40B4-BE49-F238E27FC236}">
                <a16:creationId xmlns:a16="http://schemas.microsoft.com/office/drawing/2014/main" id="{478F2D73-4CCE-471D-88B7-254770D56D5B}"/>
              </a:ext>
            </a:extLst>
          </p:cNvPr>
          <p:cNvGraphicFramePr>
            <a:graphicFrameLocks noGrp="1"/>
          </p:cNvGraphicFramePr>
          <p:nvPr>
            <p:extLst>
              <p:ext uri="{D42A27DB-BD31-4B8C-83A1-F6EECF244321}">
                <p14:modId xmlns:p14="http://schemas.microsoft.com/office/powerpoint/2010/main" val="795138567"/>
              </p:ext>
            </p:extLst>
          </p:nvPr>
        </p:nvGraphicFramePr>
        <p:xfrm>
          <a:off x="7622258" y="2506769"/>
          <a:ext cx="3714459" cy="2029017"/>
        </p:xfrm>
        <a:graphic>
          <a:graphicData uri="http://schemas.openxmlformats.org/drawingml/2006/table">
            <a:tbl>
              <a:tblPr firstRow="1" bandRow="1">
                <a:tableStyleId>{5C22544A-7EE6-4342-B048-85BDC9FD1C3A}</a:tableStyleId>
              </a:tblPr>
              <a:tblGrid>
                <a:gridCol w="1238153">
                  <a:extLst>
                    <a:ext uri="{9D8B030D-6E8A-4147-A177-3AD203B41FA5}">
                      <a16:colId xmlns:a16="http://schemas.microsoft.com/office/drawing/2014/main" val="1547719938"/>
                    </a:ext>
                  </a:extLst>
                </a:gridCol>
                <a:gridCol w="1238153">
                  <a:extLst>
                    <a:ext uri="{9D8B030D-6E8A-4147-A177-3AD203B41FA5}">
                      <a16:colId xmlns:a16="http://schemas.microsoft.com/office/drawing/2014/main" val="611347304"/>
                    </a:ext>
                  </a:extLst>
                </a:gridCol>
                <a:gridCol w="1238153">
                  <a:extLst>
                    <a:ext uri="{9D8B030D-6E8A-4147-A177-3AD203B41FA5}">
                      <a16:colId xmlns:a16="http://schemas.microsoft.com/office/drawing/2014/main" val="2767246458"/>
                    </a:ext>
                  </a:extLst>
                </a:gridCol>
              </a:tblGrid>
              <a:tr h="676339">
                <a:tc>
                  <a:txBody>
                    <a:bodyPr/>
                    <a:lstStyle/>
                    <a:p>
                      <a:endParaRPr lang="en-GB" dirty="0"/>
                    </a:p>
                  </a:txBody>
                  <a:tcPr/>
                </a:tc>
                <a:tc>
                  <a:txBody>
                    <a:bodyPr/>
                    <a:lstStyle/>
                    <a:p>
                      <a:r>
                        <a:rPr lang="en-GB" dirty="0"/>
                        <a:t>Negative</a:t>
                      </a:r>
                    </a:p>
                  </a:txBody>
                  <a:tcPr/>
                </a:tc>
                <a:tc>
                  <a:txBody>
                    <a:bodyPr/>
                    <a:lstStyle/>
                    <a:p>
                      <a:r>
                        <a:rPr lang="en-GB" dirty="0"/>
                        <a:t>Positive</a:t>
                      </a:r>
                    </a:p>
                  </a:txBody>
                  <a:tcPr/>
                </a:tc>
                <a:extLst>
                  <a:ext uri="{0D108BD9-81ED-4DB2-BD59-A6C34878D82A}">
                    <a16:rowId xmlns:a16="http://schemas.microsoft.com/office/drawing/2014/main" val="2848771761"/>
                  </a:ext>
                </a:extLst>
              </a:tr>
              <a:tr h="676339">
                <a:tc>
                  <a:txBody>
                    <a:bodyPr/>
                    <a:lstStyle/>
                    <a:p>
                      <a:r>
                        <a:rPr lang="en-GB" dirty="0"/>
                        <a:t>Negative</a:t>
                      </a:r>
                    </a:p>
                  </a:txBody>
                  <a:tcPr/>
                </a:tc>
                <a:tc>
                  <a:txBody>
                    <a:bodyPr/>
                    <a:lstStyle/>
                    <a:p>
                      <a:r>
                        <a:rPr lang="en-GB" dirty="0"/>
                        <a:t>2172</a:t>
                      </a:r>
                    </a:p>
                    <a:p>
                      <a:r>
                        <a:rPr lang="en-GB" dirty="0"/>
                        <a:t>(TN)</a:t>
                      </a:r>
                    </a:p>
                  </a:txBody>
                  <a:tcPr/>
                </a:tc>
                <a:tc>
                  <a:txBody>
                    <a:bodyPr/>
                    <a:lstStyle/>
                    <a:p>
                      <a:r>
                        <a:rPr lang="en-GB" dirty="0"/>
                        <a:t>5216</a:t>
                      </a:r>
                    </a:p>
                    <a:p>
                      <a:r>
                        <a:rPr lang="en-GB" dirty="0"/>
                        <a:t>(FP)</a:t>
                      </a:r>
                    </a:p>
                  </a:txBody>
                  <a:tcPr/>
                </a:tc>
                <a:extLst>
                  <a:ext uri="{0D108BD9-81ED-4DB2-BD59-A6C34878D82A}">
                    <a16:rowId xmlns:a16="http://schemas.microsoft.com/office/drawing/2014/main" val="401303306"/>
                  </a:ext>
                </a:extLst>
              </a:tr>
              <a:tr h="676339">
                <a:tc>
                  <a:txBody>
                    <a:bodyPr/>
                    <a:lstStyle/>
                    <a:p>
                      <a:r>
                        <a:rPr lang="en-GB" dirty="0"/>
                        <a:t>Positive</a:t>
                      </a:r>
                    </a:p>
                  </a:txBody>
                  <a:tcPr/>
                </a:tc>
                <a:tc>
                  <a:txBody>
                    <a:bodyPr/>
                    <a:lstStyle/>
                    <a:p>
                      <a:r>
                        <a:rPr lang="en-GB" dirty="0"/>
                        <a:t>9811</a:t>
                      </a:r>
                    </a:p>
                    <a:p>
                      <a:r>
                        <a:rPr lang="en-GB" dirty="0"/>
                        <a:t>(FN)</a:t>
                      </a:r>
                    </a:p>
                  </a:txBody>
                  <a:tcPr/>
                </a:tc>
                <a:tc>
                  <a:txBody>
                    <a:bodyPr/>
                    <a:lstStyle/>
                    <a:p>
                      <a:r>
                        <a:rPr lang="en-GB" dirty="0"/>
                        <a:t>51047</a:t>
                      </a:r>
                    </a:p>
                    <a:p>
                      <a:r>
                        <a:rPr lang="en-GB" dirty="0"/>
                        <a:t>(TP)</a:t>
                      </a:r>
                    </a:p>
                  </a:txBody>
                  <a:tcPr/>
                </a:tc>
                <a:extLst>
                  <a:ext uri="{0D108BD9-81ED-4DB2-BD59-A6C34878D82A}">
                    <a16:rowId xmlns:a16="http://schemas.microsoft.com/office/drawing/2014/main" val="2721328920"/>
                  </a:ext>
                </a:extLst>
              </a:tr>
            </a:tbl>
          </a:graphicData>
        </a:graphic>
      </p:graphicFrame>
      <p:sp>
        <p:nvSpPr>
          <p:cNvPr id="8" name="TextBox 7">
            <a:extLst>
              <a:ext uri="{FF2B5EF4-FFF2-40B4-BE49-F238E27FC236}">
                <a16:creationId xmlns:a16="http://schemas.microsoft.com/office/drawing/2014/main" id="{F6762731-A356-488B-999B-F42C325BA818}"/>
              </a:ext>
            </a:extLst>
          </p:cNvPr>
          <p:cNvSpPr txBox="1"/>
          <p:nvPr/>
        </p:nvSpPr>
        <p:spPr>
          <a:xfrm>
            <a:off x="8939330" y="2061237"/>
            <a:ext cx="3669324" cy="369332"/>
          </a:xfrm>
          <a:prstGeom prst="rect">
            <a:avLst/>
          </a:prstGeom>
          <a:noFill/>
        </p:spPr>
        <p:txBody>
          <a:bodyPr wrap="square" rtlCol="0">
            <a:spAutoFit/>
          </a:bodyPr>
          <a:lstStyle/>
          <a:p>
            <a:r>
              <a:rPr lang="en-GB" dirty="0"/>
              <a:t>Predictive</a:t>
            </a:r>
          </a:p>
        </p:txBody>
      </p:sp>
      <p:sp>
        <p:nvSpPr>
          <p:cNvPr id="9" name="TextBox 8">
            <a:extLst>
              <a:ext uri="{FF2B5EF4-FFF2-40B4-BE49-F238E27FC236}">
                <a16:creationId xmlns:a16="http://schemas.microsoft.com/office/drawing/2014/main" id="{6D47A741-3B2E-41D5-B539-FC29236AF1FA}"/>
              </a:ext>
            </a:extLst>
          </p:cNvPr>
          <p:cNvSpPr txBox="1"/>
          <p:nvPr/>
        </p:nvSpPr>
        <p:spPr>
          <a:xfrm rot="16200000">
            <a:off x="5602930" y="2061237"/>
            <a:ext cx="3669324" cy="369332"/>
          </a:xfrm>
          <a:prstGeom prst="rect">
            <a:avLst/>
          </a:prstGeom>
          <a:noFill/>
        </p:spPr>
        <p:txBody>
          <a:bodyPr wrap="square" rtlCol="0">
            <a:spAutoFit/>
          </a:bodyPr>
          <a:lstStyle/>
          <a:p>
            <a:r>
              <a:rPr lang="en-GB" dirty="0"/>
              <a:t>Actual</a:t>
            </a:r>
          </a:p>
        </p:txBody>
      </p:sp>
      <p:cxnSp>
        <p:nvCxnSpPr>
          <p:cNvPr id="11" name="Straight Arrow Connector 10">
            <a:extLst>
              <a:ext uri="{FF2B5EF4-FFF2-40B4-BE49-F238E27FC236}">
                <a16:creationId xmlns:a16="http://schemas.microsoft.com/office/drawing/2014/main" id="{7B702119-6849-4BC8-BEE2-EBB6A2F74061}"/>
              </a:ext>
            </a:extLst>
          </p:cNvPr>
          <p:cNvCxnSpPr>
            <a:cxnSpLocks/>
          </p:cNvCxnSpPr>
          <p:nvPr/>
        </p:nvCxnSpPr>
        <p:spPr>
          <a:xfrm flipV="1">
            <a:off x="8833607" y="3758268"/>
            <a:ext cx="1333850" cy="1577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E0585EA-BC71-4C2A-BD5F-4C1514E34051}"/>
              </a:ext>
            </a:extLst>
          </p:cNvPr>
          <p:cNvSpPr txBox="1"/>
          <p:nvPr/>
        </p:nvSpPr>
        <p:spPr>
          <a:xfrm>
            <a:off x="7961152" y="5335398"/>
            <a:ext cx="1593909" cy="923330"/>
          </a:xfrm>
          <a:prstGeom prst="rect">
            <a:avLst/>
          </a:prstGeom>
          <a:solidFill>
            <a:schemeClr val="accent1"/>
          </a:solidFill>
          <a:ln>
            <a:solidFill>
              <a:schemeClr val="bg1"/>
            </a:solidFill>
          </a:ln>
        </p:spPr>
        <p:txBody>
          <a:bodyPr wrap="square" rtlCol="0">
            <a:spAutoFit/>
          </a:bodyPr>
          <a:lstStyle/>
          <a:p>
            <a:r>
              <a:rPr lang="en-GB" dirty="0"/>
              <a:t>This value is the main focus for this model.</a:t>
            </a:r>
          </a:p>
        </p:txBody>
      </p:sp>
    </p:spTree>
    <p:extLst>
      <p:ext uri="{BB962C8B-B14F-4D97-AF65-F5344CB8AC3E}">
        <p14:creationId xmlns:p14="http://schemas.microsoft.com/office/powerpoint/2010/main" val="304524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2DB4-682E-4B7C-86A1-93820132C15B}"/>
              </a:ext>
            </a:extLst>
          </p:cNvPr>
          <p:cNvSpPr>
            <a:spLocks noGrp="1"/>
          </p:cNvSpPr>
          <p:nvPr>
            <p:ph type="title"/>
          </p:nvPr>
        </p:nvSpPr>
        <p:spPr/>
        <p:txBody>
          <a:bodyPr/>
          <a:lstStyle/>
          <a:p>
            <a:r>
              <a:rPr lang="en-GB" dirty="0"/>
              <a:t>Recursive feature elimination</a:t>
            </a:r>
          </a:p>
        </p:txBody>
      </p:sp>
      <p:sp>
        <p:nvSpPr>
          <p:cNvPr id="3" name="Content Placeholder 2">
            <a:extLst>
              <a:ext uri="{FF2B5EF4-FFF2-40B4-BE49-F238E27FC236}">
                <a16:creationId xmlns:a16="http://schemas.microsoft.com/office/drawing/2014/main" id="{2457E512-EDF8-4EE2-82C3-56B5AB7E118C}"/>
              </a:ext>
            </a:extLst>
          </p:cNvPr>
          <p:cNvSpPr>
            <a:spLocks noGrp="1"/>
          </p:cNvSpPr>
          <p:nvPr>
            <p:ph idx="1"/>
          </p:nvPr>
        </p:nvSpPr>
        <p:spPr/>
        <p:txBody>
          <a:bodyPr/>
          <a:lstStyle/>
          <a:p>
            <a:r>
              <a:rPr lang="en-GB" dirty="0"/>
              <a:t>Recursive feature elimination (RFE) is a feature selection method that fits a model and removes the weakest feature (or features) until the specified number of features is reached.</a:t>
            </a:r>
          </a:p>
          <a:p>
            <a:r>
              <a:rPr lang="en-GB" dirty="0"/>
              <a:t>I used RFE to find both the most important feature and the top 5 features to use in the new model.</a:t>
            </a:r>
          </a:p>
          <a:p>
            <a:r>
              <a:rPr lang="en-GB" dirty="0"/>
              <a:t>The top feature was ‘</a:t>
            </a:r>
            <a:r>
              <a:rPr lang="en-GB" dirty="0" err="1"/>
              <a:t>interest_rate</a:t>
            </a:r>
            <a:r>
              <a:rPr lang="en-GB" dirty="0"/>
              <a:t>’</a:t>
            </a:r>
          </a:p>
          <a:p>
            <a:r>
              <a:rPr lang="en-GB" dirty="0"/>
              <a:t>And the top 5 features were '</a:t>
            </a:r>
            <a:r>
              <a:rPr lang="en-GB" dirty="0" err="1"/>
              <a:t>credit_card_balance</a:t>
            </a:r>
            <a:r>
              <a:rPr lang="en-GB" dirty="0"/>
              <a:t>’, '</a:t>
            </a:r>
            <a:r>
              <a:rPr lang="en-GB" dirty="0" err="1"/>
              <a:t>credit_card_usage</a:t>
            </a:r>
            <a:r>
              <a:rPr lang="en-GB" dirty="0"/>
              <a:t>’, '</a:t>
            </a:r>
            <a:r>
              <a:rPr lang="en-GB" dirty="0" err="1"/>
              <a:t>debt_to_income</a:t>
            </a:r>
            <a:r>
              <a:rPr lang="en-GB" dirty="0"/>
              <a:t>’, '</a:t>
            </a:r>
            <a:r>
              <a:rPr lang="en-GB" dirty="0" err="1"/>
              <a:t>interest_rate</a:t>
            </a:r>
            <a:r>
              <a:rPr lang="en-GB" dirty="0"/>
              <a:t>’, '</a:t>
            </a:r>
            <a:r>
              <a:rPr lang="en-GB" dirty="0" err="1"/>
              <a:t>loan_amount</a:t>
            </a:r>
            <a:r>
              <a:rPr lang="en-GB" dirty="0"/>
              <a:t>'</a:t>
            </a:r>
          </a:p>
        </p:txBody>
      </p:sp>
    </p:spTree>
    <p:extLst>
      <p:ext uri="{BB962C8B-B14F-4D97-AF65-F5344CB8AC3E}">
        <p14:creationId xmlns:p14="http://schemas.microsoft.com/office/powerpoint/2010/main" val="114724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C468-2F4E-40C1-9A99-E224FA21E205}"/>
              </a:ext>
            </a:extLst>
          </p:cNvPr>
          <p:cNvSpPr>
            <a:spLocks noGrp="1"/>
          </p:cNvSpPr>
          <p:nvPr>
            <p:ph type="title"/>
          </p:nvPr>
        </p:nvSpPr>
        <p:spPr/>
        <p:txBody>
          <a:bodyPr/>
          <a:lstStyle/>
          <a:p>
            <a:r>
              <a:rPr lang="en-GB" dirty="0"/>
              <a:t>Results from model #2</a:t>
            </a:r>
          </a:p>
        </p:txBody>
      </p:sp>
      <p:sp>
        <p:nvSpPr>
          <p:cNvPr id="3" name="Content Placeholder 2">
            <a:extLst>
              <a:ext uri="{FF2B5EF4-FFF2-40B4-BE49-F238E27FC236}">
                <a16:creationId xmlns:a16="http://schemas.microsoft.com/office/drawing/2014/main" id="{E4A9FC71-4B0C-4A76-BCC2-F8BCEEAF7FFA}"/>
              </a:ext>
            </a:extLst>
          </p:cNvPr>
          <p:cNvSpPr>
            <a:spLocks noGrp="1"/>
          </p:cNvSpPr>
          <p:nvPr>
            <p:ph idx="1"/>
          </p:nvPr>
        </p:nvSpPr>
        <p:spPr>
          <a:xfrm>
            <a:off x="822209" y="2026151"/>
            <a:ext cx="6325693" cy="3649133"/>
          </a:xfrm>
        </p:spPr>
        <p:txBody>
          <a:bodyPr/>
          <a:lstStyle/>
          <a:p>
            <a:r>
              <a:rPr lang="en-GB" dirty="0"/>
              <a:t>Precision: 0.9324192921042396</a:t>
            </a:r>
          </a:p>
          <a:p>
            <a:r>
              <a:rPr lang="en-GB" dirty="0"/>
              <a:t>Recall: 0.6301815493304855</a:t>
            </a:r>
          </a:p>
          <a:p>
            <a:r>
              <a:rPr lang="en-GB" dirty="0"/>
              <a:t>Accuracy: 0.6294434838671864</a:t>
            </a:r>
          </a:p>
          <a:p>
            <a:r>
              <a:rPr lang="en-GB" dirty="0"/>
              <a:t>The new model has lower accuracy and lower recall however it has a higher precision score which is what was needed. On the other hand the recall score is lower which means that the model has classified more people as ‘Bad Loan’ but they were actually ‘Good Loan’ therefor it has made the bank lose more money this way.</a:t>
            </a:r>
          </a:p>
          <a:p>
            <a:r>
              <a:rPr lang="en-GB" dirty="0"/>
              <a:t>So the second model is actually worst for profit for the bank</a:t>
            </a:r>
          </a:p>
        </p:txBody>
      </p:sp>
      <p:graphicFrame>
        <p:nvGraphicFramePr>
          <p:cNvPr id="4" name="Table 6">
            <a:extLst>
              <a:ext uri="{FF2B5EF4-FFF2-40B4-BE49-F238E27FC236}">
                <a16:creationId xmlns:a16="http://schemas.microsoft.com/office/drawing/2014/main" id="{C6FB3512-7153-4E14-84C3-B9F555CAD675}"/>
              </a:ext>
            </a:extLst>
          </p:cNvPr>
          <p:cNvGraphicFramePr>
            <a:graphicFrameLocks noGrp="1"/>
          </p:cNvGraphicFramePr>
          <p:nvPr>
            <p:extLst>
              <p:ext uri="{D42A27DB-BD31-4B8C-83A1-F6EECF244321}">
                <p14:modId xmlns:p14="http://schemas.microsoft.com/office/powerpoint/2010/main" val="47050028"/>
              </p:ext>
            </p:extLst>
          </p:nvPr>
        </p:nvGraphicFramePr>
        <p:xfrm>
          <a:off x="7680981" y="2355767"/>
          <a:ext cx="3714459" cy="2029017"/>
        </p:xfrm>
        <a:graphic>
          <a:graphicData uri="http://schemas.openxmlformats.org/drawingml/2006/table">
            <a:tbl>
              <a:tblPr firstRow="1" bandRow="1">
                <a:tableStyleId>{5C22544A-7EE6-4342-B048-85BDC9FD1C3A}</a:tableStyleId>
              </a:tblPr>
              <a:tblGrid>
                <a:gridCol w="1238153">
                  <a:extLst>
                    <a:ext uri="{9D8B030D-6E8A-4147-A177-3AD203B41FA5}">
                      <a16:colId xmlns:a16="http://schemas.microsoft.com/office/drawing/2014/main" val="1547719938"/>
                    </a:ext>
                  </a:extLst>
                </a:gridCol>
                <a:gridCol w="1238153">
                  <a:extLst>
                    <a:ext uri="{9D8B030D-6E8A-4147-A177-3AD203B41FA5}">
                      <a16:colId xmlns:a16="http://schemas.microsoft.com/office/drawing/2014/main" val="611347304"/>
                    </a:ext>
                  </a:extLst>
                </a:gridCol>
                <a:gridCol w="1238153">
                  <a:extLst>
                    <a:ext uri="{9D8B030D-6E8A-4147-A177-3AD203B41FA5}">
                      <a16:colId xmlns:a16="http://schemas.microsoft.com/office/drawing/2014/main" val="2767246458"/>
                    </a:ext>
                  </a:extLst>
                </a:gridCol>
              </a:tblGrid>
              <a:tr h="676339">
                <a:tc>
                  <a:txBody>
                    <a:bodyPr/>
                    <a:lstStyle/>
                    <a:p>
                      <a:endParaRPr lang="en-GB" dirty="0"/>
                    </a:p>
                  </a:txBody>
                  <a:tcPr/>
                </a:tc>
                <a:tc>
                  <a:txBody>
                    <a:bodyPr/>
                    <a:lstStyle/>
                    <a:p>
                      <a:r>
                        <a:rPr lang="en-GB" dirty="0"/>
                        <a:t>Negative</a:t>
                      </a:r>
                    </a:p>
                  </a:txBody>
                  <a:tcPr/>
                </a:tc>
                <a:tc>
                  <a:txBody>
                    <a:bodyPr/>
                    <a:lstStyle/>
                    <a:p>
                      <a:r>
                        <a:rPr lang="en-GB" dirty="0"/>
                        <a:t>Positive</a:t>
                      </a:r>
                    </a:p>
                  </a:txBody>
                  <a:tcPr/>
                </a:tc>
                <a:extLst>
                  <a:ext uri="{0D108BD9-81ED-4DB2-BD59-A6C34878D82A}">
                    <a16:rowId xmlns:a16="http://schemas.microsoft.com/office/drawing/2014/main" val="2848771761"/>
                  </a:ext>
                </a:extLst>
              </a:tr>
              <a:tr h="676339">
                <a:tc>
                  <a:txBody>
                    <a:bodyPr/>
                    <a:lstStyle/>
                    <a:p>
                      <a:r>
                        <a:rPr lang="en-GB" dirty="0"/>
                        <a:t>Negative</a:t>
                      </a:r>
                    </a:p>
                  </a:txBody>
                  <a:tcPr/>
                </a:tc>
                <a:tc>
                  <a:txBody>
                    <a:bodyPr/>
                    <a:lstStyle/>
                    <a:p>
                      <a:r>
                        <a:rPr lang="en-GB" dirty="0"/>
                        <a:t>4601 </a:t>
                      </a:r>
                    </a:p>
                    <a:p>
                      <a:r>
                        <a:rPr lang="en-GB" dirty="0"/>
                        <a:t>(TN)</a:t>
                      </a:r>
                    </a:p>
                  </a:txBody>
                  <a:tcPr/>
                </a:tc>
                <a:tc>
                  <a:txBody>
                    <a:bodyPr/>
                    <a:lstStyle/>
                    <a:p>
                      <a:r>
                        <a:rPr lang="en-GB" dirty="0"/>
                        <a:t>2780</a:t>
                      </a:r>
                    </a:p>
                    <a:p>
                      <a:r>
                        <a:rPr lang="en-GB" dirty="0"/>
                        <a:t>(FP)</a:t>
                      </a:r>
                    </a:p>
                  </a:txBody>
                  <a:tcPr/>
                </a:tc>
                <a:extLst>
                  <a:ext uri="{0D108BD9-81ED-4DB2-BD59-A6C34878D82A}">
                    <a16:rowId xmlns:a16="http://schemas.microsoft.com/office/drawing/2014/main" val="401303306"/>
                  </a:ext>
                </a:extLst>
              </a:tr>
              <a:tr h="676339">
                <a:tc>
                  <a:txBody>
                    <a:bodyPr/>
                    <a:lstStyle/>
                    <a:p>
                      <a:r>
                        <a:rPr lang="en-GB" dirty="0"/>
                        <a:t>Positive</a:t>
                      </a:r>
                    </a:p>
                  </a:txBody>
                  <a:tcPr/>
                </a:tc>
                <a:tc>
                  <a:txBody>
                    <a:bodyPr/>
                    <a:lstStyle/>
                    <a:p>
                      <a:r>
                        <a:rPr lang="en-GB" dirty="0"/>
                        <a:t>22509 </a:t>
                      </a:r>
                    </a:p>
                    <a:p>
                      <a:r>
                        <a:rPr lang="en-GB" dirty="0"/>
                        <a:t>(FN)</a:t>
                      </a:r>
                    </a:p>
                  </a:txBody>
                  <a:tcPr/>
                </a:tc>
                <a:tc>
                  <a:txBody>
                    <a:bodyPr/>
                    <a:lstStyle/>
                    <a:p>
                      <a:r>
                        <a:rPr lang="en-GB" dirty="0"/>
                        <a:t>38356</a:t>
                      </a:r>
                    </a:p>
                    <a:p>
                      <a:r>
                        <a:rPr lang="en-GB" dirty="0"/>
                        <a:t>(TP)</a:t>
                      </a:r>
                    </a:p>
                  </a:txBody>
                  <a:tcPr/>
                </a:tc>
                <a:extLst>
                  <a:ext uri="{0D108BD9-81ED-4DB2-BD59-A6C34878D82A}">
                    <a16:rowId xmlns:a16="http://schemas.microsoft.com/office/drawing/2014/main" val="2721328920"/>
                  </a:ext>
                </a:extLst>
              </a:tr>
            </a:tbl>
          </a:graphicData>
        </a:graphic>
      </p:graphicFrame>
      <p:sp>
        <p:nvSpPr>
          <p:cNvPr id="5" name="TextBox 4">
            <a:extLst>
              <a:ext uri="{FF2B5EF4-FFF2-40B4-BE49-F238E27FC236}">
                <a16:creationId xmlns:a16="http://schemas.microsoft.com/office/drawing/2014/main" id="{C52C8C2E-0E4D-43F3-8E5A-D968C820B8DB}"/>
              </a:ext>
            </a:extLst>
          </p:cNvPr>
          <p:cNvSpPr txBox="1"/>
          <p:nvPr/>
        </p:nvSpPr>
        <p:spPr>
          <a:xfrm>
            <a:off x="8922552" y="2026151"/>
            <a:ext cx="3669324" cy="369332"/>
          </a:xfrm>
          <a:prstGeom prst="rect">
            <a:avLst/>
          </a:prstGeom>
          <a:noFill/>
        </p:spPr>
        <p:txBody>
          <a:bodyPr wrap="square" rtlCol="0">
            <a:spAutoFit/>
          </a:bodyPr>
          <a:lstStyle/>
          <a:p>
            <a:r>
              <a:rPr lang="en-GB" dirty="0"/>
              <a:t>Predictive</a:t>
            </a:r>
          </a:p>
        </p:txBody>
      </p:sp>
      <p:sp>
        <p:nvSpPr>
          <p:cNvPr id="6" name="TextBox 5">
            <a:extLst>
              <a:ext uri="{FF2B5EF4-FFF2-40B4-BE49-F238E27FC236}">
                <a16:creationId xmlns:a16="http://schemas.microsoft.com/office/drawing/2014/main" id="{8616537C-AE7D-4CC5-9D51-A9ED2A5EA077}"/>
              </a:ext>
            </a:extLst>
          </p:cNvPr>
          <p:cNvSpPr txBox="1"/>
          <p:nvPr/>
        </p:nvSpPr>
        <p:spPr>
          <a:xfrm rot="16200000">
            <a:off x="5661653" y="2006293"/>
            <a:ext cx="3669324" cy="369332"/>
          </a:xfrm>
          <a:prstGeom prst="rect">
            <a:avLst/>
          </a:prstGeom>
          <a:noFill/>
        </p:spPr>
        <p:txBody>
          <a:bodyPr wrap="square" rtlCol="0">
            <a:spAutoFit/>
          </a:bodyPr>
          <a:lstStyle/>
          <a:p>
            <a:r>
              <a:rPr lang="en-GB" dirty="0"/>
              <a:t>Actual</a:t>
            </a:r>
          </a:p>
        </p:txBody>
      </p:sp>
    </p:spTree>
    <p:extLst>
      <p:ext uri="{BB962C8B-B14F-4D97-AF65-F5344CB8AC3E}">
        <p14:creationId xmlns:p14="http://schemas.microsoft.com/office/powerpoint/2010/main" val="314483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1CCA-BF54-4E35-B11B-226E169672AB}"/>
              </a:ext>
            </a:extLst>
          </p:cNvPr>
          <p:cNvSpPr>
            <a:spLocks noGrp="1"/>
          </p:cNvSpPr>
          <p:nvPr>
            <p:ph type="title"/>
          </p:nvPr>
        </p:nvSpPr>
        <p:spPr>
          <a:xfrm>
            <a:off x="825909" y="808055"/>
            <a:ext cx="3979205" cy="1453363"/>
          </a:xfrm>
        </p:spPr>
        <p:txBody>
          <a:bodyPr>
            <a:normAutofit/>
          </a:bodyPr>
          <a:lstStyle/>
          <a:p>
            <a:r>
              <a:rPr lang="en-GB" dirty="0"/>
              <a:t>Initial Findings</a:t>
            </a:r>
          </a:p>
        </p:txBody>
      </p:sp>
      <p:sp>
        <p:nvSpPr>
          <p:cNvPr id="3" name="Content Placeholder 2">
            <a:extLst>
              <a:ext uri="{FF2B5EF4-FFF2-40B4-BE49-F238E27FC236}">
                <a16:creationId xmlns:a16="http://schemas.microsoft.com/office/drawing/2014/main" id="{CE5A559C-D866-4F64-8803-869181F5FC85}"/>
              </a:ext>
            </a:extLst>
          </p:cNvPr>
          <p:cNvSpPr>
            <a:spLocks noGrp="1"/>
          </p:cNvSpPr>
          <p:nvPr>
            <p:ph idx="1"/>
          </p:nvPr>
        </p:nvSpPr>
        <p:spPr>
          <a:xfrm>
            <a:off x="802178" y="2261420"/>
            <a:ext cx="4002936" cy="3637935"/>
          </a:xfrm>
        </p:spPr>
        <p:txBody>
          <a:bodyPr>
            <a:normAutofit/>
          </a:bodyPr>
          <a:lstStyle/>
          <a:p>
            <a:r>
              <a:rPr lang="en-GB" dirty="0"/>
              <a:t>Pandas Profiling is a library made for carrying out simple analysis on the data for machine learning. </a:t>
            </a:r>
          </a:p>
          <a:p>
            <a:r>
              <a:rPr lang="en-GB" dirty="0"/>
              <a:t>I used it to produce a report on the Bank data </a:t>
            </a:r>
          </a:p>
          <a:p>
            <a:r>
              <a:rPr lang="en-GB" dirty="0"/>
              <a:t>Straightaway we can see that 10.1% of the data is missing, which is a large chunk of the data.</a:t>
            </a:r>
          </a:p>
          <a:p>
            <a:r>
              <a:rPr lang="en-GB" dirty="0"/>
              <a:t>I will only been keeping the features that have less than 5% of missing data.</a:t>
            </a:r>
          </a:p>
        </p:txBody>
      </p:sp>
      <p:pic>
        <p:nvPicPr>
          <p:cNvPr id="4" name="Picture 3">
            <a:extLst>
              <a:ext uri="{FF2B5EF4-FFF2-40B4-BE49-F238E27FC236}">
                <a16:creationId xmlns:a16="http://schemas.microsoft.com/office/drawing/2014/main" id="{DEFDD0F6-E2DD-4C0E-8E06-0F48DE18DEE7}"/>
              </a:ext>
            </a:extLst>
          </p:cNvPr>
          <p:cNvPicPr>
            <a:picLocks noChangeAspect="1"/>
          </p:cNvPicPr>
          <p:nvPr/>
        </p:nvPicPr>
        <p:blipFill>
          <a:blip r:embed="rId3"/>
          <a:stretch>
            <a:fillRect/>
          </a:stretch>
        </p:blipFill>
        <p:spPr>
          <a:xfrm>
            <a:off x="5312701" y="2587885"/>
            <a:ext cx="6398089" cy="273518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810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8A3-3A15-4D0B-8F6E-F59DEBB38E9D}"/>
              </a:ext>
            </a:extLst>
          </p:cNvPr>
          <p:cNvSpPr>
            <a:spLocks noGrp="1"/>
          </p:cNvSpPr>
          <p:nvPr>
            <p:ph type="title"/>
          </p:nvPr>
        </p:nvSpPr>
        <p:spPr>
          <a:xfrm>
            <a:off x="825909" y="808055"/>
            <a:ext cx="3979205" cy="1453363"/>
          </a:xfrm>
        </p:spPr>
        <p:txBody>
          <a:bodyPr>
            <a:normAutofit/>
          </a:bodyPr>
          <a:lstStyle/>
          <a:p>
            <a:r>
              <a:rPr lang="en-GB" dirty="0"/>
              <a:t>Warnings</a:t>
            </a:r>
          </a:p>
        </p:txBody>
      </p:sp>
      <p:sp>
        <p:nvSpPr>
          <p:cNvPr id="3" name="Content Placeholder 2">
            <a:extLst>
              <a:ext uri="{FF2B5EF4-FFF2-40B4-BE49-F238E27FC236}">
                <a16:creationId xmlns:a16="http://schemas.microsoft.com/office/drawing/2014/main" id="{980A5F7A-0821-4520-8C3A-BEE7C0C44C03}"/>
              </a:ext>
            </a:extLst>
          </p:cNvPr>
          <p:cNvSpPr>
            <a:spLocks noGrp="1"/>
          </p:cNvSpPr>
          <p:nvPr>
            <p:ph idx="1"/>
          </p:nvPr>
        </p:nvSpPr>
        <p:spPr>
          <a:xfrm>
            <a:off x="802178" y="2261420"/>
            <a:ext cx="4002936" cy="3637935"/>
          </a:xfrm>
        </p:spPr>
        <p:txBody>
          <a:bodyPr>
            <a:normAutofit fontScale="85000" lnSpcReduction="10000"/>
          </a:bodyPr>
          <a:lstStyle/>
          <a:p>
            <a:r>
              <a:rPr lang="en-GB" dirty="0"/>
              <a:t>High Cardinality: Refers to columns with values that are very uncommon or unique.</a:t>
            </a:r>
          </a:p>
          <a:p>
            <a:r>
              <a:rPr lang="en-GB" dirty="0"/>
              <a:t>Removed Features:</a:t>
            </a:r>
          </a:p>
          <a:p>
            <a:pPr lvl="1">
              <a:buFont typeface="Courier New" panose="02070309020205020404" pitchFamily="49" charset="0"/>
              <a:buChar char="o"/>
            </a:pPr>
            <a:r>
              <a:rPr lang="en-GB" sz="1200" dirty="0"/>
              <a:t>description</a:t>
            </a:r>
          </a:p>
          <a:p>
            <a:pPr lvl="1">
              <a:buFont typeface="Courier New" panose="02070309020205020404" pitchFamily="49" charset="0"/>
              <a:buChar char="o"/>
            </a:pPr>
            <a:r>
              <a:rPr lang="en-GB" sz="1200" dirty="0" err="1"/>
              <a:t>last_record_months</a:t>
            </a:r>
            <a:endParaRPr lang="en-GB" sz="1200" dirty="0"/>
          </a:p>
          <a:p>
            <a:pPr lvl="1">
              <a:buFont typeface="Courier New" panose="02070309020205020404" pitchFamily="49" charset="0"/>
              <a:buChar char="o"/>
            </a:pPr>
            <a:r>
              <a:rPr lang="en-GB" sz="1200" dirty="0" err="1"/>
              <a:t>last_delinquency_months</a:t>
            </a:r>
            <a:endParaRPr lang="en-GB" sz="1200" dirty="0"/>
          </a:p>
          <a:p>
            <a:pPr lvl="1">
              <a:buFont typeface="Courier New" panose="02070309020205020404" pitchFamily="49" charset="0"/>
              <a:buChar char="o"/>
            </a:pPr>
            <a:r>
              <a:rPr lang="en-GB" sz="1200" dirty="0" err="1"/>
              <a:t>last_derog_months</a:t>
            </a:r>
            <a:endParaRPr lang="en-GB" sz="1200" dirty="0"/>
          </a:p>
          <a:p>
            <a:pPr lvl="1">
              <a:buFont typeface="Courier New" panose="02070309020205020404" pitchFamily="49" charset="0"/>
              <a:buChar char="o"/>
            </a:pPr>
            <a:r>
              <a:rPr lang="en-GB" sz="1200" dirty="0" err="1"/>
              <a:t>total_current_balance</a:t>
            </a:r>
            <a:endParaRPr lang="en-GB" sz="1200" dirty="0"/>
          </a:p>
          <a:p>
            <a:pPr lvl="1">
              <a:buFont typeface="Courier New" panose="02070309020205020404" pitchFamily="49" charset="0"/>
              <a:buChar char="o"/>
            </a:pPr>
            <a:r>
              <a:rPr lang="en-GB" sz="1200" dirty="0" err="1"/>
              <a:t>postcode_district</a:t>
            </a:r>
            <a:endParaRPr lang="en-GB" sz="1200" dirty="0"/>
          </a:p>
          <a:p>
            <a:pPr lvl="1">
              <a:buFont typeface="Courier New" panose="02070309020205020404" pitchFamily="49" charset="0"/>
              <a:buChar char="o"/>
            </a:pPr>
            <a:r>
              <a:rPr lang="en-GB" sz="1200" dirty="0"/>
              <a:t>district</a:t>
            </a:r>
          </a:p>
          <a:p>
            <a:pPr lvl="1">
              <a:buFont typeface="Courier New" panose="02070309020205020404" pitchFamily="49" charset="0"/>
              <a:buChar char="o"/>
            </a:pPr>
            <a:r>
              <a:rPr lang="en-GB" sz="1200" dirty="0" err="1"/>
              <a:t>job_title</a:t>
            </a:r>
            <a:endParaRPr lang="en-GB" sz="1200" dirty="0"/>
          </a:p>
          <a:p>
            <a:pPr lvl="1">
              <a:buFont typeface="Courier New" panose="02070309020205020404" pitchFamily="49" charset="0"/>
              <a:buChar char="o"/>
            </a:pPr>
            <a:r>
              <a:rPr lang="en-GB" sz="1200" dirty="0" err="1"/>
              <a:t>earliest_credit_line</a:t>
            </a:r>
            <a:endParaRPr lang="en-GB" sz="1200" dirty="0"/>
          </a:p>
          <a:p>
            <a:pPr lvl="1">
              <a:buFont typeface="Courier New" panose="02070309020205020404" pitchFamily="49" charset="0"/>
              <a:buChar char="o"/>
            </a:pPr>
            <a:r>
              <a:rPr lang="en-GB" sz="1200" dirty="0"/>
              <a:t>title</a:t>
            </a:r>
          </a:p>
        </p:txBody>
      </p:sp>
      <p:pic>
        <p:nvPicPr>
          <p:cNvPr id="4" name="Picture 3">
            <a:extLst>
              <a:ext uri="{FF2B5EF4-FFF2-40B4-BE49-F238E27FC236}">
                <a16:creationId xmlns:a16="http://schemas.microsoft.com/office/drawing/2014/main" id="{4F43CE4D-25B0-4839-8F3C-E274202AC6A3}"/>
              </a:ext>
            </a:extLst>
          </p:cNvPr>
          <p:cNvPicPr>
            <a:picLocks noChangeAspect="1"/>
          </p:cNvPicPr>
          <p:nvPr/>
        </p:nvPicPr>
        <p:blipFill>
          <a:blip r:embed="rId3"/>
          <a:stretch>
            <a:fillRect/>
          </a:stretch>
        </p:blipFill>
        <p:spPr>
          <a:xfrm>
            <a:off x="6297459" y="2082204"/>
            <a:ext cx="5328485" cy="399636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4825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8C6A62-96CA-418E-A9CC-A61586EF9F0D}"/>
              </a:ext>
            </a:extLst>
          </p:cNvPr>
          <p:cNvSpPr>
            <a:spLocks noGrp="1"/>
          </p:cNvSpPr>
          <p:nvPr>
            <p:ph type="title"/>
          </p:nvPr>
        </p:nvSpPr>
        <p:spPr>
          <a:xfrm>
            <a:off x="825909" y="808055"/>
            <a:ext cx="3979205" cy="1453363"/>
          </a:xfrm>
        </p:spPr>
        <p:txBody>
          <a:bodyPr>
            <a:normAutofit/>
          </a:bodyPr>
          <a:lstStyle/>
          <a:p>
            <a:pPr>
              <a:lnSpc>
                <a:spcPct val="90000"/>
              </a:lnSpc>
            </a:pPr>
            <a:r>
              <a:rPr lang="en-GB" sz="3300" dirty="0"/>
              <a:t>Dropped features due to missing values</a:t>
            </a:r>
          </a:p>
        </p:txBody>
      </p:sp>
      <p:sp>
        <p:nvSpPr>
          <p:cNvPr id="3" name="Content Placeholder 2">
            <a:extLst>
              <a:ext uri="{FF2B5EF4-FFF2-40B4-BE49-F238E27FC236}">
                <a16:creationId xmlns:a16="http://schemas.microsoft.com/office/drawing/2014/main" id="{3A0A136A-B80E-42C6-A90E-E75649510E30}"/>
              </a:ext>
            </a:extLst>
          </p:cNvPr>
          <p:cNvSpPr>
            <a:spLocks noGrp="1"/>
          </p:cNvSpPr>
          <p:nvPr>
            <p:ph idx="1"/>
          </p:nvPr>
        </p:nvSpPr>
        <p:spPr>
          <a:xfrm>
            <a:off x="802178" y="2577509"/>
            <a:ext cx="4002936" cy="3637935"/>
          </a:xfrm>
        </p:spPr>
        <p:txBody>
          <a:bodyPr>
            <a:normAutofit/>
          </a:bodyPr>
          <a:lstStyle/>
          <a:p>
            <a:pPr>
              <a:lnSpc>
                <a:spcPct val="90000"/>
              </a:lnSpc>
            </a:pPr>
            <a:r>
              <a:rPr lang="en-GB" sz="1500" dirty="0"/>
              <a:t>description: Loan description provided by the borrower. (</a:t>
            </a:r>
            <a:r>
              <a:rPr lang="en-GB" sz="1500" dirty="0">
                <a:solidFill>
                  <a:srgbClr val="FF0000"/>
                </a:solidFill>
              </a:rPr>
              <a:t>67.2% Missing</a:t>
            </a:r>
            <a:r>
              <a:rPr lang="en-GB" sz="1500" dirty="0"/>
              <a:t>)</a:t>
            </a:r>
          </a:p>
          <a:p>
            <a:pPr>
              <a:lnSpc>
                <a:spcPct val="90000"/>
              </a:lnSpc>
            </a:pPr>
            <a:r>
              <a:rPr lang="en-GB" sz="1500" dirty="0" err="1"/>
              <a:t>last_record_months</a:t>
            </a:r>
            <a:r>
              <a:rPr lang="en-GB" sz="1500" dirty="0"/>
              <a:t>: The number of months since the last public record. (</a:t>
            </a:r>
            <a:r>
              <a:rPr lang="en-GB" sz="1500" dirty="0">
                <a:solidFill>
                  <a:srgbClr val="FF0000"/>
                </a:solidFill>
              </a:rPr>
              <a:t>87.4% Missing</a:t>
            </a:r>
            <a:r>
              <a:rPr lang="en-GB" sz="1500" dirty="0"/>
              <a:t>)</a:t>
            </a:r>
          </a:p>
          <a:p>
            <a:pPr>
              <a:lnSpc>
                <a:spcPct val="90000"/>
              </a:lnSpc>
            </a:pPr>
            <a:r>
              <a:rPr lang="en-GB" sz="1500" dirty="0" err="1"/>
              <a:t>last_delinquency_months</a:t>
            </a:r>
            <a:r>
              <a:rPr lang="en-GB" sz="1500" dirty="0"/>
              <a:t>: The number of months since the borrower's last delinquency. (</a:t>
            </a:r>
            <a:r>
              <a:rPr lang="en-GB" sz="1500" dirty="0">
                <a:solidFill>
                  <a:srgbClr val="FF0000"/>
                </a:solidFill>
              </a:rPr>
              <a:t>55.3% Missing</a:t>
            </a:r>
            <a:r>
              <a:rPr lang="en-GB" sz="1500" dirty="0"/>
              <a:t>)</a:t>
            </a:r>
          </a:p>
          <a:p>
            <a:pPr>
              <a:lnSpc>
                <a:spcPct val="90000"/>
              </a:lnSpc>
            </a:pPr>
            <a:r>
              <a:rPr lang="en-GB" sz="1500" dirty="0" err="1"/>
              <a:t>last_derog_months</a:t>
            </a:r>
            <a:r>
              <a:rPr lang="en-GB" sz="1500" dirty="0"/>
              <a:t>: Months since most recent 90-day or worse rating. (</a:t>
            </a:r>
            <a:r>
              <a:rPr lang="en-GB" sz="1500" dirty="0">
                <a:solidFill>
                  <a:srgbClr val="FF0000"/>
                </a:solidFill>
              </a:rPr>
              <a:t>80.5% Missing</a:t>
            </a:r>
            <a:r>
              <a:rPr lang="en-GB" sz="1500" dirty="0"/>
              <a:t>)</a:t>
            </a:r>
          </a:p>
          <a:p>
            <a:pPr>
              <a:lnSpc>
                <a:spcPct val="90000"/>
              </a:lnSpc>
            </a:pPr>
            <a:r>
              <a:rPr lang="en-GB" sz="1500" dirty="0" err="1"/>
              <a:t>total_current_balance</a:t>
            </a:r>
            <a:r>
              <a:rPr lang="en-GB" sz="1500" dirty="0"/>
              <a:t>: Total current balance of all accounts. (</a:t>
            </a:r>
            <a:r>
              <a:rPr lang="en-GB" sz="1500" dirty="0">
                <a:solidFill>
                  <a:srgbClr val="FF0000"/>
                </a:solidFill>
              </a:rPr>
              <a:t>23.4% Missing</a:t>
            </a:r>
            <a:r>
              <a:rPr lang="en-GB" sz="1500" dirty="0"/>
              <a:t>)</a:t>
            </a:r>
          </a:p>
          <a:p>
            <a:pPr>
              <a:lnSpc>
                <a:spcPct val="90000"/>
              </a:lnSpc>
            </a:pPr>
            <a:endParaRPr lang="en-GB" sz="1500" dirty="0"/>
          </a:p>
          <a:p>
            <a:pPr>
              <a:lnSpc>
                <a:spcPct val="90000"/>
              </a:lnSpc>
            </a:pPr>
            <a:endParaRPr lang="en-GB" sz="1500" dirty="0"/>
          </a:p>
          <a:p>
            <a:pPr>
              <a:lnSpc>
                <a:spcPct val="90000"/>
              </a:lnSpc>
            </a:pPr>
            <a:endParaRPr lang="en-GB" sz="1500" dirty="0"/>
          </a:p>
        </p:txBody>
      </p:sp>
      <p:pic>
        <p:nvPicPr>
          <p:cNvPr id="5" name="Picture 4">
            <a:extLst>
              <a:ext uri="{FF2B5EF4-FFF2-40B4-BE49-F238E27FC236}">
                <a16:creationId xmlns:a16="http://schemas.microsoft.com/office/drawing/2014/main" id="{3A158B07-407C-4B27-885F-34260E9479F0}"/>
              </a:ext>
            </a:extLst>
          </p:cNvPr>
          <p:cNvPicPr>
            <a:picLocks noChangeAspect="1"/>
          </p:cNvPicPr>
          <p:nvPr/>
        </p:nvPicPr>
        <p:blipFill>
          <a:blip r:embed="rId3"/>
          <a:stretch>
            <a:fillRect/>
          </a:stretch>
        </p:blipFill>
        <p:spPr>
          <a:xfrm>
            <a:off x="5289752" y="1694455"/>
            <a:ext cx="6095593" cy="33068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4906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AA56F-0463-47E5-A5F3-5947E141FE95}"/>
              </a:ext>
            </a:extLst>
          </p:cNvPr>
          <p:cNvSpPr>
            <a:spLocks noGrp="1"/>
          </p:cNvSpPr>
          <p:nvPr>
            <p:ph type="title"/>
          </p:nvPr>
        </p:nvSpPr>
        <p:spPr>
          <a:xfrm>
            <a:off x="685801" y="533400"/>
            <a:ext cx="10820400" cy="1177092"/>
          </a:xfrm>
        </p:spPr>
        <p:txBody>
          <a:bodyPr anchor="b">
            <a:normAutofit/>
          </a:bodyPr>
          <a:lstStyle/>
          <a:p>
            <a:pPr algn="ctr"/>
            <a:r>
              <a:rPr lang="en-GB" sz="4400" dirty="0"/>
              <a:t>Other dropped features</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7B9D675-210C-40BD-B698-9C21C7CE4343}"/>
              </a:ext>
            </a:extLst>
          </p:cNvPr>
          <p:cNvSpPr>
            <a:spLocks noGrp="1"/>
          </p:cNvSpPr>
          <p:nvPr>
            <p:ph idx="1"/>
          </p:nvPr>
        </p:nvSpPr>
        <p:spPr>
          <a:xfrm>
            <a:off x="685801" y="2243892"/>
            <a:ext cx="10820400" cy="3547308"/>
          </a:xfrm>
        </p:spPr>
        <p:txBody>
          <a:bodyPr anchor="t">
            <a:normAutofit/>
          </a:bodyPr>
          <a:lstStyle/>
          <a:p>
            <a:r>
              <a:rPr lang="en-GB" sz="2000" dirty="0" err="1"/>
              <a:t>postcode_district</a:t>
            </a:r>
            <a:r>
              <a:rPr lang="en-GB" sz="2000" dirty="0"/>
              <a:t>: The postcode of the borrower's address. (High Cardinality)</a:t>
            </a:r>
          </a:p>
          <a:p>
            <a:r>
              <a:rPr lang="en-GB" sz="2000" dirty="0" err="1"/>
              <a:t>job_title</a:t>
            </a:r>
            <a:r>
              <a:rPr lang="en-GB" sz="2000" dirty="0"/>
              <a:t>: The job title supplied by the borrower when applying for the loan. (Very high cardinality of 123,189)</a:t>
            </a:r>
          </a:p>
          <a:p>
            <a:r>
              <a:rPr lang="en-GB" sz="2000" dirty="0" err="1"/>
              <a:t>earliest_credit_line</a:t>
            </a:r>
            <a:r>
              <a:rPr lang="en-GB" sz="2000" dirty="0"/>
              <a:t>: The month the borrower's earliest reported credit line was opened. (High cardinality and doesn’t add much significance to the model)</a:t>
            </a:r>
          </a:p>
          <a:p>
            <a:r>
              <a:rPr lang="en-GB" sz="2000" dirty="0"/>
              <a:t>district: The geographic district of the borrower's address. (High Cardinality and wont help the model)</a:t>
            </a:r>
          </a:p>
          <a:p>
            <a:r>
              <a:rPr lang="en-GB" sz="2000" dirty="0"/>
              <a:t>title: The loan title provided by the borrower. (Very high cardinality and very similar to ‘purpose’ feature)</a:t>
            </a:r>
          </a:p>
          <a:p>
            <a:endParaRPr lang="en-GB" sz="2000" dirty="0"/>
          </a:p>
          <a:p>
            <a:endParaRPr lang="en-GB" sz="2000" dirty="0"/>
          </a:p>
        </p:txBody>
      </p:sp>
    </p:spTree>
    <p:extLst>
      <p:ext uri="{BB962C8B-B14F-4D97-AF65-F5344CB8AC3E}">
        <p14:creationId xmlns:p14="http://schemas.microsoft.com/office/powerpoint/2010/main" val="100961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D5FE3208-9FD8-4883-AB1F-FF214491B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2E5EC71-6645-4F98-85CD-71B3EA3893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r="22391" b="24173"/>
          <a:stretch>
            <a:fillRect/>
          </a:stretch>
        </p:blipFill>
        <p:spPr>
          <a:xfrm>
            <a:off x="0" y="0"/>
            <a:ext cx="9579429" cy="5264678"/>
          </a:xfrm>
          <a:custGeom>
            <a:avLst/>
            <a:gdLst>
              <a:gd name="connsiteX0" fmla="*/ 1067284 w 9459686"/>
              <a:gd name="connsiteY0" fmla="*/ 4740916 h 5198870"/>
              <a:gd name="connsiteX1" fmla="*/ 936171 w 9459686"/>
              <a:gd name="connsiteY1" fmla="*/ 4800600 h 5198870"/>
              <a:gd name="connsiteX2" fmla="*/ 925286 w 9459686"/>
              <a:gd name="connsiteY2" fmla="*/ 4855029 h 5198870"/>
              <a:gd name="connsiteX3" fmla="*/ 914400 w 9459686"/>
              <a:gd name="connsiteY3" fmla="*/ 4898571 h 5198870"/>
              <a:gd name="connsiteX4" fmla="*/ 925286 w 9459686"/>
              <a:gd name="connsiteY4" fmla="*/ 4985657 h 5198870"/>
              <a:gd name="connsiteX5" fmla="*/ 914400 w 9459686"/>
              <a:gd name="connsiteY5" fmla="*/ 5029200 h 5198870"/>
              <a:gd name="connsiteX6" fmla="*/ 881743 w 9459686"/>
              <a:gd name="connsiteY6" fmla="*/ 5018314 h 5198870"/>
              <a:gd name="connsiteX7" fmla="*/ 827314 w 9459686"/>
              <a:gd name="connsiteY7" fmla="*/ 4985657 h 5198870"/>
              <a:gd name="connsiteX8" fmla="*/ 794657 w 9459686"/>
              <a:gd name="connsiteY8" fmla="*/ 4963886 h 5198870"/>
              <a:gd name="connsiteX9" fmla="*/ 718457 w 9459686"/>
              <a:gd name="connsiteY9" fmla="*/ 4942114 h 5198870"/>
              <a:gd name="connsiteX10" fmla="*/ 664029 w 9459686"/>
              <a:gd name="connsiteY10" fmla="*/ 4898571 h 5198870"/>
              <a:gd name="connsiteX11" fmla="*/ 653143 w 9459686"/>
              <a:gd name="connsiteY11" fmla="*/ 4865914 h 5198870"/>
              <a:gd name="connsiteX12" fmla="*/ 609600 w 9459686"/>
              <a:gd name="connsiteY12" fmla="*/ 4822371 h 5198870"/>
              <a:gd name="connsiteX13" fmla="*/ 576943 w 9459686"/>
              <a:gd name="connsiteY13" fmla="*/ 4789714 h 5198870"/>
              <a:gd name="connsiteX14" fmla="*/ 337457 w 9459686"/>
              <a:gd name="connsiteY14" fmla="*/ 4800600 h 5198870"/>
              <a:gd name="connsiteX15" fmla="*/ 304800 w 9459686"/>
              <a:gd name="connsiteY15" fmla="*/ 4811486 h 5198870"/>
              <a:gd name="connsiteX16" fmla="*/ 272143 w 9459686"/>
              <a:gd name="connsiteY16" fmla="*/ 4833257 h 5198870"/>
              <a:gd name="connsiteX17" fmla="*/ 261257 w 9459686"/>
              <a:gd name="connsiteY17" fmla="*/ 5040086 h 5198870"/>
              <a:gd name="connsiteX18" fmla="*/ 337457 w 9459686"/>
              <a:gd name="connsiteY18" fmla="*/ 5105400 h 5198870"/>
              <a:gd name="connsiteX19" fmla="*/ 402771 w 9459686"/>
              <a:gd name="connsiteY19" fmla="*/ 5127171 h 5198870"/>
              <a:gd name="connsiteX20" fmla="*/ 1088571 w 9459686"/>
              <a:gd name="connsiteY20" fmla="*/ 5116286 h 5198870"/>
              <a:gd name="connsiteX21" fmla="*/ 1153886 w 9459686"/>
              <a:gd name="connsiteY21" fmla="*/ 5094514 h 5198870"/>
              <a:gd name="connsiteX22" fmla="*/ 1219200 w 9459686"/>
              <a:gd name="connsiteY22" fmla="*/ 5072743 h 5198870"/>
              <a:gd name="connsiteX23" fmla="*/ 1251857 w 9459686"/>
              <a:gd name="connsiteY23" fmla="*/ 5061857 h 5198870"/>
              <a:gd name="connsiteX24" fmla="*/ 1404257 w 9459686"/>
              <a:gd name="connsiteY24" fmla="*/ 5040086 h 5198870"/>
              <a:gd name="connsiteX25" fmla="*/ 1432274 w 9459686"/>
              <a:gd name="connsiteY25" fmla="*/ 5021520 h 5198870"/>
              <a:gd name="connsiteX26" fmla="*/ 1440075 w 9459686"/>
              <a:gd name="connsiteY26" fmla="*/ 5016455 h 5198870"/>
              <a:gd name="connsiteX27" fmla="*/ 1440081 w 9459686"/>
              <a:gd name="connsiteY27" fmla="*/ 5016452 h 5198870"/>
              <a:gd name="connsiteX28" fmla="*/ 1444260 w 9459686"/>
              <a:gd name="connsiteY28" fmla="*/ 5013737 h 5198870"/>
              <a:gd name="connsiteX29" fmla="*/ 1440075 w 9459686"/>
              <a:gd name="connsiteY29" fmla="*/ 5016455 h 5198870"/>
              <a:gd name="connsiteX30" fmla="*/ 1431597 w 9459686"/>
              <a:gd name="connsiteY30" fmla="*/ 5020098 h 5198870"/>
              <a:gd name="connsiteX31" fmla="*/ 1458686 w 9459686"/>
              <a:gd name="connsiteY31" fmla="*/ 4996543 h 5198870"/>
              <a:gd name="connsiteX32" fmla="*/ 1502229 w 9459686"/>
              <a:gd name="connsiteY32" fmla="*/ 4953000 h 5198870"/>
              <a:gd name="connsiteX33" fmla="*/ 1447800 w 9459686"/>
              <a:gd name="connsiteY33" fmla="*/ 4931229 h 5198870"/>
              <a:gd name="connsiteX34" fmla="*/ 1382486 w 9459686"/>
              <a:gd name="connsiteY34" fmla="*/ 4855029 h 5198870"/>
              <a:gd name="connsiteX35" fmla="*/ 1338943 w 9459686"/>
              <a:gd name="connsiteY35" fmla="*/ 4789714 h 5198870"/>
              <a:gd name="connsiteX36" fmla="*/ 1219200 w 9459686"/>
              <a:gd name="connsiteY36" fmla="*/ 4757057 h 5198870"/>
              <a:gd name="connsiteX37" fmla="*/ 1067284 w 9459686"/>
              <a:gd name="connsiteY37" fmla="*/ 4740916 h 5198870"/>
              <a:gd name="connsiteX38" fmla="*/ 1948543 w 9459686"/>
              <a:gd name="connsiteY38" fmla="*/ 4669971 h 5198870"/>
              <a:gd name="connsiteX39" fmla="*/ 1763486 w 9459686"/>
              <a:gd name="connsiteY39" fmla="*/ 4680857 h 5198870"/>
              <a:gd name="connsiteX40" fmla="*/ 1698171 w 9459686"/>
              <a:gd name="connsiteY40" fmla="*/ 4702629 h 5198870"/>
              <a:gd name="connsiteX41" fmla="*/ 1654629 w 9459686"/>
              <a:gd name="connsiteY41" fmla="*/ 4713514 h 5198870"/>
              <a:gd name="connsiteX42" fmla="*/ 1589314 w 9459686"/>
              <a:gd name="connsiteY42" fmla="*/ 4735286 h 5198870"/>
              <a:gd name="connsiteX43" fmla="*/ 1469571 w 9459686"/>
              <a:gd name="connsiteY43" fmla="*/ 4767943 h 5198870"/>
              <a:gd name="connsiteX44" fmla="*/ 1447800 w 9459686"/>
              <a:gd name="connsiteY44" fmla="*/ 4833257 h 5198870"/>
              <a:gd name="connsiteX45" fmla="*/ 1458686 w 9459686"/>
              <a:gd name="connsiteY45" fmla="*/ 4898571 h 5198870"/>
              <a:gd name="connsiteX46" fmla="*/ 1502229 w 9459686"/>
              <a:gd name="connsiteY46" fmla="*/ 4942114 h 5198870"/>
              <a:gd name="connsiteX47" fmla="*/ 1524000 w 9459686"/>
              <a:gd name="connsiteY47" fmla="*/ 4963886 h 5198870"/>
              <a:gd name="connsiteX48" fmla="*/ 1926771 w 9459686"/>
              <a:gd name="connsiteY48" fmla="*/ 5018314 h 5198870"/>
              <a:gd name="connsiteX49" fmla="*/ 2013857 w 9459686"/>
              <a:gd name="connsiteY49" fmla="*/ 5040086 h 5198870"/>
              <a:gd name="connsiteX50" fmla="*/ 2035629 w 9459686"/>
              <a:gd name="connsiteY50" fmla="*/ 5061857 h 5198870"/>
              <a:gd name="connsiteX51" fmla="*/ 2024743 w 9459686"/>
              <a:gd name="connsiteY51" fmla="*/ 4887686 h 5198870"/>
              <a:gd name="connsiteX52" fmla="*/ 2002971 w 9459686"/>
              <a:gd name="connsiteY52" fmla="*/ 4822371 h 5198870"/>
              <a:gd name="connsiteX53" fmla="*/ 1992086 w 9459686"/>
              <a:gd name="connsiteY53" fmla="*/ 4789714 h 5198870"/>
              <a:gd name="connsiteX54" fmla="*/ 1981200 w 9459686"/>
              <a:gd name="connsiteY54" fmla="*/ 4735286 h 5198870"/>
              <a:gd name="connsiteX55" fmla="*/ 1959429 w 9459686"/>
              <a:gd name="connsiteY55" fmla="*/ 4702629 h 5198870"/>
              <a:gd name="connsiteX56" fmla="*/ 1948543 w 9459686"/>
              <a:gd name="connsiteY56" fmla="*/ 4669971 h 5198870"/>
              <a:gd name="connsiteX57" fmla="*/ 0 w 9459686"/>
              <a:gd name="connsiteY57" fmla="*/ 0 h 5198870"/>
              <a:gd name="connsiteX58" fmla="*/ 9459686 w 9459686"/>
              <a:gd name="connsiteY58" fmla="*/ 0 h 5198870"/>
              <a:gd name="connsiteX59" fmla="*/ 9459686 w 9459686"/>
              <a:gd name="connsiteY59" fmla="*/ 5198870 h 5198870"/>
              <a:gd name="connsiteX60" fmla="*/ 4221370 w 9459686"/>
              <a:gd name="connsiteY60" fmla="*/ 5198870 h 5198870"/>
              <a:gd name="connsiteX61" fmla="*/ 4223659 w 9459686"/>
              <a:gd name="connsiteY61" fmla="*/ 5176158 h 5198870"/>
              <a:gd name="connsiteX62" fmla="*/ 3369129 w 9459686"/>
              <a:gd name="connsiteY62" fmla="*/ 4321629 h 5198870"/>
              <a:gd name="connsiteX63" fmla="*/ 2514600 w 9459686"/>
              <a:gd name="connsiteY63" fmla="*/ 5176158 h 5198870"/>
              <a:gd name="connsiteX64" fmla="*/ 2516890 w 9459686"/>
              <a:gd name="connsiteY64" fmla="*/ 5198870 h 5198870"/>
              <a:gd name="connsiteX65" fmla="*/ 0 w 9459686"/>
              <a:gd name="connsiteY65" fmla="*/ 5198870 h 519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59686" h="5198870">
                <a:moveTo>
                  <a:pt x="1067284" y="4740916"/>
                </a:moveTo>
                <a:cubicBezTo>
                  <a:pt x="1009733" y="4738469"/>
                  <a:pt x="955649" y="4748660"/>
                  <a:pt x="936171" y="4800600"/>
                </a:cubicBezTo>
                <a:cubicBezTo>
                  <a:pt x="929674" y="4817924"/>
                  <a:pt x="929300" y="4836967"/>
                  <a:pt x="925286" y="4855029"/>
                </a:cubicBezTo>
                <a:cubicBezTo>
                  <a:pt x="922041" y="4869633"/>
                  <a:pt x="918029" y="4884057"/>
                  <a:pt x="914400" y="4898571"/>
                </a:cubicBezTo>
                <a:cubicBezTo>
                  <a:pt x="918029" y="4927600"/>
                  <a:pt x="925286" y="4956402"/>
                  <a:pt x="925286" y="4985657"/>
                </a:cubicBezTo>
                <a:cubicBezTo>
                  <a:pt x="925286" y="5000618"/>
                  <a:pt x="926369" y="5020223"/>
                  <a:pt x="914400" y="5029200"/>
                </a:cubicBezTo>
                <a:cubicBezTo>
                  <a:pt x="905220" y="5036085"/>
                  <a:pt x="892629" y="5021943"/>
                  <a:pt x="881743" y="5018314"/>
                </a:cubicBezTo>
                <a:cubicBezTo>
                  <a:pt x="839217" y="4975790"/>
                  <a:pt x="883839" y="5013920"/>
                  <a:pt x="827314" y="4985657"/>
                </a:cubicBezTo>
                <a:cubicBezTo>
                  <a:pt x="815612" y="4979806"/>
                  <a:pt x="806359" y="4969737"/>
                  <a:pt x="794657" y="4963886"/>
                </a:cubicBezTo>
                <a:cubicBezTo>
                  <a:pt x="779039" y="4956077"/>
                  <a:pt x="732410" y="4945602"/>
                  <a:pt x="718457" y="4942114"/>
                </a:cubicBezTo>
                <a:cubicBezTo>
                  <a:pt x="703622" y="4932224"/>
                  <a:pt x="674371" y="4915808"/>
                  <a:pt x="664029" y="4898571"/>
                </a:cubicBezTo>
                <a:cubicBezTo>
                  <a:pt x="658125" y="4888732"/>
                  <a:pt x="659812" y="4875251"/>
                  <a:pt x="653143" y="4865914"/>
                </a:cubicBezTo>
                <a:cubicBezTo>
                  <a:pt x="641212" y="4849211"/>
                  <a:pt x="624114" y="4836885"/>
                  <a:pt x="609600" y="4822371"/>
                </a:cubicBezTo>
                <a:lnTo>
                  <a:pt x="576943" y="4789714"/>
                </a:lnTo>
                <a:cubicBezTo>
                  <a:pt x="497114" y="4793343"/>
                  <a:pt x="417114" y="4794227"/>
                  <a:pt x="337457" y="4800600"/>
                </a:cubicBezTo>
                <a:cubicBezTo>
                  <a:pt x="326019" y="4801515"/>
                  <a:pt x="315063" y="4806354"/>
                  <a:pt x="304800" y="4811486"/>
                </a:cubicBezTo>
                <a:cubicBezTo>
                  <a:pt x="293098" y="4817337"/>
                  <a:pt x="283029" y="4826000"/>
                  <a:pt x="272143" y="4833257"/>
                </a:cubicBezTo>
                <a:cubicBezTo>
                  <a:pt x="244611" y="4915851"/>
                  <a:pt x="229642" y="4932595"/>
                  <a:pt x="261257" y="5040086"/>
                </a:cubicBezTo>
                <a:cubicBezTo>
                  <a:pt x="265314" y="5053879"/>
                  <a:pt x="318785" y="5097101"/>
                  <a:pt x="337457" y="5105400"/>
                </a:cubicBezTo>
                <a:cubicBezTo>
                  <a:pt x="358428" y="5114720"/>
                  <a:pt x="402771" y="5127171"/>
                  <a:pt x="402771" y="5127171"/>
                </a:cubicBezTo>
                <a:cubicBezTo>
                  <a:pt x="631371" y="5123543"/>
                  <a:pt x="860158" y="5126217"/>
                  <a:pt x="1088571" y="5116286"/>
                </a:cubicBezTo>
                <a:cubicBezTo>
                  <a:pt x="1111499" y="5115289"/>
                  <a:pt x="1132114" y="5101771"/>
                  <a:pt x="1153886" y="5094514"/>
                </a:cubicBezTo>
                <a:lnTo>
                  <a:pt x="1219200" y="5072743"/>
                </a:lnTo>
                <a:cubicBezTo>
                  <a:pt x="1230086" y="5069114"/>
                  <a:pt x="1240605" y="5064107"/>
                  <a:pt x="1251857" y="5061857"/>
                </a:cubicBezTo>
                <a:cubicBezTo>
                  <a:pt x="1338506" y="5044527"/>
                  <a:pt x="1287897" y="5053014"/>
                  <a:pt x="1404257" y="5040086"/>
                </a:cubicBezTo>
                <a:cubicBezTo>
                  <a:pt x="1416822" y="5031710"/>
                  <a:pt x="1425884" y="5025716"/>
                  <a:pt x="1432274" y="5021520"/>
                </a:cubicBezTo>
                <a:lnTo>
                  <a:pt x="1440075" y="5016455"/>
                </a:lnTo>
                <a:lnTo>
                  <a:pt x="1440081" y="5016452"/>
                </a:lnTo>
                <a:cubicBezTo>
                  <a:pt x="1444407" y="5013829"/>
                  <a:pt x="1448015" y="5011361"/>
                  <a:pt x="1444260" y="5013737"/>
                </a:cubicBezTo>
                <a:lnTo>
                  <a:pt x="1440075" y="5016455"/>
                </a:lnTo>
                <a:lnTo>
                  <a:pt x="1431597" y="5020098"/>
                </a:lnTo>
                <a:cubicBezTo>
                  <a:pt x="1432483" y="5018343"/>
                  <a:pt x="1439297" y="5012055"/>
                  <a:pt x="1458686" y="4996543"/>
                </a:cubicBezTo>
                <a:cubicBezTo>
                  <a:pt x="1502472" y="4961514"/>
                  <a:pt x="1482777" y="4991903"/>
                  <a:pt x="1502229" y="4953000"/>
                </a:cubicBezTo>
                <a:lnTo>
                  <a:pt x="1447800" y="4931229"/>
                </a:lnTo>
                <a:cubicBezTo>
                  <a:pt x="1426029" y="4905829"/>
                  <a:pt x="1402883" y="4881545"/>
                  <a:pt x="1382486" y="4855029"/>
                </a:cubicBezTo>
                <a:cubicBezTo>
                  <a:pt x="1366532" y="4834289"/>
                  <a:pt x="1363766" y="4797988"/>
                  <a:pt x="1338943" y="4789714"/>
                </a:cubicBezTo>
                <a:cubicBezTo>
                  <a:pt x="1256076" y="4762092"/>
                  <a:pt x="1296132" y="4772444"/>
                  <a:pt x="1219200" y="4757057"/>
                </a:cubicBezTo>
                <a:cubicBezTo>
                  <a:pt x="1185854" y="4758447"/>
                  <a:pt x="1124836" y="4743362"/>
                  <a:pt x="1067284" y="4740916"/>
                </a:cubicBezTo>
                <a:close/>
                <a:moveTo>
                  <a:pt x="1948543" y="4669971"/>
                </a:moveTo>
                <a:cubicBezTo>
                  <a:pt x="1886857" y="4673600"/>
                  <a:pt x="1824759" y="4672865"/>
                  <a:pt x="1763486" y="4680857"/>
                </a:cubicBezTo>
                <a:cubicBezTo>
                  <a:pt x="1740729" y="4683825"/>
                  <a:pt x="1720435" y="4697063"/>
                  <a:pt x="1698171" y="4702629"/>
                </a:cubicBezTo>
                <a:cubicBezTo>
                  <a:pt x="1683657" y="4706257"/>
                  <a:pt x="1668959" y="4709215"/>
                  <a:pt x="1654629" y="4713514"/>
                </a:cubicBezTo>
                <a:cubicBezTo>
                  <a:pt x="1632647" y="4720108"/>
                  <a:pt x="1611578" y="4729720"/>
                  <a:pt x="1589314" y="4735286"/>
                </a:cubicBezTo>
                <a:cubicBezTo>
                  <a:pt x="1491097" y="4759840"/>
                  <a:pt x="1530615" y="4747595"/>
                  <a:pt x="1469571" y="4767943"/>
                </a:cubicBezTo>
                <a:cubicBezTo>
                  <a:pt x="1462314" y="4789714"/>
                  <a:pt x="1444027" y="4810620"/>
                  <a:pt x="1447800" y="4833257"/>
                </a:cubicBezTo>
                <a:cubicBezTo>
                  <a:pt x="1451429" y="4855028"/>
                  <a:pt x="1448815" y="4878830"/>
                  <a:pt x="1458686" y="4898571"/>
                </a:cubicBezTo>
                <a:cubicBezTo>
                  <a:pt x="1467866" y="4916930"/>
                  <a:pt x="1487715" y="4927600"/>
                  <a:pt x="1502229" y="4942114"/>
                </a:cubicBezTo>
                <a:cubicBezTo>
                  <a:pt x="1509486" y="4949371"/>
                  <a:pt x="1515461" y="4958193"/>
                  <a:pt x="1524000" y="4963886"/>
                </a:cubicBezTo>
                <a:cubicBezTo>
                  <a:pt x="1682956" y="5069858"/>
                  <a:pt x="1563162" y="5006585"/>
                  <a:pt x="1926771" y="5018314"/>
                </a:cubicBezTo>
                <a:cubicBezTo>
                  <a:pt x="1934624" y="5019885"/>
                  <a:pt x="1999510" y="5030522"/>
                  <a:pt x="2013857" y="5040086"/>
                </a:cubicBezTo>
                <a:cubicBezTo>
                  <a:pt x="2016876" y="5042099"/>
                  <a:pt x="2032000" y="5058229"/>
                  <a:pt x="2035629" y="5061857"/>
                </a:cubicBezTo>
                <a:cubicBezTo>
                  <a:pt x="2032000" y="5003800"/>
                  <a:pt x="2032603" y="4945323"/>
                  <a:pt x="2024743" y="4887686"/>
                </a:cubicBezTo>
                <a:cubicBezTo>
                  <a:pt x="2021642" y="4864947"/>
                  <a:pt x="2010228" y="4844143"/>
                  <a:pt x="2002971" y="4822371"/>
                </a:cubicBezTo>
                <a:cubicBezTo>
                  <a:pt x="1999342" y="4811485"/>
                  <a:pt x="1994336" y="4800966"/>
                  <a:pt x="1992086" y="4789714"/>
                </a:cubicBezTo>
                <a:cubicBezTo>
                  <a:pt x="1988457" y="4771571"/>
                  <a:pt x="1987697" y="4752610"/>
                  <a:pt x="1981200" y="4735286"/>
                </a:cubicBezTo>
                <a:cubicBezTo>
                  <a:pt x="1976606" y="4723036"/>
                  <a:pt x="1965280" y="4714331"/>
                  <a:pt x="1959429" y="4702629"/>
                </a:cubicBezTo>
                <a:cubicBezTo>
                  <a:pt x="1954297" y="4692366"/>
                  <a:pt x="1952172" y="4680857"/>
                  <a:pt x="1948543" y="4669971"/>
                </a:cubicBezTo>
                <a:close/>
                <a:moveTo>
                  <a:pt x="0" y="0"/>
                </a:moveTo>
                <a:lnTo>
                  <a:pt x="9459686" y="0"/>
                </a:lnTo>
                <a:lnTo>
                  <a:pt x="9459686" y="5198870"/>
                </a:lnTo>
                <a:lnTo>
                  <a:pt x="4221370" y="5198870"/>
                </a:lnTo>
                <a:lnTo>
                  <a:pt x="4223659" y="5176158"/>
                </a:lnTo>
                <a:cubicBezTo>
                  <a:pt x="4223659" y="4704215"/>
                  <a:pt x="3841072" y="4321629"/>
                  <a:pt x="3369129" y="4321629"/>
                </a:cubicBezTo>
                <a:cubicBezTo>
                  <a:pt x="2897186" y="4321629"/>
                  <a:pt x="2514600" y="4704215"/>
                  <a:pt x="2514600" y="5176158"/>
                </a:cubicBezTo>
                <a:lnTo>
                  <a:pt x="2516890" y="5198870"/>
                </a:lnTo>
                <a:lnTo>
                  <a:pt x="0" y="5198870"/>
                </a:lnTo>
                <a:close/>
              </a:path>
            </a:pathLst>
          </a:custGeom>
        </p:spPr>
      </p:pic>
      <p:sp>
        <p:nvSpPr>
          <p:cNvPr id="2" name="Title 1">
            <a:extLst>
              <a:ext uri="{FF2B5EF4-FFF2-40B4-BE49-F238E27FC236}">
                <a16:creationId xmlns:a16="http://schemas.microsoft.com/office/drawing/2014/main" id="{1C251051-9E8C-4DC0-8D9F-49E9B6095D22}"/>
              </a:ext>
            </a:extLst>
          </p:cNvPr>
          <p:cNvSpPr>
            <a:spLocks noGrp="1"/>
          </p:cNvSpPr>
          <p:nvPr>
            <p:ph type="title"/>
          </p:nvPr>
        </p:nvSpPr>
        <p:spPr>
          <a:xfrm>
            <a:off x="3516086" y="643467"/>
            <a:ext cx="7644039" cy="3911937"/>
          </a:xfrm>
        </p:spPr>
        <p:txBody>
          <a:bodyPr vert="horz" lIns="91440" tIns="45720" rIns="91440" bIns="45720" rtlCol="0" anchor="b">
            <a:normAutofit/>
          </a:bodyPr>
          <a:lstStyle/>
          <a:p>
            <a:pPr algn="r"/>
            <a:r>
              <a:rPr lang="en-US" sz="6600" dirty="0"/>
              <a:t>Feature Engineering</a:t>
            </a:r>
          </a:p>
        </p:txBody>
      </p:sp>
      <p:sp>
        <p:nvSpPr>
          <p:cNvPr id="13" name="Rectangle 12">
            <a:extLst>
              <a:ext uri="{FF2B5EF4-FFF2-40B4-BE49-F238E27FC236}">
                <a16:creationId xmlns:a16="http://schemas.microsoft.com/office/drawing/2014/main" id="{1E6E1A7C-A9E7-4BB0-AD38-5060AA3E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77138"/>
            <a:ext cx="12192000" cy="19808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14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82B9-1E12-4001-BDCA-2E599C6543DB}"/>
              </a:ext>
            </a:extLst>
          </p:cNvPr>
          <p:cNvSpPr>
            <a:spLocks noGrp="1"/>
          </p:cNvSpPr>
          <p:nvPr>
            <p:ph type="title"/>
          </p:nvPr>
        </p:nvSpPr>
        <p:spPr/>
        <p:txBody>
          <a:bodyPr/>
          <a:lstStyle/>
          <a:p>
            <a:r>
              <a:rPr lang="en-GB" dirty="0"/>
              <a:t>Editing Features	</a:t>
            </a:r>
          </a:p>
        </p:txBody>
      </p:sp>
      <p:sp>
        <p:nvSpPr>
          <p:cNvPr id="3" name="Content Placeholder 2">
            <a:extLst>
              <a:ext uri="{FF2B5EF4-FFF2-40B4-BE49-F238E27FC236}">
                <a16:creationId xmlns:a16="http://schemas.microsoft.com/office/drawing/2014/main" id="{4DE9B78D-A2B8-4639-B9B8-D2E85D9DD88D}"/>
              </a:ext>
            </a:extLst>
          </p:cNvPr>
          <p:cNvSpPr>
            <a:spLocks noGrp="1"/>
          </p:cNvSpPr>
          <p:nvPr>
            <p:ph idx="1"/>
          </p:nvPr>
        </p:nvSpPr>
        <p:spPr/>
        <p:txBody>
          <a:bodyPr/>
          <a:lstStyle/>
          <a:p>
            <a:r>
              <a:rPr lang="en-GB" dirty="0" err="1"/>
              <a:t>annual_income</a:t>
            </a:r>
            <a:r>
              <a:rPr lang="en-GB" dirty="0"/>
              <a:t> : Removed non numeric characters from the feature (‘</a:t>
            </a:r>
            <a:r>
              <a:rPr lang="en-GB" dirty="0">
                <a:solidFill>
                  <a:srgbClr val="FF0000"/>
                </a:solidFill>
              </a:rPr>
              <a:t>GBP</a:t>
            </a:r>
            <a:r>
              <a:rPr lang="en-GB" dirty="0"/>
              <a:t>’) </a:t>
            </a:r>
          </a:p>
          <a:p>
            <a:r>
              <a:rPr lang="en-GB" dirty="0" err="1"/>
              <a:t>public_records</a:t>
            </a:r>
            <a:r>
              <a:rPr lang="en-GB" dirty="0"/>
              <a:t>, delinquency_2y, inquiries_6m,: creating new features called ‘delinq_2yrs_cat’ ,  ’inq_last_6mths_cat’ and ‘</a:t>
            </a:r>
            <a:r>
              <a:rPr lang="en-GB" dirty="0" err="1"/>
              <a:t>pub_rec_cat</a:t>
            </a:r>
            <a:r>
              <a:rPr lang="en-GB" dirty="0"/>
              <a:t>’,   turning all values above a 0 to a </a:t>
            </a:r>
            <a:r>
              <a:rPr lang="en-GB" dirty="0">
                <a:solidFill>
                  <a:schemeClr val="accent4"/>
                </a:solidFill>
              </a:rPr>
              <a:t>'yes</a:t>
            </a:r>
            <a:r>
              <a:rPr lang="en-GB" dirty="0"/>
              <a:t>’ and values that are 0 into </a:t>
            </a:r>
            <a:r>
              <a:rPr lang="en-GB" dirty="0">
                <a:solidFill>
                  <a:schemeClr val="accent4"/>
                </a:solidFill>
              </a:rPr>
              <a:t>'no</a:t>
            </a:r>
            <a:r>
              <a:rPr lang="en-GB" dirty="0"/>
              <a:t>' and then dropping the old ones. </a:t>
            </a:r>
          </a:p>
          <a:p>
            <a:r>
              <a:rPr lang="en-GB" dirty="0" err="1"/>
              <a:t>issue_date</a:t>
            </a:r>
            <a:r>
              <a:rPr lang="en-GB" dirty="0"/>
              <a:t>: Removed the numerical values from issue date so only months are left e.g. ‘</a:t>
            </a:r>
            <a:r>
              <a:rPr lang="en-GB" dirty="0">
                <a:solidFill>
                  <a:schemeClr val="accent4"/>
                </a:solidFill>
              </a:rPr>
              <a:t>Sep</a:t>
            </a:r>
            <a:r>
              <a:rPr lang="en-GB" dirty="0"/>
              <a:t>’, ‘</a:t>
            </a:r>
            <a:r>
              <a:rPr lang="en-GB" dirty="0">
                <a:solidFill>
                  <a:schemeClr val="accent4"/>
                </a:solidFill>
              </a:rPr>
              <a:t>Oct</a:t>
            </a:r>
            <a:r>
              <a:rPr lang="en-GB" dirty="0"/>
              <a:t>’.</a:t>
            </a:r>
          </a:p>
          <a:p>
            <a:r>
              <a:rPr lang="en-GB" dirty="0" err="1"/>
              <a:t>loan_status</a:t>
            </a:r>
            <a:r>
              <a:rPr lang="en-GB" dirty="0"/>
              <a:t>: Created a new feature called ‘</a:t>
            </a:r>
            <a:r>
              <a:rPr lang="en-GB" dirty="0" err="1"/>
              <a:t>loan_condition</a:t>
            </a:r>
            <a:r>
              <a:rPr lang="en-GB" dirty="0"/>
              <a:t>’ and added ‘</a:t>
            </a:r>
            <a:r>
              <a:rPr lang="en-GB" dirty="0">
                <a:solidFill>
                  <a:schemeClr val="accent4"/>
                </a:solidFill>
              </a:rPr>
              <a:t>Good Loan</a:t>
            </a:r>
            <a:r>
              <a:rPr lang="en-GB" dirty="0"/>
              <a:t>’ and ‘</a:t>
            </a:r>
            <a:r>
              <a:rPr lang="en-GB" dirty="0">
                <a:solidFill>
                  <a:schemeClr val="accent4"/>
                </a:solidFill>
              </a:rPr>
              <a:t>Bad Loan</a:t>
            </a:r>
            <a:r>
              <a:rPr lang="en-GB" dirty="0"/>
              <a:t>’ into it, Good Loan contains [‘Fully Paid’ , ‘Ongoing’] and Bad Loan contains [‘Charged Off’ , ‘Default’ , ‘Late (&gt; 90 days)’]</a:t>
            </a:r>
          </a:p>
        </p:txBody>
      </p:sp>
    </p:spTree>
    <p:extLst>
      <p:ext uri="{BB962C8B-B14F-4D97-AF65-F5344CB8AC3E}">
        <p14:creationId xmlns:p14="http://schemas.microsoft.com/office/powerpoint/2010/main" val="106399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FCF3-9A6F-4B0A-BBA4-C68EB7A2A9A9}"/>
              </a:ext>
            </a:extLst>
          </p:cNvPr>
          <p:cNvSpPr>
            <a:spLocks noGrp="1"/>
          </p:cNvSpPr>
          <p:nvPr>
            <p:ph type="title"/>
          </p:nvPr>
        </p:nvSpPr>
        <p:spPr>
          <a:xfrm>
            <a:off x="825909" y="808055"/>
            <a:ext cx="3979205" cy="1453363"/>
          </a:xfrm>
        </p:spPr>
        <p:txBody>
          <a:bodyPr>
            <a:normAutofit/>
          </a:bodyPr>
          <a:lstStyle/>
          <a:p>
            <a:r>
              <a:rPr lang="en-GB" sz="3300" dirty="0"/>
              <a:t>Imbalanced dependent variable</a:t>
            </a:r>
          </a:p>
        </p:txBody>
      </p:sp>
      <p:sp>
        <p:nvSpPr>
          <p:cNvPr id="3" name="Content Placeholder 2">
            <a:extLst>
              <a:ext uri="{FF2B5EF4-FFF2-40B4-BE49-F238E27FC236}">
                <a16:creationId xmlns:a16="http://schemas.microsoft.com/office/drawing/2014/main" id="{4558244F-EF03-415D-BB46-6AE8D6CCD490}"/>
              </a:ext>
            </a:extLst>
          </p:cNvPr>
          <p:cNvSpPr>
            <a:spLocks noGrp="1"/>
          </p:cNvSpPr>
          <p:nvPr>
            <p:ph idx="1"/>
          </p:nvPr>
        </p:nvSpPr>
        <p:spPr>
          <a:xfrm>
            <a:off x="802178" y="2261420"/>
            <a:ext cx="4002936" cy="3637935"/>
          </a:xfrm>
        </p:spPr>
        <p:txBody>
          <a:bodyPr>
            <a:normAutofit/>
          </a:bodyPr>
          <a:lstStyle/>
          <a:p>
            <a:r>
              <a:rPr lang="en-GB" dirty="0"/>
              <a:t>After converting the ‘</a:t>
            </a:r>
            <a:r>
              <a:rPr lang="en-GB" dirty="0" err="1"/>
              <a:t>loan_status</a:t>
            </a:r>
            <a:r>
              <a:rPr lang="en-GB" dirty="0"/>
              <a:t>’ to ‘</a:t>
            </a:r>
            <a:r>
              <a:rPr lang="en-GB" dirty="0" err="1"/>
              <a:t>loan_condition</a:t>
            </a:r>
            <a:r>
              <a:rPr lang="en-GB" dirty="0"/>
              <a:t>’, it was clear that there was a massive imbalance in the data.</a:t>
            </a:r>
          </a:p>
          <a:p>
            <a:r>
              <a:rPr lang="en-GB" dirty="0"/>
              <a:t>I used a method called SMOTE, this helps by producing more data based on the already existing data.</a:t>
            </a:r>
          </a:p>
          <a:p>
            <a:r>
              <a:rPr lang="en-GB" dirty="0"/>
              <a:t>This was able to help me balance the </a:t>
            </a:r>
            <a:r>
              <a:rPr lang="en-GB"/>
              <a:t>training data.</a:t>
            </a:r>
            <a:endParaRPr lang="en-GB" dirty="0"/>
          </a:p>
        </p:txBody>
      </p:sp>
      <p:pic>
        <p:nvPicPr>
          <p:cNvPr id="4" name="Picture 3">
            <a:extLst>
              <a:ext uri="{FF2B5EF4-FFF2-40B4-BE49-F238E27FC236}">
                <a16:creationId xmlns:a16="http://schemas.microsoft.com/office/drawing/2014/main" id="{9945B341-F778-413C-AC1D-1C52F5FE6DC3}"/>
              </a:ext>
            </a:extLst>
          </p:cNvPr>
          <p:cNvPicPr>
            <a:picLocks noChangeAspect="1"/>
          </p:cNvPicPr>
          <p:nvPr/>
        </p:nvPicPr>
        <p:blipFill>
          <a:blip r:embed="rId3"/>
          <a:stretch>
            <a:fillRect/>
          </a:stretch>
        </p:blipFill>
        <p:spPr>
          <a:xfrm>
            <a:off x="5289752" y="1427773"/>
            <a:ext cx="6095593" cy="38402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93841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6</TotalTime>
  <Words>1615</Words>
  <Application>Microsoft Macintosh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Celestial</vt:lpstr>
      <vt:lpstr>Take-Home  Technical Assessment</vt:lpstr>
      <vt:lpstr>Task  </vt:lpstr>
      <vt:lpstr>Initial Findings</vt:lpstr>
      <vt:lpstr>Warnings</vt:lpstr>
      <vt:lpstr>Dropped features due to missing values</vt:lpstr>
      <vt:lpstr>Other dropped features</vt:lpstr>
      <vt:lpstr>Feature Engineering</vt:lpstr>
      <vt:lpstr>Editing Features </vt:lpstr>
      <vt:lpstr>Imbalanced dependent variable</vt:lpstr>
      <vt:lpstr>Removing Outliers from features</vt:lpstr>
      <vt:lpstr>Exploratory data analysis</vt:lpstr>
      <vt:lpstr>Loan Status</vt:lpstr>
      <vt:lpstr>Distribution of good and bad loans</vt:lpstr>
      <vt:lpstr>Loan status by  interest rate/loan amount</vt:lpstr>
      <vt:lpstr>Distribution of loan amount and interest rate per year</vt:lpstr>
      <vt:lpstr>Interest rate distribution by term</vt:lpstr>
      <vt:lpstr>Distribution of loan purpose</vt:lpstr>
      <vt:lpstr>Correlation Matrix</vt:lpstr>
      <vt:lpstr>Model #1 </vt:lpstr>
      <vt:lpstr>Results for model #1</vt:lpstr>
      <vt:lpstr>Recursive feature elimination</vt:lpstr>
      <vt:lpstr>Results from model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Take-Home  Technical Assessment</dc:title>
  <dc:creator>Denis Kalyan</dc:creator>
  <cp:lastModifiedBy>Denis Kalyan</cp:lastModifiedBy>
  <cp:revision>6</cp:revision>
  <dcterms:created xsi:type="dcterms:W3CDTF">2020-05-10T16:27:16Z</dcterms:created>
  <dcterms:modified xsi:type="dcterms:W3CDTF">2020-05-10T20:09:04Z</dcterms:modified>
</cp:coreProperties>
</file>