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5"/>
  </p:notesMasterIdLst>
  <p:sldIdLst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acheslav Lanin" userId="0422dd303f736057" providerId="LiveId" clId="{94E8EF0A-44FC-43BC-AE65-1A1F221D5545}"/>
    <pc:docChg chg="delSld">
      <pc:chgData name="Viacheslav Lanin" userId="0422dd303f736057" providerId="LiveId" clId="{94E8EF0A-44FC-43BC-AE65-1A1F221D5545}" dt="2020-04-06T12:04:47.438" v="0" actId="47"/>
      <pc:docMkLst>
        <pc:docMk/>
      </pc:docMkLst>
      <pc:sldChg chg="del">
        <pc:chgData name="Viacheslav Lanin" userId="0422dd303f736057" providerId="LiveId" clId="{94E8EF0A-44FC-43BC-AE65-1A1F221D5545}" dt="2020-04-06T12:04:47.438" v="0" actId="47"/>
        <pc:sldMkLst>
          <pc:docMk/>
          <pc:sldMk cId="3603343075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76319-0053-450A-B6C6-2338AD3A5033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F744B-0AC8-4AC0-9D53-3DD5F549E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9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CA74FB-39CA-C04B-B182-27C93ED67153}" type="slidenum">
              <a:rPr lang="en-US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728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728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E6E1E91-A140-E645-9509-0511DB46C2F8}" type="slidenum">
              <a:rPr lang="en-US"/>
              <a:pPr/>
              <a:t>10</a:t>
            </a:fld>
            <a:endParaRPr lang="en-US"/>
          </a:p>
        </p:txBody>
      </p:sp>
      <p:sp>
        <p:nvSpPr>
          <p:cNvPr id="11366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366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pPr defTabSz="39256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1100" dirty="0">
                <a:solidFill>
                  <a:srgbClr val="000000"/>
                </a:solidFill>
                <a:latin typeface="Helvetica Neue Light"/>
                <a:cs typeface="Helvetica Neue Light"/>
              </a:rPr>
              <a:t>Уточнить </a:t>
            </a:r>
            <a:r>
              <a:rPr lang="en-US" sz="1100" dirty="0">
                <a:solidFill>
                  <a:srgbClr val="000000"/>
                </a:solidFill>
                <a:latin typeface="Helvetica Neue Light"/>
                <a:cs typeface="Helvetica Neue Light"/>
              </a:rPr>
              <a:t>????</a:t>
            </a:r>
            <a:endParaRPr lang="ru-RU" sz="1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defTabSz="39256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ru-RU" sz="1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defTabSz="39256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ru-RU" sz="1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defTabSz="39256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100" dirty="0">
                <a:solidFill>
                  <a:srgbClr val="000000"/>
                </a:solidFill>
                <a:latin typeface="Helvetica Neue Light"/>
                <a:cs typeface="Helvetica Neue Light"/>
              </a:rPr>
              <a:t>Encode nodes and edges as elements or literals: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A0A271F-77E0-5740-86CB-D6DEBF7DA692}" type="slidenum">
              <a:rPr lang="en-US"/>
              <a:pPr/>
              <a:t>11</a:t>
            </a:fld>
            <a:endParaRPr lang="en-US"/>
          </a:p>
        </p:txBody>
      </p:sp>
      <p:sp>
        <p:nvSpPr>
          <p:cNvPr id="11571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571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AFBAAE-5CCE-4E4B-A147-26A58363FACB}" type="slidenum">
              <a:rPr lang="en-US"/>
              <a:pPr/>
              <a:t>12</a:t>
            </a:fld>
            <a:endParaRPr lang="en-US"/>
          </a:p>
        </p:txBody>
      </p:sp>
      <p:sp>
        <p:nvSpPr>
          <p:cNvPr id="11776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776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5A35059-0EE4-3544-A5EE-AFB777048734}" type="slidenum">
              <a:rPr lang="en-US"/>
              <a:pPr/>
              <a:t>13</a:t>
            </a:fld>
            <a:endParaRPr lang="en-US"/>
          </a:p>
        </p:txBody>
      </p:sp>
      <p:sp>
        <p:nvSpPr>
          <p:cNvPr id="11981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981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/>
              <a:t>There are other “simplification rules”, see the “RDF/XML Serialization” document for details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C29560-6190-2846-B107-50C20AA87B3B}" type="slidenum">
              <a:rPr lang="en-US"/>
              <a:pPr/>
              <a:t>14</a:t>
            </a:fld>
            <a:endParaRPr lang="en-US"/>
          </a:p>
        </p:txBody>
      </p:sp>
      <p:sp>
        <p:nvSpPr>
          <p:cNvPr id="12185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186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ADF83-9BFF-B04B-AC37-C757AB395792}" type="slidenum">
              <a:rPr lang="en-US"/>
              <a:pPr/>
              <a:t>15</a:t>
            </a:fld>
            <a:endParaRPr lang="en-US"/>
          </a:p>
        </p:txBody>
      </p:sp>
      <p:sp>
        <p:nvSpPr>
          <p:cNvPr id="12390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390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The resource will be “visible” on the Web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care should be taken to define unique URI-s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EC0AFD-27DA-7047-B819-0A53DF7C7818}" type="slidenum">
              <a:rPr lang="en-US"/>
              <a:pPr/>
              <a:t>16</a:t>
            </a:fld>
            <a:endParaRPr lang="en-US"/>
          </a:p>
        </p:txBody>
      </p:sp>
      <p:sp>
        <p:nvSpPr>
          <p:cNvPr id="12595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595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pPr defTabSz="39256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dirty="0"/>
              <a:t>Internal = these resources are not visible outside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78BC8D-781C-F441-841E-DF492F565DC9}" type="slidenum">
              <a:rPr lang="en-US"/>
              <a:pPr/>
              <a:t>17</a:t>
            </a:fld>
            <a:endParaRPr lang="en-US"/>
          </a:p>
        </p:txBody>
      </p:sp>
      <p:sp>
        <p:nvSpPr>
          <p:cNvPr id="12800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800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pPr defTabSz="39256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dirty="0"/>
              <a:t>Let the system create a “</a:t>
            </a:r>
            <a:r>
              <a:rPr lang="en-US" dirty="0" err="1"/>
              <a:t>nodeID</a:t>
            </a:r>
            <a:r>
              <a:rPr lang="en-US" dirty="0"/>
              <a:t>” internally (you do not really care about the name…)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09D7A71-B94B-7249-8EF6-1EB397A1CB81}" type="slidenum">
              <a:rPr lang="en-US"/>
              <a:pPr/>
              <a:t>18</a:t>
            </a:fld>
            <a:endParaRPr lang="en-US"/>
          </a:p>
        </p:txBody>
      </p:sp>
      <p:sp>
        <p:nvSpPr>
          <p:cNvPr id="13005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005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C3EA1D-04CD-0D42-9320-04D284060ADB}" type="slidenum">
              <a:rPr lang="en-US"/>
              <a:pPr/>
              <a:t>19</a:t>
            </a:fld>
            <a:endParaRPr lang="en-US"/>
          </a:p>
        </p:txBody>
      </p:sp>
      <p:sp>
        <p:nvSpPr>
          <p:cNvPr id="13209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2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/>
              <a:t>Blank nodes require attention when merging</a:t>
            </a:r>
          </a:p>
          <a:p>
            <a:pPr lvl="1"/>
            <a:r>
              <a:rPr lang="en-US" dirty="0"/>
              <a:t>blanks nodes with identical </a:t>
            </a:r>
            <a:r>
              <a:rPr lang="en-US" dirty="0" err="1"/>
              <a:t>nodeID</a:t>
            </a:r>
            <a:r>
              <a:rPr lang="en-US" dirty="0"/>
              <a:t>-s in different graphs are </a:t>
            </a:r>
            <a:r>
              <a:rPr lang="en-US" i="1" u="sng" dirty="0"/>
              <a:t>different</a:t>
            </a:r>
          </a:p>
          <a:p>
            <a:pPr lvl="1"/>
            <a:r>
              <a:rPr lang="en-US" dirty="0"/>
              <a:t>implementations must be careful…</a:t>
            </a:r>
          </a:p>
          <a:p>
            <a:r>
              <a:rPr lang="en-US" dirty="0"/>
              <a:t>Many applications prefer not to use blank nodes and define new URIs “on-the-fly”</a:t>
            </a:r>
          </a:p>
          <a:p>
            <a:r>
              <a:rPr lang="en-US" dirty="0"/>
              <a:t>From a logic point of view, blank nodes represent an “existential” statement </a:t>
            </a:r>
          </a:p>
          <a:p>
            <a:pPr lvl="1"/>
            <a:r>
              <a:rPr lang="en-US" dirty="0"/>
              <a:t>“there is a resource such that…”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78F2F1-18E2-F445-B129-CA3E10D9205A}" type="slidenum">
              <a:rPr lang="en-US"/>
              <a:pPr/>
              <a:t>2</a:t>
            </a:fld>
            <a:endParaRPr lang="en-US"/>
          </a:p>
        </p:txBody>
      </p:sp>
      <p:sp>
        <p:nvSpPr>
          <p:cNvPr id="9933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933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/>
              <a:t>Let us begin to formalize what we did!</a:t>
            </a:r>
          </a:p>
          <a:p>
            <a:pPr lvl="1"/>
            <a:r>
              <a:rPr lang="en-US" dirty="0"/>
              <a:t>we “connected” the data…</a:t>
            </a:r>
          </a:p>
          <a:p>
            <a:pPr lvl="1"/>
            <a:r>
              <a:rPr lang="en-US" dirty="0"/>
              <a:t>but a simple connection is not enough… data should be named somehow</a:t>
            </a:r>
          </a:p>
          <a:p>
            <a:pPr lvl="1"/>
            <a:r>
              <a:rPr lang="en-US" dirty="0"/>
              <a:t>hence the RDF Triples: a labelled connection between two resources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C783A9-2FEE-5043-A18B-0289BF1FFC52}" type="slidenum">
              <a:rPr lang="en-US"/>
              <a:pPr/>
              <a:t>20</a:t>
            </a:fld>
            <a:endParaRPr lang="en-US"/>
          </a:p>
        </p:txBody>
      </p:sp>
      <p:sp>
        <p:nvSpPr>
          <p:cNvPr id="13414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4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/>
              <a:t>For example, using </a:t>
            </a:r>
            <a:r>
              <a:rPr lang="en-US" dirty="0" err="1"/>
              <a:t>Python+RDFLib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“Graph” object is created</a:t>
            </a:r>
          </a:p>
          <a:p>
            <a:pPr lvl="1"/>
            <a:r>
              <a:rPr lang="en-US" dirty="0"/>
              <a:t>the RDF file is parsed and results stored in the Graph</a:t>
            </a:r>
          </a:p>
          <a:p>
            <a:pPr lvl="1"/>
            <a:r>
              <a:rPr lang="en-US" dirty="0"/>
              <a:t>the Graph offers methods to retrieve (or add):</a:t>
            </a:r>
          </a:p>
          <a:p>
            <a:pPr lvl="2"/>
            <a:r>
              <a:rPr lang="en-US" dirty="0"/>
              <a:t>triples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property,object</a:t>
            </a:r>
            <a:r>
              <a:rPr lang="en-US" dirty="0"/>
              <a:t>) pairs for a specific subject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subject,property</a:t>
            </a:r>
            <a:r>
              <a:rPr lang="en-US" dirty="0"/>
              <a:t>) pairs for specific object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the rest is conventional programming…</a:t>
            </a:r>
          </a:p>
          <a:p>
            <a:r>
              <a:rPr lang="en-US" dirty="0"/>
              <a:t>Similar tools exist in Java, PHP, etc.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ECCDF7-51F6-D84A-850B-A6A0A8F237A3}" type="slidenum">
              <a:rPr lang="en-US"/>
              <a:pPr/>
              <a:t>21</a:t>
            </a:fld>
            <a:endParaRPr lang="en-US"/>
          </a:p>
        </p:txBody>
      </p:sp>
      <p:sp>
        <p:nvSpPr>
          <p:cNvPr id="13619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619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918436-C233-0D4C-A22D-3402EB9FD3F5}" type="slidenum">
              <a:rPr lang="en-US"/>
              <a:pPr/>
              <a:t>22</a:t>
            </a:fld>
            <a:endParaRPr lang="en-US"/>
          </a:p>
        </p:txBody>
      </p:sp>
      <p:sp>
        <p:nvSpPr>
          <p:cNvPr id="13824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824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22F95FB-1436-8342-AF21-A5E3C8D3DE5E}" type="slidenum">
              <a:rPr lang="en-US"/>
              <a:pPr/>
              <a:t>3</a:t>
            </a:fld>
            <a:endParaRPr lang="en-US"/>
          </a:p>
        </p:txBody>
      </p:sp>
      <p:sp>
        <p:nvSpPr>
          <p:cNvPr id="10137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138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98A26A-A1B0-D548-9A41-7C6FF0F68651}" type="slidenum">
              <a:rPr lang="en-US"/>
              <a:pPr/>
              <a:t>4</a:t>
            </a:fld>
            <a:endParaRPr lang="en-US"/>
          </a:p>
        </p:txBody>
      </p:sp>
      <p:sp>
        <p:nvSpPr>
          <p:cNvPr id="10342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342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/>
              <a:t>RDF triples are also referred to as “triplets”, or “statements”</a:t>
            </a:r>
          </a:p>
          <a:p>
            <a:r>
              <a:rPr lang="en-US" dirty="0"/>
              <a:t>The “p” is sometimes referred to as “predicate”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5F41F-6379-E24E-85B8-E898E7D32D05}" type="slidenum">
              <a:rPr lang="en-US"/>
              <a:pPr/>
              <a:t>5</a:t>
            </a:fld>
            <a:endParaRPr lang="en-US"/>
          </a:p>
        </p:txBody>
      </p:sp>
      <p:sp>
        <p:nvSpPr>
          <p:cNvPr id="10547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547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/>
              <a:t>Resources can use </a:t>
            </a:r>
            <a:r>
              <a:rPr lang="en-US" i="1" dirty="0"/>
              <a:t>any </a:t>
            </a:r>
            <a:r>
              <a:rPr lang="en-US" dirty="0"/>
              <a:t>URI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http://www.example.org/file.html#home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http://www.example.org/f.xml#xpath(//q[@a=b])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http://www.example.org/form?a=b&amp;c=d</a:t>
            </a:r>
          </a:p>
          <a:p>
            <a:r>
              <a:rPr lang="en-US" dirty="0"/>
              <a:t>RDF triples form a directed, labeled graph (the best way to think about them!)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2B796D6-544D-2E40-B861-E9EAD49AC7A1}" type="slidenum">
              <a:rPr lang="en-US"/>
              <a:pPr/>
              <a:t>6</a:t>
            </a:fld>
            <a:endParaRPr lang="en-US"/>
          </a:p>
        </p:txBody>
      </p:sp>
      <p:sp>
        <p:nvSpPr>
          <p:cNvPr id="10752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752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6AA102-42FB-344B-AD7C-BC4695A071F5}" type="slidenum">
              <a:rPr lang="en-US"/>
              <a:pPr/>
              <a:t>7</a:t>
            </a:fld>
            <a:endParaRPr lang="en-US"/>
          </a:p>
        </p:txBody>
      </p:sp>
      <p:sp>
        <p:nvSpPr>
          <p:cNvPr id="10957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957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6AA102-42FB-344B-AD7C-BC4695A071F5}" type="slidenum">
              <a:rPr lang="en-US"/>
              <a:pPr/>
              <a:t>8</a:t>
            </a:fld>
            <a:endParaRPr lang="en-US"/>
          </a:p>
        </p:txBody>
      </p:sp>
      <p:sp>
        <p:nvSpPr>
          <p:cNvPr id="10957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957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5227291-9780-8F41-8767-032C50AF3E07}" type="slidenum">
              <a:rPr lang="en-US"/>
              <a:pPr/>
              <a:t>9</a:t>
            </a:fld>
            <a:endParaRPr lang="en-US"/>
          </a:p>
        </p:txBody>
      </p:sp>
      <p:sp>
        <p:nvSpPr>
          <p:cNvPr id="11161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162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3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2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1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52" y="2605614"/>
            <a:ext cx="8232775" cy="198393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92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52" y="1323342"/>
            <a:ext cx="8232775" cy="1121763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2pPr>
            <a:lvl3pPr indent="0">
              <a:spcBef>
                <a:spcPts val="0"/>
              </a:spcBef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3pPr>
            <a:lvl4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4pPr>
            <a:lvl5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57200" y="4737330"/>
            <a:ext cx="8229600" cy="1434874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371" y="1243114"/>
            <a:ext cx="8847359" cy="1588"/>
          </a:xfrm>
          <a:prstGeom prst="line">
            <a:avLst/>
          </a:prstGeom>
          <a:ln w="1270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4077" y="1761435"/>
            <a:ext cx="8232775" cy="3902966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92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8371" y="1243114"/>
            <a:ext cx="8847359" cy="1588"/>
          </a:xfrm>
          <a:prstGeom prst="line">
            <a:avLst/>
          </a:prstGeom>
          <a:ln w="1270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9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4077" y="1353521"/>
            <a:ext cx="8232775" cy="1789246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92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52" y="3309634"/>
            <a:ext cx="8232775" cy="1121763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indent="0">
              <a:spcBef>
                <a:spcPts val="0"/>
              </a:spcBef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4077" y="4598275"/>
            <a:ext cx="8232775" cy="182632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92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8371" y="1243114"/>
            <a:ext cx="8847359" cy="1588"/>
          </a:xfrm>
          <a:prstGeom prst="line">
            <a:avLst/>
          </a:prstGeom>
          <a:ln w="1270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930" tIns="45467" rIns="90930" bIns="45467" anchor="ctr"/>
          <a:lstStyle/>
          <a:p>
            <a:pPr algn="ctr" defTabSz="40617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56587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0" i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Helvetica Neue"/>
                <a:cs typeface="Helvetica Neue"/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761031"/>
            <a:ext cx="7772400" cy="1199704"/>
          </a:xfrm>
        </p:spPr>
        <p:txBody>
          <a:bodyPr lIns="45467" rIns="45467"/>
          <a:lstStyle>
            <a:lvl1pPr marL="0" marR="63660" indent="0" algn="ctr">
              <a:buNone/>
              <a:defRPr b="0" i="0">
                <a:solidFill>
                  <a:schemeClr val="tx2"/>
                </a:solidFill>
                <a:latin typeface="Helvetica Neue"/>
                <a:cs typeface="Helvetica Neue"/>
              </a:defRPr>
            </a:lvl1pPr>
            <a:lvl2pPr marL="454740" indent="0" algn="ctr">
              <a:buNone/>
            </a:lvl2pPr>
            <a:lvl3pPr marL="909485" indent="0" algn="ctr">
              <a:buNone/>
            </a:lvl3pPr>
            <a:lvl4pPr marL="1364229" indent="0" algn="ctr">
              <a:buNone/>
            </a:lvl4pPr>
            <a:lvl5pPr marL="1818968" indent="0" algn="ctr">
              <a:buNone/>
            </a:lvl5pPr>
            <a:lvl6pPr marL="2273711" indent="0" algn="ctr">
              <a:buNone/>
            </a:lvl6pPr>
            <a:lvl7pPr marL="2728453" indent="0" algn="ctr">
              <a:buNone/>
            </a:lvl7pPr>
            <a:lvl8pPr marL="3183185" indent="0" algn="ctr">
              <a:buNone/>
            </a:lvl8pPr>
            <a:lvl9pPr marL="3637933" indent="0" algn="ctr">
              <a:buNone/>
            </a:lvl9pPr>
          </a:lstStyle>
          <a:p>
            <a:r>
              <a:rPr kumimoji="0" lang="x-none"/>
              <a:t>Click to edit Master subtitle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7323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91" y="1479702"/>
            <a:ext cx="8639999" cy="4700654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2pPr>
            <a:lvl3pPr>
              <a:buClr>
                <a:schemeClr val="bg1">
                  <a:lumMod val="50000"/>
                </a:schemeClr>
              </a:buClr>
              <a:buFont typeface="Arial"/>
              <a:buChar char="•"/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3pPr>
            <a:lvl4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4pPr>
            <a:lvl5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371" y="1243114"/>
            <a:ext cx="8847359" cy="1588"/>
          </a:xfrm>
          <a:prstGeom prst="line">
            <a:avLst/>
          </a:prstGeom>
          <a:ln w="1270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531" y="1355182"/>
            <a:ext cx="4008959" cy="483890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 b="0" i="0">
                <a:solidFill>
                  <a:srgbClr val="7F7F7F"/>
                </a:solidFill>
                <a:latin typeface="Helvetica Neue"/>
                <a:cs typeface="Helvetica Neue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solidFill>
                  <a:srgbClr val="7F7F7F"/>
                </a:solidFill>
                <a:latin typeface="Helvetica Neue"/>
                <a:cs typeface="Helvetica Neue"/>
              </a:defRPr>
            </a:lvl2pPr>
            <a:lvl3pPr>
              <a:buClr>
                <a:schemeClr val="bg1">
                  <a:lumMod val="50000"/>
                </a:schemeClr>
              </a:buClr>
              <a:defRPr b="0" i="0">
                <a:solidFill>
                  <a:srgbClr val="7F7F7F"/>
                </a:solidFill>
                <a:latin typeface="Helvetica Neue"/>
                <a:cs typeface="Helvetica Neue"/>
              </a:defRPr>
            </a:lvl3pPr>
            <a:lvl4pPr>
              <a:buClr>
                <a:schemeClr val="bg1">
                  <a:lumMod val="50000"/>
                </a:schemeClr>
              </a:buClr>
              <a:defRPr b="0" i="0">
                <a:solidFill>
                  <a:srgbClr val="7F7F7F"/>
                </a:solidFill>
                <a:latin typeface="Helvetica Neue"/>
                <a:cs typeface="Helvetica Neue"/>
              </a:defRPr>
            </a:lvl4pPr>
            <a:lvl5pPr>
              <a:buClr>
                <a:schemeClr val="bg1">
                  <a:lumMod val="50000"/>
                </a:schemeClr>
              </a:buClr>
              <a:defRPr b="0" i="0">
                <a:solidFill>
                  <a:srgbClr val="7F7F7F"/>
                </a:solidFill>
                <a:latin typeface="Helvetica Neue"/>
                <a:cs typeface="Helvetica Neue"/>
              </a:defRPr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55680" y="1355182"/>
            <a:ext cx="4216320" cy="483890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2pPr>
            <a:lvl3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3pPr>
            <a:lvl4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4pPr>
            <a:lvl5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71" y="1243114"/>
            <a:ext cx="8847359" cy="1588"/>
          </a:xfrm>
          <a:prstGeom prst="line">
            <a:avLst/>
          </a:prstGeom>
          <a:ln w="1270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67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8371" y="1243114"/>
            <a:ext cx="8847359" cy="1588"/>
          </a:xfrm>
          <a:prstGeom prst="line">
            <a:avLst/>
          </a:prstGeom>
          <a:ln w="1270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52" y="2605614"/>
            <a:ext cx="8232775" cy="198393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92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52" y="1323342"/>
            <a:ext cx="8232775" cy="1121763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2pPr>
            <a:lvl3pPr indent="0">
              <a:spcBef>
                <a:spcPts val="0"/>
              </a:spcBef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3pPr>
            <a:lvl4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4pPr>
            <a:lvl5pPr>
              <a:buClr>
                <a:schemeClr val="bg1">
                  <a:lumMod val="5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defRPr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57200" y="4737330"/>
            <a:ext cx="8229600" cy="1434874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371" y="1243114"/>
            <a:ext cx="8847359" cy="1588"/>
          </a:xfrm>
          <a:prstGeom prst="line">
            <a:avLst/>
          </a:prstGeom>
          <a:ln w="1270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4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9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4077" y="1353521"/>
            <a:ext cx="8232775" cy="1789246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92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52" y="3309634"/>
            <a:ext cx="8232775" cy="1121763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indent="0">
              <a:spcBef>
                <a:spcPts val="0"/>
              </a:spcBef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4077" y="4598275"/>
            <a:ext cx="8232775" cy="182632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92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8371" y="1243114"/>
            <a:ext cx="8847359" cy="1588"/>
          </a:xfrm>
          <a:prstGeom prst="line">
            <a:avLst/>
          </a:prstGeom>
          <a:ln w="1270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93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4077" y="1761435"/>
            <a:ext cx="8232775" cy="3902966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92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8371" y="1243114"/>
            <a:ext cx="8847359" cy="1588"/>
          </a:xfrm>
          <a:prstGeom prst="line">
            <a:avLst/>
          </a:prstGeom>
          <a:ln w="1270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44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 rtlCol="0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3624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60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21323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60" y="0"/>
            <a:ext cx="8640000" cy="114348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6480" y="1604379"/>
            <a:ext cx="4043520" cy="4524955"/>
          </a:xfrm>
        </p:spPr>
        <p:txBody>
          <a:bodyPr/>
          <a:lstStyle/>
          <a:p>
            <a:r>
              <a:rPr lang="x-none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8241" y="1604379"/>
            <a:ext cx="4044960" cy="4524955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10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60" y="0"/>
            <a:ext cx="8640000" cy="114348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1604379"/>
            <a:ext cx="4043520" cy="4524955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8241" y="1604379"/>
            <a:ext cx="4044960" cy="4524955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71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60" y="0"/>
            <a:ext cx="8640000" cy="114348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0" y="1604379"/>
            <a:ext cx="4043520" cy="4524955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8241" y="1604379"/>
            <a:ext cx="4044960" cy="4524955"/>
          </a:xfrm>
        </p:spPr>
        <p:txBody>
          <a:bodyPr/>
          <a:lstStyle/>
          <a:p>
            <a:r>
              <a:rPr lang="x-none"/>
              <a:t>Click icon to add clip 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0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2412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607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47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00" y="2876014"/>
            <a:ext cx="8432640" cy="1362383"/>
          </a:xfrm>
        </p:spPr>
        <p:txBody>
          <a:bodyPr anchor="t"/>
          <a:lstStyle>
            <a:lvl1pPr algn="ctr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35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511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966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372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99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84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04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2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EF4A-D4F3-41F3-B6D7-0C62D688771B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3415E-6149-4FC9-8E48-E08AE1C5D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6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55680" y="41764"/>
            <a:ext cx="8501760" cy="1143000"/>
          </a:xfrm>
          <a:prstGeom prst="rect">
            <a:avLst/>
          </a:prstGeom>
        </p:spPr>
        <p:txBody>
          <a:bodyPr vert="horz" lIns="90930" tIns="45467" rIns="90930" bIns="4546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x-none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48371" y="1392538"/>
            <a:ext cx="8847359" cy="4982942"/>
          </a:xfrm>
          <a:prstGeom prst="rect">
            <a:avLst/>
          </a:prstGeom>
        </p:spPr>
        <p:txBody>
          <a:bodyPr vert="horz" lIns="90930" tIns="45467" rIns="90930" bIns="45467">
            <a:normAutofit/>
          </a:bodyPr>
          <a:lstStyle/>
          <a:p>
            <a:pPr lvl="0" eaLnBrk="1" latinLnBrk="0" hangingPunct="1"/>
            <a:r>
              <a:rPr kumimoji="0" lang="x-none" dirty="0"/>
              <a:t>Click to edit Master text styles</a:t>
            </a:r>
          </a:p>
          <a:p>
            <a:pPr lvl="1" eaLnBrk="1" latinLnBrk="0" hangingPunct="1"/>
            <a:r>
              <a:rPr kumimoji="0" lang="x-none" dirty="0"/>
              <a:t>Second level</a:t>
            </a:r>
          </a:p>
          <a:p>
            <a:pPr lvl="2" eaLnBrk="1" latinLnBrk="0" hangingPunct="1"/>
            <a:r>
              <a:rPr kumimoji="0" lang="x-none" dirty="0"/>
              <a:t>Third level</a:t>
            </a:r>
          </a:p>
          <a:p>
            <a:pPr lvl="3" eaLnBrk="1" latinLnBrk="0" hangingPunct="1"/>
            <a:r>
              <a:rPr kumimoji="0" lang="x-none" dirty="0"/>
              <a:t>Fourth level</a:t>
            </a:r>
          </a:p>
          <a:p>
            <a:pPr lvl="4" eaLnBrk="1" latinLnBrk="0" hangingPunct="1"/>
            <a:r>
              <a:rPr kumimoji="0" lang="x-none" dirty="0"/>
              <a:t>Fifth level</a:t>
            </a:r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59021" y="6683181"/>
            <a:ext cx="364890" cy="195612"/>
          </a:xfrm>
          <a:prstGeom prst="rect">
            <a:avLst/>
          </a:prstGeom>
          <a:noFill/>
        </p:spPr>
        <p:txBody>
          <a:bodyPr wrap="none" lIns="82500" tIns="41251" rIns="82500" bIns="41251" rtlCol="0">
            <a:spAutoFit/>
          </a:bodyPr>
          <a:lstStyle/>
          <a:p>
            <a:pPr defTabSz="40617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800" dirty="0">
                <a:solidFill>
                  <a:prstClr val="white"/>
                </a:solidFill>
                <a:latin typeface="Arial" charset="0"/>
              </a:rPr>
              <a:t>(</a:t>
            </a:r>
            <a:fld id="{1F7FDA8B-F13B-1D43-9711-3B08EFAB2B53}" type="slidenum">
              <a:rPr lang="en-US" sz="800">
                <a:solidFill>
                  <a:prstClr val="white"/>
                </a:solidFill>
                <a:latin typeface="Arial" charset="0"/>
              </a:rPr>
              <a:pPr defTabSz="406173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r>
              <a:rPr lang="en-US" sz="800" dirty="0">
                <a:solidFill>
                  <a:prstClr val="white"/>
                </a:solidFill>
                <a:latin typeface="Arial" charset="0"/>
              </a:rPr>
              <a:t>)</a:t>
            </a:r>
          </a:p>
        </p:txBody>
      </p:sp>
      <p:pic>
        <p:nvPicPr>
          <p:cNvPr id="2" name="Picture 1" descr="sw-horz-w3c-v-2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41" y="6682533"/>
            <a:ext cx="788394" cy="157024"/>
          </a:xfrm>
          <a:prstGeom prst="rect">
            <a:avLst/>
          </a:prstGeom>
        </p:spPr>
      </p:pic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7339214" y="6677061"/>
            <a:ext cx="1807493" cy="266900"/>
          </a:xfrm>
          <a:prstGeom prst="rect">
            <a:avLst/>
          </a:prstGeom>
        </p:spPr>
        <p:txBody>
          <a:bodyPr vert="horz" lIns="82666" tIns="41334" rIns="82666" bIns="41334" rtlCol="0" anchor="ctr"/>
          <a:lstStyle>
            <a:defPPr>
              <a:defRPr lang="en-GB"/>
            </a:defPPr>
            <a:lvl1pPr algn="r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245EEEC-2C55-4D4E-AC84-5AF91C9586EC}" type="slidenum">
              <a:rPr lang="en-US" sz="5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5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2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0" i="0" kern="1200">
          <a:solidFill>
            <a:srgbClr val="00000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63790" indent="-254653" algn="l" rtl="0" eaLnBrk="1" latinLnBrk="0" hangingPunct="1">
        <a:spcBef>
          <a:spcPts val="600"/>
        </a:spcBef>
        <a:spcAft>
          <a:spcPts val="0"/>
        </a:spcAft>
        <a:buClr>
          <a:schemeClr val="bg1">
            <a:lumMod val="50000"/>
          </a:schemeClr>
        </a:buClr>
        <a:buSzPct val="68000"/>
        <a:buFont typeface="Wingdings 3"/>
        <a:buChar char=""/>
        <a:defRPr kumimoji="0" sz="2700" b="0" i="0" kern="1200">
          <a:solidFill>
            <a:schemeClr val="bg1">
              <a:lumMod val="50000"/>
            </a:schemeClr>
          </a:solidFill>
          <a:latin typeface="Helvetica Neue"/>
          <a:ea typeface="+mn-ea"/>
          <a:cs typeface="Helvetica Neue"/>
        </a:defRPr>
      </a:lvl1pPr>
      <a:lvl2pPr marL="618451" indent="-227368" algn="l" rtl="0" eaLnBrk="1" latinLnBrk="0" hangingPunct="1">
        <a:spcBef>
          <a:spcPts val="400"/>
        </a:spcBef>
        <a:buClr>
          <a:schemeClr val="bg1">
            <a:lumMod val="50000"/>
          </a:schemeClr>
        </a:buClr>
        <a:buFont typeface="Wingdings" charset="2"/>
        <a:buChar char="§"/>
        <a:defRPr kumimoji="0" sz="2300" b="0" i="0" kern="1200">
          <a:solidFill>
            <a:schemeClr val="bg1">
              <a:lumMod val="50000"/>
            </a:schemeClr>
          </a:solidFill>
          <a:latin typeface="Helvetica Neue"/>
          <a:ea typeface="+mn-ea"/>
          <a:cs typeface="Helvetica Neue"/>
        </a:defRPr>
      </a:lvl2pPr>
      <a:lvl3pPr marL="854932" indent="-227368" algn="l" rtl="0" eaLnBrk="1" latinLnBrk="0" hangingPunct="1">
        <a:spcBef>
          <a:spcPts val="350"/>
        </a:spcBef>
        <a:buClr>
          <a:schemeClr val="bg1">
            <a:lumMod val="50000"/>
          </a:schemeClr>
        </a:buClr>
        <a:buSzPct val="100000"/>
        <a:buFont typeface="Wingdings 2"/>
        <a:buChar char=""/>
        <a:defRPr kumimoji="0" sz="2100" b="0" i="0" kern="1200">
          <a:solidFill>
            <a:schemeClr val="bg1">
              <a:lumMod val="50000"/>
            </a:schemeClr>
          </a:solidFill>
          <a:latin typeface="Helvetica Neue"/>
          <a:ea typeface="+mn-ea"/>
          <a:cs typeface="Helvetica Neue"/>
        </a:defRPr>
      </a:lvl3pPr>
      <a:lvl4pPr marL="1136858" indent="-227368" algn="l" rtl="0" eaLnBrk="1" latinLnBrk="0" hangingPunct="1">
        <a:spcBef>
          <a:spcPts val="350"/>
        </a:spcBef>
        <a:buClr>
          <a:schemeClr val="bg1">
            <a:lumMod val="50000"/>
          </a:schemeClr>
        </a:buClr>
        <a:buFont typeface="Wingdings 2"/>
        <a:buChar char=""/>
        <a:defRPr kumimoji="0" sz="1900" b="0" i="0" kern="1200">
          <a:solidFill>
            <a:schemeClr val="bg1">
              <a:lumMod val="50000"/>
            </a:schemeClr>
          </a:solidFill>
          <a:latin typeface="Helvetica Neue"/>
          <a:ea typeface="+mn-ea"/>
          <a:cs typeface="Helvetica Neue"/>
        </a:defRPr>
      </a:lvl4pPr>
      <a:lvl5pPr marL="1364229" indent="-227368" algn="l" rtl="0" eaLnBrk="1" latinLnBrk="0" hangingPunct="1">
        <a:spcBef>
          <a:spcPts val="350"/>
        </a:spcBef>
        <a:buClr>
          <a:schemeClr val="bg1">
            <a:lumMod val="50000"/>
          </a:schemeClr>
        </a:buClr>
        <a:buFont typeface="Wingdings 2"/>
        <a:buChar char=""/>
        <a:defRPr kumimoji="0" sz="1800" b="0" i="0" kern="1200">
          <a:solidFill>
            <a:schemeClr val="bg1">
              <a:lumMod val="50000"/>
            </a:schemeClr>
          </a:solidFill>
          <a:latin typeface="Helvetica Neue"/>
          <a:ea typeface="+mn-ea"/>
          <a:cs typeface="Helvetica Neue"/>
        </a:defRPr>
      </a:lvl5pPr>
      <a:lvl6pPr marL="1591576" indent="-227368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18968" indent="-227368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6337" indent="-227368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73711" indent="-227368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47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09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42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189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37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284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31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379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96174"/>
            <a:ext cx="8231040" cy="1142039"/>
          </a:xfrm>
        </p:spPr>
        <p:txBody>
          <a:bodyPr tIns="38271">
            <a:normAutofit/>
          </a:bodyPr>
          <a:lstStyle/>
          <a:p>
            <a:pPr>
              <a:tabLst>
                <a:tab pos="654407" algn="l"/>
                <a:tab pos="1308809" algn="l"/>
                <a:tab pos="1963218" algn="l"/>
                <a:tab pos="2617626" algn="l"/>
                <a:tab pos="3272032" algn="l"/>
                <a:tab pos="3926443" algn="l"/>
                <a:tab pos="4580850" algn="l"/>
                <a:tab pos="5235256" algn="l"/>
                <a:tab pos="5889661" algn="l"/>
                <a:tab pos="6544070" algn="l"/>
                <a:tab pos="7198474" algn="l"/>
                <a:tab pos="7852882" algn="l"/>
                <a:tab pos="8507291" algn="l"/>
              </a:tabLst>
            </a:pPr>
            <a:r>
              <a:rPr lang="ru-RU" sz="6500" dirty="0">
                <a:solidFill>
                  <a:srgbClr val="FFFFFF"/>
                </a:solidFill>
              </a:rPr>
              <a:t>Основы</a:t>
            </a:r>
            <a:r>
              <a:rPr lang="en-US" sz="6500" dirty="0">
                <a:solidFill>
                  <a:srgbClr val="FFFFFF"/>
                </a:solidFill>
              </a:rPr>
              <a:t>: RDF</a:t>
            </a:r>
          </a:p>
        </p:txBody>
      </p:sp>
    </p:spTree>
    <p:extLst>
      <p:ext uri="{BB962C8B-B14F-4D97-AF65-F5344CB8AC3E}">
        <p14:creationId xmlns:p14="http://schemas.microsoft.com/office/powerpoint/2010/main" val="1038156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162782"/>
            <a:ext cx="9152639" cy="783399"/>
          </a:xfrm>
        </p:spPr>
        <p:txBody>
          <a:bodyPr tIns="31895">
            <a:normAutofit/>
          </a:bodyPr>
          <a:lstStyle/>
          <a:p>
            <a:pPr>
              <a:tabLst>
                <a:tab pos="654475" algn="l"/>
                <a:tab pos="1308945" algn="l"/>
                <a:tab pos="1963422" algn="l"/>
                <a:tab pos="2617897" algn="l"/>
                <a:tab pos="3272371" algn="l"/>
                <a:tab pos="3926850" algn="l"/>
                <a:tab pos="4581325" algn="l"/>
                <a:tab pos="5235799" algn="l"/>
                <a:tab pos="5890271" algn="l"/>
                <a:tab pos="6544748" algn="l"/>
                <a:tab pos="7199221" algn="l"/>
                <a:tab pos="7853696" algn="l"/>
                <a:tab pos="8508173" algn="l"/>
              </a:tabLst>
            </a:pPr>
            <a:r>
              <a:rPr lang="ru-RU" sz="3600" dirty="0"/>
              <a:t>Принципы </a:t>
            </a:r>
            <a:r>
              <a:rPr lang="en-US" sz="3600" dirty="0"/>
              <a:t>RDF/XML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3"/>
          </p:nvPr>
        </p:nvSpPr>
        <p:spPr>
          <a:xfrm>
            <a:off x="486717" y="4604838"/>
            <a:ext cx="8167694" cy="20903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«Element for http://…/isbn/2020386682»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«Element for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msmincho" charset="0"/>
                <a:cs typeface="msmincho" charset="0"/>
              </a:rPr>
              <a:t>original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»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  «Element for http://…/isbn/000651409X»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«/Element for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msmincho" charset="0"/>
                <a:cs typeface="msmincho" charset="0"/>
              </a:rPr>
              <a:t>original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»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«/Element for http://…/isbn/2020386682»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«Element for http://…/isbn/2020386682»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«Element for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msmincho" charset="0"/>
                <a:cs typeface="msmincho" charset="0"/>
              </a:rPr>
              <a:t>titre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»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  Le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palais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des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mirroirs</a:t>
            </a:r>
            <a:endParaRPr lang="en-US" sz="2000" dirty="0">
              <a:solidFill>
                <a:srgbClr val="000000"/>
              </a:solidFill>
              <a:latin typeface="Courier New" charset="0"/>
              <a:ea typeface="msmincho" charset="0"/>
              <a:cs typeface="msmincho" charset="0"/>
            </a:endParaRP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«/Element for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msmincho" charset="0"/>
                <a:cs typeface="msmincho" charset="0"/>
              </a:rPr>
              <a:t>titre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»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«/Element for http://…/isbn/2020386682»</a:t>
            </a:r>
          </a:p>
          <a:p>
            <a:endParaRPr lang="en-US" dirty="0"/>
          </a:p>
        </p:txBody>
      </p:sp>
      <p:sp>
        <p:nvSpPr>
          <p:cNvPr id="112644" name="Text Box 3"/>
          <p:cNvSpPr txBox="1">
            <a:spLocks noChangeArrowheads="1"/>
          </p:cNvSpPr>
          <p:nvPr/>
        </p:nvSpPr>
        <p:spPr bwMode="auto">
          <a:xfrm>
            <a:off x="162725" y="3755621"/>
            <a:ext cx="8815680" cy="4985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5520" rIns="0" bIns="0">
            <a:prstTxWarp prst="textNoShape">
              <a:avLst/>
            </a:prstTxWarp>
          </a:bodyPr>
          <a:lstStyle/>
          <a:p>
            <a:pPr marL="390392" indent="-292795">
              <a:lnSpc>
                <a:spcPct val="93000"/>
              </a:lnSpc>
              <a:spcAft>
                <a:spcPts val="1293"/>
              </a:spcAft>
              <a:buClr>
                <a:schemeClr val="bg1">
                  <a:lumMod val="50000"/>
                </a:schemeClr>
              </a:buClr>
              <a:buSzPct val="45000"/>
              <a:buFont typeface="Wingdings" charset="2"/>
              <a:buChar char=""/>
              <a:tabLst>
                <a:tab pos="654475" algn="l"/>
                <a:tab pos="1308945" algn="l"/>
                <a:tab pos="1963422" algn="l"/>
                <a:tab pos="2617897" algn="l"/>
                <a:tab pos="3272371" algn="l"/>
                <a:tab pos="3926850" algn="l"/>
                <a:tab pos="4581325" algn="l"/>
                <a:tab pos="5235799" algn="l"/>
                <a:tab pos="5890271" algn="l"/>
                <a:tab pos="6544748" algn="l"/>
                <a:tab pos="7199221" algn="l"/>
                <a:tab pos="7853696" algn="l"/>
                <a:tab pos="8508173" algn="l"/>
              </a:tabLst>
            </a:pPr>
            <a:r>
              <a:rPr lang="ru-RU" dirty="0">
                <a:solidFill>
                  <a:srgbClr val="000000"/>
                </a:solidFill>
                <a:latin typeface="Helvetica Neue Light"/>
                <a:cs typeface="Helvetica Neue Light"/>
              </a:rPr>
              <a:t>Кодирование вершин и ребер в виде элементов или литералов: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587633" y="1420910"/>
            <a:ext cx="8099368" cy="2054196"/>
            <a:chOff x="1077912" y="1353311"/>
            <a:chExt cx="7924800" cy="3252846"/>
          </a:xfrm>
        </p:grpSpPr>
        <p:sp>
          <p:nvSpPr>
            <p:cNvPr id="7" name="TextBox 6"/>
            <p:cNvSpPr txBox="1"/>
            <p:nvPr/>
          </p:nvSpPr>
          <p:spPr>
            <a:xfrm rot="1544126">
              <a:off x="5461135" y="2701807"/>
              <a:ext cx="1228902" cy="51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f:original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20054549">
              <a:off x="2885387" y="2529243"/>
              <a:ext cx="901528" cy="51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f:titre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4047" y="1353311"/>
              <a:ext cx="3963324" cy="719599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http://…isbn/2020386682</a:t>
              </a:r>
            </a:p>
          </p:txBody>
        </p:sp>
        <p:cxnSp>
          <p:nvCxnSpPr>
            <p:cNvPr id="10" name="Straight Arrow Connector 9"/>
            <p:cNvCxnSpPr>
              <a:stCxn id="9" idx="4"/>
              <a:endCxn id="12" idx="0"/>
            </p:cNvCxnSpPr>
            <p:nvPr/>
          </p:nvCxnSpPr>
          <p:spPr bwMode="auto">
            <a:xfrm flipH="1">
              <a:off x="2220912" y="2072910"/>
              <a:ext cx="2424796" cy="197513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1" name="Straight Arrow Connector 10"/>
            <p:cNvCxnSpPr>
              <a:stCxn id="9" idx="4"/>
              <a:endCxn id="13" idx="0"/>
            </p:cNvCxnSpPr>
            <p:nvPr/>
          </p:nvCxnSpPr>
          <p:spPr bwMode="auto">
            <a:xfrm>
              <a:off x="4645708" y="2072910"/>
              <a:ext cx="2231787" cy="181364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1077912" y="4048048"/>
              <a:ext cx="2286000" cy="511736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500" b="1" dirty="0">
                  <a:solidFill>
                    <a:srgbClr val="0D0D0D"/>
                  </a:solidFill>
                </a:rPr>
                <a:t>Le palais des miroirs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752279" y="3886558"/>
              <a:ext cx="4250433" cy="719599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http://…isbn/000651409X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180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1895"/>
          <a:lstStyle/>
          <a:p>
            <a:pPr>
              <a:tabLst>
                <a:tab pos="654475" algn="l"/>
                <a:tab pos="1308945" algn="l"/>
                <a:tab pos="1963422" algn="l"/>
                <a:tab pos="2617897" algn="l"/>
                <a:tab pos="3272371" algn="l"/>
                <a:tab pos="3926850" algn="l"/>
                <a:tab pos="4581325" algn="l"/>
                <a:tab pos="5235799" algn="l"/>
                <a:tab pos="5890271" algn="l"/>
                <a:tab pos="6544748" algn="l"/>
                <a:tab pos="7199221" algn="l"/>
                <a:tab pos="7853696" algn="l"/>
                <a:tab pos="8508173" algn="l"/>
              </a:tabLst>
            </a:pPr>
            <a:r>
              <a:rPr lang="ru-RU" dirty="0"/>
              <a:t>Принципы </a:t>
            </a:r>
            <a:r>
              <a:rPr lang="en-US" dirty="0"/>
              <a:t>RDF/XML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2</a:t>
            </a:r>
            <a:r>
              <a:rPr lang="en-US" dirty="0"/>
              <a:t>)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3"/>
          </p:nvPr>
        </p:nvSpPr>
        <p:spPr>
          <a:xfrm>
            <a:off x="217440" y="4449990"/>
            <a:ext cx="8719200" cy="1983930"/>
          </a:xfrm>
        </p:spPr>
        <p:txBody>
          <a:bodyPr>
            <a:normAutofit lnSpcReduction="10000"/>
          </a:bodyPr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rdf:RDF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xmlns:rdf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="http://www.w3.org/1999/02/22-rdf-syntax-ns#"&gt;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rdf:about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="http://…/isbn/2020386682"&gt;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	  «Element for original»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       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rdf:about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="http://…/isbn/000651409X"/&gt;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   «/Element for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f:original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»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&lt;/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rdf:RDF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endParaRPr lang="en-US" dirty="0"/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162725" y="3697634"/>
            <a:ext cx="8815680" cy="4896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5520" rIns="0" bIns="0">
            <a:prstTxWarp prst="textNoShape">
              <a:avLst/>
            </a:prstTxWarp>
          </a:bodyPr>
          <a:lstStyle/>
          <a:p>
            <a:pPr marL="390392" indent="-292795">
              <a:lnSpc>
                <a:spcPct val="93000"/>
              </a:lnSpc>
              <a:spcAft>
                <a:spcPts val="1293"/>
              </a:spcAft>
              <a:buClr>
                <a:schemeClr val="bg1">
                  <a:lumMod val="50000"/>
                </a:schemeClr>
              </a:buClr>
              <a:buSzPct val="45000"/>
              <a:buFont typeface="Wingdings" charset="2"/>
              <a:buChar char=""/>
              <a:tabLst>
                <a:tab pos="654475" algn="l"/>
                <a:tab pos="1308945" algn="l"/>
                <a:tab pos="1963422" algn="l"/>
                <a:tab pos="2617897" algn="l"/>
                <a:tab pos="3272371" algn="l"/>
                <a:tab pos="3926850" algn="l"/>
                <a:tab pos="4581325" algn="l"/>
                <a:tab pos="5235799" algn="l"/>
                <a:tab pos="5890271" algn="l"/>
                <a:tab pos="6544748" algn="l"/>
                <a:tab pos="7199221" algn="l"/>
                <a:tab pos="7853696" algn="l"/>
                <a:tab pos="8508173" algn="l"/>
              </a:tabLst>
            </a:pPr>
            <a:r>
              <a:rPr lang="ru-RU" sz="2900" dirty="0">
                <a:solidFill>
                  <a:srgbClr val="000000"/>
                </a:solidFill>
                <a:latin typeface="Helvetica Neue Light"/>
                <a:cs typeface="Helvetica Neue Light"/>
              </a:rPr>
              <a:t>Кодирование ресурсов</a:t>
            </a:r>
            <a:r>
              <a:rPr lang="en-US" sz="2900" dirty="0">
                <a:solidFill>
                  <a:srgbClr val="000000"/>
                </a:solidFill>
                <a:latin typeface="Helvetica Neue Light"/>
                <a:cs typeface="Helvetica Neue Light"/>
              </a:rPr>
              <a:t> (</a:t>
            </a:r>
            <a:r>
              <a:rPr lang="ru-RU" sz="2900" dirty="0">
                <a:solidFill>
                  <a:srgbClr val="000000"/>
                </a:solidFill>
                <a:latin typeface="Helvetica Neue Light"/>
                <a:cs typeface="Helvetica Neue Light"/>
              </a:rPr>
              <a:t>например, вершин</a:t>
            </a:r>
            <a:r>
              <a:rPr lang="en-US" sz="2900" dirty="0">
                <a:solidFill>
                  <a:srgbClr val="000000"/>
                </a:solidFill>
                <a:latin typeface="Helvetica Neue Light"/>
                <a:cs typeface="Helvetica Neue Light"/>
              </a:rPr>
              <a:t>):</a:t>
            </a:r>
          </a:p>
        </p:txBody>
      </p:sp>
      <p:grpSp>
        <p:nvGrpSpPr>
          <p:cNvPr id="14" name="Group 4"/>
          <p:cNvGrpSpPr/>
          <p:nvPr/>
        </p:nvGrpSpPr>
        <p:grpSpPr>
          <a:xfrm>
            <a:off x="718267" y="1431936"/>
            <a:ext cx="7772782" cy="2054196"/>
            <a:chOff x="1077912" y="1353311"/>
            <a:chExt cx="7924800" cy="3252846"/>
          </a:xfrm>
        </p:grpSpPr>
        <p:sp>
          <p:nvSpPr>
            <p:cNvPr id="15" name="TextBox 14"/>
            <p:cNvSpPr txBox="1"/>
            <p:nvPr/>
          </p:nvSpPr>
          <p:spPr>
            <a:xfrm rot="1734884">
              <a:off x="5414154" y="2653111"/>
              <a:ext cx="1228903" cy="51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f:original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0054549">
              <a:off x="2910384" y="2584153"/>
              <a:ext cx="901528" cy="51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f:titre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592039" y="1353311"/>
              <a:ext cx="4048473" cy="719599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http://…isbn/2020386682</a:t>
              </a:r>
            </a:p>
          </p:txBody>
        </p:sp>
        <p:cxnSp>
          <p:nvCxnSpPr>
            <p:cNvPr id="18" name="Straight Arrow Connector 17"/>
            <p:cNvCxnSpPr>
              <a:stCxn id="17" idx="4"/>
              <a:endCxn id="21" idx="0"/>
            </p:cNvCxnSpPr>
            <p:nvPr/>
          </p:nvCxnSpPr>
          <p:spPr bwMode="auto">
            <a:xfrm flipH="1">
              <a:off x="2220913" y="2072910"/>
              <a:ext cx="2395363" cy="197513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0" name="Straight Arrow Connector 19"/>
            <p:cNvCxnSpPr>
              <a:stCxn id="17" idx="4"/>
              <a:endCxn id="22" idx="0"/>
            </p:cNvCxnSpPr>
            <p:nvPr/>
          </p:nvCxnSpPr>
          <p:spPr bwMode="auto">
            <a:xfrm>
              <a:off x="4616276" y="2072910"/>
              <a:ext cx="2368252" cy="181364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1" name="Rectangle 20"/>
            <p:cNvSpPr/>
            <p:nvPr/>
          </p:nvSpPr>
          <p:spPr bwMode="auto">
            <a:xfrm>
              <a:off x="1077912" y="4048048"/>
              <a:ext cx="2286000" cy="511736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500" b="1" dirty="0">
                  <a:solidFill>
                    <a:srgbClr val="0D0D0D"/>
                  </a:solidFill>
                </a:rPr>
                <a:t>Le palais des miroirs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966344" y="3886558"/>
              <a:ext cx="4036368" cy="719599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http://…isbn/000651409X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910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1895"/>
          <a:lstStyle/>
          <a:p>
            <a:pPr>
              <a:tabLst>
                <a:tab pos="654475" algn="l"/>
                <a:tab pos="1308945" algn="l"/>
                <a:tab pos="1963422" algn="l"/>
                <a:tab pos="2617897" algn="l"/>
                <a:tab pos="3272371" algn="l"/>
                <a:tab pos="3926850" algn="l"/>
                <a:tab pos="4581325" algn="l"/>
                <a:tab pos="5235799" algn="l"/>
                <a:tab pos="5890271" algn="l"/>
                <a:tab pos="6544748" algn="l"/>
                <a:tab pos="7199221" algn="l"/>
                <a:tab pos="7853696" algn="l"/>
                <a:tab pos="8508173" algn="l"/>
              </a:tabLst>
            </a:pPr>
            <a:r>
              <a:rPr lang="ru-RU" dirty="0"/>
              <a:t>Принципы </a:t>
            </a:r>
            <a:r>
              <a:rPr lang="en-US" dirty="0"/>
              <a:t>RDF/XML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2</a:t>
            </a:r>
            <a:r>
              <a:rPr lang="en-US" dirty="0"/>
              <a:t>)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3"/>
          </p:nvPr>
        </p:nvSpPr>
        <p:spPr>
          <a:xfrm>
            <a:off x="130410" y="4580639"/>
            <a:ext cx="8788320" cy="19839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</a:t>
            </a: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rdf:RDF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xmlns:rdf="http://www.w3.org/1999/02/22-rdf-syntax-ns#"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</a:t>
            </a:r>
            <a:r>
              <a:rPr lang="en-US" noProof="1">
                <a:solidFill>
                  <a:srgbClr val="FF0000"/>
                </a:solidFill>
                <a:latin typeface="Courier New" charset="0"/>
                <a:ea typeface="msmincho" charset="0"/>
                <a:cs typeface="msmincho" charset="0"/>
              </a:rPr>
              <a:t>xmlns:f="http://www.editeur.fr"</a:t>
            </a: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"&gt;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&lt;rdf:Description rdf:about="http://…/isbn/2020386682"&gt;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	  &lt;f:original&gt;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        &lt;rdf:Description rdf:about="http://…/isbn/000651409X"/&gt;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   &lt;/f:original&gt;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&lt;/rdf:Description&gt;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&lt;rdf:RDF&gt;</a:t>
            </a:r>
          </a:p>
          <a:p>
            <a:endParaRPr lang="en-US" dirty="0"/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162725" y="3690296"/>
            <a:ext cx="8815680" cy="694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5520" rIns="0" bIns="0">
            <a:prstTxWarp prst="textNoShape">
              <a:avLst/>
            </a:prstTxWarp>
          </a:bodyPr>
          <a:lstStyle/>
          <a:p>
            <a:pPr marL="390392" indent="-292795">
              <a:lnSpc>
                <a:spcPct val="93000"/>
              </a:lnSpc>
              <a:spcAft>
                <a:spcPts val="1293"/>
              </a:spcAft>
              <a:buClr>
                <a:schemeClr val="bg1">
                  <a:lumMod val="50000"/>
                </a:schemeClr>
              </a:buClr>
              <a:buSzPct val="45000"/>
              <a:buFont typeface="Wingdings" charset="2"/>
              <a:buChar char=""/>
              <a:tabLst>
                <a:tab pos="654475" algn="l"/>
                <a:tab pos="1308945" algn="l"/>
                <a:tab pos="1963422" algn="l"/>
                <a:tab pos="2617897" algn="l"/>
                <a:tab pos="3272371" algn="l"/>
                <a:tab pos="3926850" algn="l"/>
                <a:tab pos="4581325" algn="l"/>
                <a:tab pos="5235799" algn="l"/>
                <a:tab pos="5890271" algn="l"/>
                <a:tab pos="6544748" algn="l"/>
                <a:tab pos="7199221" algn="l"/>
                <a:tab pos="7853696" algn="l"/>
                <a:tab pos="8508173" algn="l"/>
              </a:tabLst>
            </a:pPr>
            <a:r>
              <a:rPr lang="ru-RU" dirty="0">
                <a:solidFill>
                  <a:srgbClr val="000000"/>
                </a:solidFill>
                <a:latin typeface="Helvetica Neue Light"/>
                <a:cs typeface="Helvetica Neue Light"/>
              </a:rPr>
              <a:t>Кодирование свойств (предикатов)</a:t>
            </a: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 (</a:t>
            </a:r>
            <a:r>
              <a:rPr lang="ru-RU" dirty="0">
                <a:solidFill>
                  <a:srgbClr val="000000"/>
                </a:solidFill>
                <a:latin typeface="Helvetica Neue Light"/>
                <a:cs typeface="Helvetica Neue Light"/>
              </a:rPr>
              <a:t>например</a:t>
            </a: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, </a:t>
            </a:r>
            <a:r>
              <a:rPr lang="ru-RU" dirty="0">
                <a:solidFill>
                  <a:srgbClr val="000000"/>
                </a:solidFill>
                <a:latin typeface="Helvetica Neue Light"/>
                <a:cs typeface="Helvetica Neue Light"/>
              </a:rPr>
              <a:t>ребер</a:t>
            </a: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) </a:t>
            </a:r>
            <a:r>
              <a:rPr lang="ru-RU" dirty="0">
                <a:solidFill>
                  <a:srgbClr val="000000"/>
                </a:solidFill>
                <a:latin typeface="Helvetica Neue Light"/>
                <a:cs typeface="Helvetica Neue Light"/>
              </a:rPr>
              <a:t>в их собственных  пространствах имен</a:t>
            </a: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:</a:t>
            </a:r>
          </a:p>
        </p:txBody>
      </p:sp>
      <p:grpSp>
        <p:nvGrpSpPr>
          <p:cNvPr id="14" name="Group 4"/>
          <p:cNvGrpSpPr/>
          <p:nvPr/>
        </p:nvGrpSpPr>
        <p:grpSpPr>
          <a:xfrm>
            <a:off x="977760" y="1420910"/>
            <a:ext cx="7447971" cy="2054196"/>
            <a:chOff x="1077912" y="1353311"/>
            <a:chExt cx="7924800" cy="3252846"/>
          </a:xfrm>
        </p:grpSpPr>
        <p:sp>
          <p:nvSpPr>
            <p:cNvPr id="16" name="TextBox 15"/>
            <p:cNvSpPr txBox="1"/>
            <p:nvPr/>
          </p:nvSpPr>
          <p:spPr>
            <a:xfrm rot="1844064">
              <a:off x="5461135" y="2598380"/>
              <a:ext cx="1228902" cy="51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f:original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0054549">
              <a:off x="2945618" y="2540231"/>
              <a:ext cx="901528" cy="51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f:titre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664048" y="1353311"/>
              <a:ext cx="4176464" cy="719599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http://…isbn/2020386682</a:t>
              </a:r>
            </a:p>
          </p:txBody>
        </p:sp>
        <p:cxnSp>
          <p:nvCxnSpPr>
            <p:cNvPr id="19" name="Straight Arrow Connector 18"/>
            <p:cNvCxnSpPr>
              <a:stCxn id="18" idx="4"/>
              <a:endCxn id="21" idx="0"/>
            </p:cNvCxnSpPr>
            <p:nvPr/>
          </p:nvCxnSpPr>
          <p:spPr bwMode="auto">
            <a:xfrm flipH="1">
              <a:off x="2220912" y="2072910"/>
              <a:ext cx="2531367" cy="197513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0" name="Straight Arrow Connector 19"/>
            <p:cNvCxnSpPr>
              <a:stCxn id="18" idx="4"/>
              <a:endCxn id="22" idx="0"/>
            </p:cNvCxnSpPr>
            <p:nvPr/>
          </p:nvCxnSpPr>
          <p:spPr bwMode="auto">
            <a:xfrm>
              <a:off x="4752280" y="2072910"/>
              <a:ext cx="2197224" cy="181364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1" name="Rectangle 20"/>
            <p:cNvSpPr/>
            <p:nvPr/>
          </p:nvSpPr>
          <p:spPr bwMode="auto">
            <a:xfrm>
              <a:off x="1077912" y="4048048"/>
              <a:ext cx="2286000" cy="511736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500" b="1" dirty="0">
                  <a:solidFill>
                    <a:srgbClr val="0D0D0D"/>
                  </a:solidFill>
                </a:rPr>
                <a:t>Le palais des miroirs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896295" y="3886558"/>
              <a:ext cx="4106417" cy="719599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http://…isbn/000651409X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26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>
            <a:noAutofit/>
          </a:bodyPr>
          <a:lstStyle/>
          <a:p>
            <a:r>
              <a:rPr lang="ru-RU" sz="3300" dirty="0"/>
              <a:t>Примеры «упрощения» записи в формате </a:t>
            </a:r>
            <a:r>
              <a:rPr lang="en-US" sz="3300" dirty="0"/>
              <a:t>RDF/XML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261045" y="2670940"/>
            <a:ext cx="8491274" cy="1541952"/>
          </a:xfrm>
        </p:spPr>
        <p:txBody>
          <a:bodyPr/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1800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&lt;rdf:Description rdf:about="http://…/isbn/2020386682"&gt;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1800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</a:t>
            </a:r>
            <a:r>
              <a:rPr lang="en-US" sz="1800" noProof="1">
                <a:solidFill>
                  <a:srgbClr val="FF0000"/>
                </a:solidFill>
                <a:latin typeface="Courier New" charset="0"/>
                <a:ea typeface="msmincho" charset="0"/>
                <a:cs typeface="msmincho" charset="0"/>
              </a:rPr>
              <a:t>&lt;f:original rdf:resource="http://…/isbn/000651409X"/&gt;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1800" noProof="1">
                <a:solidFill>
                  <a:srgbClr val="FF0000"/>
                </a:solidFill>
                <a:latin typeface="Courier New" charset="0"/>
                <a:ea typeface="msmincho" charset="0"/>
                <a:cs typeface="msmincho" charset="0"/>
              </a:rPr>
              <a:t>   &lt;f:titre&gt; Le palais des mirroirs</a:t>
            </a:r>
            <a:r>
              <a:rPr lang="ru-RU" sz="1800" noProof="1">
                <a:solidFill>
                  <a:srgbClr val="FF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sz="1800" noProof="1">
                <a:solidFill>
                  <a:srgbClr val="FF0000"/>
                </a:solidFill>
                <a:latin typeface="Courier New" charset="0"/>
                <a:ea typeface="msmincho" charset="0"/>
                <a:cs typeface="msmincho" charset="0"/>
              </a:rPr>
              <a:t>&lt;/f:titre&gt;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1800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&lt;/rdf:Description&gt;</a:t>
            </a:r>
          </a:p>
          <a:p>
            <a:endParaRPr lang="en-US" dirty="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sz="quarter" idx="2"/>
          </p:nvPr>
        </p:nvSpPr>
        <p:spPr>
          <a:xfrm>
            <a:off x="195727" y="1338620"/>
            <a:ext cx="8687227" cy="1175838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Ссылки на объекты (</a:t>
            </a:r>
            <a:r>
              <a:rPr lang="en-US" dirty="0">
                <a:solidFill>
                  <a:schemeClr val="tx1"/>
                </a:solidFill>
              </a:rPr>
              <a:t>object references) </a:t>
            </a:r>
            <a:r>
              <a:rPr lang="ru-RU" dirty="0">
                <a:solidFill>
                  <a:schemeClr val="tx1"/>
                </a:solidFill>
              </a:rPr>
              <a:t>могут помещаться в атрибуты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 описании одного ресурса могут быть несколько ссылок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195728" y="4737330"/>
            <a:ext cx="8687226" cy="163126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Имеются и другие «упрощающие правила»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Подробно описаны в документе</a:t>
            </a:r>
            <a:r>
              <a:rPr lang="en-US" dirty="0">
                <a:solidFill>
                  <a:schemeClr val="tx1"/>
                </a:solidFill>
              </a:rPr>
              <a:t> “RDF/XML Serialization”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42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следующее утверждение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</a:t>
            </a:r>
            <a:r>
              <a:rPr lang="ru-RU" dirty="0"/>
              <a:t>издатель «</a:t>
            </a:r>
            <a:r>
              <a:rPr lang="en-US" dirty="0"/>
              <a:t>publisher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это нечто (</a:t>
            </a:r>
            <a:r>
              <a:rPr lang="en-US" dirty="0"/>
              <a:t>«thing»</a:t>
            </a:r>
            <a:r>
              <a:rPr lang="ru-RU" dirty="0"/>
              <a:t>), что имеет имя и адрес</a:t>
            </a:r>
            <a:r>
              <a:rPr lang="en-US" dirty="0"/>
              <a:t>”</a:t>
            </a:r>
          </a:p>
          <a:p>
            <a:r>
              <a:rPr lang="ru-RU" dirty="0"/>
              <a:t>До сих пор вершины идентифицировались с помощью </a:t>
            </a:r>
            <a:r>
              <a:rPr lang="en-US" dirty="0"/>
              <a:t>URI. </a:t>
            </a:r>
          </a:p>
          <a:p>
            <a:r>
              <a:rPr lang="ru-RU" dirty="0"/>
              <a:t>Но какое </a:t>
            </a:r>
            <a:r>
              <a:rPr lang="en-US" dirty="0"/>
              <a:t>URI</a:t>
            </a:r>
            <a:r>
              <a:rPr lang="ru-RU" dirty="0"/>
              <a:t> может быть у нечто 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«thing»</a:t>
            </a:r>
            <a:r>
              <a:rPr lang="ru-RU" dirty="0"/>
              <a:t>)</a:t>
            </a:r>
            <a:r>
              <a:rPr lang="en-US" dirty="0"/>
              <a:t>?</a:t>
            </a:r>
          </a:p>
        </p:txBody>
      </p:sp>
      <p:sp>
        <p:nvSpPr>
          <p:cNvPr id="1208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Внутренние</a:t>
            </a:r>
            <a:r>
              <a:rPr lang="en-US" dirty="0"/>
              <a:t>” </a:t>
            </a:r>
            <a:r>
              <a:rPr lang="ru-RU" dirty="0"/>
              <a:t>узлы (</a:t>
            </a:r>
            <a:r>
              <a:rPr lang="en-US" dirty="0"/>
              <a:t>nodes</a:t>
            </a:r>
            <a:r>
              <a:rPr lang="ru-RU" dirty="0"/>
              <a:t>)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424800" y="4697410"/>
            <a:ext cx="8294400" cy="945309"/>
            <a:chOff x="620712" y="5178020"/>
            <a:chExt cx="9144000" cy="1042029"/>
          </a:xfrm>
        </p:grpSpPr>
        <p:sp>
          <p:nvSpPr>
            <p:cNvPr id="5" name="Oval 4"/>
            <p:cNvSpPr/>
            <p:nvPr/>
          </p:nvSpPr>
          <p:spPr bwMode="auto">
            <a:xfrm>
              <a:off x="4049712" y="5532437"/>
              <a:ext cx="469800" cy="313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20712" y="5178020"/>
              <a:ext cx="1670399" cy="35623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D0D0D"/>
                  </a:solidFill>
                </a:rPr>
                <a:t>London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20712" y="5863819"/>
              <a:ext cx="1670399" cy="35623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D0D0D"/>
                  </a:solidFill>
                </a:rPr>
                <a:t>Harper Collins</a:t>
              </a:r>
            </a:p>
          </p:txBody>
        </p:sp>
        <p:cxnSp>
          <p:nvCxnSpPr>
            <p:cNvPr id="8" name="Curved Connector 20"/>
            <p:cNvCxnSpPr>
              <a:stCxn id="14" idx="2"/>
              <a:endCxn id="5" idx="6"/>
            </p:cNvCxnSpPr>
            <p:nvPr/>
          </p:nvCxnSpPr>
          <p:spPr bwMode="auto">
            <a:xfrm rot="10800000">
              <a:off x="4519513" y="5689038"/>
              <a:ext cx="1359000" cy="2523"/>
            </a:xfrm>
            <a:prstGeom prst="curvedConnector3">
              <a:avLst>
                <a:gd name="adj1" fmla="val 50000"/>
              </a:avLst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triangle" w="lg" len="med"/>
            </a:ln>
            <a:effectLst/>
          </p:spPr>
        </p:cxnSp>
        <p:cxnSp>
          <p:nvCxnSpPr>
            <p:cNvPr id="9" name="Straight Arrow Connector 8"/>
            <p:cNvCxnSpPr>
              <a:stCxn id="5" idx="2"/>
              <a:endCxn id="6" idx="3"/>
            </p:cNvCxnSpPr>
            <p:nvPr/>
          </p:nvCxnSpPr>
          <p:spPr bwMode="auto">
            <a:xfrm flipH="1" flipV="1">
              <a:off x="2291111" y="5356136"/>
              <a:ext cx="1758601" cy="332902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0" name="Straight Arrow Connector 9"/>
            <p:cNvCxnSpPr>
              <a:stCxn id="5" idx="2"/>
              <a:endCxn id="7" idx="3"/>
            </p:cNvCxnSpPr>
            <p:nvPr/>
          </p:nvCxnSpPr>
          <p:spPr bwMode="auto">
            <a:xfrm flipH="1">
              <a:off x="2291111" y="5689037"/>
              <a:ext cx="1758601" cy="35289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610119">
              <a:off x="2927065" y="5207490"/>
              <a:ext cx="913959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a:city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860771">
              <a:off x="2523287" y="5807446"/>
              <a:ext cx="1390710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a:p_name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3112" y="5380037"/>
              <a:ext cx="1524000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a:publisher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878512" y="5441096"/>
              <a:ext cx="3886200" cy="500928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http://…isbn/000651409X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911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ChangeArrowheads="1"/>
          </p:cNvSpPr>
          <p:nvPr>
            <p:ph type="title"/>
          </p:nvPr>
        </p:nvSpPr>
        <p:spPr>
          <a:xfrm>
            <a:off x="130411" y="228600"/>
            <a:ext cx="8752543" cy="914400"/>
          </a:xfrm>
        </p:spPr>
        <p:txBody>
          <a:bodyPr>
            <a:normAutofit/>
          </a:bodyPr>
          <a:lstStyle/>
          <a:p>
            <a:r>
              <a:rPr lang="ru-RU" sz="3300" dirty="0"/>
              <a:t>Решение</a:t>
            </a:r>
            <a:r>
              <a:rPr lang="en-US" sz="3300" dirty="0"/>
              <a:t>: </a:t>
            </a:r>
            <a:r>
              <a:rPr lang="ru-RU" sz="3300" dirty="0"/>
              <a:t>создать дополнительный</a:t>
            </a:r>
            <a:r>
              <a:rPr lang="en-US" sz="3300" dirty="0"/>
              <a:t> URI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95728" y="2605614"/>
            <a:ext cx="8752544" cy="2064548"/>
          </a:xfrm>
        </p:spPr>
        <p:txBody>
          <a:bodyPr>
            <a:normAutofit lnSpcReduction="10000"/>
          </a:bodyPr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&lt;rdf:Description rdf:about="http://…/isbn/000651409X"&gt;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&lt;a:publisher rdf:resource="urn:uuid:f60ffb40-307d-…"/&gt;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&lt;/rdf:Description&gt;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&lt;rdf:Description rdf:about="urn:uuid:f60ffb40-307d-…"&gt;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&lt;a:p_name&gt;HarpersCollins&lt;/a:p_name&gt;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&lt;a:city&gt;HarpersCollins&lt;/a:city&gt;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&lt;/rdf:Description&gt;</a:t>
            </a:r>
          </a:p>
          <a:p>
            <a:endParaRPr lang="en-US" dirty="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sz="quarter" idx="2"/>
          </p:nvPr>
        </p:nvSpPr>
        <p:spPr>
          <a:xfrm>
            <a:off x="261045" y="1323342"/>
            <a:ext cx="8428982" cy="11217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Ресурсы будут </a:t>
            </a:r>
            <a:r>
              <a:rPr lang="en-US" dirty="0"/>
              <a:t>“</a:t>
            </a:r>
            <a:r>
              <a:rPr lang="ru-RU" dirty="0"/>
              <a:t>видимы</a:t>
            </a:r>
            <a:r>
              <a:rPr lang="en-US" dirty="0"/>
              <a:t>” </a:t>
            </a:r>
            <a:r>
              <a:rPr lang="ru-RU" dirty="0"/>
              <a:t>в </a:t>
            </a:r>
            <a:r>
              <a:rPr lang="en-US" dirty="0"/>
              <a:t>Web</a:t>
            </a:r>
            <a:r>
              <a:rPr lang="ru-RU" dirty="0"/>
              <a:t>-сети</a:t>
            </a:r>
            <a:endParaRPr lang="en-US" dirty="0"/>
          </a:p>
          <a:p>
            <a:pPr lvl="1"/>
            <a:r>
              <a:rPr lang="ru-RU" dirty="0"/>
              <a:t>Нужно беспокоиться о том, чтобы им были заданы уникальные </a:t>
            </a:r>
            <a:r>
              <a:rPr lang="en-US" dirty="0"/>
              <a:t>URI-</a:t>
            </a:r>
            <a:r>
              <a:rPr lang="ru-RU" dirty="0"/>
              <a:t>идентификаторы.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502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ChangeArrowheads="1"/>
          </p:cNvSpPr>
          <p:nvPr>
            <p:ph type="title"/>
          </p:nvPr>
        </p:nvSpPr>
        <p:spPr>
          <a:xfrm>
            <a:off x="195728" y="228601"/>
            <a:ext cx="8752543" cy="848723"/>
          </a:xfrm>
        </p:spPr>
        <p:txBody>
          <a:bodyPr>
            <a:noAutofit/>
          </a:bodyPr>
          <a:lstStyle/>
          <a:p>
            <a:r>
              <a:rPr lang="ru-RU" sz="3300" i="1" dirty="0"/>
              <a:t>Внутренние </a:t>
            </a:r>
            <a:r>
              <a:rPr lang="ru-RU" sz="3300" dirty="0"/>
              <a:t>идентификаторы</a:t>
            </a:r>
            <a:r>
              <a:rPr lang="en-US" sz="3300" dirty="0"/>
              <a:t> </a:t>
            </a:r>
            <a:br>
              <a:rPr lang="ru-RU" sz="3300" dirty="0"/>
            </a:br>
            <a:r>
              <a:rPr lang="en-US" sz="3300" dirty="0"/>
              <a:t>(“</a:t>
            </a:r>
            <a:r>
              <a:rPr lang="ru-RU" sz="3300" dirty="0"/>
              <a:t>пустые узлы</a:t>
            </a:r>
            <a:r>
              <a:rPr lang="en-US" sz="3300" dirty="0"/>
              <a:t>”</a:t>
            </a:r>
            <a:r>
              <a:rPr lang="ru-RU" sz="3300" dirty="0"/>
              <a:t>, </a:t>
            </a:r>
            <a:r>
              <a:rPr lang="en-US" sz="3300" dirty="0"/>
              <a:t>“blank nodes”)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rdf:about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="http://…/isbn/000651409X"&gt;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a:publisher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dirty="0" err="1">
                <a:solidFill>
                  <a:srgbClr val="DC2300"/>
                </a:solidFill>
                <a:latin typeface="Courier New" charset="0"/>
                <a:ea typeface="msmincho" charset="0"/>
                <a:cs typeface="msmincho" charset="0"/>
              </a:rPr>
              <a:t>rdf:nodeID</a:t>
            </a:r>
            <a:r>
              <a:rPr lang="en-US" dirty="0">
                <a:solidFill>
                  <a:srgbClr val="DC2300"/>
                </a:solidFill>
                <a:latin typeface="Courier New" charset="0"/>
                <a:ea typeface="msmincho" charset="0"/>
                <a:cs typeface="msmincho" charset="0"/>
              </a:rPr>
              <a:t>="A234"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/&gt;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&lt;/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dirty="0" err="1">
                <a:solidFill>
                  <a:srgbClr val="DC2300"/>
                </a:solidFill>
                <a:latin typeface="Courier New" charset="0"/>
                <a:ea typeface="msmincho" charset="0"/>
                <a:cs typeface="msmincho" charset="0"/>
              </a:rPr>
              <a:t>rdf:nodeID</a:t>
            </a:r>
            <a:r>
              <a:rPr lang="en-US" dirty="0">
                <a:solidFill>
                  <a:srgbClr val="DC2300"/>
                </a:solidFill>
                <a:latin typeface="Courier New" charset="0"/>
                <a:ea typeface="msmincho" charset="0"/>
                <a:cs typeface="msmincho" charset="0"/>
              </a:rPr>
              <a:t>="A234"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a:p_name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HarpersCollins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&lt;/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a:p_name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a:city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HarpersCollins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&lt;/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a:city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&lt;/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"/>
          </p:nvPr>
        </p:nvSpPr>
        <p:spPr>
          <a:xfrm>
            <a:off x="130410" y="4474190"/>
            <a:ext cx="8817862" cy="73877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«Внутренние»</a:t>
            </a:r>
            <a:r>
              <a:rPr lang="en-US" dirty="0"/>
              <a:t> </a:t>
            </a:r>
            <a:r>
              <a:rPr lang="ru-RU" dirty="0"/>
              <a:t>означает, что они не видимы вне набора данных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10"/>
          </p:nvPr>
        </p:nvSpPr>
        <p:spPr>
          <a:xfrm>
            <a:off x="493952" y="3290747"/>
            <a:ext cx="8232775" cy="766288"/>
          </a:xfrm>
        </p:spPr>
        <p:txBody>
          <a:bodyPr/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&lt;http://…/isbn/2020386682&gt;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a:publisher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dirty="0">
                <a:solidFill>
                  <a:srgbClr val="DC2300"/>
                </a:solidFill>
                <a:latin typeface="Courier New" charset="0"/>
                <a:ea typeface="msmincho" charset="0"/>
                <a:cs typeface="msmincho" charset="0"/>
              </a:rPr>
              <a:t>_:A234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.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DC2300"/>
                </a:solidFill>
                <a:latin typeface="Courier New" charset="0"/>
                <a:ea typeface="msmincho" charset="0"/>
                <a:cs typeface="msmincho" charset="0"/>
              </a:rPr>
              <a:t>_:A234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a:p_name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"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HarpersCollins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".</a:t>
            </a:r>
          </a:p>
          <a:p>
            <a:endParaRPr lang="en-US" dirty="0"/>
          </a:p>
        </p:txBody>
      </p:sp>
      <p:grpSp>
        <p:nvGrpSpPr>
          <p:cNvPr id="2" name="Group 6"/>
          <p:cNvGrpSpPr/>
          <p:nvPr/>
        </p:nvGrpSpPr>
        <p:grpSpPr>
          <a:xfrm>
            <a:off x="424800" y="5407152"/>
            <a:ext cx="8294400" cy="945309"/>
            <a:chOff x="620712" y="5178020"/>
            <a:chExt cx="9144000" cy="1042029"/>
          </a:xfrm>
        </p:grpSpPr>
        <p:sp>
          <p:nvSpPr>
            <p:cNvPr id="9" name="Oval 8"/>
            <p:cNvSpPr/>
            <p:nvPr/>
          </p:nvSpPr>
          <p:spPr bwMode="auto">
            <a:xfrm>
              <a:off x="4049712" y="5532437"/>
              <a:ext cx="469800" cy="313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20712" y="5178020"/>
              <a:ext cx="1670399" cy="35623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D0D0D"/>
                  </a:solidFill>
                </a:rPr>
                <a:t>London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20712" y="5863819"/>
              <a:ext cx="1670399" cy="35623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D0D0D"/>
                  </a:solidFill>
                </a:rPr>
                <a:t>Harper Collins</a:t>
              </a:r>
            </a:p>
          </p:txBody>
        </p:sp>
        <p:cxnSp>
          <p:nvCxnSpPr>
            <p:cNvPr id="12" name="Curved Connector 20"/>
            <p:cNvCxnSpPr>
              <a:stCxn id="18" idx="2"/>
              <a:endCxn id="9" idx="6"/>
            </p:cNvCxnSpPr>
            <p:nvPr/>
          </p:nvCxnSpPr>
          <p:spPr bwMode="auto">
            <a:xfrm rot="10800000">
              <a:off x="4519513" y="5689038"/>
              <a:ext cx="1359000" cy="2523"/>
            </a:xfrm>
            <a:prstGeom prst="curvedConnector3">
              <a:avLst>
                <a:gd name="adj1" fmla="val 50000"/>
              </a:avLst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triangle" w="lg" len="med"/>
            </a:ln>
            <a:effectLst/>
          </p:spPr>
        </p:cxnSp>
        <p:cxnSp>
          <p:nvCxnSpPr>
            <p:cNvPr id="13" name="Straight Arrow Connector 12"/>
            <p:cNvCxnSpPr>
              <a:stCxn id="9" idx="2"/>
              <a:endCxn id="10" idx="3"/>
            </p:cNvCxnSpPr>
            <p:nvPr/>
          </p:nvCxnSpPr>
          <p:spPr bwMode="auto">
            <a:xfrm flipH="1" flipV="1">
              <a:off x="2291111" y="5356136"/>
              <a:ext cx="1758601" cy="332902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4" name="Straight Arrow Connector 13"/>
            <p:cNvCxnSpPr>
              <a:stCxn id="9" idx="2"/>
              <a:endCxn id="11" idx="3"/>
            </p:cNvCxnSpPr>
            <p:nvPr/>
          </p:nvCxnSpPr>
          <p:spPr bwMode="auto">
            <a:xfrm flipH="1">
              <a:off x="2291111" y="5689037"/>
              <a:ext cx="1758601" cy="35289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 rot="610119">
              <a:off x="2927065" y="5207490"/>
              <a:ext cx="913959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a:city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0860771">
              <a:off x="2590775" y="5800161"/>
              <a:ext cx="1322435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a:p_name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83112" y="5380037"/>
              <a:ext cx="1524000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a:publisher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878512" y="5441096"/>
              <a:ext cx="3886200" cy="500928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http://…isbn/000651409X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452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8229600" cy="783399"/>
          </a:xfrm>
        </p:spPr>
        <p:txBody>
          <a:bodyPr>
            <a:normAutofit fontScale="90000"/>
          </a:bodyPr>
          <a:lstStyle/>
          <a:p>
            <a:r>
              <a:rPr lang="ru-RU" dirty="0"/>
              <a:t>Пустые узлы</a:t>
            </a:r>
            <a:r>
              <a:rPr lang="en-US" dirty="0"/>
              <a:t>: the system can  do 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rdf:about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="http://…/isbn/000651409X"&gt;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a:publisher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 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     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a:p_name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HarpersCollins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&lt;/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a:p_name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      …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  &lt;/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&lt;/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a:publisher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&lt;/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rdf:Description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&gt;</a:t>
            </a:r>
          </a:p>
          <a:p>
            <a:endParaRPr lang="en-US" dirty="0"/>
          </a:p>
        </p:txBody>
      </p:sp>
      <p:sp>
        <p:nvSpPr>
          <p:cNvPr id="126979" name="Rectangle 2"/>
          <p:cNvSpPr>
            <a:spLocks noGrp="1" noChangeArrowheads="1"/>
          </p:cNvSpPr>
          <p:nvPr>
            <p:ph sz="quarter" idx="2"/>
          </p:nvPr>
        </p:nvSpPr>
        <p:spPr>
          <a:xfrm>
            <a:off x="195728" y="1323342"/>
            <a:ext cx="8752544" cy="1121763"/>
          </a:xfrm>
        </p:spPr>
        <p:txBody>
          <a:bodyPr>
            <a:normAutofit/>
          </a:bodyPr>
          <a:lstStyle/>
          <a:p>
            <a:r>
              <a:rPr lang="ru-RU" dirty="0"/>
              <a:t>Пусть система сама задает внутренние </a:t>
            </a:r>
            <a:r>
              <a:rPr lang="en-US" dirty="0"/>
              <a:t>“</a:t>
            </a:r>
            <a:r>
              <a:rPr lang="en-US" dirty="0" err="1"/>
              <a:t>nodeID</a:t>
            </a:r>
            <a:r>
              <a:rPr lang="en-US" dirty="0"/>
              <a:t>” (</a:t>
            </a:r>
            <a:r>
              <a:rPr lang="ru-RU" dirty="0"/>
              <a:t>нам не нужно беспокоиться об их именах </a:t>
            </a:r>
            <a:r>
              <a:rPr lang="en-US" dirty="0"/>
              <a:t>…)</a:t>
            </a:r>
          </a:p>
        </p:txBody>
      </p:sp>
      <p:grpSp>
        <p:nvGrpSpPr>
          <p:cNvPr id="6" name="Group 7"/>
          <p:cNvGrpSpPr/>
          <p:nvPr/>
        </p:nvGrpSpPr>
        <p:grpSpPr>
          <a:xfrm>
            <a:off x="424800" y="5407152"/>
            <a:ext cx="8294400" cy="945309"/>
            <a:chOff x="620712" y="5178020"/>
            <a:chExt cx="9144000" cy="1042029"/>
          </a:xfrm>
        </p:grpSpPr>
        <p:sp>
          <p:nvSpPr>
            <p:cNvPr id="7" name="Oval 6"/>
            <p:cNvSpPr/>
            <p:nvPr/>
          </p:nvSpPr>
          <p:spPr bwMode="auto">
            <a:xfrm>
              <a:off x="4049712" y="5532437"/>
              <a:ext cx="469800" cy="313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20712" y="5178020"/>
              <a:ext cx="1670399" cy="35623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D0D0D"/>
                  </a:solidFill>
                </a:rPr>
                <a:t>London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20712" y="5863819"/>
              <a:ext cx="1670399" cy="35623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D0D0D"/>
                  </a:solidFill>
                </a:rPr>
                <a:t>Harper Collins</a:t>
              </a:r>
            </a:p>
          </p:txBody>
        </p:sp>
        <p:cxnSp>
          <p:nvCxnSpPr>
            <p:cNvPr id="10" name="Curved Connector 20"/>
            <p:cNvCxnSpPr>
              <a:stCxn id="16" idx="2"/>
              <a:endCxn id="7" idx="6"/>
            </p:cNvCxnSpPr>
            <p:nvPr/>
          </p:nvCxnSpPr>
          <p:spPr bwMode="auto">
            <a:xfrm rot="10800000">
              <a:off x="4519513" y="5689038"/>
              <a:ext cx="1359000" cy="2523"/>
            </a:xfrm>
            <a:prstGeom prst="curvedConnector3">
              <a:avLst>
                <a:gd name="adj1" fmla="val 50000"/>
              </a:avLst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triangle" w="lg" len="med"/>
            </a:ln>
            <a:effectLst/>
          </p:spPr>
        </p:cxnSp>
        <p:cxnSp>
          <p:nvCxnSpPr>
            <p:cNvPr id="11" name="Straight Arrow Connector 10"/>
            <p:cNvCxnSpPr>
              <a:stCxn id="7" idx="2"/>
              <a:endCxn id="8" idx="3"/>
            </p:cNvCxnSpPr>
            <p:nvPr/>
          </p:nvCxnSpPr>
          <p:spPr bwMode="auto">
            <a:xfrm flipH="1" flipV="1">
              <a:off x="2291111" y="5356136"/>
              <a:ext cx="1758601" cy="332902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Straight Arrow Connector 11"/>
            <p:cNvCxnSpPr>
              <a:stCxn id="7" idx="2"/>
              <a:endCxn id="9" idx="3"/>
            </p:cNvCxnSpPr>
            <p:nvPr/>
          </p:nvCxnSpPr>
          <p:spPr bwMode="auto">
            <a:xfrm flipH="1">
              <a:off x="2291111" y="5689037"/>
              <a:ext cx="1758601" cy="35289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 rot="610119">
              <a:off x="2927065" y="5207490"/>
              <a:ext cx="913959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a:city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20860771">
              <a:off x="2575587" y="5801801"/>
              <a:ext cx="1337799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a:p_name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3112" y="5380037"/>
              <a:ext cx="1524000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a:publisher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878512" y="5441096"/>
              <a:ext cx="3886200" cy="500928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http://…isbn/000651409X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147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/>
          <p:cNvSpPr>
            <a:spLocks noGrp="1" noChangeArrowheads="1"/>
          </p:cNvSpPr>
          <p:nvPr>
            <p:ph type="title"/>
          </p:nvPr>
        </p:nvSpPr>
        <p:spPr>
          <a:xfrm>
            <a:off x="195728" y="228600"/>
            <a:ext cx="8687226" cy="9144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Аналогичная запись в формате </a:t>
            </a:r>
            <a:r>
              <a:rPr lang="en-US" dirty="0"/>
              <a:t>Turtle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3"/>
          </p:nvPr>
        </p:nvSpPr>
        <p:spPr>
          <a:xfrm>
            <a:off x="457234" y="1700818"/>
            <a:ext cx="8232775" cy="1307276"/>
          </a:xfrm>
        </p:spPr>
        <p:txBody>
          <a:bodyPr/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&lt;http://…/isbn/000651409X&gt;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a:publisher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[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a:p_name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"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HarpersCollins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";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…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].</a:t>
            </a:r>
          </a:p>
          <a:p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424800" y="5407152"/>
            <a:ext cx="8294400" cy="945309"/>
            <a:chOff x="620712" y="5178020"/>
            <a:chExt cx="9144000" cy="1042029"/>
          </a:xfrm>
        </p:grpSpPr>
        <p:sp>
          <p:nvSpPr>
            <p:cNvPr id="8" name="Oval 7"/>
            <p:cNvSpPr/>
            <p:nvPr/>
          </p:nvSpPr>
          <p:spPr bwMode="auto">
            <a:xfrm>
              <a:off x="4049712" y="5532437"/>
              <a:ext cx="469800" cy="313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20712" y="5178020"/>
              <a:ext cx="1670399" cy="35623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D0D0D"/>
                  </a:solidFill>
                </a:rPr>
                <a:t>London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20712" y="5863819"/>
              <a:ext cx="1670399" cy="35623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D0D0D"/>
                  </a:solidFill>
                </a:rPr>
                <a:t>Harper Collins</a:t>
              </a:r>
            </a:p>
          </p:txBody>
        </p:sp>
        <p:cxnSp>
          <p:nvCxnSpPr>
            <p:cNvPr id="11" name="Curved Connector 20"/>
            <p:cNvCxnSpPr>
              <a:stCxn id="17" idx="2"/>
              <a:endCxn id="8" idx="6"/>
            </p:cNvCxnSpPr>
            <p:nvPr/>
          </p:nvCxnSpPr>
          <p:spPr bwMode="auto">
            <a:xfrm rot="10800000">
              <a:off x="4519513" y="5689038"/>
              <a:ext cx="1359000" cy="2523"/>
            </a:xfrm>
            <a:prstGeom prst="curvedConnector3">
              <a:avLst>
                <a:gd name="adj1" fmla="val 50000"/>
              </a:avLst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triangle" w="lg" len="med"/>
            </a:ln>
            <a:effectLst/>
          </p:spPr>
        </p:cxnSp>
        <p:cxnSp>
          <p:nvCxnSpPr>
            <p:cNvPr id="12" name="Straight Arrow Connector 11"/>
            <p:cNvCxnSpPr>
              <a:stCxn id="8" idx="2"/>
              <a:endCxn id="9" idx="3"/>
            </p:cNvCxnSpPr>
            <p:nvPr/>
          </p:nvCxnSpPr>
          <p:spPr bwMode="auto">
            <a:xfrm flipH="1" flipV="1">
              <a:off x="2291111" y="5356136"/>
              <a:ext cx="1758601" cy="332902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3" name="Straight Arrow Connector 12"/>
            <p:cNvCxnSpPr>
              <a:stCxn id="8" idx="2"/>
              <a:endCxn id="10" idx="3"/>
            </p:cNvCxnSpPr>
            <p:nvPr/>
          </p:nvCxnSpPr>
          <p:spPr bwMode="auto">
            <a:xfrm flipH="1">
              <a:off x="2291111" y="5689037"/>
              <a:ext cx="1758601" cy="35289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 rot="610119">
              <a:off x="2927065" y="5207490"/>
              <a:ext cx="913959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a:city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20860771">
              <a:off x="2590775" y="5800161"/>
              <a:ext cx="1322435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a:p_name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83112" y="5380037"/>
              <a:ext cx="1524000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a:publisher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878512" y="5441096"/>
              <a:ext cx="3886200" cy="500928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http://…isbn/000651409X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722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Особое внимание к пустым вершинам </a:t>
            </a:r>
            <a:r>
              <a:rPr lang="en-US" dirty="0"/>
              <a:t>(blank nodes) </a:t>
            </a:r>
            <a:r>
              <a:rPr lang="ru-RU" dirty="0"/>
              <a:t>требуется при слиянии</a:t>
            </a:r>
            <a:endParaRPr lang="en-US" dirty="0"/>
          </a:p>
          <a:p>
            <a:pPr lvl="1"/>
            <a:r>
              <a:rPr lang="ru-RU" dirty="0"/>
              <a:t>пустые вершины с одинаковыми</a:t>
            </a:r>
            <a:r>
              <a:rPr lang="en-US" dirty="0"/>
              <a:t> </a:t>
            </a:r>
            <a:r>
              <a:rPr lang="en-US" dirty="0" err="1"/>
              <a:t>nodeID</a:t>
            </a:r>
            <a:r>
              <a:rPr lang="en-US" dirty="0"/>
              <a:t>-s </a:t>
            </a:r>
            <a:r>
              <a:rPr lang="ru-RU" dirty="0"/>
              <a:t>в разных графах являются </a:t>
            </a:r>
            <a:r>
              <a:rPr lang="ru-RU" i="1" u="sng" dirty="0"/>
              <a:t>разными</a:t>
            </a:r>
            <a:endParaRPr lang="en-US" i="1" u="sng" dirty="0"/>
          </a:p>
          <a:p>
            <a:pPr lvl="1"/>
            <a:r>
              <a:rPr lang="ru-RU" dirty="0"/>
              <a:t>при работе ними нужно быть внимательными </a:t>
            </a:r>
            <a:r>
              <a:rPr lang="en-US" dirty="0"/>
              <a:t>…</a:t>
            </a:r>
          </a:p>
          <a:p>
            <a:r>
              <a:rPr lang="ru-RU" dirty="0"/>
              <a:t>Многие приложения предпочитают не использовать заданные идентификаторы пустых вершины (</a:t>
            </a:r>
            <a:r>
              <a:rPr lang="en-US" dirty="0"/>
              <a:t>blank nodes</a:t>
            </a:r>
            <a:r>
              <a:rPr lang="ru-RU" dirty="0"/>
              <a:t>), а формировать новые</a:t>
            </a:r>
            <a:r>
              <a:rPr lang="en-US" dirty="0"/>
              <a:t> URIs “</a:t>
            </a:r>
            <a:r>
              <a:rPr lang="ru-RU" dirty="0"/>
              <a:t>на лету</a:t>
            </a:r>
            <a:r>
              <a:rPr lang="en-US" dirty="0"/>
              <a:t>”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From a logic point of view, blank nodes represent an “existential” statement </a:t>
            </a:r>
          </a:p>
          <a:p>
            <a:pPr lvl="1"/>
            <a:r>
              <a:rPr lang="en-US" dirty="0"/>
              <a:t>“there is a resource such that…”</a:t>
            </a:r>
          </a:p>
        </p:txBody>
      </p:sp>
      <p:sp>
        <p:nvSpPr>
          <p:cNvPr id="131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80" y="293431"/>
            <a:ext cx="8501760" cy="783892"/>
          </a:xfrm>
        </p:spPr>
        <p:txBody>
          <a:bodyPr>
            <a:normAutofit/>
          </a:bodyPr>
          <a:lstStyle/>
          <a:p>
            <a:r>
              <a:rPr lang="ru-RU" dirty="0"/>
              <a:t>Подробнее о пустых узлах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39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Проанализируем, что было сделано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существующие данные были </a:t>
            </a:r>
            <a:r>
              <a:rPr lang="en-US" dirty="0"/>
              <a:t>“</a:t>
            </a:r>
            <a:r>
              <a:rPr lang="ru-RU" dirty="0"/>
              <a:t>связаны</a:t>
            </a:r>
            <a:r>
              <a:rPr lang="en-US" dirty="0"/>
              <a:t>” …</a:t>
            </a:r>
          </a:p>
          <a:p>
            <a:pPr lvl="1"/>
            <a:r>
              <a:rPr lang="ru-RU" dirty="0"/>
              <a:t>но простого связывания не достаточно</a:t>
            </a:r>
            <a:r>
              <a:rPr lang="en-US" dirty="0"/>
              <a:t>… </a:t>
            </a:r>
            <a:r>
              <a:rPr lang="ru-RU" dirty="0"/>
              <a:t>данным как-то должны задаваться идентификаторы (должны задаваться какие-то имена)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следовательно </a:t>
            </a:r>
            <a:r>
              <a:rPr lang="en-US" dirty="0"/>
              <a:t>RDF Triples: </a:t>
            </a:r>
            <a:r>
              <a:rPr lang="ru-RU" dirty="0"/>
              <a:t>размеченные соединения между двумя ресурсами.</a:t>
            </a:r>
            <a:endParaRPr lang="en-US" dirty="0"/>
          </a:p>
        </p:txBody>
      </p:sp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41764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RDF</a:t>
            </a:r>
            <a:r>
              <a:rPr lang="ru-RU" sz="3600" dirty="0"/>
              <a:t>-триплеты (</a:t>
            </a:r>
            <a:r>
              <a:rPr lang="en-US" sz="3600" dirty="0"/>
              <a:t>triples</a:t>
            </a:r>
            <a:r>
              <a:rPr lang="ru-RU" sz="3600" dirty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7404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idx="1"/>
          </p:nvPr>
        </p:nvSpPr>
        <p:spPr>
          <a:xfrm>
            <a:off x="217491" y="1479702"/>
            <a:ext cx="8639999" cy="5084867"/>
          </a:xfrm>
        </p:spPr>
        <p:txBody>
          <a:bodyPr>
            <a:normAutofit/>
          </a:bodyPr>
          <a:lstStyle/>
          <a:p>
            <a:r>
              <a:rPr lang="ru-RU" dirty="0"/>
              <a:t>Например</a:t>
            </a:r>
            <a:r>
              <a:rPr lang="en-US" dirty="0"/>
              <a:t>, </a:t>
            </a:r>
            <a:r>
              <a:rPr lang="ru-RU" dirty="0"/>
              <a:t>можно использовать </a:t>
            </a:r>
            <a:r>
              <a:rPr lang="en-US" dirty="0" err="1"/>
              <a:t>Python+RDFLib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создается объект</a:t>
            </a:r>
            <a:r>
              <a:rPr lang="en-US" dirty="0"/>
              <a:t> “Graph”;</a:t>
            </a:r>
          </a:p>
          <a:p>
            <a:pPr lvl="1"/>
            <a:r>
              <a:rPr lang="ru-RU" dirty="0"/>
              <a:t>выполняется грамматический разбор </a:t>
            </a:r>
            <a:r>
              <a:rPr lang="en-US" dirty="0"/>
              <a:t>RDF</a:t>
            </a:r>
            <a:r>
              <a:rPr lang="ru-RU" dirty="0"/>
              <a:t>-файла и результаты сохраняются в </a:t>
            </a:r>
            <a:r>
              <a:rPr lang="en-US" dirty="0"/>
              <a:t>Graph</a:t>
            </a:r>
          </a:p>
          <a:p>
            <a:pPr lvl="1"/>
            <a:r>
              <a:rPr lang="ru-RU" dirty="0"/>
              <a:t>объект </a:t>
            </a:r>
            <a:r>
              <a:rPr lang="en-US" dirty="0"/>
              <a:t>Graph </a:t>
            </a:r>
            <a:r>
              <a:rPr lang="ru-RU" dirty="0"/>
              <a:t>имеет методы для добавления и поиска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триплетов (</a:t>
            </a:r>
            <a:r>
              <a:rPr lang="en-US" dirty="0"/>
              <a:t>triples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lvl="2"/>
            <a:r>
              <a:rPr lang="ru-RU" dirty="0"/>
              <a:t>пар </a:t>
            </a:r>
            <a:r>
              <a:rPr lang="en-US" dirty="0"/>
              <a:t>(property,</a:t>
            </a:r>
            <a:r>
              <a:rPr lang="ru-RU" dirty="0"/>
              <a:t> </a:t>
            </a:r>
            <a:r>
              <a:rPr lang="en-US" dirty="0"/>
              <a:t>object) </a:t>
            </a:r>
            <a:r>
              <a:rPr lang="ru-RU" dirty="0"/>
              <a:t>для указанного субъекта</a:t>
            </a:r>
            <a:r>
              <a:rPr lang="en-US" dirty="0"/>
              <a:t>;</a:t>
            </a:r>
          </a:p>
          <a:p>
            <a:pPr lvl="2"/>
            <a:r>
              <a:rPr lang="ru-RU" dirty="0"/>
              <a:t>пар </a:t>
            </a:r>
            <a:r>
              <a:rPr lang="en-US" dirty="0"/>
              <a:t>(subject,</a:t>
            </a:r>
            <a:r>
              <a:rPr lang="ru-RU" dirty="0"/>
              <a:t> </a:t>
            </a:r>
            <a:r>
              <a:rPr lang="en-US" dirty="0"/>
              <a:t>property) </a:t>
            </a:r>
            <a:r>
              <a:rPr lang="ru-RU" dirty="0"/>
              <a:t>для указанного объекта</a:t>
            </a:r>
            <a:r>
              <a:rPr lang="en-US" dirty="0"/>
              <a:t>;</a:t>
            </a:r>
          </a:p>
          <a:p>
            <a:pPr lvl="2"/>
            <a:r>
              <a:rPr lang="ru-RU" dirty="0"/>
              <a:t>и т.п.</a:t>
            </a:r>
            <a:endParaRPr lang="en-US" dirty="0"/>
          </a:p>
          <a:p>
            <a:pPr lvl="1"/>
            <a:r>
              <a:rPr lang="ru-RU" dirty="0"/>
              <a:t>в остальном выполняется обычное программирование </a:t>
            </a:r>
            <a:r>
              <a:rPr lang="en-US" dirty="0"/>
              <a:t>…</a:t>
            </a:r>
          </a:p>
          <a:p>
            <a:r>
              <a:rPr lang="ru-RU" dirty="0"/>
              <a:t>Аналогичные инструменты есть в языках </a:t>
            </a:r>
            <a:r>
              <a:rPr lang="en-US" dirty="0"/>
              <a:t>Java, PHP, C# </a:t>
            </a:r>
            <a:r>
              <a:rPr lang="ru-RU" dirty="0"/>
              <a:t>и т.д.</a:t>
            </a:r>
            <a:endParaRPr lang="en-US" dirty="0"/>
          </a:p>
        </p:txBody>
      </p:sp>
      <p:sp>
        <p:nvSpPr>
          <p:cNvPr id="13312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28106"/>
            <a:ext cx="9144000" cy="783892"/>
          </a:xfrm>
        </p:spPr>
        <p:txBody>
          <a:bodyPr>
            <a:noAutofit/>
          </a:bodyPr>
          <a:lstStyle/>
          <a:p>
            <a:r>
              <a:rPr lang="ru-RU" sz="3300" dirty="0"/>
              <a:t>Работа с </a:t>
            </a:r>
            <a:r>
              <a:rPr lang="en-US" sz="3300" dirty="0"/>
              <a:t>RDF</a:t>
            </a:r>
            <a:r>
              <a:rPr lang="ru-RU" sz="3300" dirty="0"/>
              <a:t>-данными</a:t>
            </a:r>
            <a:r>
              <a:rPr lang="en-US" sz="3300" dirty="0"/>
              <a:t> </a:t>
            </a:r>
            <a:r>
              <a:rPr lang="ru-RU" sz="3300" dirty="0"/>
              <a:t>в программе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4217434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228600"/>
            <a:ext cx="9143999" cy="9144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Пример использования библиотеки </a:t>
            </a:r>
            <a:r>
              <a:rPr lang="en-US" sz="3600" dirty="0" err="1"/>
              <a:t>RDFLib</a:t>
            </a:r>
            <a:r>
              <a:rPr lang="en-US" sz="3600" dirty="0"/>
              <a:t> </a:t>
            </a:r>
            <a:r>
              <a:rPr lang="ru-RU" sz="3600" dirty="0"/>
              <a:t>в языке </a:t>
            </a:r>
            <a:r>
              <a:rPr lang="en-US" sz="3600" dirty="0"/>
              <a:t>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4059" y="1761439"/>
            <a:ext cx="8232775" cy="2647431"/>
          </a:xfrm>
        </p:spPr>
        <p:txBody>
          <a:bodyPr>
            <a:normAutofit lnSpcReduction="10000"/>
          </a:bodyPr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</a:t>
            </a: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# create a graph from a file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graph = rdflib.Graph()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graph.parse("filename.rdf", format="rdfxml")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# take subject with a known URI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subject = rdflib.URIRef("URI_of_Subject")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# process all properties and objects for this subject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for (s,p,o) in graph.triples((subject,None,None)) :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do_something(p,o)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merge graphs automatically</a:t>
            </a:r>
          </a:p>
          <a:p>
            <a:pPr lvl="1"/>
            <a:r>
              <a:rPr lang="en-US" dirty="0"/>
              <a:t>e.g., in </a:t>
            </a:r>
            <a:r>
              <a:rPr lang="en-US" dirty="0" err="1"/>
              <a:t>Python+RDFLib</a:t>
            </a:r>
            <a:r>
              <a:rPr lang="en-US" dirty="0"/>
              <a:t>, the Graph can load several files</a:t>
            </a:r>
          </a:p>
          <a:p>
            <a:pPr lvl="1"/>
            <a:r>
              <a:rPr lang="en-US" dirty="0"/>
              <a:t>the load merges the new statements automatically</a:t>
            </a:r>
          </a:p>
        </p:txBody>
      </p:sp>
      <p:sp>
        <p:nvSpPr>
          <p:cNvPr id="137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5092" y="162782"/>
            <a:ext cx="8948497" cy="1021982"/>
          </a:xfrm>
        </p:spPr>
        <p:txBody>
          <a:bodyPr>
            <a:normAutofit/>
          </a:bodyPr>
          <a:lstStyle/>
          <a:p>
            <a:r>
              <a:rPr lang="ru-RU" dirty="0"/>
              <a:t>Выполнение слияния на практике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34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228600"/>
            <a:ext cx="9143999" cy="914400"/>
          </a:xfrm>
        </p:spPr>
        <p:txBody>
          <a:bodyPr>
            <a:normAutofit/>
          </a:bodyPr>
          <a:lstStyle/>
          <a:p>
            <a:r>
              <a:rPr lang="en-US" sz="3600" dirty="0"/>
              <a:t>RDF </a:t>
            </a:r>
            <a:r>
              <a:rPr lang="ru-RU" sz="3600" dirty="0"/>
              <a:t>триплеты </a:t>
            </a:r>
            <a:r>
              <a:rPr lang="en-US" sz="3600" dirty="0"/>
              <a:t>(</a:t>
            </a:r>
            <a:r>
              <a:rPr lang="ru-RU" sz="3600" dirty="0"/>
              <a:t>2</a:t>
            </a:r>
            <a:r>
              <a:rPr lang="en-US" sz="3600" dirty="0"/>
              <a:t>)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sz="quarter" idx="2"/>
          </p:nvPr>
        </p:nvSpPr>
        <p:spPr>
          <a:xfrm>
            <a:off x="130410" y="1323341"/>
            <a:ext cx="9013590" cy="1975011"/>
          </a:xfrm>
        </p:spPr>
        <p:txBody>
          <a:bodyPr>
            <a:normAutofit fontScale="85000" lnSpcReduction="20000"/>
          </a:bodyPr>
          <a:lstStyle/>
          <a:p>
            <a:pPr marL="363790" lvl="2" indent="-254653">
              <a:spcBef>
                <a:spcPts val="600"/>
              </a:spcBef>
              <a:buSzPct val="68000"/>
              <a:buFont typeface="Wingdings 3"/>
              <a:buChar char=""/>
            </a:pPr>
            <a:r>
              <a:rPr lang="en-US" dirty="0"/>
              <a:t>RDF Triple</a:t>
            </a:r>
            <a:r>
              <a:rPr lang="ru-RU" dirty="0"/>
              <a:t> – это наборы элементов вида </a:t>
            </a:r>
            <a:r>
              <a:rPr lang="en-US" dirty="0"/>
              <a:t>(s,</a:t>
            </a:r>
            <a:r>
              <a:rPr lang="ru-RU" dirty="0"/>
              <a:t> </a:t>
            </a:r>
            <a:r>
              <a:rPr lang="en-US" dirty="0"/>
              <a:t>p,</a:t>
            </a:r>
            <a:r>
              <a:rPr lang="ru-RU" dirty="0"/>
              <a:t> </a:t>
            </a:r>
            <a:r>
              <a:rPr lang="en-US" dirty="0"/>
              <a:t>o)</a:t>
            </a:r>
            <a:r>
              <a:rPr lang="ru-RU" dirty="0"/>
              <a:t> (</a:t>
            </a:r>
            <a:r>
              <a:rPr lang="en-US" dirty="0"/>
              <a:t>“subject”, “property”</a:t>
            </a:r>
            <a:r>
              <a:rPr lang="ru-RU" dirty="0"/>
              <a:t> и</a:t>
            </a:r>
            <a:r>
              <a:rPr lang="en-US" dirty="0"/>
              <a:t> “object”</a:t>
            </a:r>
            <a:r>
              <a:rPr lang="ru-RU" dirty="0"/>
              <a:t>), в которых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“s”, “p” </a:t>
            </a:r>
            <a:r>
              <a:rPr lang="ru-RU" dirty="0"/>
              <a:t>– это </a:t>
            </a:r>
            <a:r>
              <a:rPr lang="en-US" dirty="0"/>
              <a:t>URI-</a:t>
            </a:r>
            <a:r>
              <a:rPr lang="ru-RU" dirty="0"/>
              <a:t>идентификаторами</a:t>
            </a:r>
            <a:r>
              <a:rPr lang="en-US" dirty="0"/>
              <a:t>, </a:t>
            </a:r>
            <a:r>
              <a:rPr lang="ru-RU" dirty="0"/>
              <a:t>т.е.</a:t>
            </a:r>
            <a:r>
              <a:rPr lang="en-US" dirty="0"/>
              <a:t>,</a:t>
            </a:r>
            <a:r>
              <a:rPr lang="ru-RU" dirty="0"/>
              <a:t> ресурсы </a:t>
            </a:r>
            <a:r>
              <a:rPr lang="en-US" dirty="0"/>
              <a:t>Web</a:t>
            </a:r>
            <a:r>
              <a:rPr lang="ru-RU" dirty="0"/>
              <a:t>-сети</a:t>
            </a:r>
            <a:r>
              <a:rPr lang="en-US" dirty="0"/>
              <a:t>; </a:t>
            </a:r>
            <a:endParaRPr lang="ru-RU" dirty="0"/>
          </a:p>
          <a:p>
            <a:pPr lvl="1"/>
            <a:r>
              <a:rPr lang="en-US" dirty="0"/>
              <a:t>“o” </a:t>
            </a:r>
            <a:r>
              <a:rPr lang="ru-RU" dirty="0"/>
              <a:t>– это </a:t>
            </a:r>
            <a:r>
              <a:rPr lang="en-US" dirty="0"/>
              <a:t>URI-</a:t>
            </a:r>
            <a:r>
              <a:rPr lang="ru-RU" dirty="0"/>
              <a:t>идентификатор</a:t>
            </a:r>
            <a:r>
              <a:rPr lang="en-US" dirty="0"/>
              <a:t> </a:t>
            </a:r>
            <a:r>
              <a:rPr lang="ru-RU" dirty="0"/>
              <a:t>или литерал.</a:t>
            </a:r>
            <a:endParaRPr lang="en-US" dirty="0"/>
          </a:p>
          <a:p>
            <a:r>
              <a:rPr lang="ru-RU" sz="2400" dirty="0"/>
              <a:t>Пример полного триплета</a:t>
            </a:r>
            <a:r>
              <a:rPr lang="en-US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130410" y="4147567"/>
            <a:ext cx="9013590" cy="2710433"/>
          </a:xfrm>
        </p:spPr>
        <p:txBody>
          <a:bodyPr>
            <a:normAutofit fontScale="70000" lnSpcReduction="20000"/>
          </a:bodyPr>
          <a:lstStyle/>
          <a:p>
            <a:r>
              <a:rPr lang="en-US" sz="2500" i="1" u="sng" dirty="0"/>
              <a:t>RDF</a:t>
            </a:r>
            <a:r>
              <a:rPr lang="en-US" sz="2500" dirty="0"/>
              <a:t> </a:t>
            </a:r>
            <a:r>
              <a:rPr lang="ru-RU" sz="2500" dirty="0"/>
              <a:t>– это общая модель для триплетов.</a:t>
            </a:r>
          </a:p>
          <a:p>
            <a:r>
              <a:rPr lang="en-US" sz="2500" dirty="0"/>
              <a:t>RDF </a:t>
            </a:r>
            <a:r>
              <a:rPr lang="ru-RU" sz="2500" dirty="0"/>
              <a:t>данные могут записываться (</a:t>
            </a:r>
            <a:r>
              <a:rPr lang="ru-RU" sz="2500" dirty="0" err="1"/>
              <a:t>сериализоваться</a:t>
            </a:r>
            <a:r>
              <a:rPr lang="ru-RU" sz="2500" dirty="0"/>
              <a:t>) с помощью таких машиночитаемых форматов, как:</a:t>
            </a:r>
          </a:p>
          <a:p>
            <a:pPr marL="805809" lvl="1" indent="-414726">
              <a:buFont typeface="+mj-lt"/>
              <a:buAutoNum type="arabicPeriod"/>
            </a:pPr>
            <a:r>
              <a:rPr lang="en-US" dirty="0"/>
              <a:t>RDF/XML, </a:t>
            </a:r>
            <a:endParaRPr lang="ru-RU" dirty="0"/>
          </a:p>
          <a:p>
            <a:pPr marL="805809" lvl="1" indent="-414726">
              <a:buFont typeface="+mj-lt"/>
              <a:buAutoNum type="arabicPeriod"/>
            </a:pPr>
            <a:r>
              <a:rPr lang="en-US" dirty="0"/>
              <a:t>Turtle, </a:t>
            </a:r>
            <a:endParaRPr lang="ru-RU" dirty="0"/>
          </a:p>
          <a:p>
            <a:pPr marL="805809" lvl="1" indent="-414726">
              <a:buFont typeface="+mj-lt"/>
              <a:buAutoNum type="arabicPeriod"/>
            </a:pPr>
            <a:r>
              <a:rPr lang="en-US" dirty="0"/>
              <a:t>N3, </a:t>
            </a:r>
            <a:endParaRPr lang="ru-RU" dirty="0"/>
          </a:p>
          <a:p>
            <a:pPr marL="805809" lvl="1" indent="-414726">
              <a:buFont typeface="+mj-lt"/>
              <a:buAutoNum type="arabicPeriod"/>
            </a:pPr>
            <a:r>
              <a:rPr lang="en-US" dirty="0" err="1"/>
              <a:t>RDFa</a:t>
            </a:r>
            <a:r>
              <a:rPr lang="en-US" dirty="0"/>
              <a:t>, </a:t>
            </a:r>
            <a:endParaRPr lang="ru-RU" dirty="0"/>
          </a:p>
          <a:p>
            <a:pPr marL="805809" lvl="1" indent="-414726">
              <a:buFont typeface="+mj-lt"/>
              <a:buAutoNum type="arabicPeriod"/>
            </a:pPr>
            <a:r>
              <a:rPr lang="en-US" dirty="0" err="1"/>
              <a:t>Json</a:t>
            </a:r>
            <a:r>
              <a:rPr lang="en-US" dirty="0"/>
              <a:t>, </a:t>
            </a:r>
            <a:endParaRPr lang="ru-RU" dirty="0"/>
          </a:p>
          <a:p>
            <a:pPr marL="805809" lvl="1" indent="-414726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30410" y="3494324"/>
            <a:ext cx="8750880" cy="316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63500" dist="101823" dir="2700000" algn="ctr" rotWithShape="0">
              <a:srgbClr val="C0C0C0"/>
            </a:outerShdw>
          </a:effectLst>
        </p:spPr>
        <p:txBody>
          <a:bodyPr wrap="none" lIns="81363" tIns="65289" rIns="81363" bIns="40683">
            <a:prstTxWarp prst="textNoShape">
              <a:avLst/>
            </a:prstTxWarp>
          </a:bodyPr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(&lt;http://…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isbn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…6682&gt;, &lt;http://…/original&gt;, &lt;http://…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isbn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…409X&gt;)</a:t>
            </a:r>
          </a:p>
        </p:txBody>
      </p:sp>
    </p:spTree>
    <p:extLst>
      <p:ext uri="{BB962C8B-B14F-4D97-AF65-F5344CB8AC3E}">
        <p14:creationId xmlns:p14="http://schemas.microsoft.com/office/powerpoint/2010/main" val="603442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RDF </a:t>
            </a:r>
            <a:r>
              <a:rPr lang="ru-RU" dirty="0"/>
              <a:t>триплеты называются как: </a:t>
            </a:r>
          </a:p>
          <a:p>
            <a:pPr lvl="1"/>
            <a:r>
              <a:rPr lang="ru-RU" dirty="0"/>
              <a:t>«триплеты» (</a:t>
            </a:r>
            <a:r>
              <a:rPr lang="en-US" dirty="0"/>
              <a:t>“triplets”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«утверждения» (</a:t>
            </a:r>
            <a:r>
              <a:rPr lang="en-US" dirty="0"/>
              <a:t>“statements”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r>
              <a:rPr lang="ru-RU" dirty="0"/>
              <a:t>Элемент </a:t>
            </a:r>
            <a:r>
              <a:rPr lang="en-US" dirty="0"/>
              <a:t>“p” </a:t>
            </a:r>
            <a:r>
              <a:rPr lang="ru-RU" dirty="0"/>
              <a:t>иногда также называется</a:t>
            </a:r>
          </a:p>
          <a:p>
            <a:pPr lvl="1"/>
            <a:r>
              <a:rPr lang="ru-RU" dirty="0"/>
              <a:t>«предикат»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“predicate”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«свойство»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“property”</a:t>
            </a:r>
            <a:r>
              <a:rPr lang="ru-RU" dirty="0"/>
              <a:t>)</a:t>
            </a:r>
          </a:p>
          <a:p>
            <a:pPr marL="391083" lvl="1" indent="0">
              <a:buNone/>
            </a:pPr>
            <a:endParaRPr lang="en-US" dirty="0"/>
          </a:p>
        </p:txBody>
      </p:sp>
      <p:sp>
        <p:nvSpPr>
          <p:cNvPr id="10240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41764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RDF </a:t>
            </a:r>
            <a:r>
              <a:rPr lang="ru-RU" sz="3600" dirty="0"/>
              <a:t>триплеты </a:t>
            </a:r>
            <a:r>
              <a:rPr lang="en-US" sz="3600" dirty="0"/>
              <a:t>(</a:t>
            </a:r>
            <a:r>
              <a:rPr lang="ru-RU" sz="3600" dirty="0"/>
              <a:t>3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7636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Ресурсы могут использовать </a:t>
            </a:r>
            <a:r>
              <a:rPr lang="ru-RU" i="1" dirty="0"/>
              <a:t>любые</a:t>
            </a:r>
            <a:r>
              <a:rPr lang="ru-RU" dirty="0"/>
              <a:t> схемы записи </a:t>
            </a:r>
            <a:r>
              <a:rPr lang="en-US" dirty="0"/>
              <a:t>URI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</a:t>
            </a:r>
            <a:r>
              <a:rPr lang="en-US" b="1" dirty="0" err="1">
                <a:latin typeface="Courier New"/>
                <a:cs typeface="Courier New"/>
              </a:rPr>
              <a:t>www.example.org/file.html#home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http://www.example.org/</a:t>
            </a:r>
            <a:r>
              <a:rPr lang="en-US" b="1" dirty="0" err="1">
                <a:latin typeface="Courier New"/>
                <a:cs typeface="Courier New"/>
              </a:rPr>
              <a:t>f.xml#xpath</a:t>
            </a:r>
            <a:r>
              <a:rPr lang="en-US" b="1" dirty="0">
                <a:latin typeface="Courier New"/>
                <a:cs typeface="Courier New"/>
              </a:rPr>
              <a:t>(//q[@a=b])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</a:t>
            </a:r>
            <a:r>
              <a:rPr lang="en-US" b="1" dirty="0" err="1">
                <a:latin typeface="Courier New"/>
                <a:cs typeface="Courier New"/>
              </a:rPr>
              <a:t>www.example.org/form?a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dirty="0" err="1">
                <a:latin typeface="Courier New"/>
                <a:cs typeface="Courier New"/>
              </a:rPr>
              <a:t>b&amp;c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dirty="0" err="1">
                <a:latin typeface="Courier New"/>
                <a:cs typeface="Courier New"/>
              </a:rPr>
              <a:t>d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RDF </a:t>
            </a:r>
            <a:r>
              <a:rPr lang="ru-RU" dirty="0"/>
              <a:t>триплеты формируют направленный, размеченный граф.</a:t>
            </a:r>
          </a:p>
          <a:p>
            <a:pPr lvl="1"/>
            <a:r>
              <a:rPr lang="ru-RU" dirty="0"/>
              <a:t>Лучший способ думать о них</a:t>
            </a:r>
            <a:r>
              <a:rPr lang="en-US" dirty="0"/>
              <a:t>!</a:t>
            </a:r>
          </a:p>
        </p:txBody>
      </p:sp>
      <p:sp>
        <p:nvSpPr>
          <p:cNvPr id="10445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41764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RDF </a:t>
            </a:r>
            <a:r>
              <a:rPr lang="ru-RU" sz="3600" dirty="0"/>
              <a:t>триплеты </a:t>
            </a:r>
            <a:r>
              <a:rPr lang="en-US" sz="3600" dirty="0"/>
              <a:t>(</a:t>
            </a:r>
            <a:r>
              <a:rPr lang="ru-RU" sz="3600" dirty="0"/>
              <a:t>4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1560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228600"/>
            <a:ext cx="9143999" cy="914400"/>
          </a:xfrm>
        </p:spPr>
        <p:txBody>
          <a:bodyPr tIns="31895">
            <a:noAutofit/>
          </a:bodyPr>
          <a:lstStyle/>
          <a:p>
            <a:pPr>
              <a:tabLst>
                <a:tab pos="654475" algn="l"/>
                <a:tab pos="1308945" algn="l"/>
                <a:tab pos="1963422" algn="l"/>
                <a:tab pos="2617897" algn="l"/>
                <a:tab pos="3272371" algn="l"/>
                <a:tab pos="3926850" algn="l"/>
                <a:tab pos="4581325" algn="l"/>
                <a:tab pos="5235799" algn="l"/>
                <a:tab pos="5890271" algn="l"/>
                <a:tab pos="6544748" algn="l"/>
                <a:tab pos="7199221" algn="l"/>
                <a:tab pos="7853696" algn="l"/>
                <a:tab pos="8508173" algn="l"/>
              </a:tabLst>
            </a:pPr>
            <a:r>
              <a:rPr lang="ru-RU" sz="3300" dirty="0"/>
              <a:t>Простой пример</a:t>
            </a:r>
            <a:r>
              <a:rPr lang="en-US" sz="3300" dirty="0"/>
              <a:t> </a:t>
            </a:r>
            <a:r>
              <a:rPr lang="ru-RU" sz="3300" dirty="0"/>
              <a:t>записи </a:t>
            </a:r>
            <a:r>
              <a:rPr lang="en-US" sz="3300" dirty="0"/>
              <a:t>RDF</a:t>
            </a:r>
            <a:r>
              <a:rPr lang="ru-RU" sz="3300" dirty="0"/>
              <a:t>-данных</a:t>
            </a:r>
            <a:r>
              <a:rPr lang="en-US" sz="3300" dirty="0"/>
              <a:t> </a:t>
            </a:r>
            <a:br>
              <a:rPr lang="ru-RU" sz="3300" dirty="0"/>
            </a:br>
            <a:r>
              <a:rPr lang="ru-RU" sz="3300" dirty="0"/>
              <a:t>в формате</a:t>
            </a:r>
            <a:r>
              <a:rPr lang="en-US" sz="3300" dirty="0"/>
              <a:t> RDF/XML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>
          <a:xfrm>
            <a:off x="454059" y="4465910"/>
            <a:ext cx="8232775" cy="1198492"/>
          </a:xfrm>
        </p:spPr>
        <p:txBody>
          <a:bodyPr>
            <a:normAutofit/>
          </a:bodyPr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&lt;rdf:Description rdf:about="http://…/isbn/2020386682"&gt;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&lt;f:titre xml:lang="fr"&gt;Le palais des mirroirs&lt;/f:titre&gt;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&lt;f:original rdf:resource="http://…/isbn/000651409X"/&gt;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&lt;/rdf:Description&gt;</a:t>
            </a:r>
          </a:p>
          <a:p>
            <a:endParaRPr lang="en-US" dirty="0"/>
          </a:p>
        </p:txBody>
      </p:sp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288000" y="5846000"/>
            <a:ext cx="8725589" cy="849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363" tIns="82145" rIns="81363" bIns="40683">
            <a:prstTxWarp prst="textNoShape">
              <a:avLst/>
            </a:prstTxWarp>
          </a:bodyPr>
          <a:lstStyle/>
          <a:p>
            <a:pPr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</a:pPr>
            <a:r>
              <a:rPr lang="en-US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(</a:t>
            </a:r>
            <a:r>
              <a:rPr lang="ru-RU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Замечания</a:t>
            </a:r>
            <a:r>
              <a:rPr lang="en-US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: </a:t>
            </a:r>
            <a:r>
              <a:rPr lang="ru-RU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пространства имен (</a:t>
            </a:r>
            <a:r>
              <a:rPr lang="en-US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namespaces</a:t>
            </a:r>
            <a:r>
              <a:rPr lang="ru-RU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используются для упрощения записи </a:t>
            </a:r>
            <a:r>
              <a:rPr lang="en-US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URI-</a:t>
            </a:r>
            <a:r>
              <a:rPr lang="ru-RU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идентификаторов</a:t>
            </a:r>
            <a:r>
              <a:rPr lang="en-US" sz="2200" dirty="0">
                <a:solidFill>
                  <a:srgbClr val="000000"/>
                </a:solidFill>
                <a:latin typeface="Helvetica Neue Light"/>
                <a:ea typeface="msmincho" charset="0"/>
                <a:cs typeface="Helvetica Neue Light"/>
              </a:rPr>
              <a:t>)</a:t>
            </a:r>
          </a:p>
        </p:txBody>
      </p:sp>
      <p:grpSp>
        <p:nvGrpSpPr>
          <p:cNvPr id="2" name="Group 29"/>
          <p:cNvGrpSpPr/>
          <p:nvPr/>
        </p:nvGrpSpPr>
        <p:grpSpPr>
          <a:xfrm>
            <a:off x="1306124" y="1671970"/>
            <a:ext cx="6466433" cy="2565844"/>
            <a:chOff x="1077912" y="1417806"/>
            <a:chExt cx="7924800" cy="3334795"/>
          </a:xfrm>
        </p:grpSpPr>
        <p:sp>
          <p:nvSpPr>
            <p:cNvPr id="7" name="TextBox 6"/>
            <p:cNvSpPr txBox="1"/>
            <p:nvPr/>
          </p:nvSpPr>
          <p:spPr>
            <a:xfrm rot="2153833">
              <a:off x="5402018" y="2652691"/>
              <a:ext cx="1386754" cy="420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f:original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151461">
              <a:off x="2760610" y="2767023"/>
              <a:ext cx="977341" cy="420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f:titre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544678" y="1417806"/>
              <a:ext cx="4296725" cy="590620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http://…isbn/2020386682</a:t>
              </a:r>
            </a:p>
          </p:txBody>
        </p:sp>
        <p:cxnSp>
          <p:nvCxnSpPr>
            <p:cNvPr id="10" name="Straight Arrow Connector 9"/>
            <p:cNvCxnSpPr>
              <a:stCxn id="9" idx="4"/>
              <a:endCxn id="6" idx="0"/>
            </p:cNvCxnSpPr>
            <p:nvPr/>
          </p:nvCxnSpPr>
          <p:spPr bwMode="auto">
            <a:xfrm flipH="1">
              <a:off x="2220912" y="2008426"/>
              <a:ext cx="2472128" cy="2085451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1" name="Straight Arrow Connector 10"/>
            <p:cNvCxnSpPr>
              <a:stCxn id="9" idx="4"/>
              <a:endCxn id="12" idx="0"/>
            </p:cNvCxnSpPr>
            <p:nvPr/>
          </p:nvCxnSpPr>
          <p:spPr bwMode="auto">
            <a:xfrm>
              <a:off x="4693041" y="2008426"/>
              <a:ext cx="2480871" cy="1731685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6" name="Rectangle 5"/>
            <p:cNvSpPr/>
            <p:nvPr/>
          </p:nvSpPr>
          <p:spPr bwMode="auto">
            <a:xfrm>
              <a:off x="1077912" y="4093877"/>
              <a:ext cx="2286000" cy="420014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500" b="1" dirty="0">
                  <a:solidFill>
                    <a:srgbClr val="0D0D0D"/>
                  </a:solidFill>
                </a:rPr>
                <a:t>Le palais des miroirs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345111" y="3740111"/>
              <a:ext cx="3657601" cy="1012490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http://…isbn/000651409X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301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228600"/>
            <a:ext cx="9143999" cy="914400"/>
          </a:xfrm>
        </p:spPr>
        <p:txBody>
          <a:bodyPr tIns="31895">
            <a:noAutofit/>
          </a:bodyPr>
          <a:lstStyle/>
          <a:p>
            <a:pPr>
              <a:tabLst>
                <a:tab pos="654475" algn="l"/>
                <a:tab pos="1308945" algn="l"/>
                <a:tab pos="1963422" algn="l"/>
                <a:tab pos="2617897" algn="l"/>
                <a:tab pos="3272371" algn="l"/>
                <a:tab pos="3926850" algn="l"/>
                <a:tab pos="4581325" algn="l"/>
                <a:tab pos="5235799" algn="l"/>
                <a:tab pos="5890271" algn="l"/>
                <a:tab pos="6544748" algn="l"/>
                <a:tab pos="7199221" algn="l"/>
                <a:tab pos="7853696" algn="l"/>
                <a:tab pos="8508173" algn="l"/>
              </a:tabLst>
            </a:pPr>
            <a:r>
              <a:rPr lang="ru-RU" sz="3300" dirty="0"/>
              <a:t>Простой пример</a:t>
            </a:r>
            <a:r>
              <a:rPr lang="en-US" sz="3300" dirty="0"/>
              <a:t> </a:t>
            </a:r>
            <a:r>
              <a:rPr lang="ru-RU" sz="3300" dirty="0"/>
              <a:t>записи </a:t>
            </a:r>
            <a:r>
              <a:rPr lang="en-US" sz="3300" dirty="0"/>
              <a:t>RDF</a:t>
            </a:r>
            <a:r>
              <a:rPr lang="ru-RU" sz="3300" dirty="0"/>
              <a:t>-данных</a:t>
            </a:r>
            <a:r>
              <a:rPr lang="en-US" sz="3300" dirty="0"/>
              <a:t> </a:t>
            </a:r>
            <a:br>
              <a:rPr lang="ru-RU" sz="3300" dirty="0"/>
            </a:br>
            <a:r>
              <a:rPr lang="ru-RU" sz="3300" dirty="0"/>
              <a:t>в формате</a:t>
            </a:r>
            <a:r>
              <a:rPr lang="en-US" sz="3300" dirty="0"/>
              <a:t> Turtle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>
          <a:xfrm>
            <a:off x="456998" y="5243677"/>
            <a:ext cx="8232775" cy="994270"/>
          </a:xfrm>
        </p:spPr>
        <p:txBody>
          <a:bodyPr/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&lt;http://…/isbn/2020386682&gt;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f:titre "Le palais des mirroirs"@fr ;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    f:original &lt;http://…/isbn/000651409X&gt; .</a:t>
            </a:r>
          </a:p>
          <a:p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977760" y="1791987"/>
            <a:ext cx="7643924" cy="2752538"/>
            <a:chOff x="1077912" y="1462652"/>
            <a:chExt cx="7924800" cy="3034167"/>
          </a:xfrm>
        </p:grpSpPr>
        <p:sp>
          <p:nvSpPr>
            <p:cNvPr id="6" name="TextBox 5"/>
            <p:cNvSpPr txBox="1"/>
            <p:nvPr/>
          </p:nvSpPr>
          <p:spPr>
            <a:xfrm rot="2441982">
              <a:off x="5353730" y="2696691"/>
              <a:ext cx="1228902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f:original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9151461">
              <a:off x="2883608" y="2696692"/>
              <a:ext cx="846210" cy="35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f:titre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592039" y="1462652"/>
              <a:ext cx="3963324" cy="500928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http://…isbn/2020386682</a:t>
              </a:r>
            </a:p>
          </p:txBody>
        </p:sp>
        <p:cxnSp>
          <p:nvCxnSpPr>
            <p:cNvPr id="9" name="Straight Arrow Connector 8"/>
            <p:cNvCxnSpPr>
              <a:stCxn id="8" idx="4"/>
              <a:endCxn id="11" idx="0"/>
            </p:cNvCxnSpPr>
            <p:nvPr/>
          </p:nvCxnSpPr>
          <p:spPr bwMode="auto">
            <a:xfrm flipH="1">
              <a:off x="2220912" y="1963580"/>
              <a:ext cx="2352789" cy="2162189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0" name="Straight Arrow Connector 9"/>
            <p:cNvCxnSpPr>
              <a:stCxn id="8" idx="4"/>
              <a:endCxn id="12" idx="0"/>
            </p:cNvCxnSpPr>
            <p:nvPr/>
          </p:nvCxnSpPr>
          <p:spPr bwMode="auto">
            <a:xfrm>
              <a:off x="4573701" y="1963580"/>
              <a:ext cx="2303795" cy="2032312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1077912" y="4125769"/>
              <a:ext cx="2286000" cy="356230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500" b="1" dirty="0">
                  <a:solidFill>
                    <a:srgbClr val="0D0D0D"/>
                  </a:solidFill>
                </a:rPr>
                <a:t>Le palais des miroirs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752279" y="3995891"/>
              <a:ext cx="4250433" cy="500928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http://…isbn/000651409X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629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228601"/>
            <a:ext cx="9143999" cy="718073"/>
          </a:xfrm>
        </p:spPr>
        <p:txBody>
          <a:bodyPr tIns="31895">
            <a:normAutofit fontScale="90000"/>
          </a:bodyPr>
          <a:lstStyle/>
          <a:p>
            <a:pPr>
              <a:tabLst>
                <a:tab pos="654475" algn="l"/>
                <a:tab pos="1308945" algn="l"/>
                <a:tab pos="1963422" algn="l"/>
                <a:tab pos="2617897" algn="l"/>
                <a:tab pos="3272371" algn="l"/>
                <a:tab pos="3926850" algn="l"/>
                <a:tab pos="4581325" algn="l"/>
                <a:tab pos="5235799" algn="l"/>
                <a:tab pos="5890271" algn="l"/>
                <a:tab pos="6544748" algn="l"/>
                <a:tab pos="7199221" algn="l"/>
                <a:tab pos="7853696" algn="l"/>
                <a:tab pos="8508173" algn="l"/>
              </a:tabLst>
            </a:pPr>
            <a:r>
              <a:rPr lang="ru-RU" sz="3600" dirty="0"/>
              <a:t>Простой пример</a:t>
            </a:r>
            <a:r>
              <a:rPr lang="en-US" sz="3600" dirty="0"/>
              <a:t> </a:t>
            </a:r>
            <a:r>
              <a:rPr lang="ru-RU" sz="3600" dirty="0"/>
              <a:t>записи </a:t>
            </a:r>
            <a:r>
              <a:rPr lang="en-US" sz="3600" dirty="0"/>
              <a:t>RDF</a:t>
            </a:r>
            <a:r>
              <a:rPr lang="ru-RU" sz="3600" dirty="0"/>
              <a:t>-данных</a:t>
            </a:r>
            <a:r>
              <a:rPr lang="en-US" sz="3600" dirty="0"/>
              <a:t> </a:t>
            </a:r>
            <a:br>
              <a:rPr lang="ru-RU" sz="3600" dirty="0"/>
            </a:br>
            <a:r>
              <a:rPr lang="ru-RU" sz="3600" dirty="0"/>
              <a:t>в формате</a:t>
            </a:r>
            <a:r>
              <a:rPr lang="en-US" sz="3600" dirty="0"/>
              <a:t> </a:t>
            </a:r>
            <a:r>
              <a:rPr lang="en-US" sz="3600" dirty="0" err="1"/>
              <a:t>RDFa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>
          <a:xfrm>
            <a:off x="424832" y="4774866"/>
            <a:ext cx="8472533" cy="1659054"/>
          </a:xfrm>
        </p:spPr>
        <p:txBody>
          <a:bodyPr>
            <a:normAutofit/>
          </a:bodyPr>
          <a:lstStyle/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&lt;p </a:t>
            </a:r>
            <a:r>
              <a:rPr lang="en-US" noProof="1">
                <a:solidFill>
                  <a:srgbClr val="800000"/>
                </a:solidFill>
                <a:latin typeface="Courier New" charset="0"/>
                <a:ea typeface="msmincho" charset="0"/>
                <a:cs typeface="msmincho" charset="0"/>
              </a:rPr>
              <a:t>about</a:t>
            </a: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="http://…/isbn/2020386682"&gt;The book entitled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“&lt;span </a:t>
            </a:r>
            <a:r>
              <a:rPr lang="en-US" noProof="1">
                <a:solidFill>
                  <a:srgbClr val="800000"/>
                </a:solidFill>
                <a:latin typeface="Courier New" charset="0"/>
                <a:ea typeface="msmincho" charset="0"/>
                <a:cs typeface="msmincho" charset="0"/>
              </a:rPr>
              <a:t>property</a:t>
            </a: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="f:title" </a:t>
            </a:r>
            <a:r>
              <a:rPr lang="en-US" noProof="1">
                <a:solidFill>
                  <a:srgbClr val="800000"/>
                </a:solidFill>
                <a:latin typeface="Courier New" charset="0"/>
                <a:ea typeface="msmincho" charset="0"/>
                <a:cs typeface="msmincho" charset="0"/>
              </a:rPr>
              <a:t>lang</a:t>
            </a: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="fr"&gt;Le palais des mirroirs&lt;/span&gt;” 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is the French translation of the 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“&lt;span </a:t>
            </a:r>
            <a:r>
              <a:rPr lang="en-US" noProof="1">
                <a:solidFill>
                  <a:srgbClr val="800000"/>
                </a:solidFill>
                <a:latin typeface="Courier New" charset="0"/>
                <a:ea typeface="msmincho" charset="0"/>
                <a:cs typeface="msmincho" charset="0"/>
              </a:rPr>
              <a:t>rel</a:t>
            </a: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="f:original" </a:t>
            </a:r>
            <a:r>
              <a:rPr lang="en-US" noProof="1">
                <a:solidFill>
                  <a:srgbClr val="800000"/>
                </a:solidFill>
                <a:latin typeface="Courier New" charset="0"/>
                <a:ea typeface="msmincho" charset="0"/>
                <a:cs typeface="msmincho" charset="0"/>
              </a:rPr>
              <a:t>resource</a:t>
            </a: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="http://…/isbn/000651409X"&gt;Glass</a:t>
            </a:r>
          </a:p>
          <a:p>
            <a:pPr>
              <a:lnSpc>
                <a:spcPct val="88000"/>
              </a:lnSpc>
              <a:tabLst>
                <a:tab pos="0" algn="l"/>
                <a:tab pos="648724" algn="l"/>
                <a:tab pos="1298902" algn="l"/>
                <a:tab pos="1949071" algn="l"/>
                <a:tab pos="2599241" algn="l"/>
                <a:tab pos="3249413" algn="l"/>
                <a:tab pos="3899579" algn="l"/>
                <a:tab pos="4549749" algn="l"/>
                <a:tab pos="5199919" algn="l"/>
                <a:tab pos="5850087" algn="l"/>
                <a:tab pos="6500258" algn="l"/>
                <a:tab pos="7150424" algn="l"/>
                <a:tab pos="7800592" algn="l"/>
                <a:tab pos="8450759" algn="l"/>
                <a:tab pos="9100931" algn="l"/>
                <a:tab pos="9751099" algn="l"/>
              </a:tabLst>
              <a:defRPr/>
            </a:pPr>
            <a:r>
              <a:rPr lang="en-US" noProof="1">
                <a:solidFill>
                  <a:srgbClr val="000000"/>
                </a:solidFill>
                <a:latin typeface="Courier New" charset="0"/>
                <a:ea typeface="msmincho" charset="0"/>
                <a:cs typeface="msmincho" charset="0"/>
              </a:rPr>
              <a:t>Palace&lt;/span&gt;”&lt;/p&gt; .</a:t>
            </a:r>
          </a:p>
          <a:p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306124" y="1625060"/>
            <a:ext cx="7119608" cy="2588267"/>
            <a:chOff x="1077912" y="1443370"/>
            <a:chExt cx="7924800" cy="3072731"/>
          </a:xfrm>
        </p:grpSpPr>
        <p:sp>
          <p:nvSpPr>
            <p:cNvPr id="6" name="TextBox 5"/>
            <p:cNvSpPr txBox="1"/>
            <p:nvPr/>
          </p:nvSpPr>
          <p:spPr>
            <a:xfrm rot="2241598">
              <a:off x="5461134" y="2655891"/>
              <a:ext cx="1228903" cy="383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f:original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9151461">
              <a:off x="2762609" y="2758831"/>
              <a:ext cx="955794" cy="383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noProof="1">
                  <a:solidFill>
                    <a:srgbClr val="0D0D0D"/>
                  </a:solidFill>
                </a:rPr>
                <a:t>f:titre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592040" y="1443370"/>
              <a:ext cx="4104457" cy="539491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http://…isbn/2020386682</a:t>
              </a:r>
            </a:p>
          </p:txBody>
        </p:sp>
        <p:cxnSp>
          <p:nvCxnSpPr>
            <p:cNvPr id="9" name="Straight Arrow Connector 8"/>
            <p:cNvCxnSpPr>
              <a:stCxn id="8" idx="4"/>
              <a:endCxn id="11" idx="0"/>
            </p:cNvCxnSpPr>
            <p:nvPr/>
          </p:nvCxnSpPr>
          <p:spPr bwMode="auto">
            <a:xfrm flipH="1">
              <a:off x="2220913" y="1982861"/>
              <a:ext cx="2423356" cy="2129196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0" name="Straight Arrow Connector 9"/>
            <p:cNvCxnSpPr>
              <a:stCxn id="8" idx="4"/>
              <a:endCxn id="12" idx="0"/>
            </p:cNvCxnSpPr>
            <p:nvPr/>
          </p:nvCxnSpPr>
          <p:spPr bwMode="auto">
            <a:xfrm>
              <a:off x="4644268" y="1982861"/>
              <a:ext cx="2320140" cy="1993749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1077912" y="4112057"/>
              <a:ext cx="2286000" cy="383654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500" b="1" dirty="0">
                  <a:solidFill>
                    <a:srgbClr val="0D0D0D"/>
                  </a:solidFill>
                </a:rPr>
                <a:t>Le palais des miroirs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926104" y="3976610"/>
              <a:ext cx="4076608" cy="539491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http://…isbn/000651409X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008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idx="1"/>
          </p:nvPr>
        </p:nvSpPr>
        <p:spPr>
          <a:xfrm>
            <a:off x="217490" y="1479702"/>
            <a:ext cx="8861416" cy="4700654"/>
          </a:xfrm>
        </p:spPr>
        <p:txBody>
          <a:bodyPr/>
          <a:lstStyle/>
          <a:p>
            <a:r>
              <a:rPr lang="en-US" dirty="0"/>
              <a:t>URI</a:t>
            </a:r>
            <a:r>
              <a:rPr lang="ru-RU" dirty="0"/>
              <a:t>-идентификаторы позволяют выполнять слияние данных.</a:t>
            </a:r>
            <a:endParaRPr lang="en-US" dirty="0"/>
          </a:p>
          <a:p>
            <a:r>
              <a:rPr lang="en-US" dirty="0"/>
              <a:t>URI</a:t>
            </a:r>
            <a:r>
              <a:rPr lang="ru-RU" dirty="0"/>
              <a:t>-идентификаторы</a:t>
            </a:r>
            <a:r>
              <a:rPr lang="en-US" dirty="0"/>
              <a:t> </a:t>
            </a:r>
            <a:r>
              <a:rPr lang="ru-RU" dirty="0"/>
              <a:t>позволяют размещать </a:t>
            </a:r>
            <a:r>
              <a:rPr lang="en-US" dirty="0"/>
              <a:t>RDF</a:t>
            </a:r>
            <a:r>
              <a:rPr lang="ru-RU" dirty="0"/>
              <a:t>-данные в </a:t>
            </a:r>
            <a:r>
              <a:rPr lang="en-US" dirty="0"/>
              <a:t>Web</a:t>
            </a:r>
            <a:r>
              <a:rPr lang="ru-RU" dirty="0"/>
              <a:t>-сети</a:t>
            </a:r>
            <a:endParaRPr lang="en-US" dirty="0"/>
          </a:p>
          <a:p>
            <a:pPr lvl="1"/>
            <a:r>
              <a:rPr lang="en-US" dirty="0"/>
              <a:t>information can be retrieved using existing tools</a:t>
            </a:r>
          </a:p>
          <a:p>
            <a:pPr lvl="1"/>
            <a:r>
              <a:rPr lang="en-US" dirty="0"/>
              <a:t>this makes the “Semantic Web”, well… “Semantic </a:t>
            </a:r>
            <a:r>
              <a:rPr lang="en-US" i="1" u="sng" dirty="0"/>
              <a:t>Web</a:t>
            </a:r>
            <a:r>
              <a:rPr lang="en-US" dirty="0"/>
              <a:t>”</a:t>
            </a:r>
          </a:p>
        </p:txBody>
      </p:sp>
      <p:sp>
        <p:nvSpPr>
          <p:cNvPr id="11059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URI-</a:t>
            </a:r>
            <a:r>
              <a:rPr lang="ru-RU" dirty="0"/>
              <a:t>идентификаторы играют очень важную роль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08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2165</Words>
  <Application>Microsoft Office PowerPoint</Application>
  <PresentationFormat>Экран (4:3)</PresentationFormat>
  <Paragraphs>280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4" baseType="lpstr">
      <vt:lpstr>Arial</vt:lpstr>
      <vt:lpstr>Calibri</vt:lpstr>
      <vt:lpstr>Courier New</vt:lpstr>
      <vt:lpstr>Helvetica Neue</vt:lpstr>
      <vt:lpstr>Helvetica Neue Light</vt:lpstr>
      <vt:lpstr>Lucida Sans Unicode</vt:lpstr>
      <vt:lpstr>Times New Roman</vt:lpstr>
      <vt:lpstr>Wingdings</vt:lpstr>
      <vt:lpstr>Wingdings 2</vt:lpstr>
      <vt:lpstr>Wingdings 3</vt:lpstr>
      <vt:lpstr>Тема Office</vt:lpstr>
      <vt:lpstr>Concourse</vt:lpstr>
      <vt:lpstr>Основы: RDF</vt:lpstr>
      <vt:lpstr>RDF-триплеты (triples)</vt:lpstr>
      <vt:lpstr>RDF триплеты (2)</vt:lpstr>
      <vt:lpstr>RDF триплеты (3)</vt:lpstr>
      <vt:lpstr>RDF триплеты (4)</vt:lpstr>
      <vt:lpstr>Простой пример записи RDF-данных  в формате RDF/XML</vt:lpstr>
      <vt:lpstr>Простой пример записи RDF-данных  в формате Turtle</vt:lpstr>
      <vt:lpstr>Простой пример записи RDF-данных  в формате RDFa</vt:lpstr>
      <vt:lpstr>URI-идентификаторы играют очень важную роль</vt:lpstr>
      <vt:lpstr>Принципы RDF/XML</vt:lpstr>
      <vt:lpstr>Принципы RDF/XML (2)</vt:lpstr>
      <vt:lpstr>Принципы RDF/XML (2)</vt:lpstr>
      <vt:lpstr>Примеры «упрощения» записи в формате RDF/XML</vt:lpstr>
      <vt:lpstr>“Внутренние” узлы (nodes)</vt:lpstr>
      <vt:lpstr>Решение: создать дополнительный URI</vt:lpstr>
      <vt:lpstr>Внутренние идентификаторы  (“пустые узлы”, “blank nodes”)</vt:lpstr>
      <vt:lpstr>Пустые узлы: the system can  do it</vt:lpstr>
      <vt:lpstr>Аналогичная запись в формате Turtle</vt:lpstr>
      <vt:lpstr>Подробнее о пустых узлах</vt:lpstr>
      <vt:lpstr>Работа с RDF-данными в программе</vt:lpstr>
      <vt:lpstr>Пример использования библиотеки RDFLib в языке Python</vt:lpstr>
      <vt:lpstr>Выполнение слияния на практике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Тузовский</dc:creator>
  <cp:lastModifiedBy>Viacheslav Lanin</cp:lastModifiedBy>
  <cp:revision>1</cp:revision>
  <dcterms:created xsi:type="dcterms:W3CDTF">2014-04-04T02:40:30Z</dcterms:created>
  <dcterms:modified xsi:type="dcterms:W3CDTF">2020-04-06T12:04:50Z</dcterms:modified>
</cp:coreProperties>
</file>