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  <p:sldMasterId id="2147484086" r:id="rId2"/>
    <p:sldMasterId id="2147484106" r:id="rId3"/>
    <p:sldMasterId id="2147484126" r:id="rId4"/>
  </p:sldMasterIdLst>
  <p:notesMasterIdLst>
    <p:notesMasterId r:id="rId16"/>
  </p:notesMasterIdLst>
  <p:handoutMasterIdLst>
    <p:handoutMasterId r:id="rId17"/>
  </p:handoutMasterIdLst>
  <p:sldIdLst>
    <p:sldId id="260" r:id="rId5"/>
    <p:sldId id="411" r:id="rId6"/>
    <p:sldId id="404" r:id="rId7"/>
    <p:sldId id="410" r:id="rId8"/>
    <p:sldId id="407" r:id="rId9"/>
    <p:sldId id="409" r:id="rId10"/>
    <p:sldId id="412" r:id="rId11"/>
    <p:sldId id="413" r:id="rId12"/>
    <p:sldId id="414" r:id="rId13"/>
    <p:sldId id="415" r:id="rId14"/>
    <p:sldId id="390" r:id="rId15"/>
  </p:sldIdLst>
  <p:sldSz cx="9144000" cy="5143500" type="screen16x9"/>
  <p:notesSz cx="6797675" cy="9928225"/>
  <p:defaultTextStyle>
    <a:defPPr marL="0" marR="0" indent="0" algn="l" defTabSz="34289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128585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257169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385754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514337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642922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771506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900090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028674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521415D9-36F7-43E2-AB2F-B90AF26B5E84}">
      <p14:sectionLst xmlns:p14="http://schemas.microsoft.com/office/powerpoint/2010/main">
        <p14:section name="." id="{8EC6319F-3730-4C7C-B72E-1CDF082DDC04}">
          <p14:sldIdLst/>
        </p14:section>
        <p14:section name="Общая ДБР" id="{CEC7BBAF-4A47-4BE8-922F-634333CB28D4}">
          <p14:sldIdLst>
            <p14:sldId id="260"/>
            <p14:sldId id="411"/>
            <p14:sldId id="404"/>
            <p14:sldId id="410"/>
            <p14:sldId id="407"/>
            <p14:sldId id="409"/>
            <p14:sldId id="412"/>
            <p14:sldId id="413"/>
            <p14:sldId id="414"/>
            <p14:sldId id="415"/>
            <p14:sldId id="39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3C0"/>
    <a:srgbClr val="FEF9F4"/>
    <a:srgbClr val="F8C99D"/>
    <a:srgbClr val="F29545"/>
    <a:srgbClr val="773F9C"/>
    <a:srgbClr val="193B52"/>
    <a:srgbClr val="F19545"/>
    <a:srgbClr val="8DC0DF"/>
    <a:srgbClr val="535860"/>
    <a:srgbClr val="A8A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8673" autoAdjust="0"/>
  </p:normalViewPr>
  <p:slideViewPr>
    <p:cSldViewPr snapToGrid="0" snapToObjects="1">
      <p:cViewPr>
        <p:scale>
          <a:sx n="117" d="100"/>
          <a:sy n="117" d="100"/>
        </p:scale>
        <p:origin x="-1506" y="-432"/>
      </p:cViewPr>
      <p:guideLst>
        <p:guide orient="horz" pos="1020"/>
        <p:guide orient="horz" pos="955"/>
        <p:guide orient="horz" pos="3047"/>
        <p:guide orient="horz" pos="611"/>
        <p:guide orient="horz" pos="162"/>
        <p:guide orient="horz" pos="895"/>
        <p:guide orient="horz" pos="2741"/>
        <p:guide orient="horz" pos="177"/>
        <p:guide pos="3716"/>
        <p:guide pos="5615"/>
        <p:guide pos="265"/>
        <p:guide pos="2960"/>
        <p:guide pos="1650"/>
        <p:guide pos="4204"/>
        <p:guide pos="5183"/>
      </p:guideLst>
    </p:cSldViewPr>
  </p:slideViewPr>
  <p:outlineViewPr>
    <p:cViewPr>
      <p:scale>
        <a:sx n="33" d="100"/>
        <a:sy n="33" d="100"/>
      </p:scale>
      <p:origin x="0" y="57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2718" y="-12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07FC5-D862-4CB3-90B0-72B3F992403A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0DBF2-6414-4132-A3CA-F58055B9D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04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8441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46" latinLnBrk="0">
      <a:defRPr sz="500">
        <a:latin typeface="Lucida Grande"/>
        <a:ea typeface="Lucida Grande"/>
        <a:cs typeface="Lucida Grande"/>
        <a:sym typeface="Lucida Grande"/>
      </a:defRPr>
    </a:lvl1pPr>
    <a:lvl2pPr indent="85723" defTabSz="171446" latinLnBrk="0">
      <a:defRPr sz="500">
        <a:latin typeface="Lucida Grande"/>
        <a:ea typeface="Lucida Grande"/>
        <a:cs typeface="Lucida Grande"/>
        <a:sym typeface="Lucida Grande"/>
      </a:defRPr>
    </a:lvl2pPr>
    <a:lvl3pPr indent="171446" defTabSz="171446" latinLnBrk="0">
      <a:defRPr sz="500">
        <a:latin typeface="Lucida Grande"/>
        <a:ea typeface="Lucida Grande"/>
        <a:cs typeface="Lucida Grande"/>
        <a:sym typeface="Lucida Grande"/>
      </a:defRPr>
    </a:lvl3pPr>
    <a:lvl4pPr indent="257169" defTabSz="171446" latinLnBrk="0">
      <a:defRPr sz="500">
        <a:latin typeface="Lucida Grande"/>
        <a:ea typeface="Lucida Grande"/>
        <a:cs typeface="Lucida Grande"/>
        <a:sym typeface="Lucida Grande"/>
      </a:defRPr>
    </a:lvl4pPr>
    <a:lvl5pPr indent="342891" defTabSz="171446" latinLnBrk="0">
      <a:defRPr sz="500">
        <a:latin typeface="Lucida Grande"/>
        <a:ea typeface="Lucida Grande"/>
        <a:cs typeface="Lucida Grande"/>
        <a:sym typeface="Lucida Grande"/>
      </a:defRPr>
    </a:lvl5pPr>
    <a:lvl6pPr indent="428614" defTabSz="171446" latinLnBrk="0">
      <a:defRPr sz="500">
        <a:latin typeface="Lucida Grande"/>
        <a:ea typeface="Lucida Grande"/>
        <a:cs typeface="Lucida Grande"/>
        <a:sym typeface="Lucida Grande"/>
      </a:defRPr>
    </a:lvl6pPr>
    <a:lvl7pPr indent="514337" defTabSz="171446" latinLnBrk="0">
      <a:defRPr sz="500">
        <a:latin typeface="Lucida Grande"/>
        <a:ea typeface="Lucida Grande"/>
        <a:cs typeface="Lucida Grande"/>
        <a:sym typeface="Lucida Grande"/>
      </a:defRPr>
    </a:lvl7pPr>
    <a:lvl8pPr indent="600060" defTabSz="171446" latinLnBrk="0">
      <a:defRPr sz="500">
        <a:latin typeface="Lucida Grande"/>
        <a:ea typeface="Lucida Grande"/>
        <a:cs typeface="Lucida Grande"/>
        <a:sym typeface="Lucida Grande"/>
      </a:defRPr>
    </a:lvl8pPr>
    <a:lvl9pPr indent="685783" defTabSz="171446" latinLnBrk="0">
      <a:defRPr sz="5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6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48062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8062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0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5" y="969963"/>
            <a:ext cx="6277009" cy="38493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06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5" y="969052"/>
            <a:ext cx="6277010" cy="45176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06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1"/>
            <a:ext cx="3011394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3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0" y="-2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3"/>
            <a:ext cx="3000375" cy="547099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92707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0"/>
            <a:ext cx="2016000" cy="321309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5" y="971579"/>
            <a:ext cx="202886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3"/>
            <a:ext cx="2039812" cy="320654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7" name="Прямоугольник 16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60096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964"/>
            <a:ext cx="8474110" cy="3849396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219556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20825"/>
            <a:ext cx="8474110" cy="329853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224671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3" y="1619530"/>
            <a:ext cx="4183912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6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29819"/>
            <a:ext cx="273758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7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0" y="1619186"/>
            <a:ext cx="2033566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0" y="1619186"/>
            <a:ext cx="204873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0" y="968302"/>
            <a:ext cx="2048735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8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20687" y="254000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Завершающий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8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6" y="254001"/>
            <a:ext cx="2394131" cy="4889499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6856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solidFill>
            <a:srgbClr val="7F7F7F">
              <a:alpha val="70000"/>
            </a:srgb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4191047"/>
            <a:ext cx="4657725" cy="80745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6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48062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8062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5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6" y="254001"/>
            <a:ext cx="2394131" cy="4889499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6856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solidFill>
            <a:srgbClr val="7F7F7F">
              <a:alpha val="70000"/>
            </a:srgb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4191047"/>
            <a:ext cx="4657725" cy="80745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8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7487"/>
            <a:ext cx="2394132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62482"/>
            <a:ext cx="1656322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420689" y="1420814"/>
            <a:ext cx="4780922" cy="3416300"/>
          </a:xfrm>
          <a:prstGeom prst="rect">
            <a:avLst/>
          </a:prstGeom>
          <a:effectLst/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50" indent="-285750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50" marR="0" lvl="0" indent="-28575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0688" y="246856"/>
            <a:ext cx="4780922" cy="723107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29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 userDrawn="1"/>
        </p:nvSpPr>
        <p:spPr>
          <a:xfrm>
            <a:off x="241905" y="3197487"/>
            <a:ext cx="8679775" cy="19512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38" y="3214823"/>
            <a:ext cx="4749172" cy="167980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0"/>
            <a:ext cx="4768850" cy="715963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" name="Прямоугольник 29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Прямоугольник 30"/>
          <p:cNvSpPr/>
          <p:nvPr userDrawn="1"/>
        </p:nvSpPr>
        <p:spPr>
          <a:xfrm flipV="1">
            <a:off x="5262153" y="3197487"/>
            <a:ext cx="3659527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Прямоугольник 31"/>
          <p:cNvSpPr/>
          <p:nvPr userDrawn="1"/>
        </p:nvSpPr>
        <p:spPr>
          <a:xfrm flipV="1">
            <a:off x="6005492" y="3662482"/>
            <a:ext cx="2916188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1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052"/>
            <a:ext cx="8474110" cy="3370115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6" y="297063"/>
            <a:ext cx="6200774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08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16063"/>
            <a:ext cx="8474110" cy="282310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1"/>
            <a:ext cx="8474109" cy="451761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2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5" name="Рисунок 14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9" name="Прямоугольник 18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17943"/>
            <a:ext cx="2737585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9" name="Рисунок 18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20" name="Рисунок 19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2" name="Прямоугольник 21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4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5" y="969963"/>
            <a:ext cx="6277009" cy="38493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7487"/>
            <a:ext cx="2394132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62482"/>
            <a:ext cx="1656322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420689" y="1420814"/>
            <a:ext cx="4780922" cy="3416300"/>
          </a:xfrm>
          <a:prstGeom prst="rect">
            <a:avLst/>
          </a:prstGeom>
          <a:effectLst/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50" indent="-285750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50" marR="0" lvl="0" indent="-28575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0688" y="246856"/>
            <a:ext cx="4780922" cy="723107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5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5" y="969052"/>
            <a:ext cx="6277010" cy="45176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1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7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1"/>
            <a:ext cx="3011394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0" y="-2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3"/>
            <a:ext cx="3000375" cy="547099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5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1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0"/>
            <a:ext cx="2016000" cy="321309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5" y="971579"/>
            <a:ext cx="202886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3"/>
            <a:ext cx="2039812" cy="320654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7" name="Прямоугольник 16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3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964"/>
            <a:ext cx="8474110" cy="3849396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6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20825"/>
            <a:ext cx="8474110" cy="329853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4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3" y="1619530"/>
            <a:ext cx="4183912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3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29819"/>
            <a:ext cx="273758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6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0" y="1619186"/>
            <a:ext cx="2033566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0" y="1619186"/>
            <a:ext cx="204873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0" y="968302"/>
            <a:ext cx="2048735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20687" y="254000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Завершающий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5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48062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8062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1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 userDrawn="1"/>
        </p:nvSpPr>
        <p:spPr>
          <a:xfrm>
            <a:off x="241905" y="3197487"/>
            <a:ext cx="8679775" cy="19512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38" y="3214823"/>
            <a:ext cx="4749172" cy="167980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0"/>
            <a:ext cx="4768850" cy="715963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" name="Прямоугольник 29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Прямоугольник 30"/>
          <p:cNvSpPr/>
          <p:nvPr userDrawn="1"/>
        </p:nvSpPr>
        <p:spPr>
          <a:xfrm flipV="1">
            <a:off x="5262153" y="3197487"/>
            <a:ext cx="3659527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Прямоугольник 31"/>
          <p:cNvSpPr/>
          <p:nvPr userDrawn="1"/>
        </p:nvSpPr>
        <p:spPr>
          <a:xfrm flipV="1">
            <a:off x="6005492" y="3662482"/>
            <a:ext cx="2916188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2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6" y="254001"/>
            <a:ext cx="2394131" cy="4889499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6856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solidFill>
            <a:srgbClr val="7F7F7F">
              <a:alpha val="70000"/>
            </a:srgb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4191047"/>
            <a:ext cx="4657725" cy="80745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31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7487"/>
            <a:ext cx="2394132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62482"/>
            <a:ext cx="1656322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420689" y="1420814"/>
            <a:ext cx="4780922" cy="3416300"/>
          </a:xfrm>
          <a:prstGeom prst="rect">
            <a:avLst/>
          </a:prstGeom>
          <a:effectLst/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50" indent="-285750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50" marR="0" lvl="0" indent="-28575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0688" y="246856"/>
            <a:ext cx="4780922" cy="723107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5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 userDrawn="1"/>
        </p:nvSpPr>
        <p:spPr>
          <a:xfrm>
            <a:off x="241905" y="3197487"/>
            <a:ext cx="8679775" cy="19512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38" y="3214823"/>
            <a:ext cx="4749172" cy="167980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0"/>
            <a:ext cx="4768850" cy="715963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" name="Прямоугольник 29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Прямоугольник 30"/>
          <p:cNvSpPr/>
          <p:nvPr userDrawn="1"/>
        </p:nvSpPr>
        <p:spPr>
          <a:xfrm flipV="1">
            <a:off x="5262153" y="3197487"/>
            <a:ext cx="3659527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Прямоугольник 31"/>
          <p:cNvSpPr/>
          <p:nvPr userDrawn="1"/>
        </p:nvSpPr>
        <p:spPr>
          <a:xfrm flipV="1">
            <a:off x="6005492" y="3662482"/>
            <a:ext cx="2916188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052"/>
            <a:ext cx="8474110" cy="3370115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6" y="297063"/>
            <a:ext cx="6200774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9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16063"/>
            <a:ext cx="8474110" cy="282310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1"/>
            <a:ext cx="8474109" cy="451761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pic>
        <p:nvPicPr>
          <p:cNvPr id="19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4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2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5" name="Рисунок 14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9" name="Прямоугольник 18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0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17943"/>
            <a:ext cx="2737585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9" name="Рисунок 18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20" name="Рисунок 19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2" name="Прямоугольник 21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5" y="969963"/>
            <a:ext cx="6277009" cy="38493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3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3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5" y="969052"/>
            <a:ext cx="6277010" cy="45176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1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6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7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052"/>
            <a:ext cx="8474110" cy="3370115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59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1"/>
            <a:ext cx="3011394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0" y="-2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3"/>
            <a:ext cx="3000375" cy="547099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5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0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8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0"/>
            <a:ext cx="2016000" cy="321309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5" y="971579"/>
            <a:ext cx="202886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3"/>
            <a:ext cx="2039812" cy="320654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7" name="Прямоугольник 16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2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6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964"/>
            <a:ext cx="8474110" cy="3849396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0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20825"/>
            <a:ext cx="8474110" cy="329853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2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0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3" y="1619530"/>
            <a:ext cx="4183912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6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29819"/>
            <a:ext cx="273758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8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0" y="1619186"/>
            <a:ext cx="2033566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0" y="1619186"/>
            <a:ext cx="204873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0" y="968302"/>
            <a:ext cx="2048735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8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3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20687" y="254000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Завершающий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00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48062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8062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23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6" y="254001"/>
            <a:ext cx="2394131" cy="4889499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6856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solidFill>
            <a:srgbClr val="7F7F7F">
              <a:alpha val="70000"/>
            </a:srgb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4191047"/>
            <a:ext cx="4657725" cy="80745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7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16063"/>
            <a:ext cx="8474110" cy="282310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1"/>
            <a:ext cx="8474109" cy="451761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23733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7487"/>
            <a:ext cx="2394132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62482"/>
            <a:ext cx="1656322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420689" y="1420814"/>
            <a:ext cx="4780922" cy="3416300"/>
          </a:xfrm>
          <a:prstGeom prst="rect">
            <a:avLst/>
          </a:prstGeom>
          <a:effectLst/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50" indent="-285750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50" marR="0" lvl="0" indent="-28575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0688" y="246856"/>
            <a:ext cx="4780922" cy="723107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8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 userDrawn="1"/>
        </p:nvSpPr>
        <p:spPr>
          <a:xfrm>
            <a:off x="241905" y="3197487"/>
            <a:ext cx="8679775" cy="19512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38" y="3214823"/>
            <a:ext cx="4749172" cy="167980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0"/>
            <a:ext cx="4768850" cy="715963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" name="Прямоугольник 29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Прямоугольник 30"/>
          <p:cNvSpPr/>
          <p:nvPr userDrawn="1"/>
        </p:nvSpPr>
        <p:spPr>
          <a:xfrm flipV="1">
            <a:off x="5262153" y="3197487"/>
            <a:ext cx="3659527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Прямоугольник 31"/>
          <p:cNvSpPr/>
          <p:nvPr userDrawn="1"/>
        </p:nvSpPr>
        <p:spPr>
          <a:xfrm flipV="1">
            <a:off x="6005492" y="3662482"/>
            <a:ext cx="2916188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1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052"/>
            <a:ext cx="8474110" cy="3370115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6" y="297063"/>
            <a:ext cx="6200774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81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16063"/>
            <a:ext cx="8474110" cy="282310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1"/>
            <a:ext cx="8474109" cy="451761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16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2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5" name="Рисунок 14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9" name="Прямоугольник 18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1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17943"/>
            <a:ext cx="2737585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9" name="Рисунок 18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4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20" name="Рисунок 19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2" name="Прямоугольник 21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7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5" y="969963"/>
            <a:ext cx="6277009" cy="38493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5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5" y="969052"/>
            <a:ext cx="6277010" cy="45176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1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5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1"/>
            <a:ext cx="3011394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0" y="-2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3"/>
            <a:ext cx="3000375" cy="547099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5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1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2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5" name="Рисунок 14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9" name="Прямоугольник 18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22813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0"/>
            <a:ext cx="2016000" cy="321309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5" y="971579"/>
            <a:ext cx="202886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3"/>
            <a:ext cx="2039812" cy="320654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7" name="Прямоугольник 16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0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964"/>
            <a:ext cx="8474110" cy="3849396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20825"/>
            <a:ext cx="8474110" cy="329853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9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3" y="1619530"/>
            <a:ext cx="4183912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2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29819"/>
            <a:ext cx="273758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2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0" y="1619186"/>
            <a:ext cx="2033566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0" y="1619186"/>
            <a:ext cx="204873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0" y="968302"/>
            <a:ext cx="2048735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7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20687" y="254000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Завершающий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7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17943"/>
            <a:ext cx="2737585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9" name="Рисунок 18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24375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20" name="Рисунок 19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2" name="Прямоугольник 21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81144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  <p:sldLayoutId id="2147484083" r:id="rId17"/>
    <p:sldLayoutId id="2147484084" r:id="rId18"/>
    <p:sldLayoutId id="2147484085" r:id="rId19"/>
  </p:sldLayoutIdLst>
  <p:timing>
    <p:tnLst>
      <p:par>
        <p:cTn id="1" dur="indefinite" restart="never" nodeType="tmRoot"/>
      </p:par>
    </p:tnLst>
  </p:timing>
  <p:txStyles>
    <p:titleStyle>
      <a:lvl1pPr algn="ctr" defTabSz="171446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17144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indent="-107153" algn="l" defTabSz="17144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14" indent="-85723" algn="l" defTabSz="17144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60" indent="-85723" algn="l" defTabSz="17144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indent="-85723" algn="l" defTabSz="17144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51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97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43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89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4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91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37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29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74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2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6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4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  <p:sldLayoutId id="2147484104" r:id="rId18"/>
    <p:sldLayoutId id="2147484105" r:id="rId19"/>
  </p:sldLayoutIdLst>
  <p:timing>
    <p:tnLst>
      <p:par>
        <p:cTn id="1" dur="indefinite" restart="never" nodeType="tmRoot"/>
      </p:par>
    </p:tnLst>
  </p:timing>
  <p:txStyles>
    <p:titleStyle>
      <a:lvl1pPr algn="ctr" defTabSz="171446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17144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indent="-107153" algn="l" defTabSz="17144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14" indent="-85723" algn="l" defTabSz="17144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60" indent="-85723" algn="l" defTabSz="17144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indent="-85723" algn="l" defTabSz="17144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51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97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43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89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4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91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37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29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74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2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6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1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  <p:sldLayoutId id="2147484124" r:id="rId18"/>
    <p:sldLayoutId id="2147484125" r:id="rId19"/>
  </p:sldLayoutIdLst>
  <p:timing>
    <p:tnLst>
      <p:par>
        <p:cTn id="1" dur="indefinite" restart="never" nodeType="tmRoot"/>
      </p:par>
    </p:tnLst>
  </p:timing>
  <p:txStyles>
    <p:titleStyle>
      <a:lvl1pPr algn="ctr" defTabSz="171446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17144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indent="-107153" algn="l" defTabSz="17144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14" indent="-85723" algn="l" defTabSz="17144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60" indent="-85723" algn="l" defTabSz="17144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indent="-85723" algn="l" defTabSz="17144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51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97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43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89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4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91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37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29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74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2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6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0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  <p:sldLayoutId id="2147484139" r:id="rId13"/>
    <p:sldLayoutId id="2147484140" r:id="rId14"/>
    <p:sldLayoutId id="2147484141" r:id="rId15"/>
    <p:sldLayoutId id="2147484142" r:id="rId16"/>
    <p:sldLayoutId id="2147484143" r:id="rId17"/>
    <p:sldLayoutId id="2147484144" r:id="rId18"/>
    <p:sldLayoutId id="2147484145" r:id="rId19"/>
  </p:sldLayoutIdLst>
  <p:timing>
    <p:tnLst>
      <p:par>
        <p:cTn id="1" dur="indefinite" restart="never" nodeType="tmRoot"/>
      </p:par>
    </p:tnLst>
  </p:timing>
  <p:txStyles>
    <p:titleStyle>
      <a:lvl1pPr algn="ctr" defTabSz="171446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17144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indent="-107153" algn="l" defTabSz="17144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14" indent="-85723" algn="l" defTabSz="17144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60" indent="-85723" algn="l" defTabSz="17144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indent="-85723" algn="l" defTabSz="17144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51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97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43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89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4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91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37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29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74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2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6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hyperlink" Target="https://geekbrains.ru/posts/java_ide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IBS-DIvanov/hse/tree/master/pract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853" y="354905"/>
            <a:ext cx="4777613" cy="1580779"/>
          </a:xfrm>
        </p:spPr>
        <p:txBody>
          <a:bodyPr/>
          <a:lstStyle/>
          <a:p>
            <a:r>
              <a:rPr lang="ru-RU" sz="1800" dirty="0" smtClean="0"/>
              <a:t>Практическая часть программы обучения «углубленный курс разработки веб</a:t>
            </a:r>
            <a:r>
              <a:rPr lang="en-US" sz="1800" dirty="0" smtClean="0"/>
              <a:t>-</a:t>
            </a:r>
            <a:r>
              <a:rPr lang="ru-RU" sz="1800" dirty="0" smtClean="0"/>
              <a:t>приложений на стеке </a:t>
            </a:r>
            <a:r>
              <a:rPr lang="en-US" sz="1800" dirty="0" smtClean="0"/>
              <a:t>java/JS</a:t>
            </a:r>
            <a:r>
              <a:rPr lang="ru-RU" sz="1800" dirty="0" smtClean="0"/>
              <a:t>» в </a:t>
            </a:r>
            <a:r>
              <a:rPr lang="ru-RU" sz="1800" dirty="0"/>
              <a:t>ВШЭ г. </a:t>
            </a:r>
            <a:r>
              <a:rPr lang="ru-RU" sz="1800" dirty="0" smtClean="0"/>
              <a:t>Пермь</a:t>
            </a:r>
            <a:br>
              <a:rPr lang="ru-RU" sz="1800" dirty="0" smtClean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/>
              <a:t>задача 1</a:t>
            </a:r>
            <a:endParaRPr lang="ru-RU" sz="1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err="1" smtClean="0"/>
              <a:t>халмухамедов</a:t>
            </a:r>
            <a:r>
              <a:rPr lang="ru-RU" dirty="0"/>
              <a:t> </a:t>
            </a:r>
            <a:r>
              <a:rPr lang="ru-RU" dirty="0" err="1" smtClean="0"/>
              <a:t>в.а</a:t>
            </a:r>
            <a:r>
              <a:rPr lang="ru-RU" dirty="0" smtClean="0"/>
              <a:t>. ДПР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Подключить к проекту </a:t>
            </a:r>
            <a:r>
              <a:rPr lang="en-US" dirty="0" smtClean="0"/>
              <a:t>Swagger</a:t>
            </a:r>
            <a:r>
              <a:rPr lang="ru-RU" dirty="0" smtClean="0"/>
              <a:t>. Запустить</a:t>
            </a:r>
            <a:r>
              <a:rPr lang="en-US" dirty="0" smtClean="0"/>
              <a:t> </a:t>
            </a:r>
            <a:r>
              <a:rPr lang="ru-RU" dirty="0" smtClean="0"/>
              <a:t>дефолтную страницу</a:t>
            </a:r>
          </a:p>
          <a:p>
            <a:r>
              <a:rPr lang="ru-RU" dirty="0" smtClean="0"/>
              <a:t>Настроить </a:t>
            </a:r>
            <a:r>
              <a:rPr lang="ru-RU" dirty="0" err="1" smtClean="0"/>
              <a:t>логгирование</a:t>
            </a:r>
            <a:r>
              <a:rPr lang="ru-RU" dirty="0" smtClean="0"/>
              <a:t> отдельных пакетов (</a:t>
            </a:r>
            <a:r>
              <a:rPr lang="en-US" dirty="0" smtClean="0"/>
              <a:t>Java packages</a:t>
            </a:r>
            <a:r>
              <a:rPr lang="ru-RU" dirty="0" smtClean="0"/>
              <a:t>) по выбору на уровень </a:t>
            </a:r>
            <a:r>
              <a:rPr lang="en-US" dirty="0" smtClean="0"/>
              <a:t>DEBUG</a:t>
            </a:r>
            <a:endParaRPr lang="ru-RU" dirty="0" smtClean="0"/>
          </a:p>
          <a:p>
            <a:r>
              <a:rPr lang="ru-RU" dirty="0" smtClean="0"/>
              <a:t>Изменения в свою ветку гит вносить не прямым </a:t>
            </a:r>
            <a:r>
              <a:rPr lang="ru-RU" dirty="0" err="1" smtClean="0"/>
              <a:t>коммитом</a:t>
            </a:r>
            <a:r>
              <a:rPr lang="ru-RU" dirty="0" smtClean="0"/>
              <a:t>, а через отдельную ветку </a:t>
            </a:r>
            <a:r>
              <a:rPr lang="en-US" dirty="0" smtClean="0"/>
              <a:t>feature/task-2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 </a:t>
            </a:r>
            <a:r>
              <a:rPr lang="ru-RU" smtClean="0"/>
              <a:t>2*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постановка задачи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6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Написать </a:t>
            </a:r>
            <a:r>
              <a:rPr lang="ru-RU" dirty="0"/>
              <a:t>одно веб-приложение. Функционально должен быть 1 веб-интерфейс (</a:t>
            </a:r>
            <a:r>
              <a:rPr lang="ru-RU" dirty="0" err="1"/>
              <a:t>html</a:t>
            </a:r>
            <a:r>
              <a:rPr lang="ru-RU" dirty="0"/>
              <a:t>-страница), состоящий из списка заявок (абстрактных) и панели детализации каждой заявки. При выборе заявки из списка данные обновляются в панели детализации. </a:t>
            </a:r>
            <a:r>
              <a:rPr lang="ru-RU" dirty="0" smtClean="0"/>
              <a:t>Пример полей для </a:t>
            </a:r>
            <a:r>
              <a:rPr lang="ru-RU" dirty="0"/>
              <a:t>сущности заявки:  номер, наименование, кому, от кого, статус. Кому, от кого и статус – </a:t>
            </a:r>
            <a:r>
              <a:rPr lang="ru-RU" dirty="0" smtClean="0"/>
              <a:t>справочники</a:t>
            </a:r>
            <a:endParaRPr lang="ru-RU" dirty="0"/>
          </a:p>
          <a:p>
            <a:r>
              <a:rPr lang="ru-RU" dirty="0"/>
              <a:t>Должна быть доступна возможность редактирования списка: создать, редактировать, удалить заявку</a:t>
            </a:r>
            <a:r>
              <a:rPr lang="ru-RU" dirty="0" smtClean="0"/>
              <a:t>. Выбор </a:t>
            </a:r>
            <a:r>
              <a:rPr lang="ru-RU" dirty="0"/>
              <a:t>значений справочников на интерфейсе должен осуществляться из </a:t>
            </a:r>
            <a:r>
              <a:rPr lang="ru-RU" dirty="0" err="1"/>
              <a:t>комбобоксов</a:t>
            </a:r>
            <a:r>
              <a:rPr lang="ru-RU" dirty="0"/>
              <a:t> (а список элементов справочников, соответственно, приходить с сервера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Технологии. </a:t>
            </a:r>
            <a:r>
              <a:rPr lang="ru-RU" dirty="0" err="1" smtClean="0"/>
              <a:t>Бэкэнд</a:t>
            </a:r>
            <a:r>
              <a:rPr lang="ru-RU" dirty="0" smtClean="0"/>
              <a:t> – стек </a:t>
            </a:r>
            <a:r>
              <a:rPr lang="en-US" dirty="0" smtClean="0"/>
              <a:t>Java</a:t>
            </a:r>
            <a:r>
              <a:rPr lang="ru-RU" dirty="0" smtClean="0"/>
              <a:t>, </a:t>
            </a:r>
            <a:r>
              <a:rPr lang="en-US" dirty="0" smtClean="0"/>
              <a:t>ORM - Hibernate, </a:t>
            </a:r>
            <a:r>
              <a:rPr lang="ru-RU" dirty="0" err="1" smtClean="0"/>
              <a:t>фронтэнд</a:t>
            </a:r>
            <a:r>
              <a:rPr lang="ru-RU" dirty="0" smtClean="0"/>
              <a:t> – </a:t>
            </a:r>
            <a:r>
              <a:rPr lang="en-US" dirty="0" err="1" smtClean="0"/>
              <a:t>ExtJS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React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Общее условие проекта. постановка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915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/>
              <a:t>Примерный интерфейс, который должен получиться, приведен ниже. Нет необходимости точно придерживаться приведенного примера - расхождения, скорее, приветствуются. Красивый внешний вид приветствуется, но не обязателен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/>
              <a:t>Общее условие проекта. результат</a:t>
            </a: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1" y="1831369"/>
            <a:ext cx="4810125" cy="2295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78" y="2709735"/>
            <a:ext cx="4172447" cy="107836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4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2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Придумать объектную модель (функциональную модель) для выполняемого проекта. Обязательные сущности:</a:t>
            </a:r>
          </a:p>
          <a:p>
            <a:pPr lvl="1"/>
            <a:r>
              <a:rPr lang="ru-RU" dirty="0" smtClean="0"/>
              <a:t>Заявка, мастер сущность (номер, наименование, дата действия (с-по), тип заявки, дата обновления, исполнитель и др.)</a:t>
            </a:r>
          </a:p>
          <a:p>
            <a:pPr lvl="1"/>
            <a:r>
              <a:rPr lang="ru-RU" dirty="0" smtClean="0"/>
              <a:t>Направление, дочерняя сущность заявки, одна заявка может содержать много направлений (номер, наименование, дата с-по…)</a:t>
            </a:r>
          </a:p>
          <a:p>
            <a:pPr lvl="1"/>
            <a:r>
              <a:rPr lang="ru-RU" dirty="0" smtClean="0"/>
              <a:t>Акт, </a:t>
            </a:r>
            <a:r>
              <a:rPr lang="ru-RU" dirty="0"/>
              <a:t>дочерняя сущность заявки, одна заявка может содержать </a:t>
            </a:r>
            <a:r>
              <a:rPr lang="ru-RU" dirty="0" smtClean="0"/>
              <a:t>много актов (номер, наименование, дата с-по…)</a:t>
            </a:r>
          </a:p>
          <a:p>
            <a:r>
              <a:rPr lang="ru-RU" dirty="0" smtClean="0"/>
              <a:t>Реализовать физическую модель (в БД) в виде таблиц и связей</a:t>
            </a:r>
          </a:p>
          <a:p>
            <a:r>
              <a:rPr lang="ru-RU" dirty="0" smtClean="0"/>
              <a:t>Заполнить тестовыми данными (пока что с рук)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6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Расширить объектную модель, предусмотреть связи:</a:t>
            </a:r>
          </a:p>
          <a:p>
            <a:pPr lvl="1"/>
            <a:r>
              <a:rPr lang="ru-RU" dirty="0" smtClean="0"/>
              <a:t>один-ко-многим</a:t>
            </a:r>
          </a:p>
          <a:p>
            <a:pPr lvl="1"/>
            <a:r>
              <a:rPr lang="ru-RU" dirty="0" smtClean="0"/>
              <a:t>один-к-одному</a:t>
            </a:r>
          </a:p>
          <a:p>
            <a:pPr lvl="1"/>
            <a:r>
              <a:rPr lang="ru-RU" dirty="0" smtClean="0"/>
              <a:t>многие-ко-многим</a:t>
            </a:r>
          </a:p>
          <a:p>
            <a:r>
              <a:rPr lang="ru-RU" dirty="0" smtClean="0"/>
              <a:t>Сгенерировать большие объемы тестовых данных: 20 тыс. заявок, 100 тыс. направлений, 200 тыс. актов</a:t>
            </a:r>
          </a:p>
          <a:p>
            <a:r>
              <a:rPr lang="ru-RU" dirty="0" smtClean="0"/>
              <a:t>Создать индексы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1*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3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7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ru-RU" dirty="0" err="1" smtClean="0"/>
              <a:t>локали</a:t>
            </a:r>
            <a:r>
              <a:rPr lang="ru-RU" dirty="0" smtClean="0"/>
              <a:t> установить </a:t>
            </a:r>
            <a:r>
              <a:rPr lang="en-US" dirty="0" smtClean="0"/>
              <a:t>IDE</a:t>
            </a:r>
            <a:r>
              <a:rPr lang="ru-RU" dirty="0" smtClean="0"/>
              <a:t>. Реализация – на выбор: </a:t>
            </a:r>
            <a:r>
              <a:rPr lang="en-US" dirty="0" smtClean="0"/>
              <a:t> IntelliJ IDEA, Eclipse, NetBeans, </a:t>
            </a:r>
            <a:r>
              <a:rPr lang="en-US" dirty="0" err="1" smtClean="0"/>
              <a:t>Jdeveloper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geekbrains.ru/posts/java_ides</a:t>
            </a:r>
            <a:r>
              <a:rPr lang="en-US" dirty="0" smtClean="0"/>
              <a:t>)</a:t>
            </a:r>
          </a:p>
          <a:p>
            <a:r>
              <a:rPr lang="ru-RU" dirty="0" smtClean="0"/>
              <a:t>Создать проект </a:t>
            </a:r>
            <a:r>
              <a:rPr lang="en-US" dirty="0" smtClean="0"/>
              <a:t>Spring Boot </a:t>
            </a:r>
            <a:r>
              <a:rPr lang="ru-RU" dirty="0" smtClean="0"/>
              <a:t>через </a:t>
            </a:r>
            <a:r>
              <a:rPr lang="en-US" dirty="0" smtClean="0"/>
              <a:t>Spring </a:t>
            </a:r>
            <a:r>
              <a:rPr lang="en-US" dirty="0" err="1" smtClean="0"/>
              <a:t>Initializr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https://start.spring.io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):</a:t>
            </a:r>
          </a:p>
          <a:p>
            <a:pPr lvl="1"/>
            <a:r>
              <a:rPr lang="ru-RU" dirty="0" smtClean="0"/>
              <a:t>Сборщик </a:t>
            </a:r>
            <a:r>
              <a:rPr lang="en-US" dirty="0" smtClean="0"/>
              <a:t>maven</a:t>
            </a:r>
          </a:p>
          <a:p>
            <a:pPr lvl="1"/>
            <a:r>
              <a:rPr lang="ru-RU" dirty="0" smtClean="0"/>
              <a:t>Язык </a:t>
            </a:r>
            <a:r>
              <a:rPr lang="en-US" dirty="0" smtClean="0"/>
              <a:t>Java</a:t>
            </a:r>
          </a:p>
          <a:p>
            <a:pPr lvl="1"/>
            <a:r>
              <a:rPr lang="ru-RU" dirty="0" smtClean="0"/>
              <a:t>Версия </a:t>
            </a:r>
            <a:r>
              <a:rPr lang="en-US" dirty="0" smtClean="0"/>
              <a:t>Spring Boot </a:t>
            </a:r>
            <a:r>
              <a:rPr lang="ru-RU" dirty="0" smtClean="0"/>
              <a:t>последняя стабильная</a:t>
            </a:r>
          </a:p>
          <a:p>
            <a:pPr lvl="1"/>
            <a:r>
              <a:rPr lang="ru-RU" dirty="0" smtClean="0"/>
              <a:t>Библиотеки</a:t>
            </a:r>
            <a:r>
              <a:rPr lang="en-US" dirty="0" smtClean="0"/>
              <a:t>: web, </a:t>
            </a:r>
            <a:r>
              <a:rPr lang="en-US" dirty="0" err="1" smtClean="0"/>
              <a:t>jpa</a:t>
            </a:r>
            <a:r>
              <a:rPr lang="en-US" dirty="0" smtClean="0"/>
              <a:t>, security, REST repositories, H2, </a:t>
            </a:r>
            <a:r>
              <a:rPr lang="en-US" dirty="0" err="1" smtClean="0"/>
              <a:t>DevTools</a:t>
            </a:r>
            <a:endParaRPr lang="en-US" dirty="0" smtClean="0"/>
          </a:p>
          <a:p>
            <a:r>
              <a:rPr lang="ru-RU" dirty="0" smtClean="0"/>
              <a:t>Настроить подключение к ранее созданной в облаке БД через </a:t>
            </a:r>
            <a:r>
              <a:rPr lang="ru-RU" dirty="0" err="1" smtClean="0"/>
              <a:t>конфиги</a:t>
            </a:r>
            <a:r>
              <a:rPr lang="ru-RU" dirty="0" smtClean="0"/>
              <a:t> </a:t>
            </a:r>
            <a:r>
              <a:rPr lang="en-US" dirty="0" smtClean="0"/>
              <a:t>Spring Boot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 err="1" smtClean="0"/>
              <a:t>локали</a:t>
            </a:r>
            <a:r>
              <a:rPr lang="ru-RU" dirty="0" smtClean="0"/>
              <a:t> успешно стартовать проект (успешный </a:t>
            </a:r>
            <a:r>
              <a:rPr lang="en-US" dirty="0" smtClean="0"/>
              <a:t>smoke-</a:t>
            </a:r>
            <a:r>
              <a:rPr lang="ru-RU" dirty="0" smtClean="0"/>
              <a:t>тест, работающий </a:t>
            </a:r>
            <a:r>
              <a:rPr lang="en-US" dirty="0" smtClean="0"/>
              <a:t>web UI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Закоммитить</a:t>
            </a:r>
            <a:r>
              <a:rPr lang="ru-RU" dirty="0" smtClean="0"/>
              <a:t> все в </a:t>
            </a:r>
            <a:r>
              <a:rPr lang="en-US" dirty="0" err="1" smtClean="0"/>
              <a:t>github</a:t>
            </a:r>
            <a:r>
              <a:rPr lang="ru-RU" dirty="0"/>
              <a:t> </a:t>
            </a:r>
            <a:r>
              <a:rPr lang="ru-RU" dirty="0" smtClean="0"/>
              <a:t>в новую ветку от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github.com/IBS-DIvanov/hse/tree/master/practice</a:t>
            </a:r>
            <a:r>
              <a:rPr lang="ru-RU" dirty="0" smtClean="0"/>
              <a:t>. Ветку назвать своим доменным именем </a:t>
            </a:r>
            <a:r>
              <a:rPr lang="en-US" dirty="0" smtClean="0"/>
              <a:t>(</a:t>
            </a:r>
            <a:r>
              <a:rPr lang="ru-RU" dirty="0" smtClean="0"/>
              <a:t>первая буква имени и фамилия: </a:t>
            </a:r>
            <a:r>
              <a:rPr lang="en-US" dirty="0" err="1" smtClean="0"/>
              <a:t>dutkin</a:t>
            </a:r>
            <a:r>
              <a:rPr lang="en-US" dirty="0" smtClean="0"/>
              <a:t>, </a:t>
            </a:r>
            <a:r>
              <a:rPr lang="en-US" dirty="0" err="1" smtClean="0"/>
              <a:t>tnaumenko</a:t>
            </a:r>
            <a:r>
              <a:rPr lang="ru-RU" dirty="0" smtClean="0"/>
              <a:t>…)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2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theme/theme1.xml><?xml version="1.0" encoding="utf-8"?>
<a:theme xmlns:a="http://schemas.openxmlformats.org/drawingml/2006/main" name="ДБР общая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Планета общая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Планета.Бюджетирование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Планета. Аналитика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0183" tIns="40183" rIns="40183" bIns="40183" numCol="1" spcCol="38100" rtlCol="0" anchor="ctr">
        <a:spAutoFit/>
      </a:bodyPr>
      <a:lstStyle>
        <a:defPPr marL="0" marR="0" indent="0" algn="ctr" defTabSz="10894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0183" tIns="40183" rIns="40183" bIns="40183" numCol="1" spcCol="38100" rtlCol="0" anchor="ctr">
        <a:spAutoFit/>
      </a:bodyPr>
      <a:lstStyle>
        <a:defPPr marL="0" marR="0" indent="0" algn="ctr" defTabSz="10894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21577</TotalTime>
  <Words>474</Words>
  <Application>Microsoft Office PowerPoint</Application>
  <PresentationFormat>Экран (16:9)</PresentationFormat>
  <Paragraphs>39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ДБР общая</vt:lpstr>
      <vt:lpstr>Планета общая</vt:lpstr>
      <vt:lpstr>Планета.Бюджетирование</vt:lpstr>
      <vt:lpstr>Планета. Аналитика</vt:lpstr>
      <vt:lpstr>Практическая часть программы обучения «углубленный курс разработки веб-приложений на стеке java/JS» в ВШЭ г. Пермь  задача 1</vt:lpstr>
      <vt:lpstr>Общая постановка задачи проекта</vt:lpstr>
      <vt:lpstr>Общее условие проекта. постановка</vt:lpstr>
      <vt:lpstr>Общее условие проекта. результат</vt:lpstr>
      <vt:lpstr>Задача 1</vt:lpstr>
      <vt:lpstr>Задача 1</vt:lpstr>
      <vt:lpstr>Задача 1*</vt:lpstr>
      <vt:lpstr>Задача 2</vt:lpstr>
      <vt:lpstr>Задача 2</vt:lpstr>
      <vt:lpstr>Задача 2*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Лукьянова Марина Николаевна</dc:creator>
  <cp:lastModifiedBy>Халмухамедов Валентин Александрович</cp:lastModifiedBy>
  <cp:revision>1606</cp:revision>
  <cp:lastPrinted>2017-08-15T06:16:03Z</cp:lastPrinted>
  <dcterms:modified xsi:type="dcterms:W3CDTF">2019-01-24T11:26:56Z</dcterms:modified>
</cp:coreProperties>
</file>