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8"/>
  </p:notesMasterIdLst>
  <p:handoutMasterIdLst>
    <p:handoutMasterId r:id="rId49"/>
  </p:handoutMasterIdLst>
  <p:sldIdLst>
    <p:sldId id="256" r:id="rId2"/>
    <p:sldId id="498" r:id="rId3"/>
    <p:sldId id="520" r:id="rId4"/>
    <p:sldId id="521" r:id="rId5"/>
    <p:sldId id="502" r:id="rId6"/>
    <p:sldId id="515" r:id="rId7"/>
    <p:sldId id="522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33" r:id="rId17"/>
    <p:sldId id="534" r:id="rId18"/>
    <p:sldId id="535" r:id="rId19"/>
    <p:sldId id="532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53" r:id="rId28"/>
    <p:sldId id="554" r:id="rId29"/>
    <p:sldId id="555" r:id="rId30"/>
    <p:sldId id="543" r:id="rId31"/>
    <p:sldId id="544" r:id="rId32"/>
    <p:sldId id="545" r:id="rId33"/>
    <p:sldId id="547" r:id="rId34"/>
    <p:sldId id="546" r:id="rId35"/>
    <p:sldId id="548" r:id="rId36"/>
    <p:sldId id="550" r:id="rId37"/>
    <p:sldId id="551" r:id="rId38"/>
    <p:sldId id="552" r:id="rId39"/>
    <p:sldId id="556" r:id="rId40"/>
    <p:sldId id="557" r:id="rId41"/>
    <p:sldId id="558" r:id="rId42"/>
    <p:sldId id="559" r:id="rId43"/>
    <p:sldId id="560" r:id="rId44"/>
    <p:sldId id="561" r:id="rId45"/>
    <p:sldId id="504" r:id="rId46"/>
    <p:sldId id="505" r:id="rId47"/>
  </p:sldIdLst>
  <p:sldSz cx="9144000" cy="5143500" type="screen16x9"/>
  <p:notesSz cx="6881813" cy="9296400"/>
  <p:custDataLst>
    <p:tags r:id="rId5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81">
          <p15:clr>
            <a:srgbClr val="A4A3A4"/>
          </p15:clr>
        </p15:guide>
        <p15:guide id="2" orient="horz" pos="486">
          <p15:clr>
            <a:srgbClr val="A4A3A4"/>
          </p15:clr>
        </p15:guide>
        <p15:guide id="3" orient="horz" pos="78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395">
          <p15:clr>
            <a:srgbClr val="A4A3A4"/>
          </p15:clr>
        </p15:guide>
        <p15:guide id="6" pos="113">
          <p15:clr>
            <a:srgbClr val="A4A3A4"/>
          </p15:clr>
        </p15:guide>
        <p15:guide id="7" pos="5647">
          <p15:clr>
            <a:srgbClr val="A4A3A4"/>
          </p15:clr>
        </p15:guide>
        <p15:guide id="8" orient="horz" pos="940">
          <p15:clr>
            <a:srgbClr val="A4A3A4"/>
          </p15:clr>
        </p15:guide>
        <p15:guide id="9" orient="horz" pos="1121">
          <p15:clr>
            <a:srgbClr val="A4A3A4"/>
          </p15:clr>
        </p15:guide>
        <p15:guide id="10" orient="horz" pos="2573">
          <p15:clr>
            <a:srgbClr val="A4A3A4"/>
          </p15:clr>
        </p15:guide>
        <p15:guide id="11" pos="5103">
          <p15:clr>
            <a:srgbClr val="A4A3A4"/>
          </p15:clr>
        </p15:guide>
        <p15:guide id="12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F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47" autoAdjust="0"/>
    <p:restoredTop sz="97703" autoAdjust="0"/>
  </p:normalViewPr>
  <p:slideViewPr>
    <p:cSldViewPr showGuides="1">
      <p:cViewPr>
        <p:scale>
          <a:sx n="125" d="100"/>
          <a:sy n="125" d="100"/>
        </p:scale>
        <p:origin x="-86" y="86"/>
      </p:cViewPr>
      <p:guideLst>
        <p:guide orient="horz" pos="2981"/>
        <p:guide orient="horz" pos="486"/>
        <p:guide orient="horz" pos="78"/>
        <p:guide orient="horz"/>
        <p:guide orient="horz" pos="395"/>
        <p:guide orient="horz" pos="940"/>
        <p:guide orient="horz" pos="1121"/>
        <p:guide orient="horz" pos="2573"/>
        <p:guide pos="113"/>
        <p:guide pos="5647"/>
        <p:guide pos="5103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8E3EE-90D6-4746-8CAA-63E055EC4BC0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A1AF2-032F-4D33-81AC-86A51936A5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02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AE0CB-6708-48DD-9552-65B8845EE2D1}" type="datetimeFigureOut">
              <a:rPr lang="ru-RU" smtClean="0"/>
              <a:t>25.10.2018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416425"/>
            <a:ext cx="55054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BF22-581F-4FF5-A906-637CBDBEC9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59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Удобно</a:t>
            </a:r>
            <a:r>
              <a:rPr lang="ru-RU" baseline="0" dirty="0" smtClean="0"/>
              <a:t> сесть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8BF22-581F-4FF5-A906-637CBDBEC9B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2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64375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Подзаголовок презентации</a:t>
            </a:r>
            <a:endParaRPr lang="ru-RU" dirty="0"/>
          </a:p>
        </p:txBody>
      </p:sp>
      <p:sp>
        <p:nvSpPr>
          <p:cNvPr id="15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435846"/>
            <a:ext cx="3240360" cy="232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>
              <a:buNone/>
              <a:defRPr lang="ru-RU" sz="1200" b="0" dirty="0" smtClean="0"/>
            </a:lvl1pPr>
          </a:lstStyle>
          <a:p>
            <a:pPr marL="0" lvl="0" indent="0"/>
            <a:r>
              <a:rPr lang="ru-RU" dirty="0" smtClean="0"/>
              <a:t>ФИО</a:t>
            </a:r>
          </a:p>
        </p:txBody>
      </p:sp>
      <p:pic>
        <p:nvPicPr>
          <p:cNvPr id="7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656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14342278"/>
              </p:ext>
            </p:extLst>
          </p:nvPr>
        </p:nvGraphicFramePr>
        <p:xfrm>
          <a:off x="184653" y="771523"/>
          <a:ext cx="8779960" cy="412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990"/>
                <a:gridCol w="2194990"/>
                <a:gridCol w="2194990"/>
                <a:gridCol w="219499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accent6">
                              <a:lumMod val="90000"/>
                              <a:lumOff val="10000"/>
                            </a:schemeClr>
                          </a:solidFill>
                        </a:rPr>
                        <a:t>Пример названия</a:t>
                      </a:r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accent6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Пример</a:t>
                      </a:r>
                      <a:r>
                        <a:rPr lang="ru-RU" sz="1400" baseline="0" dirty="0" smtClean="0"/>
                        <a:t> текста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buFont typeface="Arial" panose="020B0604020202020204" pitchFamily="34" charset="0"/>
                        <a:buChar char="•"/>
                      </a:pPr>
                      <a:r>
                        <a:rPr lang="ru-RU" sz="1400" dirty="0" smtClean="0"/>
                        <a:t>Пример </a:t>
                      </a:r>
                      <a:r>
                        <a:rPr lang="ru-RU" sz="1400" dirty="0" err="1" smtClean="0"/>
                        <a:t>буллета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1,345,000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12,2</a:t>
                      </a:r>
                      <a:r>
                        <a:rPr lang="ru-RU" sz="1400" baseline="0" dirty="0" smtClean="0"/>
                        <a:t> %</a:t>
                      </a:r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732"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96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три колонки с 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1131590"/>
            <a:ext cx="2808436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6156177" y="1131590"/>
            <a:ext cx="2791423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4"/>
          </p:nvPr>
        </p:nvSpPr>
        <p:spPr>
          <a:xfrm>
            <a:off x="3178624" y="1131590"/>
            <a:ext cx="2808312" cy="3600748"/>
          </a:xfrm>
          <a:prstGeom prst="rect">
            <a:avLst/>
          </a:prstGeom>
          <a:noFill/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7924" y="771551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</a:t>
            </a:r>
            <a:r>
              <a:rPr lang="ru-RU" sz="1400" b="1" baseline="0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167844" y="771525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57764" y="771499"/>
            <a:ext cx="2808312" cy="2880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91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205199" y="771524"/>
            <a:ext cx="6759414" cy="1872234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defRPr sz="1600"/>
            </a:lvl1pPr>
            <a:lvl2pPr marL="450850" indent="-179388">
              <a:defRPr sz="1400"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14" hasCustomPrompt="1"/>
          </p:nvPr>
        </p:nvSpPr>
        <p:spPr>
          <a:xfrm>
            <a:off x="2195737" y="2787651"/>
            <a:ext cx="6768877" cy="1944688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68288" indent="-179388">
              <a:defRPr sz="1600"/>
            </a:lvl1pPr>
            <a:lvl2pPr marL="444500" indent="-179388">
              <a:defRPr sz="1400"/>
            </a:lvl2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79388" y="771525"/>
            <a:ext cx="2016348" cy="18722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73526" y="2787651"/>
            <a:ext cx="2016348" cy="19446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35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горизонтальных текстовых бло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195737" y="771526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0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2198743" y="2139703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12" name="Объект 6"/>
          <p:cNvSpPr>
            <a:spLocks noGrp="1"/>
          </p:cNvSpPr>
          <p:nvPr>
            <p:ph sz="quarter" idx="15" hasCustomPrompt="1"/>
          </p:nvPr>
        </p:nvSpPr>
        <p:spPr>
          <a:xfrm>
            <a:off x="2198743" y="3508178"/>
            <a:ext cx="6768877" cy="1224161"/>
          </a:xfrm>
          <a:prstGeom prst="rect">
            <a:avLst/>
          </a:prstGeom>
          <a:solidFill>
            <a:srgbClr val="FCFCFC"/>
          </a:solidFill>
          <a:effectLst/>
        </p:spPr>
        <p:txBody>
          <a:bodyPr anchor="ctr"/>
          <a:lstStyle>
            <a:lvl1pPr marL="271463" indent="-179388">
              <a:spcAft>
                <a:spcPts val="300"/>
              </a:spcAft>
              <a:defRPr/>
            </a:lvl1pPr>
            <a:lvl2pPr marL="450850" indent="-179388">
              <a:defRPr/>
            </a:lvl2pPr>
            <a:lvl3pPr marL="625475" indent="-179388">
              <a:defRPr/>
            </a:lvl3pPr>
            <a:lvl4pPr marL="804863" indent="-179388">
              <a:defRPr/>
            </a:lvl4pPr>
            <a:lvl5pPr marL="984250" indent="-179388">
              <a:defRPr/>
            </a:lvl5pPr>
          </a:lstStyle>
          <a:p>
            <a:pPr lvl="0"/>
            <a:r>
              <a:rPr lang="ru-RU" dirty="0" smtClean="0"/>
              <a:t>Текст</a:t>
            </a:r>
            <a:endParaRPr lang="en-US" dirty="0" smtClean="0"/>
          </a:p>
          <a:p>
            <a:pPr lvl="1"/>
            <a:endParaRPr lang="ru-RU" dirty="0" smtClean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179388" y="771526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79388" y="2139703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79388" y="3507880"/>
            <a:ext cx="2016348" cy="122416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9050" h="6350"/>
          </a:sp3d>
        </p:spPr>
        <p:txBody>
          <a:bodyPr vert="horz" lIns="0" tIns="45720" rIns="91440" bIns="45720" rtlCol="0" anchor="ctr" anchorCtr="0">
            <a:noAutofit/>
          </a:bodyPr>
          <a:lstStyle/>
          <a:p>
            <a:pPr marL="93663" lvl="0" indent="0" algn="ctr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None/>
            </a:pPr>
            <a:r>
              <a:rPr lang="ru-RU" sz="1400" b="1" dirty="0" smtClean="0">
                <a:solidFill>
                  <a:schemeClr val="accent6">
                    <a:lumMod val="90000"/>
                    <a:lumOff val="10000"/>
                  </a:schemeClr>
                </a:solidFill>
              </a:rPr>
              <a:t>Образец текста</a:t>
            </a:r>
            <a:endParaRPr lang="ru-RU" sz="1400" b="1" dirty="0">
              <a:solidFill>
                <a:schemeClr val="accent6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5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3568" y="1707654"/>
            <a:ext cx="7056784" cy="792088"/>
          </a:xfrm>
          <a:prstGeom prst="rect">
            <a:avLst/>
          </a:prstGeom>
        </p:spPr>
        <p:txBody>
          <a:bodyPr vert="horz" lIns="0" tIns="45720" rIns="90000" bIns="45720" rtlCol="0" anchor="ctr" anchorCtr="0">
            <a:noAutofit/>
          </a:bodyPr>
          <a:lstStyle>
            <a:lvl1pPr>
              <a:defRPr lang="ru-RU" sz="2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Название презентации</a:t>
            </a:r>
            <a:endParaRPr lang="ru-RU" dirty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77739"/>
            <a:ext cx="6048672" cy="530116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marL="180000" indent="-180000">
              <a:buNone/>
              <a:defRPr lang="ru-RU" sz="2000" b="1" i="1" dirty="0"/>
            </a:lvl1pPr>
          </a:lstStyle>
          <a:p>
            <a:pPr marL="0" lvl="0" indent="0"/>
            <a:r>
              <a:rPr lang="ru-RU" dirty="0" smtClean="0"/>
              <a:t>Тема раздела</a:t>
            </a:r>
            <a:endParaRPr lang="ru-RU" dirty="0"/>
          </a:p>
        </p:txBody>
      </p:sp>
      <p:pic>
        <p:nvPicPr>
          <p:cNvPr id="6" name="Picture 2" descr="C:\Users\March\Desktop\IBS\Новая презентация\source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9" y="339503"/>
            <a:ext cx="1224136" cy="123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3694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5"/>
            <a:ext cx="8136904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96078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lang="ru-RU" dirty="0" smtClean="0"/>
            </a:lvl1pPr>
            <a:lvl2pPr>
              <a:defRPr lang="ru-RU" dirty="0" smtClean="0"/>
            </a:lvl2pPr>
            <a:lvl3pPr>
              <a:defRPr lang="ru-RU" dirty="0" smtClean="0"/>
            </a:lvl3pPr>
            <a:lvl4pPr>
              <a:defRPr lang="ru-RU" dirty="0" smtClean="0"/>
            </a:lvl4pPr>
            <a:lvl5pPr>
              <a:defRPr lang="ru-RU" dirty="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9077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17658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1"/>
          </p:nvPr>
        </p:nvSpPr>
        <p:spPr>
          <a:xfrm>
            <a:off x="4788024" y="771524"/>
            <a:ext cx="4164708" cy="3960813"/>
          </a:xfrm>
          <a:prstGeom prst="rect">
            <a:avLst/>
          </a:prstGeom>
        </p:spPr>
        <p:txBody>
          <a:bodyPr/>
          <a:lstStyle>
            <a:lvl1pPr>
              <a:defRPr lang="ru-RU" sz="1600" dirty="0" smtClean="0"/>
            </a:lvl1pPr>
            <a:lvl2pPr>
              <a:defRPr lang="ru-RU" sz="1400" dirty="0" smtClean="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452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04119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4"/>
            <a:ext cx="4320604" cy="396081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859782"/>
            <a:ext cx="4320605" cy="1872556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774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8" y="771526"/>
            <a:ext cx="4320604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6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61333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9389" y="771525"/>
            <a:ext cx="878522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179388" y="2787651"/>
            <a:ext cx="4320604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4644010" y="2787651"/>
            <a:ext cx="432060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659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 (версия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23826"/>
            <a:ext cx="8136904" cy="5032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75580" y="771525"/>
            <a:ext cx="4324413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/>
          </p:nvPr>
        </p:nvSpPr>
        <p:spPr>
          <a:xfrm>
            <a:off x="4644010" y="771525"/>
            <a:ext cx="4320605" cy="1944241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2"/>
          </p:nvPr>
        </p:nvSpPr>
        <p:spPr>
          <a:xfrm>
            <a:off x="179389" y="2787651"/>
            <a:ext cx="8785225" cy="194468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00"/>
            </a:lvl2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64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file:///C:\PowerLexis\IBS%20presentation%20panel\Resources\for_gallery\&#1051;&#1086;&#1075;&#1086;&#1090;&#1080;&#1087;&#1099;%20IBS\1_ibs.jpg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6"/>
          <p:cNvCxnSpPr/>
          <p:nvPr/>
        </p:nvCxnSpPr>
        <p:spPr>
          <a:xfrm>
            <a:off x="8532440" y="4948014"/>
            <a:ext cx="0" cy="121446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70808" y="4876006"/>
            <a:ext cx="4936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3D3DCA4-E448-4B55-BA6C-ACD15D09D46E}" type="slidenum">
              <a:rPr lang="ru-RU" sz="900" smtClean="0">
                <a:solidFill>
                  <a:srgbClr val="818286"/>
                </a:solidFill>
              </a:rPr>
              <a:pPr algn="r"/>
              <a:t>‹#›</a:t>
            </a:fld>
            <a:endParaRPr lang="ru-RU" sz="900" dirty="0">
              <a:solidFill>
                <a:srgbClr val="818286"/>
              </a:solidFill>
            </a:endParaRPr>
          </a:p>
        </p:txBody>
      </p:sp>
      <p:pic>
        <p:nvPicPr>
          <p:cNvPr id="11" name="Picture 12" descr="2.png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4" y="5098947"/>
            <a:ext cx="9144000" cy="65092"/>
          </a:xfrm>
          <a:prstGeom prst="rect">
            <a:avLst/>
          </a:prstGeom>
        </p:spPr>
      </p:pic>
      <p:pic>
        <p:nvPicPr>
          <p:cNvPr id="12" name="Picture 7"/>
          <p:cNvPicPr>
            <a:picLocks noChangeAspect="1"/>
          </p:cNvPicPr>
          <p:nvPr/>
        </p:nvPicPr>
        <p:blipFill>
          <a:blip r:embed="rId16" r:link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04" y="123478"/>
            <a:ext cx="503505" cy="50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6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93" r:id="rId2"/>
    <p:sldLayoutId id="2147483665" r:id="rId3"/>
    <p:sldLayoutId id="2147483668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666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indent="-26987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osure_(computer_science)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/JavaScript/Reference/Global_Objects/Object/HasOwnProperty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com/my/page.html" TargetMode="External"/><Relationship Id="rId2" Type="http://schemas.openxmlformats.org/officeDocument/2006/relationships/hyperlink" Target="http://site.com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indow.location" TargetMode="External"/><Relationship Id="rId2" Type="http://schemas.openxmlformats.org/officeDocument/2006/relationships/hyperlink" Target="https://developer.mozilla.org/en/DOM/window.navigator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(знакомство, знания </a:t>
            </a:r>
            <a:r>
              <a:rPr lang="en-US" dirty="0" smtClean="0"/>
              <a:t>JS</a:t>
            </a:r>
            <a:r>
              <a:rPr lang="ru-RU" dirty="0" smtClean="0"/>
              <a:t>)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Денис Уткин, г. Пермь, октябрь 2018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3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Условные операторы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</a:t>
            </a:r>
            <a:r>
              <a:rPr lang="en-US" dirty="0" smtClean="0"/>
              <a:t>f</a:t>
            </a:r>
            <a:r>
              <a:rPr lang="ru-RU" dirty="0" smtClean="0"/>
              <a:t> </a:t>
            </a:r>
            <a:r>
              <a:rPr lang="en-US" dirty="0" smtClean="0"/>
              <a:t>else</a:t>
            </a:r>
          </a:p>
          <a:p>
            <a:pPr lvl="1"/>
            <a:r>
              <a:rPr lang="ru-RU" dirty="0" smtClean="0"/>
              <a:t>тернарный оператор</a:t>
            </a:r>
            <a:endParaRPr lang="en-US" dirty="0" smtClean="0"/>
          </a:p>
          <a:p>
            <a:pPr lvl="1"/>
            <a:r>
              <a:rPr lang="en-US" dirty="0" err="1" smtClean="0"/>
              <a:t>swith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2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Логические операторы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|| </a:t>
            </a:r>
            <a:r>
              <a:rPr lang="ru-RU" dirty="0" smtClean="0"/>
              <a:t>или</a:t>
            </a:r>
            <a:endParaRPr lang="en-US" dirty="0" smtClean="0"/>
          </a:p>
          <a:p>
            <a:pPr lvl="1"/>
            <a:r>
              <a:rPr lang="en-US" dirty="0" smtClean="0"/>
              <a:t>&amp;&amp; </a:t>
            </a:r>
            <a:r>
              <a:rPr lang="ru-RU" dirty="0" smtClean="0"/>
              <a:t>и</a:t>
            </a:r>
          </a:p>
          <a:p>
            <a:pPr lvl="1"/>
            <a:r>
              <a:rPr lang="ru-RU" dirty="0" smtClean="0"/>
              <a:t>! не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9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Циклы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 … while</a:t>
            </a:r>
          </a:p>
          <a:p>
            <a:pPr lvl="1"/>
            <a:r>
              <a:rPr lang="en-US" dirty="0" smtClean="0"/>
              <a:t>for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58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() {</a:t>
            </a:r>
          </a:p>
          <a:p>
            <a:pPr lvl="1"/>
            <a:r>
              <a:rPr lang="en-US" dirty="0"/>
              <a:t>  alert( "</a:t>
            </a:r>
            <a:r>
              <a:rPr lang="ru-RU" dirty="0"/>
              <a:t>Привет" );</a:t>
            </a:r>
          </a:p>
          <a:p>
            <a:pPr lvl="1"/>
            <a:r>
              <a:rPr lang="ru-RU" dirty="0"/>
              <a:t>}</a:t>
            </a:r>
          </a:p>
          <a:p>
            <a:pPr lvl="1"/>
            <a:endParaRPr lang="ru-RU" dirty="0"/>
          </a:p>
          <a:p>
            <a:pPr lvl="1"/>
            <a:r>
              <a:rPr lang="en-US" dirty="0"/>
              <a:t>alert( </a:t>
            </a:r>
            <a:r>
              <a:rPr lang="en-US" dirty="0" err="1"/>
              <a:t>sayHi</a:t>
            </a:r>
            <a:r>
              <a:rPr lang="en-US" dirty="0"/>
              <a:t> 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5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Что такое объект?</a:t>
            </a:r>
          </a:p>
          <a:p>
            <a:pPr lvl="1"/>
            <a:r>
              <a:rPr lang="ru-RU" dirty="0" smtClean="0"/>
              <a:t>Что является объектом в </a:t>
            </a:r>
            <a:r>
              <a:rPr lang="en-US" dirty="0" smtClean="0"/>
              <a:t>JS?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98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объекта в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Object();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{};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Объекты всегда передаются по ссылке, не копируются.</a:t>
            </a:r>
          </a:p>
          <a:p>
            <a:pPr lvl="1"/>
            <a:r>
              <a:rPr lang="ru-RU" dirty="0" smtClean="0"/>
              <a:t>Можно изменить и добавить и удалить свойства объекта на лету.</a:t>
            </a:r>
          </a:p>
          <a:p>
            <a:pPr lvl="1"/>
            <a:r>
              <a:rPr lang="ru-RU" dirty="0" smtClean="0"/>
              <a:t>Функция в свойстве объекта называется метод.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36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Массивы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smtClean="0"/>
              <a:t>[];</a:t>
            </a:r>
            <a:endParaRPr lang="ru-RU" dirty="0" smtClean="0"/>
          </a:p>
          <a:p>
            <a:pPr lvl="1"/>
            <a:r>
              <a:rPr lang="ru-RU" dirty="0"/>
              <a:t>Свойство </a:t>
            </a:r>
            <a:r>
              <a:rPr lang="ru-RU" dirty="0" err="1"/>
              <a:t>length</a:t>
            </a:r>
            <a:r>
              <a:rPr lang="ru-RU" dirty="0"/>
              <a:t> – длина массива. Если точнее, то последний индекс массива плюс 1. Если её уменьшить вручную, то массив укоротится. Если </a:t>
            </a:r>
            <a:r>
              <a:rPr lang="ru-RU" dirty="0" err="1"/>
              <a:t>length</a:t>
            </a:r>
            <a:r>
              <a:rPr lang="ru-RU" dirty="0"/>
              <a:t> больше реального количества элементов, то отсутствующие элементы равны </a:t>
            </a:r>
            <a:r>
              <a:rPr lang="ru-RU" dirty="0" err="1"/>
              <a:t>undefined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Варианты объявления массива</a:t>
            </a:r>
            <a:endParaRPr lang="ru-RU" dirty="0"/>
          </a:p>
          <a:p>
            <a:pPr lvl="1"/>
            <a:r>
              <a:rPr lang="ru-RU" dirty="0"/>
              <a:t>// предпочтительное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[</a:t>
            </a:r>
            <a:r>
              <a:rPr lang="ru-RU" dirty="0"/>
              <a:t>элемент1, элемент2...];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// </a:t>
            </a:r>
            <a:r>
              <a:rPr lang="en-US" dirty="0"/>
              <a:t>new Array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= new Array(</a:t>
            </a:r>
            <a:r>
              <a:rPr lang="ru-RU" dirty="0"/>
              <a:t>элемент1, элемент2...);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260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a = 5; // </a:t>
            </a:r>
            <a:r>
              <a:rPr lang="ru-RU" dirty="0"/>
              <a:t>объявление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создаёт свойство </a:t>
            </a:r>
            <a:r>
              <a:rPr lang="en-US" dirty="0" err="1"/>
              <a:t>window.a</a:t>
            </a:r>
            <a:endParaRPr lang="en-US" dirty="0"/>
          </a:p>
          <a:p>
            <a:r>
              <a:rPr lang="en-US" dirty="0"/>
              <a:t>alert( </a:t>
            </a:r>
            <a:r>
              <a:rPr lang="en-US" dirty="0" err="1"/>
              <a:t>window.a</a:t>
            </a:r>
            <a:r>
              <a:rPr lang="en-US" dirty="0"/>
              <a:t> ); // </a:t>
            </a:r>
            <a:r>
              <a:rPr lang="en-US" dirty="0" smtClean="0"/>
              <a:t>5</a:t>
            </a:r>
            <a:endParaRPr lang="ru-RU" dirty="0" smtClean="0"/>
          </a:p>
          <a:p>
            <a:endParaRPr lang="ru-RU" dirty="0"/>
          </a:p>
          <a:p>
            <a:r>
              <a:rPr lang="en-US" dirty="0" err="1"/>
              <a:t>window.a</a:t>
            </a:r>
            <a:r>
              <a:rPr lang="en-US" dirty="0"/>
              <a:t> = 5; alert( a ); // </a:t>
            </a:r>
            <a:r>
              <a:rPr lang="ru-RU" dirty="0" smtClean="0"/>
              <a:t>можно создать явно</a:t>
            </a:r>
          </a:p>
          <a:p>
            <a:endParaRPr lang="ru-RU" dirty="0" smtClean="0"/>
          </a:p>
          <a:p>
            <a:r>
              <a:rPr lang="ru-RU" dirty="0"/>
              <a:t>В старом стандарте </a:t>
            </a:r>
            <a:r>
              <a:rPr lang="ru-RU" dirty="0" err="1"/>
              <a:t>JavaScript</a:t>
            </a:r>
            <a:r>
              <a:rPr lang="ru-RU" dirty="0"/>
              <a:t> переменную можно было создать и без объявления </a:t>
            </a:r>
            <a:r>
              <a:rPr lang="ru-RU" dirty="0" err="1"/>
              <a:t>var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88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видимости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endParaRPr lang="en-US" dirty="0"/>
          </a:p>
          <a:p>
            <a:r>
              <a:rPr lang="en-US" dirty="0"/>
              <a:t>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...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5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Все </a:t>
            </a:r>
            <a:r>
              <a:rPr lang="ru-RU" dirty="0" err="1"/>
              <a:t>var</a:t>
            </a:r>
            <a:r>
              <a:rPr lang="ru-RU" dirty="0"/>
              <a:t> будут обработаны один раз, на фазе инициализации.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280355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</a:t>
            </a:r>
            <a:r>
              <a:rPr lang="en-US" dirty="0" smtClean="0"/>
              <a:t>JS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55526"/>
            <a:ext cx="2962160" cy="2387501"/>
          </a:xfrm>
        </p:spPr>
      </p:pic>
      <p:sp>
        <p:nvSpPr>
          <p:cNvPr id="3" name="TextBox 2"/>
          <p:cNvSpPr txBox="1"/>
          <p:nvPr/>
        </p:nvSpPr>
        <p:spPr>
          <a:xfrm>
            <a:off x="611560" y="3939902"/>
            <a:ext cx="7415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переменные внутри функции – это свойства специального внутреннего объекта </a:t>
            </a:r>
            <a:r>
              <a:rPr lang="ru-RU" dirty="0" err="1"/>
              <a:t>LexicalEnvironment</a:t>
            </a:r>
            <a:r>
              <a:rPr lang="ru-RU" dirty="0"/>
              <a:t>, который создаётся при её запуске.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3075806"/>
            <a:ext cx="680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hlinkClick r:id="rId3"/>
              </a:rPr>
              <a:t>Замыкание</a:t>
            </a:r>
            <a:r>
              <a:rPr lang="ru-RU" dirty="0"/>
              <a:t> – это функция вместе со всеми внешними переменными, которые ей доступны.</a:t>
            </a:r>
          </a:p>
        </p:txBody>
      </p:sp>
    </p:spTree>
    <p:extLst>
      <p:ext uri="{BB962C8B-B14F-4D97-AF65-F5344CB8AC3E}">
        <p14:creationId xmlns:p14="http://schemas.microsoft.com/office/powerpoint/2010/main" val="24784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JavaScript</a:t>
            </a:r>
            <a:r>
              <a:rPr lang="en-US" dirty="0" smtClean="0"/>
              <a:t>?</a:t>
            </a:r>
          </a:p>
          <a:p>
            <a:pPr lvl="1"/>
            <a:r>
              <a:rPr lang="ru-RU" b="0" dirty="0"/>
              <a:t>это полноценный динамический язык программирования</a:t>
            </a:r>
            <a:endParaRPr lang="ru-RU" dirty="0" smtClean="0"/>
          </a:p>
          <a:p>
            <a:pPr lvl="1"/>
            <a:r>
              <a:rPr lang="ru-RU" i="1" dirty="0"/>
              <a:t>JavaScript</a:t>
            </a:r>
            <a:r>
              <a:rPr lang="ru-RU" dirty="0"/>
              <a:t> изначально создавался для того, чтобы сделать web-странички «живыми». Программы на этом языке называются </a:t>
            </a:r>
            <a:r>
              <a:rPr lang="ru-RU" i="1" dirty="0"/>
              <a:t>скриптами</a:t>
            </a:r>
            <a:r>
              <a:rPr lang="ru-RU" dirty="0"/>
              <a:t>. В браузере они подключаются напрямую к HTML и, как только загружается страничка – тут же выполняются.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9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(name) {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phrase = "</a:t>
            </a:r>
            <a:r>
              <a:rPr lang="ru-RU" dirty="0"/>
              <a:t>Привет, " + </a:t>
            </a:r>
            <a:r>
              <a:rPr lang="en-US" dirty="0"/>
              <a:t>name;</a:t>
            </a:r>
          </a:p>
          <a:p>
            <a:r>
              <a:rPr lang="en-US" dirty="0"/>
              <a:t>  alert( phrase );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 err="1"/>
              <a:t>sayHi</a:t>
            </a:r>
            <a:r>
              <a:rPr lang="en-US" dirty="0"/>
              <a:t>('</a:t>
            </a:r>
            <a:r>
              <a:rPr lang="ru-RU" dirty="0"/>
              <a:t>Вася</a:t>
            </a:r>
            <a:r>
              <a:rPr lang="ru-RU" dirty="0" smtClean="0"/>
              <a:t>');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sayHi</a:t>
            </a:r>
            <a:r>
              <a:rPr lang="en-US" dirty="0"/>
              <a:t>(name) {</a:t>
            </a:r>
          </a:p>
          <a:p>
            <a:r>
              <a:rPr lang="en-US" dirty="0"/>
              <a:t>  // </a:t>
            </a:r>
            <a:r>
              <a:rPr lang="en-US" dirty="0" err="1"/>
              <a:t>LexicalEnvironment</a:t>
            </a:r>
            <a:r>
              <a:rPr lang="en-US" dirty="0"/>
              <a:t> = { name: '</a:t>
            </a:r>
            <a:r>
              <a:rPr lang="ru-RU" dirty="0"/>
              <a:t>Вася', </a:t>
            </a:r>
            <a:r>
              <a:rPr lang="en-US" dirty="0"/>
              <a:t>phrase: undefined }</a:t>
            </a:r>
          </a:p>
          <a:p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phrase = "</a:t>
            </a:r>
            <a:r>
              <a:rPr lang="ru-RU" dirty="0"/>
              <a:t>Привет, " + </a:t>
            </a:r>
            <a:r>
              <a:rPr lang="en-US" dirty="0"/>
              <a:t>name;</a:t>
            </a:r>
          </a:p>
          <a:p>
            <a:r>
              <a:rPr lang="en-US" dirty="0"/>
              <a:t>  alert( phrase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sayHi</a:t>
            </a:r>
            <a:r>
              <a:rPr lang="en-US" dirty="0"/>
              <a:t>('</a:t>
            </a:r>
            <a:r>
              <a:rPr lang="ru-RU" dirty="0"/>
              <a:t>Вася');</a:t>
            </a:r>
          </a:p>
        </p:txBody>
      </p:sp>
    </p:spTree>
    <p:extLst>
      <p:ext uri="{BB962C8B-B14F-4D97-AF65-F5344CB8AC3E}">
        <p14:creationId xmlns:p14="http://schemas.microsoft.com/office/powerpoint/2010/main" val="11079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Интерпретатор, при доступе к переменной, сначала пытается найти переменную в текущем </a:t>
            </a:r>
            <a:r>
              <a:rPr lang="ru-RU" dirty="0" err="1"/>
              <a:t>LexicalEnvironment</a:t>
            </a:r>
            <a:r>
              <a:rPr lang="ru-RU" dirty="0"/>
              <a:t>, а затем, если её нет – ищет во внешнем объекте переменных. В данном случае им является </a:t>
            </a:r>
            <a:r>
              <a:rPr lang="ru-RU" dirty="0" err="1"/>
              <a:t>window</a:t>
            </a:r>
            <a:r>
              <a:rPr lang="ru-RU" dirty="0" smtClean="0"/>
              <a:t>.</a:t>
            </a:r>
          </a:p>
          <a:p>
            <a:r>
              <a:rPr lang="ru-RU" dirty="0"/>
              <a:t>При создании функция получает скрытое свойство [[</a:t>
            </a:r>
            <a:r>
              <a:rPr lang="ru-RU" dirty="0" err="1"/>
              <a:t>Scope</a:t>
            </a:r>
            <a:r>
              <a:rPr lang="ru-RU" dirty="0"/>
              <a:t>]], которое ссылается на лексическое окружение, в котором она была создана.</a:t>
            </a:r>
          </a:p>
        </p:txBody>
      </p:sp>
    </p:spTree>
    <p:extLst>
      <p:ext uri="{BB962C8B-B14F-4D97-AF65-F5344CB8AC3E}">
        <p14:creationId xmlns:p14="http://schemas.microsoft.com/office/powerpoint/2010/main" val="5126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Внутри функции можно объявлять не только локальные переменные, но и другие функции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К примеру, вложенная функция может помочь лучше организовать код</a:t>
            </a:r>
            <a:r>
              <a:rPr lang="ru-RU" dirty="0" smtClean="0"/>
              <a:t>:</a:t>
            </a:r>
          </a:p>
          <a:p>
            <a:endParaRPr lang="ru-RU" dirty="0" smtClean="0"/>
          </a:p>
          <a:p>
            <a:pPr marL="268537" lvl="2" indent="0">
              <a:buNone/>
            </a:pPr>
            <a:r>
              <a:rPr lang="en-US" dirty="0"/>
              <a:t>function </a:t>
            </a:r>
            <a:r>
              <a:rPr lang="en-US" dirty="0" err="1"/>
              <a:t>sayHiBye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{</a:t>
            </a:r>
          </a:p>
          <a:p>
            <a:pPr marL="268537" lvl="2" indent="0">
              <a:buNone/>
            </a:pPr>
            <a:endParaRPr lang="en-US" dirty="0"/>
          </a:p>
          <a:p>
            <a:pPr marL="268537" lvl="2" indent="0">
              <a:buNone/>
            </a:pPr>
            <a:r>
              <a:rPr lang="en-US" dirty="0"/>
              <a:t>  alert( "</a:t>
            </a:r>
            <a:r>
              <a:rPr lang="ru-RU" dirty="0"/>
              <a:t>Привет, " + </a:t>
            </a:r>
            <a:r>
              <a:rPr lang="en-US" dirty="0" err="1"/>
              <a:t>getFullName</a:t>
            </a:r>
            <a:r>
              <a:rPr lang="en-US" dirty="0"/>
              <a:t>() );</a:t>
            </a:r>
          </a:p>
          <a:p>
            <a:pPr marL="268537" lvl="2" indent="0">
              <a:buNone/>
            </a:pPr>
            <a:r>
              <a:rPr lang="en-US" dirty="0"/>
              <a:t>  alert( "</a:t>
            </a:r>
            <a:r>
              <a:rPr lang="ru-RU" dirty="0"/>
              <a:t>Пока, " + </a:t>
            </a:r>
            <a:r>
              <a:rPr lang="en-US" dirty="0" err="1"/>
              <a:t>getFullName</a:t>
            </a:r>
            <a:r>
              <a:rPr lang="en-US" dirty="0"/>
              <a:t>() );</a:t>
            </a:r>
          </a:p>
          <a:p>
            <a:pPr marL="268537" lvl="2" indent="0">
              <a:buNone/>
            </a:pPr>
            <a:endParaRPr lang="en-US" dirty="0"/>
          </a:p>
          <a:p>
            <a:pPr marL="268537" lvl="2" indent="0">
              <a:buNone/>
            </a:pPr>
            <a:r>
              <a:rPr lang="en-US" dirty="0"/>
              <a:t>  function </a:t>
            </a:r>
            <a:r>
              <a:rPr lang="en-US" dirty="0" err="1"/>
              <a:t>getFullName</a:t>
            </a:r>
            <a:r>
              <a:rPr lang="en-US" dirty="0"/>
              <a:t>() {</a:t>
            </a:r>
          </a:p>
          <a:p>
            <a:pPr marL="268537" lvl="2" indent="0">
              <a:buNone/>
            </a:pPr>
            <a:r>
              <a:rPr lang="en-US" dirty="0"/>
              <a:t>    return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pPr marL="268537" lvl="2" indent="0">
              <a:buNone/>
            </a:pPr>
            <a:r>
              <a:rPr lang="en-US" dirty="0"/>
              <a:t>  }</a:t>
            </a:r>
          </a:p>
          <a:p>
            <a:pPr marL="268537" lvl="2" indent="0">
              <a:buNone/>
            </a:pPr>
            <a:endParaRPr lang="en-US" dirty="0"/>
          </a:p>
          <a:p>
            <a:pPr marL="268537" lvl="2" indent="0">
              <a:buNone/>
            </a:pPr>
            <a:r>
              <a:rPr lang="en-US" dirty="0"/>
              <a:t>}</a:t>
            </a:r>
          </a:p>
          <a:p>
            <a:pPr marL="268537" lvl="2" indent="0">
              <a:buNone/>
            </a:pPr>
            <a:endParaRPr lang="en-US" dirty="0"/>
          </a:p>
          <a:p>
            <a:pPr marL="268537" lvl="2" indent="0">
              <a:buNone/>
            </a:pPr>
            <a:r>
              <a:rPr lang="en-US" dirty="0" err="1"/>
              <a:t>sayHiBye</a:t>
            </a:r>
            <a:r>
              <a:rPr lang="en-US" dirty="0"/>
              <a:t>("</a:t>
            </a:r>
            <a:r>
              <a:rPr lang="ru-RU" dirty="0"/>
              <a:t>Вася", "</a:t>
            </a:r>
            <a:r>
              <a:rPr lang="ru-RU" dirty="0" err="1"/>
              <a:t>Пупкин</a:t>
            </a:r>
            <a:r>
              <a:rPr lang="ru-RU" dirty="0"/>
              <a:t>"); // Привет, Вася </a:t>
            </a:r>
            <a:r>
              <a:rPr lang="ru-RU" dirty="0" err="1"/>
              <a:t>Пупкин</a:t>
            </a:r>
            <a:r>
              <a:rPr lang="ru-RU" dirty="0"/>
              <a:t> ; Пока, Вася </a:t>
            </a:r>
            <a:r>
              <a:rPr lang="ru-RU" dirty="0" err="1"/>
              <a:t>Пупкин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515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Замыкания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makeCounter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currentCount</a:t>
            </a:r>
            <a:r>
              <a:rPr lang="en-US" dirty="0"/>
              <a:t> =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return function() { // (**)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currentCount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counter = </a:t>
            </a:r>
            <a:r>
              <a:rPr lang="en-US" dirty="0" err="1"/>
              <a:t>makeCounter</a:t>
            </a:r>
            <a:r>
              <a:rPr lang="en-US" dirty="0"/>
              <a:t>(); // (*)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каждый вызов увеличивает счётчик и возвращает результат</a:t>
            </a:r>
          </a:p>
          <a:p>
            <a:pPr marL="0" indent="0">
              <a:buNone/>
            </a:pPr>
            <a:r>
              <a:rPr lang="en-US" dirty="0"/>
              <a:t>alert( counter() ); // 1</a:t>
            </a:r>
          </a:p>
          <a:p>
            <a:pPr marL="0" indent="0">
              <a:buNone/>
            </a:pPr>
            <a:r>
              <a:rPr lang="en-US" dirty="0"/>
              <a:t>alert( counter() ); // 2</a:t>
            </a:r>
          </a:p>
          <a:p>
            <a:pPr marL="0" indent="0">
              <a:buNone/>
            </a:pPr>
            <a:r>
              <a:rPr lang="en-US" dirty="0"/>
              <a:t>alert( counter() ); //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/>
              <a:t>создать другой счётчик, он будет независим от первого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counter2 = </a:t>
            </a:r>
            <a:r>
              <a:rPr lang="en-US" dirty="0" err="1"/>
              <a:t>makeCounter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alert( counter2() ); //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25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ООП в функциональном стиле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ООП?</a:t>
            </a:r>
          </a:p>
          <a:p>
            <a:r>
              <a:rPr lang="ru-RU" dirty="0" smtClean="0"/>
              <a:t>Как реализовать в </a:t>
            </a:r>
            <a:r>
              <a:rPr lang="en-US" dirty="0" smtClean="0"/>
              <a:t>JS?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8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ООП в </a:t>
            </a:r>
            <a:r>
              <a:rPr lang="ru-RU" dirty="0" err="1"/>
              <a:t>прототипном</a:t>
            </a:r>
            <a:r>
              <a:rPr lang="ru-RU" dirty="0"/>
              <a:t> </a:t>
            </a:r>
            <a:r>
              <a:rPr lang="ru-RU" dirty="0" smtClean="0"/>
              <a:t>стиле</a:t>
            </a:r>
            <a:r>
              <a:rPr lang="en-US" dirty="0" smtClean="0"/>
              <a:t> JS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Объекты в </a:t>
            </a:r>
            <a:r>
              <a:rPr lang="ru-RU" dirty="0" err="1"/>
              <a:t>JavaScript</a:t>
            </a:r>
            <a:r>
              <a:rPr lang="ru-RU" dirty="0"/>
              <a:t> можно организовать в цепочки так, чтобы свойство, не найденное в одном объекте, автоматически искалось бы в другом.</a:t>
            </a:r>
          </a:p>
          <a:p>
            <a:endParaRPr lang="ru-RU" dirty="0"/>
          </a:p>
          <a:p>
            <a:r>
              <a:rPr lang="ru-RU" dirty="0"/>
              <a:t>Связующим звеном выступает специальное свойство __</a:t>
            </a:r>
            <a:r>
              <a:rPr lang="ru-RU" dirty="0" err="1"/>
              <a:t>proto</a:t>
            </a:r>
            <a:r>
              <a:rPr lang="ru-RU" dirty="0" smtClean="0"/>
              <a:t>__.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О чем идет речь?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20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ООП в </a:t>
            </a:r>
            <a:r>
              <a:rPr lang="ru-RU" dirty="0" err="1"/>
              <a:t>прототипном</a:t>
            </a:r>
            <a:r>
              <a:rPr lang="ru-RU" dirty="0"/>
              <a:t> </a:t>
            </a:r>
            <a:r>
              <a:rPr lang="ru-RU" dirty="0" smtClean="0"/>
              <a:t>стиле</a:t>
            </a:r>
            <a:r>
              <a:rPr lang="en-US" dirty="0" smtClean="0"/>
              <a:t> JS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Прототип – это «резервное хранилище свойств и методов» объекта, автоматически используемое при поиске.</a:t>
            </a:r>
          </a:p>
          <a:p>
            <a:endParaRPr lang="ru-RU" dirty="0" smtClean="0"/>
          </a:p>
          <a:p>
            <a:r>
              <a:rPr lang="ru-RU" dirty="0"/>
              <a:t>Вызов </a:t>
            </a:r>
            <a:r>
              <a:rPr lang="en-US" dirty="0">
                <a:hlinkClick r:id="rId2"/>
              </a:rPr>
              <a:t>obj.hasOwnProperty(prop)</a:t>
            </a:r>
            <a:r>
              <a:rPr lang="en-US" dirty="0"/>
              <a:t> </a:t>
            </a:r>
            <a:r>
              <a:rPr lang="ru-RU" dirty="0"/>
              <a:t>возвращает </a:t>
            </a:r>
            <a:r>
              <a:rPr lang="en-US" dirty="0"/>
              <a:t>true, </a:t>
            </a:r>
            <a:r>
              <a:rPr lang="ru-RU" dirty="0"/>
              <a:t>если свойство </a:t>
            </a:r>
            <a:r>
              <a:rPr lang="en-US" dirty="0"/>
              <a:t>prop </a:t>
            </a:r>
            <a:r>
              <a:rPr lang="ru-RU" dirty="0" smtClean="0"/>
              <a:t>принадлежит </a:t>
            </a:r>
            <a:r>
              <a:rPr lang="ru-RU" dirty="0"/>
              <a:t>самому объекту </a:t>
            </a:r>
            <a:r>
              <a:rPr lang="en-US" dirty="0"/>
              <a:t>obj, </a:t>
            </a:r>
            <a:r>
              <a:rPr lang="ru-RU" dirty="0"/>
              <a:t>иначе </a:t>
            </a:r>
            <a:r>
              <a:rPr lang="en-US" dirty="0"/>
              <a:t>false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Объект, создаваемый при помощи </a:t>
            </a:r>
            <a:r>
              <a:rPr lang="ru-RU" dirty="0" err="1"/>
              <a:t>Object.create</a:t>
            </a:r>
            <a:r>
              <a:rPr lang="ru-RU" dirty="0"/>
              <a:t>(</a:t>
            </a:r>
            <a:r>
              <a:rPr lang="ru-RU" dirty="0" err="1"/>
              <a:t>null</a:t>
            </a:r>
            <a:r>
              <a:rPr lang="ru-RU" dirty="0"/>
              <a:t>) не имеет прототипа, а значит в нём нет лишних свойств. Для коллекции – как раз то, что надо.</a:t>
            </a:r>
          </a:p>
        </p:txBody>
      </p:sp>
    </p:spTree>
    <p:extLst>
      <p:ext uri="{BB962C8B-B14F-4D97-AF65-F5344CB8AC3E}">
        <p14:creationId xmlns:p14="http://schemas.microsoft.com/office/powerpoint/2010/main" val="37820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Mixin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JS</a:t>
            </a:r>
            <a:r>
              <a:rPr lang="ru-RU" dirty="0" smtClean="0"/>
              <a:t> (Примеси)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В JavaScript невозможно унаследовать от двух и более объектов. Ссылка __proto__ – только одна.</a:t>
            </a:r>
          </a:p>
          <a:p>
            <a:r>
              <a:rPr lang="ru-RU" b="0" dirty="0"/>
              <a:t>Но потребность такая существует – к примеру, мы написали код, реализующий методы работы с шаблонизатором или методы по обмену событиями, и хочется легко и непринуждённо добавлять эти возможности к любому классу.</a:t>
            </a:r>
          </a:p>
          <a:p>
            <a:r>
              <a:rPr lang="ru-RU" b="0" dirty="0"/>
              <a:t>Обычно это делают через примеси.</a:t>
            </a:r>
          </a:p>
        </p:txBody>
      </p:sp>
    </p:spTree>
    <p:extLst>
      <p:ext uri="{BB962C8B-B14F-4D97-AF65-F5344CB8AC3E}">
        <p14:creationId xmlns:p14="http://schemas.microsoft.com/office/powerpoint/2010/main" val="38692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Mixin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JS</a:t>
            </a:r>
            <a:r>
              <a:rPr lang="ru-RU" dirty="0" smtClean="0"/>
              <a:t> (Примеси)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771550"/>
            <a:ext cx="9217024" cy="40324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b="0" dirty="0"/>
              <a:t>// примесь</a:t>
            </a:r>
          </a:p>
          <a:p>
            <a:pPr marL="0" indent="0">
              <a:buNone/>
            </a:pPr>
            <a:r>
              <a:rPr lang="en-US" b="0" dirty="0" err="1"/>
              <a:t>var</a:t>
            </a:r>
            <a:r>
              <a:rPr lang="en-US" b="0" dirty="0"/>
              <a:t> </a:t>
            </a:r>
            <a:r>
              <a:rPr lang="en-US" b="0" dirty="0" err="1"/>
              <a:t>sayHiMixin</a:t>
            </a:r>
            <a:r>
              <a:rPr lang="en-US" b="0" dirty="0"/>
              <a:t> = {</a:t>
            </a:r>
          </a:p>
          <a:p>
            <a:pPr marL="0" indent="0">
              <a:buNone/>
            </a:pPr>
            <a:r>
              <a:rPr lang="en-US" b="0" dirty="0"/>
              <a:t>  </a:t>
            </a:r>
            <a:r>
              <a:rPr lang="en-US" b="0" dirty="0" err="1"/>
              <a:t>sayHi</a:t>
            </a:r>
            <a:r>
              <a:rPr lang="en-US" b="0" dirty="0"/>
              <a:t>: function() {</a:t>
            </a:r>
          </a:p>
          <a:p>
            <a:pPr marL="0" indent="0">
              <a:buNone/>
            </a:pPr>
            <a:r>
              <a:rPr lang="en-US" b="0" dirty="0"/>
              <a:t>    alert("</a:t>
            </a:r>
            <a:r>
              <a:rPr lang="ru-RU" b="0" dirty="0"/>
              <a:t>Привет " + </a:t>
            </a:r>
            <a:r>
              <a:rPr lang="en-US" b="0" dirty="0"/>
              <a:t>this.name);</a:t>
            </a:r>
          </a:p>
          <a:p>
            <a:pPr marL="0" indent="0">
              <a:buNone/>
            </a:pPr>
            <a:r>
              <a:rPr lang="en-US" b="0" dirty="0"/>
              <a:t>  },</a:t>
            </a:r>
          </a:p>
          <a:p>
            <a:pPr marL="0" indent="0">
              <a:buNone/>
            </a:pPr>
            <a:r>
              <a:rPr lang="en-US" b="0" dirty="0"/>
              <a:t>  </a:t>
            </a:r>
            <a:r>
              <a:rPr lang="en-US" b="0" dirty="0" err="1"/>
              <a:t>sayBye</a:t>
            </a:r>
            <a:r>
              <a:rPr lang="en-US" b="0" dirty="0"/>
              <a:t>: function() {</a:t>
            </a:r>
          </a:p>
          <a:p>
            <a:pPr marL="0" indent="0">
              <a:buNone/>
            </a:pPr>
            <a:r>
              <a:rPr lang="en-US" b="0" dirty="0"/>
              <a:t>    alert("</a:t>
            </a:r>
            <a:r>
              <a:rPr lang="ru-RU" b="0" dirty="0"/>
              <a:t>Пока " + </a:t>
            </a:r>
            <a:r>
              <a:rPr lang="en-US" b="0" dirty="0"/>
              <a:t>this.name);</a:t>
            </a:r>
          </a:p>
          <a:p>
            <a:pPr marL="0" indent="0">
              <a:buNone/>
            </a:pPr>
            <a:r>
              <a:rPr lang="en-US" b="0" dirty="0"/>
              <a:t>  }</a:t>
            </a:r>
          </a:p>
          <a:p>
            <a:pPr marL="0" indent="0">
              <a:buNone/>
            </a:pPr>
            <a:r>
              <a:rPr lang="en-US" b="0" dirty="0"/>
              <a:t>};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// </a:t>
            </a:r>
            <a:r>
              <a:rPr lang="ru-RU" b="0" dirty="0"/>
              <a:t>использование:</a:t>
            </a:r>
          </a:p>
          <a:p>
            <a:pPr marL="0" indent="0">
              <a:buNone/>
            </a:pPr>
            <a:r>
              <a:rPr lang="en-US" b="0" dirty="0"/>
              <a:t>function User(name) {</a:t>
            </a:r>
          </a:p>
          <a:p>
            <a:pPr marL="0" indent="0">
              <a:buNone/>
            </a:pPr>
            <a:r>
              <a:rPr lang="en-US" b="0" dirty="0"/>
              <a:t>  this.name = name;</a:t>
            </a:r>
          </a:p>
          <a:p>
            <a:pPr marL="0" indent="0">
              <a:buNone/>
            </a:pPr>
            <a:r>
              <a:rPr lang="en-US" b="0" dirty="0"/>
              <a:t>}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// </a:t>
            </a:r>
            <a:r>
              <a:rPr lang="ru-RU" b="0" dirty="0"/>
              <a:t>передать методы примеси</a:t>
            </a:r>
          </a:p>
          <a:p>
            <a:pPr marL="0" indent="0">
              <a:buNone/>
            </a:pPr>
            <a:r>
              <a:rPr lang="en-US" b="0" dirty="0"/>
              <a:t>for(</a:t>
            </a:r>
            <a:r>
              <a:rPr lang="en-US" b="0" dirty="0" err="1"/>
              <a:t>var</a:t>
            </a:r>
            <a:r>
              <a:rPr lang="en-US" b="0" dirty="0"/>
              <a:t> key in </a:t>
            </a:r>
            <a:r>
              <a:rPr lang="en-US" b="0" dirty="0" err="1"/>
              <a:t>sayHiMixin</a:t>
            </a:r>
            <a:r>
              <a:rPr lang="en-US" b="0" dirty="0"/>
              <a:t>) </a:t>
            </a:r>
            <a:r>
              <a:rPr lang="en-US" b="0" dirty="0" err="1"/>
              <a:t>User.prototype</a:t>
            </a:r>
            <a:r>
              <a:rPr lang="en-US" b="0" dirty="0"/>
              <a:t>[key] = </a:t>
            </a:r>
            <a:r>
              <a:rPr lang="en-US" b="0" dirty="0" err="1"/>
              <a:t>sayHiMixin</a:t>
            </a:r>
            <a:r>
              <a:rPr lang="en-US" b="0" dirty="0"/>
              <a:t>[key];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// User "</a:t>
            </a:r>
            <a:r>
              <a:rPr lang="ru-RU" b="0" dirty="0"/>
              <a:t>умеет" </a:t>
            </a:r>
            <a:r>
              <a:rPr lang="en-US" b="0" dirty="0" err="1"/>
              <a:t>sayHi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new User("</a:t>
            </a:r>
            <a:r>
              <a:rPr lang="ru-RU" b="0" dirty="0"/>
              <a:t>Вася").</a:t>
            </a:r>
            <a:r>
              <a:rPr lang="en-US" b="0" dirty="0" err="1"/>
              <a:t>sayHi</a:t>
            </a:r>
            <a:r>
              <a:rPr lang="en-US" b="0" dirty="0"/>
              <a:t>(); // </a:t>
            </a:r>
            <a:r>
              <a:rPr lang="ru-RU" b="0" dirty="0"/>
              <a:t>Привет Вася</a:t>
            </a:r>
          </a:p>
        </p:txBody>
      </p:sp>
    </p:spTree>
    <p:extLst>
      <p:ext uri="{BB962C8B-B14F-4D97-AF65-F5344CB8AC3E}">
        <p14:creationId xmlns:p14="http://schemas.microsoft.com/office/powerpoint/2010/main" val="38174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Mixin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JS</a:t>
            </a:r>
            <a:r>
              <a:rPr lang="ru-RU" dirty="0" smtClean="0"/>
              <a:t> (Примеси)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4320480"/>
          </a:xfrm>
        </p:spPr>
        <p:txBody>
          <a:bodyPr>
            <a:normAutofit/>
          </a:bodyPr>
          <a:lstStyle/>
          <a:p>
            <a:r>
              <a:rPr lang="ru-RU" b="0" dirty="0"/>
              <a:t>Примесь – объект, содержащий методы и свойства для реализации конкретного функционала. Возможны вариации этого приёма проектирования. Например, примесь может предусматривать конструктор, который должен запускаться в конструкторе объекта. Но как правило просто набора методов хватает.</a:t>
            </a:r>
          </a:p>
          <a:p>
            <a:r>
              <a:rPr lang="ru-RU" b="0" dirty="0"/>
              <a:t>Для добавления примеси в класс – её просто «подмешивают» в прототип.</a:t>
            </a:r>
          </a:p>
          <a:p>
            <a:r>
              <a:rPr lang="ru-RU" b="0" dirty="0"/>
              <a:t>«Подмешать» можно сколько угодно примесей, но если имена методов в разных примесях совпадают, то возможны конфликты. Их уже разрешать – разработчику. Например, можно заменить конфликтующий метод на свой, который будет решать несколько задач сразу. Конфликты при грамотно оформленных примесях возникают редко.</a:t>
            </a:r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5071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Спецификации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ECMAScript</a:t>
            </a:r>
            <a:endParaRPr lang="en-US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встраиваемый расширяемый не имеющий </a:t>
            </a:r>
            <a:r>
              <a:rPr lang="ru-RU" dirty="0" smtClean="0"/>
              <a:t>средств ввода-вывода</a:t>
            </a:r>
            <a:r>
              <a:rPr lang="ru-RU" dirty="0"/>
              <a:t> язык программирования, используемый в качестве основы для построения других скриптовых </a:t>
            </a:r>
            <a:r>
              <a:rPr lang="ru-RU" dirty="0" smtClean="0"/>
              <a:t>языков</a:t>
            </a:r>
          </a:p>
          <a:p>
            <a:pPr lvl="1"/>
            <a:r>
              <a:rPr lang="ru-RU" dirty="0"/>
              <a:t>ECMAScript содержит правила, сведения и рекомендации, которые должны соблюдаться скриптовым языком, чтобы он считался совместимым с ECMAScript.</a:t>
            </a:r>
          </a:p>
        </p:txBody>
      </p:sp>
    </p:spTree>
    <p:extLst>
      <p:ext uri="{BB962C8B-B14F-4D97-AF65-F5344CB8AC3E}">
        <p14:creationId xmlns:p14="http://schemas.microsoft.com/office/powerpoint/2010/main" val="38058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AJAX?</a:t>
            </a:r>
          </a:p>
          <a:p>
            <a:r>
              <a:rPr lang="ru-RU" dirty="0" smtClean="0"/>
              <a:t>Зачем нужен </a:t>
            </a:r>
            <a:r>
              <a:rPr lang="en-US" dirty="0" smtClean="0"/>
              <a:t>AJAX?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3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smtClean="0"/>
              <a:t>XML</a:t>
            </a:r>
          </a:p>
          <a:p>
            <a:r>
              <a:rPr lang="ru-RU" dirty="0"/>
              <a:t> </a:t>
            </a:r>
            <a:r>
              <a:rPr lang="en-US" dirty="0" smtClean="0"/>
              <a:t>AJAX - </a:t>
            </a:r>
            <a:r>
              <a:rPr lang="ru-RU" dirty="0" smtClean="0"/>
              <a:t>Подход </a:t>
            </a:r>
            <a:r>
              <a:rPr lang="ru-RU" dirty="0"/>
              <a:t>к построению интерактивных пользовательских интерфейсов веб-приложений, заключающийся в «фоновом» обмене данными браузера с веб-сервером. В результате, при обновлении данных веб-страница не перезагружается полностью, и веб-приложения становятся быстрее и удобнее. </a:t>
            </a:r>
          </a:p>
        </p:txBody>
      </p:sp>
    </p:spTree>
    <p:extLst>
      <p:ext uri="{BB962C8B-B14F-4D97-AF65-F5344CB8AC3E}">
        <p14:creationId xmlns:p14="http://schemas.microsoft.com/office/powerpoint/2010/main" val="12657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Ajax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function ajax(</a:t>
            </a:r>
            <a:r>
              <a:rPr lang="en-US" dirty="0" err="1"/>
              <a:t>url</a:t>
            </a:r>
            <a:r>
              <a:rPr lang="en-US" dirty="0"/>
              <a:t>, callback)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xhr.open</a:t>
            </a:r>
            <a:r>
              <a:rPr lang="en-US" dirty="0"/>
              <a:t>('GET', 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xhr.onreadystatechange</a:t>
            </a:r>
            <a:r>
              <a:rPr lang="en-US" dirty="0"/>
              <a:t> = function(){</a:t>
            </a:r>
          </a:p>
          <a:p>
            <a:pPr marL="0" indent="0">
              <a:buNone/>
            </a:pPr>
            <a:r>
              <a:rPr lang="en-US" dirty="0"/>
              <a:t>        if (</a:t>
            </a:r>
            <a:r>
              <a:rPr lang="en-US" dirty="0" err="1"/>
              <a:t>this.readyState</a:t>
            </a:r>
            <a:r>
              <a:rPr lang="en-US" dirty="0"/>
              <a:t> == 4) {</a:t>
            </a:r>
          </a:p>
          <a:p>
            <a:pPr marL="0" indent="0">
              <a:buNone/>
            </a:pPr>
            <a:r>
              <a:rPr lang="en-US" dirty="0"/>
              <a:t>            if (</a:t>
            </a:r>
            <a:r>
              <a:rPr lang="en-US" dirty="0" err="1"/>
              <a:t>this.status</a:t>
            </a:r>
            <a:r>
              <a:rPr lang="en-US" dirty="0"/>
              <a:t> == 200)</a:t>
            </a:r>
          </a:p>
          <a:p>
            <a:pPr marL="0" indent="0">
              <a:buNone/>
            </a:pPr>
            <a:r>
              <a:rPr lang="en-US" dirty="0"/>
              <a:t>                callback(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this.responseText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          // </a:t>
            </a:r>
            <a:r>
              <a:rPr lang="ru-RU" dirty="0"/>
              <a:t>иначе сетевая ошибка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};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/>
              <a:t>xhr.send</a:t>
            </a:r>
            <a:r>
              <a:rPr lang="en-US" dirty="0"/>
              <a:t>(null);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ajax('http://domain/script.php', function(data){</a:t>
            </a:r>
          </a:p>
          <a:p>
            <a:pPr marL="0" indent="0">
              <a:buNone/>
            </a:pPr>
            <a:r>
              <a:rPr lang="en-US" dirty="0"/>
              <a:t>    alert(</a:t>
            </a:r>
            <a:r>
              <a:rPr lang="en-US" dirty="0" err="1"/>
              <a:t>JSON.stringify</a:t>
            </a:r>
            <a:r>
              <a:rPr lang="en-US" dirty="0"/>
              <a:t>(data));</a:t>
            </a:r>
          </a:p>
          <a:p>
            <a:pPr marL="0" indent="0">
              <a:buNone/>
            </a:pPr>
            <a:r>
              <a:rPr lang="en-US" dirty="0"/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Same Origin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0" dirty="0"/>
              <a:t>Ограничение «одного источника» запрещает окнам и фреймам с разных источников вызывать методы друг друга и читать данные друг из друга.</a:t>
            </a:r>
          </a:p>
          <a:p>
            <a:r>
              <a:rPr lang="ru-RU" b="0" dirty="0"/>
              <a:t>При этом «из одного источника» означает «совпадают протокол, домен и порт».</a:t>
            </a:r>
          </a:p>
          <a:p>
            <a:r>
              <a:rPr lang="ru-RU" b="0" dirty="0"/>
              <a:t>У этого подхода ряд существенных исключений:</a:t>
            </a:r>
          </a:p>
          <a:p>
            <a:r>
              <a:rPr lang="ru-RU" b="0" dirty="0"/>
              <a:t>Свойства window.location.* нельзя читать, но можно менять.</a:t>
            </a:r>
          </a:p>
          <a:p>
            <a:r>
              <a:rPr lang="ru-RU" b="0" dirty="0"/>
              <a:t>Домены третьего уровня с общим наддоменом могут поменять document.domain на их общий домен второго уровня, и тогда они смогут взаимодействовать без ограничений.</a:t>
            </a:r>
          </a:p>
          <a:p>
            <a:r>
              <a:rPr lang="ru-RU" b="0" dirty="0"/>
              <a:t>IE не включает порт в понятие источника. Кроме того, он позволяет снять ограничения для конкретного сайта включением в доверенную зону.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7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Концепция </a:t>
            </a:r>
            <a:r>
              <a:rPr lang="en-US" dirty="0"/>
              <a:t>Same Origin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Эти URL имеют один источник:</a:t>
            </a:r>
          </a:p>
          <a:p>
            <a:r>
              <a:rPr lang="ru-RU" b="0" dirty="0">
                <a:hlinkClick r:id="rId2"/>
              </a:rPr>
              <a:t>http://</a:t>
            </a:r>
            <a:r>
              <a:rPr lang="ru-RU" b="0" dirty="0" smtClean="0">
                <a:hlinkClick r:id="rId2"/>
              </a:rPr>
              <a:t>site.com</a:t>
            </a:r>
            <a:r>
              <a:rPr lang="en-US" b="0" dirty="0" smtClean="0"/>
              <a:t> </a:t>
            </a:r>
            <a:endParaRPr lang="ru-RU" b="0" dirty="0"/>
          </a:p>
          <a:p>
            <a:r>
              <a:rPr lang="ru-RU" b="0" dirty="0">
                <a:hlinkClick r:id="rId2"/>
              </a:rPr>
              <a:t>http://site.com</a:t>
            </a:r>
            <a:r>
              <a:rPr lang="ru-RU" b="0" dirty="0" smtClean="0">
                <a:hlinkClick r:id="rId2"/>
              </a:rPr>
              <a:t>/</a:t>
            </a:r>
            <a:r>
              <a:rPr lang="en-US" b="0" dirty="0" smtClean="0"/>
              <a:t> </a:t>
            </a:r>
            <a:endParaRPr lang="ru-RU" b="0" dirty="0"/>
          </a:p>
          <a:p>
            <a:r>
              <a:rPr lang="ru-RU" b="0" dirty="0">
                <a:hlinkClick r:id="rId3"/>
              </a:rPr>
              <a:t>http://</a:t>
            </a:r>
            <a:r>
              <a:rPr lang="ru-RU" b="0" dirty="0" smtClean="0">
                <a:hlinkClick r:id="rId3"/>
              </a:rPr>
              <a:t>site.com/my/page.html</a:t>
            </a:r>
            <a:endParaRPr lang="en-US" b="0" dirty="0" smtClean="0"/>
          </a:p>
          <a:p>
            <a:endParaRPr lang="ru-RU" b="0" dirty="0"/>
          </a:p>
          <a:p>
            <a:r>
              <a:rPr lang="ru-RU" b="0" dirty="0"/>
              <a:t>А вот эти – все из других источников:</a:t>
            </a:r>
          </a:p>
          <a:p>
            <a:r>
              <a:rPr lang="ru-RU" b="0" dirty="0"/>
              <a:t>http://</a:t>
            </a:r>
            <a:r>
              <a:rPr lang="ru-RU" dirty="0"/>
              <a:t>www.</a:t>
            </a:r>
            <a:r>
              <a:rPr lang="ru-RU" b="0" dirty="0"/>
              <a:t>site.com (другой домен)</a:t>
            </a:r>
          </a:p>
          <a:p>
            <a:r>
              <a:rPr lang="ru-RU" b="0" dirty="0"/>
              <a:t>http://site.</a:t>
            </a:r>
            <a:r>
              <a:rPr lang="ru-RU" dirty="0"/>
              <a:t>org</a:t>
            </a:r>
            <a:r>
              <a:rPr lang="ru-RU" b="0" dirty="0"/>
              <a:t> (другой домен)</a:t>
            </a:r>
          </a:p>
          <a:p>
            <a:r>
              <a:rPr lang="ru-RU" b="0" dirty="0"/>
              <a:t>http</a:t>
            </a:r>
            <a:r>
              <a:rPr lang="ru-RU" dirty="0"/>
              <a:t>s</a:t>
            </a:r>
            <a:r>
              <a:rPr lang="ru-RU" b="0" dirty="0"/>
              <a:t>://site.com (другой протокол)</a:t>
            </a:r>
          </a:p>
          <a:p>
            <a:r>
              <a:rPr lang="ru-RU" b="0" dirty="0"/>
              <a:t>http://site.com</a:t>
            </a:r>
            <a:r>
              <a:rPr lang="ru-RU" dirty="0"/>
              <a:t>:8080</a:t>
            </a:r>
            <a:r>
              <a:rPr lang="ru-RU" b="0" dirty="0"/>
              <a:t> (другой порт)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982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 smtClean="0"/>
              <a:t>Что такое </a:t>
            </a:r>
            <a:r>
              <a:rPr lang="en-US" b="0" dirty="0" smtClean="0"/>
              <a:t>JSON?</a:t>
            </a:r>
          </a:p>
          <a:p>
            <a:r>
              <a:rPr lang="ru-RU" b="0" dirty="0" smtClean="0"/>
              <a:t>Зачем нужен </a:t>
            </a:r>
            <a:r>
              <a:rPr lang="en-US" b="0" dirty="0" smtClean="0"/>
              <a:t>JSON?</a:t>
            </a:r>
          </a:p>
          <a:p>
            <a:r>
              <a:rPr lang="ru-RU" b="0" dirty="0" smtClean="0"/>
              <a:t>Как выглядит </a:t>
            </a:r>
            <a:r>
              <a:rPr lang="en-US" b="0" dirty="0" smtClean="0"/>
              <a:t>JSON?</a:t>
            </a:r>
          </a:p>
          <a:p>
            <a:r>
              <a:rPr lang="ru-RU" b="0" dirty="0" smtClean="0"/>
              <a:t>Где купить </a:t>
            </a:r>
            <a:r>
              <a:rPr lang="en-US" b="0" dirty="0" smtClean="0"/>
              <a:t>JSON?</a:t>
            </a:r>
            <a:endParaRPr lang="ru-RU" b="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7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JavaScript Object </a:t>
            </a:r>
            <a:r>
              <a:rPr lang="en-US" b="0" dirty="0" smtClean="0"/>
              <a:t>Notation</a:t>
            </a:r>
          </a:p>
          <a:p>
            <a:r>
              <a:rPr lang="ru-RU" b="0" dirty="0" smtClean="0"/>
              <a:t>Текстовый </a:t>
            </a:r>
            <a:r>
              <a:rPr lang="ru-RU" b="0" dirty="0"/>
              <a:t>формат обмена данными, основанный на </a:t>
            </a:r>
            <a:r>
              <a:rPr lang="ru-RU" b="0" dirty="0" err="1"/>
              <a:t>JavaScript</a:t>
            </a:r>
            <a:r>
              <a:rPr lang="ru-RU" b="0" dirty="0"/>
              <a:t>. Как и многие другие текстовые форматы, JSON легко читается людьми. Формат JSON был разработан Дугласом </a:t>
            </a:r>
            <a:r>
              <a:rPr lang="ru-RU" b="0" dirty="0" err="1"/>
              <a:t>Крокфордом</a:t>
            </a:r>
            <a:r>
              <a:rPr lang="ru-RU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21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/>
              <a:t>{</a:t>
            </a:r>
          </a:p>
          <a:p>
            <a:pPr marL="0" indent="0">
              <a:buNone/>
            </a:pPr>
            <a:r>
              <a:rPr lang="en-US" b="0" dirty="0"/>
              <a:t>   "</a:t>
            </a:r>
            <a:r>
              <a:rPr lang="en-US" b="0" dirty="0" err="1"/>
              <a:t>firstName</a:t>
            </a:r>
            <a:r>
              <a:rPr lang="en-US" b="0" dirty="0"/>
              <a:t>": "</a:t>
            </a:r>
            <a:r>
              <a:rPr lang="ru-RU" b="0" dirty="0"/>
              <a:t>Иван",</a:t>
            </a:r>
          </a:p>
          <a:p>
            <a:pPr marL="0" indent="0">
              <a:buNone/>
            </a:pPr>
            <a:r>
              <a:rPr lang="ru-RU" b="0" dirty="0"/>
              <a:t>   "</a:t>
            </a:r>
            <a:r>
              <a:rPr lang="en-US" b="0" dirty="0" err="1"/>
              <a:t>lastName</a:t>
            </a:r>
            <a:r>
              <a:rPr lang="en-US" b="0" dirty="0"/>
              <a:t>": "</a:t>
            </a:r>
            <a:r>
              <a:rPr lang="ru-RU" b="0" dirty="0"/>
              <a:t>Иванов",</a:t>
            </a:r>
          </a:p>
          <a:p>
            <a:pPr marL="0" indent="0">
              <a:buNone/>
            </a:pPr>
            <a:r>
              <a:rPr lang="ru-RU" b="0" dirty="0"/>
              <a:t>   "</a:t>
            </a:r>
            <a:r>
              <a:rPr lang="en-US" b="0" dirty="0"/>
              <a:t>address": {</a:t>
            </a:r>
          </a:p>
          <a:p>
            <a:pPr marL="0" indent="0">
              <a:buNone/>
            </a:pPr>
            <a:r>
              <a:rPr lang="en-US" b="0" dirty="0"/>
              <a:t>       "</a:t>
            </a:r>
            <a:r>
              <a:rPr lang="en-US" b="0" dirty="0" err="1"/>
              <a:t>streetAddress</a:t>
            </a:r>
            <a:r>
              <a:rPr lang="en-US" b="0" dirty="0"/>
              <a:t>": "</a:t>
            </a:r>
            <a:r>
              <a:rPr lang="ru-RU" b="0" dirty="0"/>
              <a:t>Московское ш., 101, кв.101",</a:t>
            </a:r>
          </a:p>
          <a:p>
            <a:pPr marL="0" indent="0">
              <a:buNone/>
            </a:pPr>
            <a:r>
              <a:rPr lang="ru-RU" b="0" dirty="0"/>
              <a:t>       "</a:t>
            </a:r>
            <a:r>
              <a:rPr lang="en-US" b="0" dirty="0"/>
              <a:t>city": "</a:t>
            </a:r>
            <a:r>
              <a:rPr lang="ru-RU" b="0" dirty="0"/>
              <a:t>Ленинград",</a:t>
            </a:r>
          </a:p>
          <a:p>
            <a:pPr marL="0" indent="0">
              <a:buNone/>
            </a:pPr>
            <a:r>
              <a:rPr lang="ru-RU" b="0" dirty="0"/>
              <a:t>       "</a:t>
            </a:r>
            <a:r>
              <a:rPr lang="en-US" b="0" dirty="0" err="1"/>
              <a:t>postalCode</a:t>
            </a:r>
            <a:r>
              <a:rPr lang="en-US" b="0" dirty="0"/>
              <a:t>": "101101"</a:t>
            </a:r>
          </a:p>
          <a:p>
            <a:pPr marL="0" indent="0">
              <a:buNone/>
            </a:pPr>
            <a:r>
              <a:rPr lang="en-US" b="0" dirty="0"/>
              <a:t>   },</a:t>
            </a:r>
          </a:p>
          <a:p>
            <a:pPr marL="0" indent="0">
              <a:buNone/>
            </a:pPr>
            <a:r>
              <a:rPr lang="en-US" b="0" dirty="0"/>
              <a:t>   "</a:t>
            </a:r>
            <a:r>
              <a:rPr lang="en-US" b="0" dirty="0" err="1"/>
              <a:t>phoneNumbers</a:t>
            </a:r>
            <a:r>
              <a:rPr lang="en-US" b="0" dirty="0"/>
              <a:t>": [</a:t>
            </a:r>
          </a:p>
          <a:p>
            <a:pPr marL="0" indent="0">
              <a:buNone/>
            </a:pPr>
            <a:r>
              <a:rPr lang="en-US" b="0" dirty="0"/>
              <a:t>       "812 123-1234",</a:t>
            </a:r>
          </a:p>
          <a:p>
            <a:pPr marL="0" indent="0">
              <a:buNone/>
            </a:pPr>
            <a:r>
              <a:rPr lang="en-US" b="0" dirty="0"/>
              <a:t>       "916 123-4567"</a:t>
            </a:r>
          </a:p>
          <a:p>
            <a:pPr marL="0" indent="0">
              <a:buNone/>
            </a:pPr>
            <a:r>
              <a:rPr lang="en-US" b="0" dirty="0"/>
              <a:t>   ]</a:t>
            </a:r>
          </a:p>
          <a:p>
            <a:pPr marL="0" indent="0">
              <a:buNone/>
            </a:pPr>
            <a:r>
              <a:rPr lang="en-US" b="0" dirty="0"/>
              <a:t>}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7094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</a:t>
            </a:r>
            <a:r>
              <a:rPr lang="ru-RU" dirty="0" smtClean="0"/>
              <a:t> в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JSON </a:t>
            </a:r>
            <a:r>
              <a:rPr lang="ru-RU" b="0" dirty="0" smtClean="0"/>
              <a:t>можно превратить в </a:t>
            </a:r>
            <a:r>
              <a:rPr lang="en-US" b="0" dirty="0" smtClean="0"/>
              <a:t>JS </a:t>
            </a:r>
            <a:r>
              <a:rPr lang="ru-RU" b="0" dirty="0" smtClean="0"/>
              <a:t>объект с помощью: </a:t>
            </a:r>
            <a:r>
              <a:rPr lang="en-US" b="0" dirty="0" err="1" smtClean="0"/>
              <a:t>JSON.parse</a:t>
            </a:r>
            <a:r>
              <a:rPr lang="en-US" b="0" dirty="0" smtClean="0"/>
              <a:t>();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6149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Окружение: DOM, BOM и JS</a:t>
            </a:r>
          </a:p>
        </p:txBody>
      </p:sp>
      <p:pic>
        <p:nvPicPr>
          <p:cNvPr id="1026" name="Picture 2" descr="D:\Users\DUtkin\Desktop\windowObjects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82004"/>
            <a:ext cx="3096344" cy="28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291830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видно из рисунка, на вершине стоит </a:t>
            </a:r>
            <a:r>
              <a:rPr lang="ru-RU" dirty="0" err="1"/>
              <a:t>window</a:t>
            </a:r>
            <a:r>
              <a:rPr lang="ru-RU" dirty="0"/>
              <a:t>.</a:t>
            </a:r>
          </a:p>
          <a:p>
            <a:r>
              <a:rPr lang="ru-RU" dirty="0"/>
              <a:t>У этого объекта двоякая позиция – он с одной стороны является глобальным объектом в </a:t>
            </a:r>
            <a:r>
              <a:rPr lang="ru-RU" dirty="0" err="1"/>
              <a:t>JavaScript</a:t>
            </a:r>
            <a:r>
              <a:rPr lang="ru-RU" dirty="0"/>
              <a:t>, с другой – содержит свойства и методы для управления окном браузера, открытия новых окон, </a:t>
            </a:r>
            <a:r>
              <a:rPr lang="ru-RU" dirty="0" smtClean="0"/>
              <a:t>например: </a:t>
            </a:r>
            <a:r>
              <a:rPr lang="en-US" dirty="0" err="1" smtClean="0"/>
              <a:t>window.open</a:t>
            </a:r>
            <a:r>
              <a:rPr lang="en-US" dirty="0"/>
              <a:t>('http://ya.ru');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2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Движок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smtClean="0"/>
              <a:t>движок </a:t>
            </a:r>
            <a:r>
              <a:rPr lang="en-US" dirty="0" smtClean="0"/>
              <a:t>JS?</a:t>
            </a:r>
            <a:endParaRPr lang="ru-RU" dirty="0" smtClean="0"/>
          </a:p>
          <a:p>
            <a:pPr lvl="1"/>
            <a:r>
              <a:rPr lang="ru-RU" i="1" dirty="0" smtClean="0"/>
              <a:t>Специализированная </a:t>
            </a:r>
            <a:r>
              <a:rPr lang="ru-RU" i="1" dirty="0"/>
              <a:t>программа, обрабатывающая </a:t>
            </a:r>
            <a:r>
              <a:rPr lang="ru-RU" i="1" dirty="0" err="1"/>
              <a:t>JavaScript</a:t>
            </a:r>
            <a:r>
              <a:rPr lang="ru-RU" i="1" dirty="0"/>
              <a:t>, в частности, в браузерах.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8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Объектная модель документа (</a:t>
            </a:r>
            <a:r>
              <a:rPr lang="en-US" dirty="0"/>
              <a:t>DOM)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Глобальный объект document даёт возможность взаимодействовать с содержимым страницы.</a:t>
            </a:r>
          </a:p>
          <a:p>
            <a:r>
              <a:rPr lang="ru-RU" b="0" dirty="0"/>
              <a:t>Пример использования</a:t>
            </a:r>
            <a:r>
              <a:rPr lang="ru-RU" b="0" dirty="0" smtClean="0"/>
              <a:t>:</a:t>
            </a:r>
          </a:p>
          <a:p>
            <a:endParaRPr lang="ru-RU" b="0" dirty="0"/>
          </a:p>
          <a:p>
            <a:pPr marL="177800" lvl="1" indent="0">
              <a:buNone/>
            </a:pPr>
            <a:r>
              <a:rPr lang="en-US" dirty="0" err="1"/>
              <a:t>document.body.style.background</a:t>
            </a:r>
            <a:r>
              <a:rPr lang="en-US" dirty="0"/>
              <a:t> = 'red'; </a:t>
            </a:r>
            <a:endParaRPr lang="ru-RU" dirty="0" smtClean="0"/>
          </a:p>
          <a:p>
            <a:pPr marL="177800" lvl="1" indent="0">
              <a:buNone/>
            </a:pPr>
            <a:r>
              <a:rPr lang="en-US" dirty="0" smtClean="0"/>
              <a:t>alert</a:t>
            </a:r>
            <a:r>
              <a:rPr lang="en-US" dirty="0"/>
              <a:t>( '</a:t>
            </a:r>
            <a:r>
              <a:rPr lang="ru-RU" dirty="0"/>
              <a:t>Элемент </a:t>
            </a:r>
            <a:r>
              <a:rPr lang="en-US" dirty="0"/>
              <a:t>BODY </a:t>
            </a:r>
            <a:r>
              <a:rPr lang="ru-RU" dirty="0"/>
              <a:t>стал красным, а сейчас обратно вернётся' ); </a:t>
            </a:r>
            <a:r>
              <a:rPr lang="en-US" dirty="0" err="1"/>
              <a:t>document.body.style.background</a:t>
            </a:r>
            <a:r>
              <a:rPr lang="en-US" dirty="0"/>
              <a:t> = '';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5918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Объектная модель браузера (</a:t>
            </a:r>
            <a:r>
              <a:rPr lang="en-US" dirty="0"/>
              <a:t>BOM)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dirty="0"/>
              <a:t>BOM – это объекты для работы с чем угодно, кроме документа</a:t>
            </a:r>
            <a:r>
              <a:rPr lang="ru-RU" b="0" dirty="0" smtClean="0"/>
              <a:t>.</a:t>
            </a:r>
          </a:p>
          <a:p>
            <a:endParaRPr lang="ru-RU" b="0" dirty="0"/>
          </a:p>
          <a:p>
            <a:r>
              <a:rPr lang="ru-RU" b="0" dirty="0"/>
              <a:t>Объект </a:t>
            </a:r>
            <a:r>
              <a:rPr lang="ru-RU" b="0" dirty="0">
                <a:hlinkClick r:id="rId2"/>
              </a:rPr>
              <a:t>navigator</a:t>
            </a:r>
            <a:r>
              <a:rPr lang="ru-RU" b="0" dirty="0"/>
              <a:t> содержит общую информацию о браузере и операционной системе. Особенно примечательны два свойства: navigator.userAgent – содержит информацию о браузере и navigator.platform – содержит информацию о платформе, позволяет различать Windows/Linux/Mac и т.п.</a:t>
            </a:r>
          </a:p>
          <a:p>
            <a:r>
              <a:rPr lang="ru-RU" b="0" dirty="0"/>
              <a:t>Объект </a:t>
            </a:r>
            <a:r>
              <a:rPr lang="ru-RU" b="0" dirty="0">
                <a:hlinkClick r:id="rId3"/>
              </a:rPr>
              <a:t>location</a:t>
            </a:r>
            <a:r>
              <a:rPr lang="ru-RU" b="0" dirty="0"/>
              <a:t> содержит информацию о текущем URL страницы и позволяет перенаправить посетителя на новый URL.</a:t>
            </a:r>
          </a:p>
          <a:p>
            <a:r>
              <a:rPr lang="ru-RU" b="0" dirty="0"/>
              <a:t>Функции alert/confirm/prompt – тоже входят в BOM.</a:t>
            </a:r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0234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Поиск: </a:t>
            </a:r>
            <a:r>
              <a:rPr lang="ru-RU" dirty="0" err="1"/>
              <a:t>getElement</a:t>
            </a:r>
            <a:r>
              <a:rPr lang="ru-RU" dirty="0"/>
              <a:t>* и </a:t>
            </a:r>
            <a:r>
              <a:rPr lang="ru-RU" dirty="0" err="1"/>
              <a:t>querySelector</a:t>
            </a:r>
            <a:r>
              <a:rPr lang="ru-RU" dirty="0" smtClean="0"/>
              <a:t>*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0" dirty="0"/>
              <a:t>Прямая навигация от родителя к потомку удобна, если элементы рядом. А если нет?</a:t>
            </a:r>
          </a:p>
          <a:p>
            <a:r>
              <a:rPr lang="ru-RU" b="0" dirty="0"/>
              <a:t>Как достать произвольный элемент откуда-то из глубины документа?</a:t>
            </a:r>
          </a:p>
          <a:p>
            <a:r>
              <a:rPr lang="ru-RU" b="0" dirty="0"/>
              <a:t>Для этого в DOM есть дополнительные методы поиска.</a:t>
            </a:r>
          </a:p>
          <a:p>
            <a:endParaRPr lang="ru-RU" b="0" dirty="0" smtClean="0"/>
          </a:p>
          <a:p>
            <a:r>
              <a:rPr lang="ru-RU" b="0" dirty="0" smtClean="0"/>
              <a:t>Пример:</a:t>
            </a:r>
          </a:p>
          <a:p>
            <a:endParaRPr lang="ru-RU" b="0" dirty="0" smtClean="0"/>
          </a:p>
          <a:p>
            <a:pPr marL="270125" lvl="2" indent="0">
              <a:buNone/>
            </a:pPr>
            <a:r>
              <a:rPr lang="en-US" dirty="0"/>
              <a:t>&lt;div id="content-holder"&gt; </a:t>
            </a:r>
            <a:endParaRPr lang="ru-RU" dirty="0" smtClean="0"/>
          </a:p>
          <a:p>
            <a:pPr marL="270125" lvl="2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&lt;</a:t>
            </a:r>
            <a:r>
              <a:rPr lang="en-US" dirty="0"/>
              <a:t>div id="content"&gt;</a:t>
            </a:r>
            <a:r>
              <a:rPr lang="ru-RU" dirty="0"/>
              <a:t>Элемент&lt;/</a:t>
            </a:r>
            <a:r>
              <a:rPr lang="en-US" dirty="0"/>
              <a:t>div&gt; </a:t>
            </a:r>
            <a:endParaRPr lang="ru-RU" dirty="0" smtClean="0"/>
          </a:p>
          <a:p>
            <a:pPr marL="270125" lvl="2" indent="0">
              <a:buNone/>
            </a:pPr>
            <a:r>
              <a:rPr lang="en-US" dirty="0" smtClean="0"/>
              <a:t>&lt;/</a:t>
            </a:r>
            <a:r>
              <a:rPr lang="en-US" dirty="0"/>
              <a:t>div&gt; </a:t>
            </a:r>
            <a:endParaRPr lang="ru-RU" dirty="0" smtClean="0"/>
          </a:p>
          <a:p>
            <a:pPr marL="270125" lvl="2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 </a:t>
            </a:r>
            <a:endParaRPr lang="ru-RU" dirty="0" smtClean="0"/>
          </a:p>
          <a:p>
            <a:pPr marL="270125" lvl="2" indent="0">
              <a:buNone/>
            </a:pPr>
            <a:r>
              <a:rPr lang="ru-RU" dirty="0" smtClean="0"/>
              <a:t>             </a:t>
            </a:r>
            <a:r>
              <a:rPr lang="en-US" dirty="0" smtClean="0"/>
              <a:t>alert</a:t>
            </a:r>
            <a:r>
              <a:rPr lang="en-US" dirty="0"/>
              <a:t>( content </a:t>
            </a:r>
            <a:r>
              <a:rPr lang="en-US" dirty="0" smtClean="0"/>
              <a:t>);</a:t>
            </a:r>
            <a:r>
              <a:rPr lang="ru-RU" dirty="0"/>
              <a:t> </a:t>
            </a:r>
            <a:r>
              <a:rPr lang="en-US" dirty="0" smtClean="0"/>
              <a:t>// </a:t>
            </a:r>
            <a:r>
              <a:rPr lang="en-US" dirty="0"/>
              <a:t>DOM-</a:t>
            </a:r>
            <a:r>
              <a:rPr lang="ru-RU" dirty="0"/>
              <a:t>элемент </a:t>
            </a:r>
            <a:endParaRPr lang="ru-RU" dirty="0" smtClean="0"/>
          </a:p>
          <a:p>
            <a:pPr marL="270125" lvl="2" indent="0">
              <a:buNone/>
            </a:pPr>
            <a:r>
              <a:rPr lang="ru-RU" dirty="0"/>
              <a:t> </a:t>
            </a:r>
            <a:r>
              <a:rPr lang="ru-RU" dirty="0" smtClean="0"/>
              <a:t>            </a:t>
            </a:r>
            <a:r>
              <a:rPr lang="en-US" dirty="0" smtClean="0"/>
              <a:t>alert</a:t>
            </a:r>
            <a:r>
              <a:rPr lang="en-US" dirty="0"/>
              <a:t>( window['content-holder'] </a:t>
            </a:r>
            <a:r>
              <a:rPr lang="en-US" dirty="0" smtClean="0"/>
              <a:t>);</a:t>
            </a:r>
            <a:r>
              <a:rPr lang="ru-RU" dirty="0"/>
              <a:t> </a:t>
            </a:r>
            <a:r>
              <a:rPr lang="en-US" dirty="0" smtClean="0"/>
              <a:t>// </a:t>
            </a:r>
            <a:r>
              <a:rPr lang="ru-RU" dirty="0"/>
              <a:t>в имени дефис, поэтому через [...] </a:t>
            </a:r>
            <a:endParaRPr lang="ru-RU" dirty="0" smtClean="0"/>
          </a:p>
          <a:p>
            <a:pPr marL="270125" lvl="2" indent="0">
              <a:buNone/>
            </a:pPr>
            <a:r>
              <a:rPr lang="ru-RU" dirty="0" smtClean="0"/>
              <a:t>&lt;/</a:t>
            </a:r>
            <a:r>
              <a:rPr lang="en-US" dirty="0"/>
              <a:t>script&gt;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0860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Поиск: </a:t>
            </a:r>
            <a:r>
              <a:rPr lang="ru-RU" dirty="0" err="1"/>
              <a:t>getElement</a:t>
            </a:r>
            <a:r>
              <a:rPr lang="ru-RU" dirty="0"/>
              <a:t>* и </a:t>
            </a:r>
            <a:r>
              <a:rPr lang="ru-RU" dirty="0" err="1"/>
              <a:t>querySelector</a:t>
            </a:r>
            <a:r>
              <a:rPr lang="ru-RU" dirty="0" smtClean="0"/>
              <a:t>*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&lt;div id="content"&gt;</a:t>
            </a:r>
            <a:r>
              <a:rPr lang="ru-RU" dirty="0"/>
              <a:t>Выделим этот элемент&lt;/</a:t>
            </a:r>
            <a:r>
              <a:rPr lang="en-US" dirty="0"/>
              <a:t>div&gt;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script&gt;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elem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('content');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</a:t>
            </a:r>
            <a:r>
              <a:rPr lang="en-US" dirty="0" err="1" smtClean="0"/>
              <a:t>elem.style.background</a:t>
            </a:r>
            <a:r>
              <a:rPr lang="en-US" dirty="0" smtClean="0"/>
              <a:t> </a:t>
            </a:r>
            <a:r>
              <a:rPr lang="en-US" dirty="0"/>
              <a:t>= 'red';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alert</a:t>
            </a:r>
            <a:r>
              <a:rPr lang="en-US" dirty="0"/>
              <a:t>( </a:t>
            </a:r>
            <a:r>
              <a:rPr lang="en-US" dirty="0" err="1"/>
              <a:t>elem</a:t>
            </a:r>
            <a:r>
              <a:rPr lang="en-US" dirty="0"/>
              <a:t> == content ); // true </a:t>
            </a:r>
            <a:r>
              <a:rPr lang="ru-RU" dirty="0" smtClean="0"/>
              <a:t>           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content.style.background</a:t>
            </a:r>
            <a:r>
              <a:rPr lang="en-US" dirty="0" smtClean="0"/>
              <a:t> </a:t>
            </a:r>
            <a:r>
              <a:rPr lang="en-US" dirty="0"/>
              <a:t>= ""; // </a:t>
            </a:r>
            <a:r>
              <a:rPr lang="ru-RU" dirty="0"/>
              <a:t>один и тот же элемент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&lt;/</a:t>
            </a:r>
            <a:r>
              <a:rPr lang="en-US" dirty="0"/>
              <a:t>script&gt;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03321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Ещё варианты функций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23528" y="843558"/>
            <a:ext cx="7992888" cy="3744416"/>
          </a:xfrm>
        </p:spPr>
        <p:txBody>
          <a:bodyPr>
            <a:noAutofit/>
          </a:bodyPr>
          <a:lstStyle/>
          <a:p>
            <a:r>
              <a:rPr lang="en-US" sz="1600" b="0" dirty="0" err="1" smtClean="0"/>
              <a:t>getElementsByName</a:t>
            </a:r>
            <a:r>
              <a:rPr lang="ru-RU" sz="1600" b="0" dirty="0" smtClean="0"/>
              <a:t>(</a:t>
            </a:r>
            <a:r>
              <a:rPr lang="en-US" sz="1600" b="0" dirty="0" smtClean="0"/>
              <a:t>name</a:t>
            </a:r>
            <a:r>
              <a:rPr lang="ru-RU" sz="1600" b="0" dirty="0" smtClean="0"/>
              <a:t>) - </a:t>
            </a:r>
            <a:r>
              <a:rPr lang="ru-RU" sz="1600" b="0" dirty="0"/>
              <a:t>позволяет получить все элементы с данным атрибутом </a:t>
            </a:r>
            <a:r>
              <a:rPr lang="ru-RU" sz="1600" dirty="0" err="1"/>
              <a:t>name</a:t>
            </a:r>
            <a:r>
              <a:rPr lang="ru-RU" sz="1600" b="0" dirty="0"/>
              <a:t>.</a:t>
            </a:r>
            <a:endParaRPr lang="ru-RU" sz="1600" b="0" dirty="0" smtClean="0"/>
          </a:p>
          <a:p>
            <a:r>
              <a:rPr lang="en-US" sz="1600" b="0" dirty="0" err="1" smtClean="0"/>
              <a:t>getElementsByClassName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className</a:t>
            </a:r>
            <a:r>
              <a:rPr lang="en-US" sz="1600" b="0" dirty="0" smtClean="0"/>
              <a:t>)</a:t>
            </a:r>
            <a:r>
              <a:rPr lang="ru-RU" sz="1600" b="0" dirty="0" smtClean="0"/>
              <a:t> - </a:t>
            </a:r>
            <a:r>
              <a:rPr lang="ru-RU" sz="1600" b="0" dirty="0"/>
              <a:t>возвращает коллекцию элементов с классом </a:t>
            </a:r>
            <a:r>
              <a:rPr lang="ru-RU" sz="1600" dirty="0" err="1"/>
              <a:t>className</a:t>
            </a:r>
            <a:endParaRPr lang="ru-RU" sz="1600" b="0" dirty="0" smtClean="0"/>
          </a:p>
          <a:p>
            <a:r>
              <a:rPr lang="en-US" sz="1600" b="0" dirty="0" err="1" smtClean="0"/>
              <a:t>querySelectorAll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css</a:t>
            </a:r>
            <a:r>
              <a:rPr lang="en-US" sz="1600" b="0" dirty="0" smtClean="0"/>
              <a:t>) - </a:t>
            </a:r>
            <a:r>
              <a:rPr lang="ru-RU" sz="1600" b="0" dirty="0"/>
              <a:t>возвращает все элементы внутри </a:t>
            </a:r>
            <a:r>
              <a:rPr lang="ru-RU" sz="1600" dirty="0" err="1"/>
              <a:t>elem</a:t>
            </a:r>
            <a:r>
              <a:rPr lang="ru-RU" sz="1600" b="0" dirty="0"/>
              <a:t>, удовлетворяющие CSS-селектору </a:t>
            </a:r>
            <a:r>
              <a:rPr lang="ru-RU" sz="1600" dirty="0" err="1"/>
              <a:t>css</a:t>
            </a:r>
            <a:r>
              <a:rPr lang="ru-RU" sz="1600" b="0" dirty="0" smtClean="0"/>
              <a:t>.</a:t>
            </a:r>
            <a:endParaRPr lang="en-US" sz="1600" b="0" dirty="0" smtClean="0"/>
          </a:p>
          <a:p>
            <a:r>
              <a:rPr lang="en-US" sz="1600" b="0" dirty="0" err="1" smtClean="0"/>
              <a:t>querySelector</a:t>
            </a:r>
            <a:r>
              <a:rPr lang="en-US" sz="1600" b="0" dirty="0" smtClean="0"/>
              <a:t>(</a:t>
            </a:r>
            <a:r>
              <a:rPr lang="en-US" sz="1600" b="0" dirty="0" err="1" smtClean="0"/>
              <a:t>css</a:t>
            </a:r>
            <a:r>
              <a:rPr lang="en-US" sz="1600" b="0" dirty="0" smtClean="0"/>
              <a:t>) - </a:t>
            </a:r>
            <a:r>
              <a:rPr lang="ru-RU" sz="1600" b="0" dirty="0"/>
              <a:t> возвращает не все, а только первый элемент, соответствующий CSS-селектору </a:t>
            </a:r>
            <a:r>
              <a:rPr lang="ru-RU" sz="1600" dirty="0" err="1"/>
              <a:t>css</a:t>
            </a:r>
            <a:r>
              <a:rPr lang="ru-RU" sz="1600" b="0" dirty="0" smtClean="0"/>
              <a:t>.</a:t>
            </a:r>
            <a:endParaRPr lang="en-US" sz="1600" b="0" dirty="0" smtClean="0"/>
          </a:p>
          <a:p>
            <a:r>
              <a:rPr lang="en-US" sz="1600" b="0" dirty="0"/>
              <a:t>matches(</a:t>
            </a:r>
            <a:r>
              <a:rPr lang="en-US" sz="1600" b="0" dirty="0" err="1"/>
              <a:t>css</a:t>
            </a:r>
            <a:r>
              <a:rPr lang="en-US" sz="1600" b="0" dirty="0"/>
              <a:t>) </a:t>
            </a:r>
            <a:r>
              <a:rPr lang="en-US" sz="1600" b="0" dirty="0" smtClean="0"/>
              <a:t>- </a:t>
            </a:r>
            <a:r>
              <a:rPr lang="ru-RU" sz="1600" b="0" dirty="0" smtClean="0"/>
              <a:t>ничего </a:t>
            </a:r>
            <a:r>
              <a:rPr lang="ru-RU" sz="1600" b="0" dirty="0"/>
              <a:t>не ищет, а проверяет, удовлетворяет ли </a:t>
            </a:r>
            <a:r>
              <a:rPr lang="ru-RU" sz="1600" dirty="0" err="1"/>
              <a:t>elem</a:t>
            </a:r>
            <a:r>
              <a:rPr lang="ru-RU" sz="1600" b="0" dirty="0"/>
              <a:t> селектору </a:t>
            </a:r>
            <a:r>
              <a:rPr lang="ru-RU" sz="1600" dirty="0" err="1"/>
              <a:t>css</a:t>
            </a:r>
            <a:r>
              <a:rPr lang="ru-RU" sz="1600" b="0" dirty="0"/>
              <a:t>. Он возвращает </a:t>
            </a:r>
            <a:r>
              <a:rPr lang="ru-RU" sz="1600" dirty="0" err="1"/>
              <a:t>true</a:t>
            </a:r>
            <a:r>
              <a:rPr lang="ru-RU" sz="1600" b="0" dirty="0"/>
              <a:t> либо </a:t>
            </a:r>
            <a:r>
              <a:rPr lang="ru-RU" sz="1600" dirty="0" err="1"/>
              <a:t>false</a:t>
            </a:r>
            <a:r>
              <a:rPr lang="ru-RU" sz="1600" b="0" dirty="0" smtClean="0"/>
              <a:t>.</a:t>
            </a:r>
          </a:p>
          <a:p>
            <a:r>
              <a:rPr lang="en-US" sz="1600" b="0" dirty="0" smtClean="0"/>
              <a:t>closest(</a:t>
            </a:r>
            <a:r>
              <a:rPr lang="en-US" sz="1600" b="0" dirty="0" err="1" smtClean="0"/>
              <a:t>css</a:t>
            </a:r>
            <a:r>
              <a:rPr lang="en-US" sz="1600" b="0" dirty="0" smtClean="0"/>
              <a:t>)</a:t>
            </a:r>
            <a:r>
              <a:rPr lang="ru-RU" sz="1600" b="0" dirty="0" smtClean="0"/>
              <a:t> - </a:t>
            </a:r>
            <a:r>
              <a:rPr lang="ru-RU" sz="1600" b="0" dirty="0"/>
              <a:t>ищет ближайший элемент выше по иерархии DOM, подходящий под CSS-селектор </a:t>
            </a:r>
            <a:r>
              <a:rPr lang="ru-RU" sz="1600" dirty="0" err="1"/>
              <a:t>css</a:t>
            </a:r>
            <a:r>
              <a:rPr lang="ru-RU" sz="1600" b="0" dirty="0"/>
              <a:t>. Сам элемент тоже включается в поиск.</a:t>
            </a:r>
          </a:p>
        </p:txBody>
      </p:sp>
    </p:spTree>
    <p:extLst>
      <p:ext uri="{BB962C8B-B14F-4D97-AF65-F5344CB8AC3E}">
        <p14:creationId xmlns:p14="http://schemas.microsoft.com/office/powerpoint/2010/main" val="21179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</a:t>
            </a:r>
            <a:r>
              <a:rPr lang="ru-RU" dirty="0" smtClean="0"/>
              <a:t>на сервере?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9388" lvl="1" indent="0">
              <a:buNone/>
            </a:pP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699542"/>
            <a:ext cx="4608512" cy="345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NodeJS</a:t>
            </a:r>
            <a:r>
              <a:rPr lang="en-US" dirty="0" smtClean="0"/>
              <a:t> - </a:t>
            </a:r>
            <a:r>
              <a:rPr lang="ru-RU" dirty="0"/>
              <a:t>программная платформа, основанная на движке V8 (транслирующем </a:t>
            </a:r>
            <a:r>
              <a:rPr lang="ru-RU" dirty="0" err="1"/>
              <a:t>JavaScript</a:t>
            </a:r>
            <a:r>
              <a:rPr lang="ru-RU" dirty="0"/>
              <a:t> в машинный код), превращающая </a:t>
            </a:r>
            <a:r>
              <a:rPr lang="ru-RU" dirty="0" err="1"/>
              <a:t>JavaScript</a:t>
            </a:r>
            <a:r>
              <a:rPr lang="ru-RU" dirty="0"/>
              <a:t> из узкоспециализированного языка в язык общего </a:t>
            </a:r>
            <a:r>
              <a:rPr lang="ru-RU" dirty="0" smtClean="0"/>
              <a:t>назначения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569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Движки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V8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ru-RU" dirty="0"/>
              <a:t>движок </a:t>
            </a:r>
            <a:r>
              <a:rPr lang="ru-RU" dirty="0" err="1"/>
              <a:t>JavaScript</a:t>
            </a:r>
            <a:r>
              <a:rPr lang="ru-RU" dirty="0"/>
              <a:t> с открытым программным кодом, распространяемый по лицензии BSD. Разработан датским отделением компании </a:t>
            </a:r>
            <a:r>
              <a:rPr lang="ru-RU" dirty="0" err="1"/>
              <a:t>Google</a:t>
            </a:r>
            <a:r>
              <a:rPr lang="ru-RU" dirty="0" smtClean="0"/>
              <a:t>.</a:t>
            </a:r>
            <a:r>
              <a:rPr lang="en-US" dirty="0" smtClean="0"/>
              <a:t> (Chromium, Android </a:t>
            </a:r>
            <a:r>
              <a:rPr lang="ru-RU" dirty="0" smtClean="0"/>
              <a:t>браузер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/>
              <a:t>SpiderMonkey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 smtClean="0"/>
              <a:t>- </a:t>
            </a:r>
            <a:r>
              <a:rPr lang="ru-RU" dirty="0"/>
              <a:t>самый первый движок </a:t>
            </a:r>
            <a:r>
              <a:rPr lang="en-US" dirty="0"/>
              <a:t>JavaScript, </a:t>
            </a:r>
            <a:r>
              <a:rPr lang="ru-RU" dirty="0"/>
              <a:t>созданный </a:t>
            </a:r>
            <a:r>
              <a:rPr lang="ru-RU" dirty="0" err="1"/>
              <a:t>Бренданом</a:t>
            </a:r>
            <a:r>
              <a:rPr lang="ru-RU" dirty="0"/>
              <a:t> </a:t>
            </a:r>
            <a:r>
              <a:rPr lang="ru-RU" dirty="0" err="1"/>
              <a:t>Айхом</a:t>
            </a:r>
            <a:r>
              <a:rPr lang="ru-RU" dirty="0"/>
              <a:t> в </a:t>
            </a:r>
            <a:r>
              <a:rPr lang="en-US" dirty="0"/>
              <a:t>Netscape Communications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(Firefox)</a:t>
            </a:r>
          </a:p>
          <a:p>
            <a:pPr lvl="1"/>
            <a:r>
              <a:rPr lang="en-US" b="1" dirty="0" smtClean="0"/>
              <a:t>Chakra</a:t>
            </a:r>
            <a:r>
              <a:rPr lang="en-US" dirty="0" smtClean="0"/>
              <a:t> - </a:t>
            </a:r>
            <a:r>
              <a:rPr lang="ru-RU" dirty="0" smtClean="0"/>
              <a:t> разработан </a:t>
            </a:r>
            <a:r>
              <a:rPr lang="en-US" dirty="0"/>
              <a:t>Microsoft </a:t>
            </a:r>
            <a:r>
              <a:rPr lang="ru-RU" dirty="0"/>
              <a:t>для 32-разрядной версии браузера </a:t>
            </a:r>
            <a:r>
              <a:rPr lang="en-US" dirty="0"/>
              <a:t>Internet Explorer 9 (IE9).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593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 smtClean="0"/>
              <a:t>Что умеет </a:t>
            </a:r>
            <a:r>
              <a:rPr lang="en-US" dirty="0" smtClean="0"/>
              <a:t>JS?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3325" y="4212924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Зачем нужен? Что умеет? Как определить что это </a:t>
            </a:r>
            <a:r>
              <a:rPr lang="en-US" dirty="0" smtClean="0"/>
              <a:t>JS?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981075"/>
            <a:ext cx="32512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err="1" smtClean="0"/>
              <a:t>boolean</a:t>
            </a:r>
            <a:endParaRPr lang="en-US" dirty="0" smtClean="0"/>
          </a:p>
          <a:p>
            <a:pPr lvl="1"/>
            <a:r>
              <a:rPr lang="ru-RU" dirty="0" smtClean="0"/>
              <a:t>специальное значение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специальное значение </a:t>
            </a:r>
            <a:r>
              <a:rPr lang="en-US" dirty="0" smtClean="0"/>
              <a:t>undefined</a:t>
            </a:r>
          </a:p>
          <a:p>
            <a:pPr lvl="1"/>
            <a:r>
              <a:rPr lang="en-US" dirty="0" smtClean="0"/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52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/>
              <a:t>о</a:t>
            </a:r>
            <a:r>
              <a:rPr lang="ru-RU" dirty="0" smtClean="0"/>
              <a:t>ператоры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=</a:t>
            </a:r>
            <a:r>
              <a:rPr lang="ru-RU" dirty="0"/>
              <a:t> возвращение значения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ru-RU" dirty="0"/>
              <a:t> остаток от деления</a:t>
            </a:r>
          </a:p>
          <a:p>
            <a:pPr lvl="1"/>
            <a:r>
              <a:rPr lang="ru-RU" dirty="0"/>
              <a:t>++, -- инкремент, </a:t>
            </a:r>
            <a:r>
              <a:rPr lang="ru-RU" dirty="0" smtClean="0"/>
              <a:t>декремент</a:t>
            </a:r>
          </a:p>
          <a:p>
            <a:pPr lvl="1"/>
            <a:endParaRPr lang="ru-RU" dirty="0"/>
          </a:p>
          <a:p>
            <a:pPr lvl="1"/>
            <a:r>
              <a:rPr lang="en-US" dirty="0"/>
              <a:t>AND(</a:t>
            </a:r>
            <a:r>
              <a:rPr lang="ru-RU" dirty="0"/>
              <a:t>и) ( &amp; )</a:t>
            </a:r>
          </a:p>
          <a:p>
            <a:pPr lvl="1"/>
            <a:r>
              <a:rPr lang="en-US" dirty="0"/>
              <a:t>OR(</a:t>
            </a:r>
            <a:r>
              <a:rPr lang="ru-RU" dirty="0"/>
              <a:t>или) ( | )</a:t>
            </a:r>
          </a:p>
          <a:p>
            <a:pPr lvl="1"/>
            <a:r>
              <a:rPr lang="en-US" dirty="0"/>
              <a:t>XOR(</a:t>
            </a:r>
            <a:r>
              <a:rPr lang="ru-RU" dirty="0"/>
              <a:t>побитовое исключающее или) ( ^ )</a:t>
            </a:r>
          </a:p>
          <a:p>
            <a:pPr lvl="1"/>
            <a:r>
              <a:rPr lang="en-US" dirty="0"/>
              <a:t>NOT(</a:t>
            </a:r>
            <a:r>
              <a:rPr lang="ru-RU" dirty="0"/>
              <a:t>не) ( ~ )</a:t>
            </a:r>
          </a:p>
          <a:p>
            <a:pPr lvl="1"/>
            <a:r>
              <a:rPr lang="en-US" dirty="0"/>
              <a:t>LEFT SHIFT(</a:t>
            </a:r>
            <a:r>
              <a:rPr lang="ru-RU" dirty="0"/>
              <a:t>левый сдвиг) ( &lt;&lt; )</a:t>
            </a:r>
          </a:p>
          <a:p>
            <a:pPr lvl="1"/>
            <a:r>
              <a:rPr lang="en-US" dirty="0"/>
              <a:t>RIGHT SHIFT(</a:t>
            </a:r>
            <a:r>
              <a:rPr lang="ru-RU" dirty="0"/>
              <a:t>правый сдвиг) ( &gt;&gt; )</a:t>
            </a:r>
          </a:p>
          <a:p>
            <a:pPr lvl="1"/>
            <a:r>
              <a:rPr lang="en-US" dirty="0"/>
              <a:t>ZERO-FILL RIGHT SHIFT(</a:t>
            </a:r>
            <a:r>
              <a:rPr lang="ru-RU" dirty="0"/>
              <a:t>правый сдвиг с заполнением нулями) ( &gt;&gt;&gt; 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39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сравнения и логические значения </a:t>
            </a:r>
            <a:r>
              <a:rPr lang="en-US" dirty="0" smtClean="0"/>
              <a:t>JS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&gt;, &lt; </a:t>
            </a:r>
            <a:r>
              <a:rPr lang="ru-RU" dirty="0" smtClean="0"/>
              <a:t>больше, меньше</a:t>
            </a:r>
          </a:p>
          <a:p>
            <a:pPr lvl="1"/>
            <a:r>
              <a:rPr lang="en-US" dirty="0" smtClean="0"/>
              <a:t>&gt;=, &lt;= </a:t>
            </a:r>
            <a:r>
              <a:rPr lang="ru-RU" dirty="0" smtClean="0"/>
              <a:t>больше равно, меньше равно</a:t>
            </a:r>
          </a:p>
          <a:p>
            <a:pPr lvl="1"/>
            <a:r>
              <a:rPr lang="ru-RU" dirty="0" smtClean="0"/>
              <a:t>== равно</a:t>
            </a:r>
          </a:p>
          <a:p>
            <a:pPr lvl="1"/>
            <a:r>
              <a:rPr lang="ru-RU" dirty="0" smtClean="0"/>
              <a:t>!= не равно</a:t>
            </a:r>
          </a:p>
          <a:p>
            <a:pPr lvl="1"/>
            <a:r>
              <a:rPr lang="ru-RU" dirty="0" smtClean="0"/>
              <a:t>=== строгое равенство</a:t>
            </a:r>
            <a:endParaRPr lang="ru-RU" dirty="0"/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7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bs"/>
</p:tagLst>
</file>

<file path=ppt/theme/theme1.xml><?xml version="1.0" encoding="utf-8"?>
<a:theme xmlns:a="http://schemas.openxmlformats.org/drawingml/2006/main" name="inner2">
  <a:themeElements>
    <a:clrScheme name="IBS">
      <a:dk1>
        <a:srgbClr val="003864"/>
      </a:dk1>
      <a:lt1>
        <a:srgbClr val="FFFFFF"/>
      </a:lt1>
      <a:dk2>
        <a:srgbClr val="2E8DBE"/>
      </a:dk2>
      <a:lt2>
        <a:srgbClr val="7F7F7F"/>
      </a:lt2>
      <a:accent1>
        <a:srgbClr val="1D88B4"/>
      </a:accent1>
      <a:accent2>
        <a:srgbClr val="BCC300"/>
      </a:accent2>
      <a:accent3>
        <a:srgbClr val="FF6000"/>
      </a:accent3>
      <a:accent4>
        <a:srgbClr val="A2375D"/>
      </a:accent4>
      <a:accent5>
        <a:srgbClr val="23B3BC"/>
      </a:accent5>
      <a:accent6>
        <a:srgbClr val="1C2B48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12032</TotalTime>
  <Words>1626</Words>
  <Application>Microsoft Office PowerPoint</Application>
  <PresentationFormat>Экран (16:9)</PresentationFormat>
  <Paragraphs>314</Paragraphs>
  <Slides>46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47" baseType="lpstr">
      <vt:lpstr>inner2</vt:lpstr>
      <vt:lpstr>JavaScript</vt:lpstr>
      <vt:lpstr>JavaScript</vt:lpstr>
      <vt:lpstr>Спецификации JS</vt:lpstr>
      <vt:lpstr>Движок JavaScript</vt:lpstr>
      <vt:lpstr>Движки JS</vt:lpstr>
      <vt:lpstr>Что умеет JS?</vt:lpstr>
      <vt:lpstr>Типы данных JS</vt:lpstr>
      <vt:lpstr>Основные операторы JS</vt:lpstr>
      <vt:lpstr>Операторы сравнения и логические значения JS</vt:lpstr>
      <vt:lpstr>Условные операторы JS</vt:lpstr>
      <vt:lpstr>Логические операторы JS</vt:lpstr>
      <vt:lpstr>Циклы JS</vt:lpstr>
      <vt:lpstr>Функции JS</vt:lpstr>
      <vt:lpstr>Объект JS</vt:lpstr>
      <vt:lpstr>Создание объекта в JS</vt:lpstr>
      <vt:lpstr>Массивы JS</vt:lpstr>
      <vt:lpstr>Область видимости JS</vt:lpstr>
      <vt:lpstr>Область видимости JS</vt:lpstr>
      <vt:lpstr>Замыкания JS</vt:lpstr>
      <vt:lpstr>Замыкания JS</vt:lpstr>
      <vt:lpstr>Замыкания JS</vt:lpstr>
      <vt:lpstr>Замыкания JS</vt:lpstr>
      <vt:lpstr>Замыкания JS</vt:lpstr>
      <vt:lpstr>ООП в функциональном стиле JS</vt:lpstr>
      <vt:lpstr>ООП в прототипном стиле JS</vt:lpstr>
      <vt:lpstr>ООП в прототипном стиле JS</vt:lpstr>
      <vt:lpstr>Mixin в JS (Примеси)</vt:lpstr>
      <vt:lpstr>Mixin в JS (Примеси)</vt:lpstr>
      <vt:lpstr>Mixin в JS (Примеси)</vt:lpstr>
      <vt:lpstr>Ajax</vt:lpstr>
      <vt:lpstr>Ajax</vt:lpstr>
      <vt:lpstr>Ajax</vt:lpstr>
      <vt:lpstr>Концепция Same Origin</vt:lpstr>
      <vt:lpstr>Концепция Same Origin</vt:lpstr>
      <vt:lpstr>JSON</vt:lpstr>
      <vt:lpstr>JSON</vt:lpstr>
      <vt:lpstr>JSON</vt:lpstr>
      <vt:lpstr>JSON в JS</vt:lpstr>
      <vt:lpstr>Окружение: DOM, BOM и JS</vt:lpstr>
      <vt:lpstr>Объектная модель документа (DOM)</vt:lpstr>
      <vt:lpstr>Объектная модель браузера (BOM)</vt:lpstr>
      <vt:lpstr>Поиск: getElement* и querySelector*</vt:lpstr>
      <vt:lpstr>Поиск: getElement* и querySelector*</vt:lpstr>
      <vt:lpstr>Ещё варианты функций</vt:lpstr>
      <vt:lpstr>JS на сервере?</vt:lpstr>
      <vt:lpstr>Node JS</vt:lpstr>
    </vt:vector>
  </TitlesOfParts>
  <Company>HQ-IB-SCCM-01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Гниломедов Павел Павлович</dc:creator>
  <cp:lastModifiedBy>Уткин Денис Вячеславович</cp:lastModifiedBy>
  <cp:revision>546</cp:revision>
  <cp:lastPrinted>2014-03-14T08:23:41Z</cp:lastPrinted>
  <dcterms:created xsi:type="dcterms:W3CDTF">2013-12-23T07:41:29Z</dcterms:created>
  <dcterms:modified xsi:type="dcterms:W3CDTF">2018-10-25T05:53:41Z</dcterms:modified>
</cp:coreProperties>
</file>