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56" r:id="rId2"/>
    <p:sldId id="498" r:id="rId3"/>
    <p:sldId id="499" r:id="rId4"/>
    <p:sldId id="500" r:id="rId5"/>
    <p:sldId id="502" r:id="rId6"/>
    <p:sldId id="503" r:id="rId7"/>
    <p:sldId id="504" r:id="rId8"/>
    <p:sldId id="505" r:id="rId9"/>
    <p:sldId id="506" r:id="rId10"/>
    <p:sldId id="501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</p:sldIdLst>
  <p:sldSz cx="9144000" cy="5143500" type="screen16x9"/>
  <p:notesSz cx="6881813" cy="9296400"/>
  <p:custDataLst>
    <p:tags r:id="rId2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81">
          <p15:clr>
            <a:srgbClr val="A4A3A4"/>
          </p15:clr>
        </p15:guide>
        <p15:guide id="2" orient="horz" pos="486">
          <p15:clr>
            <a:srgbClr val="A4A3A4"/>
          </p15:clr>
        </p15:guide>
        <p15:guide id="3" orient="horz" pos="78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395">
          <p15:clr>
            <a:srgbClr val="A4A3A4"/>
          </p15:clr>
        </p15:guide>
        <p15:guide id="6" pos="113">
          <p15:clr>
            <a:srgbClr val="A4A3A4"/>
          </p15:clr>
        </p15:guide>
        <p15:guide id="7" pos="5647">
          <p15:clr>
            <a:srgbClr val="A4A3A4"/>
          </p15:clr>
        </p15:guide>
        <p15:guide id="8" orient="horz" pos="940">
          <p15:clr>
            <a:srgbClr val="A4A3A4"/>
          </p15:clr>
        </p15:guide>
        <p15:guide id="9" orient="horz" pos="1121">
          <p15:clr>
            <a:srgbClr val="A4A3A4"/>
          </p15:clr>
        </p15:guide>
        <p15:guide id="10" orient="horz" pos="2573">
          <p15:clr>
            <a:srgbClr val="A4A3A4"/>
          </p15:clr>
        </p15:guide>
        <p15:guide id="11" pos="5103">
          <p15:clr>
            <a:srgbClr val="A4A3A4"/>
          </p15:clr>
        </p15:guide>
        <p15:guide id="12" pos="57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F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547" autoAdjust="0"/>
    <p:restoredTop sz="87050" autoAdjust="0"/>
  </p:normalViewPr>
  <p:slideViewPr>
    <p:cSldViewPr showGuides="1">
      <p:cViewPr varScale="1">
        <p:scale>
          <a:sx n="118" d="100"/>
          <a:sy n="118" d="100"/>
        </p:scale>
        <p:origin x="-278" y="-62"/>
      </p:cViewPr>
      <p:guideLst>
        <p:guide orient="horz" pos="2981"/>
        <p:guide orient="horz" pos="486"/>
        <p:guide orient="horz" pos="78"/>
        <p:guide orient="horz"/>
        <p:guide orient="horz" pos="395"/>
        <p:guide orient="horz" pos="940"/>
        <p:guide orient="horz" pos="1121"/>
        <p:guide orient="horz" pos="2573"/>
        <p:guide pos="113"/>
        <p:guide pos="5647"/>
        <p:guide pos="5103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8E3EE-90D6-4746-8CAA-63E055EC4BC0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A1AF2-032F-4D33-81AC-86A51936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02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AE0CB-6708-48DD-9552-65B8845EE2D1}" type="datetimeFigureOut">
              <a:rPr lang="ru-RU" smtClean="0"/>
              <a:t>26.10.2018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BF22-581F-4FF5-A906-637CBDBEC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59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Удобно</a:t>
            </a:r>
            <a:r>
              <a:rPr lang="ru-RU" baseline="0" dirty="0" smtClean="0"/>
              <a:t> сесть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BF22-581F-4FF5-A906-637CBDBEC9B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2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3568" y="1707654"/>
            <a:ext cx="7056784" cy="792088"/>
          </a:xfrm>
          <a:prstGeom prst="rect">
            <a:avLst/>
          </a:prstGeom>
        </p:spPr>
        <p:txBody>
          <a:bodyPr vert="horz" lIns="0" tIns="45720" rIns="90000" bIns="45720" rtlCol="0" anchor="ctr" anchorCtr="0">
            <a:noAutofit/>
          </a:bodyPr>
          <a:lstStyle>
            <a:lvl1pPr>
              <a:defRPr lang="ru-RU" sz="2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2643759"/>
            <a:ext cx="6048672" cy="53011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180000" indent="-180000">
              <a:buNone/>
              <a:defRPr lang="ru-RU" sz="2000" b="1" i="1" dirty="0"/>
            </a:lvl1pPr>
          </a:lstStyle>
          <a:p>
            <a:pPr marL="0" lvl="0" indent="0"/>
            <a:r>
              <a:rPr lang="ru-RU" dirty="0" smtClean="0"/>
              <a:t>Подзаголовок презентации</a:t>
            </a:r>
            <a:endParaRPr lang="ru-RU" dirty="0"/>
          </a:p>
        </p:txBody>
      </p:sp>
      <p:sp>
        <p:nvSpPr>
          <p:cNvPr id="15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3435846"/>
            <a:ext cx="3240360" cy="232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00" indent="-180000">
              <a:buNone/>
              <a:defRPr lang="ru-RU" sz="1200" b="0" dirty="0" smtClean="0"/>
            </a:lvl1pPr>
          </a:lstStyle>
          <a:p>
            <a:pPr marL="0" lvl="0" indent="0"/>
            <a:r>
              <a:rPr lang="ru-RU" dirty="0" smtClean="0"/>
              <a:t>ФИО</a:t>
            </a:r>
          </a:p>
        </p:txBody>
      </p:sp>
      <p:pic>
        <p:nvPicPr>
          <p:cNvPr id="7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9" y="339503"/>
            <a:ext cx="1224136" cy="12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65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4342278"/>
              </p:ext>
            </p:extLst>
          </p:nvPr>
        </p:nvGraphicFramePr>
        <p:xfrm>
          <a:off x="184653" y="771523"/>
          <a:ext cx="8779960" cy="412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90"/>
                <a:gridCol w="2194990"/>
                <a:gridCol w="2194990"/>
                <a:gridCol w="219499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Пример названия</a:t>
                      </a:r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Пример</a:t>
                      </a:r>
                      <a:r>
                        <a:rPr lang="ru-RU" sz="1400" baseline="0" dirty="0" smtClean="0"/>
                        <a:t> текста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Пример </a:t>
                      </a:r>
                      <a:r>
                        <a:rPr lang="ru-RU" sz="1400" dirty="0" err="1" smtClean="0"/>
                        <a:t>буллета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1,345,000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12,2</a:t>
                      </a:r>
                      <a:r>
                        <a:rPr lang="ru-RU" sz="1400" baseline="0" dirty="0" smtClean="0"/>
                        <a:t> %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796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три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1131590"/>
            <a:ext cx="2808436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156177" y="1131590"/>
            <a:ext cx="2791423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4"/>
          </p:nvPr>
        </p:nvSpPr>
        <p:spPr>
          <a:xfrm>
            <a:off x="3178624" y="1131590"/>
            <a:ext cx="2808312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77924" y="771551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</a:t>
            </a:r>
            <a:r>
              <a:rPr lang="ru-RU" sz="1400" b="1" baseline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167844" y="771525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57764" y="771499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1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205199" y="771524"/>
            <a:ext cx="6759414" cy="1872234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defRPr sz="1600"/>
            </a:lvl1pPr>
            <a:lvl2pPr marL="450850" indent="-179388">
              <a:defRPr sz="1400"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14" hasCustomPrompt="1"/>
          </p:nvPr>
        </p:nvSpPr>
        <p:spPr>
          <a:xfrm>
            <a:off x="2195737" y="2787651"/>
            <a:ext cx="6768877" cy="1944688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68288" indent="-179388">
              <a:defRPr sz="1600"/>
            </a:lvl1pPr>
            <a:lvl2pPr marL="444500" indent="-179388">
              <a:defRPr sz="1400"/>
            </a:lvl2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79388" y="771525"/>
            <a:ext cx="2016348" cy="18722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73526" y="2787651"/>
            <a:ext cx="2016348" cy="194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3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195737" y="771526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10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2198743" y="2139703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12" name="Объект 6"/>
          <p:cNvSpPr>
            <a:spLocks noGrp="1"/>
          </p:cNvSpPr>
          <p:nvPr>
            <p:ph sz="quarter" idx="15" hasCustomPrompt="1"/>
          </p:nvPr>
        </p:nvSpPr>
        <p:spPr>
          <a:xfrm>
            <a:off x="2198743" y="3508178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79388" y="771526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79388" y="2139703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79388" y="3507880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5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3568" y="1707654"/>
            <a:ext cx="7056784" cy="792088"/>
          </a:xfrm>
          <a:prstGeom prst="rect">
            <a:avLst/>
          </a:prstGeom>
        </p:spPr>
        <p:txBody>
          <a:bodyPr vert="horz" lIns="0" tIns="45720" rIns="90000" bIns="45720" rtlCol="0" anchor="ctr" anchorCtr="0">
            <a:noAutofit/>
          </a:bodyPr>
          <a:lstStyle>
            <a:lvl1pPr>
              <a:defRPr lang="ru-RU" sz="2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77739"/>
            <a:ext cx="6048672" cy="53011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180000" indent="-180000">
              <a:buNone/>
              <a:defRPr lang="ru-RU" sz="2000" b="1" i="1" dirty="0"/>
            </a:lvl1pPr>
          </a:lstStyle>
          <a:p>
            <a:pPr marL="0" lvl="0" indent="0"/>
            <a:r>
              <a:rPr lang="ru-RU" dirty="0" smtClean="0"/>
              <a:t>Тема раздела</a:t>
            </a:r>
            <a:endParaRPr lang="ru-RU" dirty="0"/>
          </a:p>
        </p:txBody>
      </p:sp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9" y="339503"/>
            <a:ext cx="1224136" cy="12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369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5"/>
            <a:ext cx="8136904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396078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lang="ru-RU" dirty="0" smtClean="0"/>
            </a:lvl1pPr>
            <a:lvl2pPr>
              <a:defRPr lang="ru-RU" dirty="0" smtClean="0"/>
            </a:lvl2pPr>
            <a:lvl3pPr>
              <a:defRPr lang="ru-RU" dirty="0" smtClean="0"/>
            </a:lvl3pPr>
            <a:lvl4pPr>
              <a:defRPr lang="ru-RU" dirty="0" smtClean="0"/>
            </a:lvl4pPr>
            <a:lvl5pPr>
              <a:defRPr lang="ru-RU" dirty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9077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4"/>
            <a:ext cx="4176588" cy="3960813"/>
          </a:xfrm>
          <a:prstGeom prst="rect">
            <a:avLst/>
          </a:prstGeom>
        </p:spPr>
        <p:txBody>
          <a:bodyPr/>
          <a:lstStyle>
            <a:lvl1pPr>
              <a:defRPr lang="ru-RU" sz="1600" dirty="0" smtClean="0"/>
            </a:lvl1pPr>
            <a:lvl2pPr>
              <a:defRPr lang="ru-RU" sz="1400" dirty="0" smtClean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788024" y="771524"/>
            <a:ext cx="4164708" cy="3960813"/>
          </a:xfrm>
          <a:prstGeom prst="rect">
            <a:avLst/>
          </a:prstGeom>
        </p:spPr>
        <p:txBody>
          <a:bodyPr/>
          <a:lstStyle>
            <a:lvl1pPr>
              <a:defRPr lang="ru-RU" sz="1600" dirty="0" smtClean="0"/>
            </a:lvl1pPr>
            <a:lvl2pPr>
              <a:defRPr lang="ru-RU" sz="1400" dirty="0" smtClean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452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9" y="771525"/>
            <a:ext cx="878522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179389" y="2787651"/>
            <a:ext cx="878522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0411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4"/>
            <a:ext cx="4320604" cy="396081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5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44010" y="2859782"/>
            <a:ext cx="4320605" cy="187255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2774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6"/>
            <a:ext cx="4320604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6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179388" y="2787651"/>
            <a:ext cx="4320604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4644010" y="2787651"/>
            <a:ext cx="432060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6133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9" y="771525"/>
            <a:ext cx="878522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179388" y="2787651"/>
            <a:ext cx="4320604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44010" y="2787651"/>
            <a:ext cx="432060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59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5580" y="771525"/>
            <a:ext cx="4324413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5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179389" y="2787651"/>
            <a:ext cx="878522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64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file:///C:\PowerLexis\IBS%20presentation%20panel\Resources\for_gallery\&#1051;&#1086;&#1075;&#1086;&#1090;&#1080;&#1087;&#1099;%20IBS\1_ibs.jpg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6"/>
          <p:cNvCxnSpPr/>
          <p:nvPr/>
        </p:nvCxnSpPr>
        <p:spPr>
          <a:xfrm>
            <a:off x="8532440" y="4948014"/>
            <a:ext cx="0" cy="1214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70808" y="4876006"/>
            <a:ext cx="493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3D3DCA4-E448-4B55-BA6C-ACD15D09D46E}" type="slidenum">
              <a:rPr lang="ru-RU" sz="900" smtClean="0">
                <a:solidFill>
                  <a:srgbClr val="818286"/>
                </a:solidFill>
              </a:rPr>
              <a:pPr algn="r"/>
              <a:t>‹#›</a:t>
            </a:fld>
            <a:endParaRPr lang="ru-RU" sz="900" dirty="0">
              <a:solidFill>
                <a:srgbClr val="818286"/>
              </a:solidFill>
            </a:endParaRPr>
          </a:p>
        </p:txBody>
      </p:sp>
      <p:pic>
        <p:nvPicPr>
          <p:cNvPr id="11" name="Picture 12" descr="2.png"/>
          <p:cNvPicPr>
            <a:picLocks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4" y="5098947"/>
            <a:ext cx="9144000" cy="65092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16" r:link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04" y="123478"/>
            <a:ext cx="503505" cy="5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6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3" r:id="rId2"/>
    <p:sldLayoutId id="2147483665" r:id="rId3"/>
    <p:sldLayoutId id="2147483668" r:id="rId4"/>
    <p:sldLayoutId id="2147483692" r:id="rId5"/>
    <p:sldLayoutId id="2147483688" r:id="rId6"/>
    <p:sldLayoutId id="2147483689" r:id="rId7"/>
    <p:sldLayoutId id="2147483690" r:id="rId8"/>
    <p:sldLayoutId id="2147483691" r:id="rId9"/>
    <p:sldLayoutId id="2147483666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26987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Введение, сравнение, практика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Денис Уткин, г. Пермь, октябрь 2018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3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вставки элементов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 fontScale="92500" lnSpcReduction="10000"/>
          </a:bodyPr>
          <a:lstStyle/>
          <a:p>
            <a:r>
              <a:rPr lang="en-US" b="0" i="1" dirty="0"/>
              <a:t>append(HTML), append(jQuery), append(</a:t>
            </a:r>
            <a:r>
              <a:rPr lang="en-US" b="0" i="1" dirty="0" err="1"/>
              <a:t>HTMLElement</a:t>
            </a:r>
            <a:r>
              <a:rPr lang="en-US" b="0" i="1" dirty="0" smtClean="0"/>
              <a:t>[])</a:t>
            </a:r>
            <a:r>
              <a:rPr lang="ru-RU" b="0" i="1" dirty="0" smtClean="0"/>
              <a:t> - </a:t>
            </a:r>
            <a:r>
              <a:rPr lang="ru-RU" b="0" dirty="0"/>
              <a:t>Вставляет указанные элементы в качестве последних дочерних элементов во все выбранные </a:t>
            </a:r>
            <a:r>
              <a:rPr lang="ru-RU" b="0" dirty="0" smtClean="0"/>
              <a:t>элементы</a:t>
            </a:r>
          </a:p>
          <a:p>
            <a:r>
              <a:rPr lang="en-US" b="0" i="1" dirty="0"/>
              <a:t>prepend(HTML), prepend(jQuery), prepend(</a:t>
            </a:r>
            <a:r>
              <a:rPr lang="en-US" b="0" i="1" dirty="0" err="1"/>
              <a:t>HTMLElement</a:t>
            </a:r>
            <a:r>
              <a:rPr lang="en-US" b="0" i="1" dirty="0" smtClean="0"/>
              <a:t>[])</a:t>
            </a:r>
            <a:r>
              <a:rPr lang="ru-RU" b="0" i="1" dirty="0" smtClean="0"/>
              <a:t> - </a:t>
            </a:r>
            <a:r>
              <a:rPr lang="ru-RU" b="0" dirty="0"/>
              <a:t>Вставляет указанные элементы в качестве первых дочерних элементов во все выбранные </a:t>
            </a:r>
            <a:r>
              <a:rPr lang="ru-RU" b="0" dirty="0" smtClean="0"/>
              <a:t>элементы</a:t>
            </a:r>
          </a:p>
          <a:p>
            <a:r>
              <a:rPr lang="en-US" b="0" i="1" dirty="0"/>
              <a:t>appendTo(jQuery), </a:t>
            </a:r>
            <a:r>
              <a:rPr lang="en-US" b="0" i="1" dirty="0" err="1"/>
              <a:t>appendTo</a:t>
            </a:r>
            <a:r>
              <a:rPr lang="en-US" b="0" i="1" dirty="0"/>
              <a:t>(</a:t>
            </a:r>
            <a:r>
              <a:rPr lang="en-US" b="0" i="1" dirty="0" err="1"/>
              <a:t>HTMLElement</a:t>
            </a:r>
            <a:r>
              <a:rPr lang="en-US" b="0" i="1" dirty="0" smtClean="0"/>
              <a:t>[])</a:t>
            </a:r>
            <a:r>
              <a:rPr lang="ru-RU" b="0" i="1" dirty="0" smtClean="0"/>
              <a:t> - </a:t>
            </a:r>
            <a:r>
              <a:rPr lang="ru-RU" b="0" dirty="0"/>
              <a:t>Вставляет элементы, содержащиеся в объекте </a:t>
            </a:r>
            <a:r>
              <a:rPr lang="ru-RU" b="0" dirty="0"/>
              <a:t>jQuery</a:t>
            </a:r>
            <a:r>
              <a:rPr lang="ru-RU" b="0" dirty="0"/>
              <a:t>, в качестве последних дочерних элементов в элементы, заданные </a:t>
            </a:r>
            <a:r>
              <a:rPr lang="ru-RU" b="0" dirty="0" smtClean="0"/>
              <a:t>аргументом</a:t>
            </a:r>
          </a:p>
          <a:p>
            <a:r>
              <a:rPr lang="en-US" b="0" i="1" dirty="0"/>
              <a:t>prependTo(HTML), prependTo(jQuery), </a:t>
            </a:r>
            <a:r>
              <a:rPr lang="en-US" b="0" i="1" dirty="0" err="1"/>
              <a:t>prependTo</a:t>
            </a:r>
            <a:r>
              <a:rPr lang="en-US" b="0" i="1" dirty="0"/>
              <a:t>(</a:t>
            </a:r>
            <a:r>
              <a:rPr lang="en-US" b="0" i="1" dirty="0" err="1"/>
              <a:t>HTMLElement</a:t>
            </a:r>
            <a:r>
              <a:rPr lang="en-US" b="0" i="1" dirty="0" smtClean="0"/>
              <a:t>[])</a:t>
            </a:r>
            <a:r>
              <a:rPr lang="ru-RU" b="0" i="1" dirty="0" smtClean="0"/>
              <a:t> - </a:t>
            </a:r>
            <a:r>
              <a:rPr lang="ru-RU" b="0" dirty="0"/>
              <a:t>Вставляет элементы, содержащиеся в объекте </a:t>
            </a:r>
            <a:r>
              <a:rPr lang="ru-RU" b="0" dirty="0"/>
              <a:t>jQuery</a:t>
            </a:r>
            <a:r>
              <a:rPr lang="ru-RU" b="0" dirty="0"/>
              <a:t>, в качестве первых дочерних элементов в элементы, заданные </a:t>
            </a:r>
            <a:r>
              <a:rPr lang="ru-RU" b="0" dirty="0" smtClean="0"/>
              <a:t>аргументом</a:t>
            </a:r>
          </a:p>
          <a:p>
            <a:r>
              <a:rPr lang="en-US" b="0" i="1" dirty="0"/>
              <a:t>append(</a:t>
            </a:r>
            <a:r>
              <a:rPr lang="ru-RU" b="0" i="1" dirty="0"/>
              <a:t>функция), </a:t>
            </a:r>
            <a:r>
              <a:rPr lang="en-US" b="0" i="1" dirty="0"/>
              <a:t>prepend(</a:t>
            </a:r>
            <a:r>
              <a:rPr lang="ru-RU" b="0" i="1" dirty="0"/>
              <a:t>функция</a:t>
            </a:r>
            <a:r>
              <a:rPr lang="ru-RU" b="0" i="1" dirty="0" smtClean="0"/>
              <a:t>) - </a:t>
            </a:r>
            <a:r>
              <a:rPr lang="ru-RU" b="0" dirty="0"/>
              <a:t>Добавляет результат, возвращаемый функцией, в окончание или начало содержимого каждого из элементов, содержащихся в объекте </a:t>
            </a:r>
            <a:r>
              <a:rPr lang="ru-RU" b="0" dirty="0"/>
              <a:t>jQuery</a:t>
            </a:r>
            <a:endParaRPr lang="ru-RU" b="0" dirty="0" smtClean="0"/>
          </a:p>
        </p:txBody>
      </p:sp>
    </p:spTree>
    <p:extLst>
      <p:ext uri="{BB962C8B-B14F-4D97-AF65-F5344CB8AC3E}">
        <p14:creationId xmlns:p14="http://schemas.microsoft.com/office/powerpoint/2010/main" val="1209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в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/>
          </a:bodyPr>
          <a:lstStyle/>
          <a:p>
            <a:r>
              <a:rPr lang="ru-RU" b="0" dirty="0"/>
              <a:t>Плагин </a:t>
            </a:r>
            <a:r>
              <a:rPr lang="ru-RU" b="0" i="1" dirty="0"/>
              <a:t>jQuery Templates</a:t>
            </a:r>
            <a:r>
              <a:rPr lang="ru-RU" b="0" dirty="0"/>
              <a:t> – это «движок шаблонов», работающий на стороне клиента как расширение </a:t>
            </a:r>
            <a:r>
              <a:rPr lang="ru-RU" b="0" i="1" dirty="0"/>
              <a:t>jQuery</a:t>
            </a:r>
            <a:r>
              <a:rPr lang="ru-RU" b="0" dirty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0" dirty="0"/>
              <a:t>Этот плагин помогает показать в браузере данные, которые находятся в объектах и массивах JavaScript, избавляя вас от рутинных операций по созданию HTML-кода, экранированию специальных символов и т.п. </a:t>
            </a:r>
            <a:r>
              <a:rPr lang="ru-RU" b="0" dirty="0"/>
              <a:t>Кроме того, он обладает очень интересными возможностями – например, позволяет обновлять созданный с его помощью HTML-код при изменении исходных данных</a:t>
            </a:r>
            <a:r>
              <a:rPr lang="ru-RU" b="0" dirty="0" smtClean="0"/>
              <a:t>.</a:t>
            </a:r>
          </a:p>
          <a:p>
            <a:endParaRPr lang="ru-RU" b="0" dirty="0"/>
          </a:p>
          <a:p>
            <a:r>
              <a:rPr lang="en-US" b="0" dirty="0"/>
              <a:t>https://github.com/BorisMoore/jquery-tmpl</a:t>
            </a:r>
            <a:endParaRPr lang="ru-RU" b="0" dirty="0" smtClean="0"/>
          </a:p>
        </p:txBody>
      </p:sp>
    </p:spTree>
    <p:extLst>
      <p:ext uri="{BB962C8B-B14F-4D97-AF65-F5344CB8AC3E}">
        <p14:creationId xmlns:p14="http://schemas.microsoft.com/office/powerpoint/2010/main" val="374459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в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/>
          </a:bodyPr>
          <a:lstStyle/>
          <a:p>
            <a:r>
              <a:rPr lang="en-US" b="0" dirty="0"/>
              <a:t>--</a:t>
            </a:r>
            <a:r>
              <a:rPr lang="en-US" b="0" dirty="0" smtClean="0"/>
              <a:t>allow-file-access-from-files</a:t>
            </a:r>
            <a:r>
              <a:rPr lang="ru-RU" b="0" dirty="0" smtClean="0"/>
              <a:t> чтобы загружать шаблоны из другого файла</a:t>
            </a:r>
            <a:endParaRPr lang="ru-RU" b="0" dirty="0" smtClean="0"/>
          </a:p>
        </p:txBody>
      </p:sp>
    </p:spTree>
    <p:extLst>
      <p:ext uri="{BB962C8B-B14F-4D97-AF65-F5344CB8AC3E}">
        <p14:creationId xmlns:p14="http://schemas.microsoft.com/office/powerpoint/2010/main" val="40141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Особенность в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/>
          </a:bodyPr>
          <a:lstStyle/>
          <a:p>
            <a:r>
              <a:rPr lang="en-US" b="0" dirty="0"/>
              <a:t>--</a:t>
            </a:r>
            <a:r>
              <a:rPr lang="en-US" b="0" dirty="0" smtClean="0"/>
              <a:t>allow-file-access-from-files</a:t>
            </a:r>
            <a:r>
              <a:rPr lang="ru-RU" b="0" dirty="0" smtClean="0"/>
              <a:t> чтобы загружать шаблоны из другого файла нужно добавить в параметры загрузки </a:t>
            </a:r>
            <a:r>
              <a:rPr lang="en-US" b="0" dirty="0" smtClean="0"/>
              <a:t>Chrome</a:t>
            </a:r>
            <a:endParaRPr lang="ru-RU" b="0" dirty="0" smtClean="0"/>
          </a:p>
        </p:txBody>
      </p:sp>
    </p:spTree>
    <p:extLst>
      <p:ext uri="{BB962C8B-B14F-4D97-AF65-F5344CB8AC3E}">
        <p14:creationId xmlns:p14="http://schemas.microsoft.com/office/powerpoint/2010/main" val="29643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Template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/>
          </a:bodyPr>
          <a:lstStyle/>
          <a:p>
            <a:r>
              <a:rPr lang="ru-RU" b="0" dirty="0" smtClean="0"/>
              <a:t>Выражения</a:t>
            </a:r>
            <a:endParaRPr lang="en-US" b="0" dirty="0" smtClean="0"/>
          </a:p>
          <a:p>
            <a:pPr lvl="1"/>
            <a:r>
              <a:rPr lang="ru-RU" dirty="0"/>
              <a:t>Для подстановки в шаблон значений используется тег </a:t>
            </a:r>
            <a:r>
              <a:rPr lang="ru-RU" i="1" dirty="0" smtClean="0"/>
              <a:t>${...}</a:t>
            </a:r>
            <a:endParaRPr lang="en-US" i="1" dirty="0" smtClean="0"/>
          </a:p>
          <a:p>
            <a:pPr lvl="1"/>
            <a:r>
              <a:rPr lang="en-US" dirty="0"/>
              <a:t>&lt;h2&gt; ${title} &lt;/h2</a:t>
            </a:r>
            <a:r>
              <a:rPr lang="en-US" dirty="0" smtClean="0"/>
              <a:t>&gt;</a:t>
            </a:r>
          </a:p>
          <a:p>
            <a:r>
              <a:rPr lang="ru-RU" b="0" dirty="0"/>
              <a:t>Использование </a:t>
            </a:r>
            <a:r>
              <a:rPr lang="ru-RU" b="0" dirty="0" smtClean="0"/>
              <a:t>выражений</a:t>
            </a:r>
            <a:r>
              <a:rPr lang="en-US" b="0" dirty="0" smtClean="0"/>
              <a:t> </a:t>
            </a:r>
            <a:r>
              <a:rPr lang="ru-RU" b="0" dirty="0" smtClean="0"/>
              <a:t>из </a:t>
            </a:r>
            <a:r>
              <a:rPr lang="en-US" b="0" dirty="0" smtClean="0"/>
              <a:t>JavaScript</a:t>
            </a:r>
            <a:endParaRPr lang="ru-RU" b="0" dirty="0" smtClean="0"/>
          </a:p>
          <a:p>
            <a:pPr lvl="1"/>
            <a:r>
              <a:rPr lang="en-US" dirty="0"/>
              <a:t>&lt;p&gt; </a:t>
            </a:r>
            <a:r>
              <a:rPr lang="ru-RU" dirty="0"/>
              <a:t>Бюджет: $${(</a:t>
            </a:r>
            <a:r>
              <a:rPr lang="en-US" dirty="0"/>
              <a:t>budget / 1000000).toFixed(0)} </a:t>
            </a:r>
            <a:r>
              <a:rPr lang="ru-RU" dirty="0"/>
              <a:t>млн.&lt;</a:t>
            </a:r>
            <a:r>
              <a:rPr lang="en-US" dirty="0"/>
              <a:t>br /&gt; </a:t>
            </a:r>
            <a:r>
              <a:rPr lang="ru-RU" dirty="0"/>
              <a:t>Сборы: $${(</a:t>
            </a:r>
            <a:r>
              <a:rPr lang="en-US" dirty="0"/>
              <a:t>grossRevenue / 1000000).toFixed(1)} </a:t>
            </a:r>
            <a:r>
              <a:rPr lang="ru-RU" dirty="0"/>
              <a:t>млн. &lt;/</a:t>
            </a:r>
            <a:r>
              <a:rPr lang="en-US" dirty="0"/>
              <a:t>p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8637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Template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/>
          </a:bodyPr>
          <a:lstStyle/>
          <a:p>
            <a:r>
              <a:rPr lang="ru-RU" b="0" dirty="0"/>
              <a:t>Внутри выражений вы можете обращаться к текущему экземпляру шаблона через переменную </a:t>
            </a:r>
            <a:r>
              <a:rPr lang="ru-RU" b="0" i="1" dirty="0"/>
              <a:t>$item</a:t>
            </a:r>
            <a:r>
              <a:rPr lang="ru-RU" b="0" dirty="0"/>
              <a:t>, а для обращения к текущему элементу данных – переменную </a:t>
            </a:r>
            <a:r>
              <a:rPr lang="ru-RU" b="0" i="1" dirty="0"/>
              <a:t>$data</a:t>
            </a:r>
            <a:r>
              <a:rPr lang="ru-RU" b="0" dirty="0"/>
              <a:t>.</a:t>
            </a:r>
            <a:endParaRPr lang="ru-RU" b="0" dirty="0" smtClean="0"/>
          </a:p>
          <a:p>
            <a:r>
              <a:rPr lang="ru-RU" b="0" dirty="0" smtClean="0"/>
              <a:t>Каждый </a:t>
            </a:r>
            <a:r>
              <a:rPr lang="ru-RU" b="0" dirty="0"/>
              <a:t>экземпляр шаблона содержит следующие поля:</a:t>
            </a:r>
            <a:r>
              <a:rPr lang="ru-RU" dirty="0"/>
              <a:t/>
            </a:r>
            <a:br>
              <a:rPr lang="ru-RU" dirty="0"/>
            </a:br>
            <a:r>
              <a:rPr lang="ru-RU" i="1" dirty="0"/>
              <a:t>data</a:t>
            </a:r>
            <a:r>
              <a:rPr lang="ru-RU" b="0" dirty="0"/>
              <a:t> – содержит ссылку на элемент данных, связанный с экземпляром шаблона;</a:t>
            </a:r>
          </a:p>
          <a:p>
            <a:r>
              <a:rPr lang="ru-RU" i="1" dirty="0"/>
              <a:t>tmpl</a:t>
            </a:r>
            <a:r>
              <a:rPr lang="ru-RU" b="0" dirty="0"/>
              <a:t> – содержит ссылку на скомпилированный шаблон, используемый для рендеринга;</a:t>
            </a:r>
          </a:p>
          <a:p>
            <a:r>
              <a:rPr lang="ru-RU" i="1" dirty="0"/>
              <a:t>parent</a:t>
            </a:r>
            <a:r>
              <a:rPr lang="ru-RU" b="0" dirty="0"/>
              <a:t> – если шаблон был вызван из другого шаблона с помощью тега </a:t>
            </a:r>
            <a:r>
              <a:rPr lang="ru-RU" b="0" i="1" dirty="0"/>
              <a:t>{{tmpl}}</a:t>
            </a:r>
            <a:r>
              <a:rPr lang="ru-RU" b="0" dirty="0"/>
              <a:t>, содержит ссылку на «родительcкий» экземпляр шаблона;</a:t>
            </a:r>
          </a:p>
          <a:p>
            <a:r>
              <a:rPr lang="ru-RU" i="1" dirty="0"/>
              <a:t>nodes</a:t>
            </a:r>
            <a:r>
              <a:rPr lang="ru-RU" b="0" dirty="0"/>
              <a:t> – после рендеринга содержит ссылки на HTML-элементы, порожденные в результате применения шаблона.</a:t>
            </a:r>
          </a:p>
          <a:p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91757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Template</a:t>
            </a:r>
            <a:r>
              <a:rPr lang="ru-RU" dirty="0" smtClean="0"/>
              <a:t> можно прокидывать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 fontScale="92500" lnSpcReduction="20000"/>
          </a:bodyPr>
          <a:lstStyle/>
          <a:p>
            <a:pPr marL="177800" lvl="1" indent="0">
              <a:buNone/>
            </a:pPr>
            <a:r>
              <a:rPr lang="en-US" b="0" dirty="0"/>
              <a:t>$(function () {</a:t>
            </a:r>
          </a:p>
          <a:p>
            <a:pPr marL="177800" lvl="1" indent="0">
              <a:buNone/>
            </a:pPr>
            <a:r>
              <a:rPr lang="en-US" b="0" dirty="0"/>
              <a:t>    $('#</a:t>
            </a:r>
            <a:r>
              <a:rPr lang="en-US" b="0" dirty="0" err="1"/>
              <a:t>movieTmpl</a:t>
            </a:r>
            <a:r>
              <a:rPr lang="en-US" b="0" dirty="0"/>
              <a:t>')</a:t>
            </a:r>
          </a:p>
          <a:p>
            <a:pPr marL="177800" lvl="1" indent="0">
              <a:buNone/>
            </a:pPr>
            <a:r>
              <a:rPr lang="en-US" b="0" dirty="0"/>
              <a:t>        .</a:t>
            </a:r>
            <a:r>
              <a:rPr lang="en-US" b="0" dirty="0" err="1"/>
              <a:t>tmpl</a:t>
            </a:r>
            <a:r>
              <a:rPr lang="en-US" b="0" dirty="0"/>
              <a:t>(</a:t>
            </a:r>
          </a:p>
          <a:p>
            <a:pPr marL="177800" lvl="1" indent="0">
              <a:buNone/>
            </a:pPr>
            <a:r>
              <a:rPr lang="en-US" b="0" dirty="0"/>
              <a:t>            </a:t>
            </a:r>
            <a:r>
              <a:rPr lang="en-US" b="0" dirty="0" err="1"/>
              <a:t>dataItems</a:t>
            </a:r>
            <a:r>
              <a:rPr lang="en-US" b="0" dirty="0"/>
              <a:t>,</a:t>
            </a:r>
          </a:p>
          <a:p>
            <a:pPr marL="177800" lvl="1" indent="0">
              <a:buNone/>
            </a:pPr>
            <a:r>
              <a:rPr lang="en-US" b="0" dirty="0"/>
              <a:t>            {</a:t>
            </a:r>
          </a:p>
          <a:p>
            <a:pPr marL="177800" lvl="1" indent="0">
              <a:buNone/>
            </a:pPr>
            <a:r>
              <a:rPr lang="en-US" b="0" dirty="0"/>
              <a:t>                </a:t>
            </a:r>
            <a:r>
              <a:rPr lang="en-US" b="0" dirty="0" err="1"/>
              <a:t>formatBudget</a:t>
            </a:r>
            <a:r>
              <a:rPr lang="en-US" b="0" dirty="0"/>
              <a:t>: function (value) {</a:t>
            </a:r>
          </a:p>
          <a:p>
            <a:pPr marL="177800" lvl="1" indent="0">
              <a:buNone/>
            </a:pPr>
            <a:r>
              <a:rPr lang="en-US" b="0" dirty="0"/>
              <a:t>                    return (value / 1000000).</a:t>
            </a:r>
            <a:r>
              <a:rPr lang="en-US" b="0" dirty="0" err="1"/>
              <a:t>toFixed</a:t>
            </a:r>
            <a:r>
              <a:rPr lang="en-US" b="0" dirty="0"/>
              <a:t>(0);</a:t>
            </a:r>
          </a:p>
          <a:p>
            <a:pPr marL="177800" lvl="1" indent="0">
              <a:buNone/>
            </a:pPr>
            <a:r>
              <a:rPr lang="en-US" b="0" dirty="0"/>
              <a:t>                },</a:t>
            </a:r>
          </a:p>
          <a:p>
            <a:pPr marL="177800" lvl="1" indent="0">
              <a:buNone/>
            </a:pPr>
            <a:r>
              <a:rPr lang="en-US" b="0" dirty="0"/>
              <a:t>                </a:t>
            </a:r>
            <a:r>
              <a:rPr lang="en-US" b="0" dirty="0" err="1"/>
              <a:t>formatGrossRevenue</a:t>
            </a:r>
            <a:r>
              <a:rPr lang="en-US" b="0" dirty="0"/>
              <a:t>: function (value) {</a:t>
            </a:r>
          </a:p>
          <a:p>
            <a:pPr marL="177800" lvl="1" indent="0">
              <a:buNone/>
            </a:pPr>
            <a:r>
              <a:rPr lang="en-US" b="0" dirty="0"/>
              <a:t>                    return (value / 1000000).</a:t>
            </a:r>
            <a:r>
              <a:rPr lang="en-US" b="0" dirty="0" err="1"/>
              <a:t>toFixed</a:t>
            </a:r>
            <a:r>
              <a:rPr lang="en-US" b="0" dirty="0"/>
              <a:t>(1);</a:t>
            </a:r>
          </a:p>
          <a:p>
            <a:pPr marL="177800" lvl="1" indent="0">
              <a:buNone/>
            </a:pPr>
            <a:r>
              <a:rPr lang="en-US" b="0" dirty="0"/>
              <a:t>                }</a:t>
            </a:r>
          </a:p>
          <a:p>
            <a:pPr marL="177800" lvl="1" indent="0">
              <a:buNone/>
            </a:pPr>
            <a:r>
              <a:rPr lang="en-US" b="0" dirty="0"/>
              <a:t>            })</a:t>
            </a:r>
          </a:p>
          <a:p>
            <a:pPr marL="177800" lvl="1" indent="0">
              <a:buNone/>
            </a:pPr>
            <a:r>
              <a:rPr lang="en-US" b="0" dirty="0"/>
              <a:t>        .</a:t>
            </a:r>
            <a:r>
              <a:rPr lang="en-US" b="0" dirty="0" err="1"/>
              <a:t>appendTo</a:t>
            </a:r>
            <a:r>
              <a:rPr lang="en-US" b="0" dirty="0"/>
              <a:t>('#</a:t>
            </a:r>
            <a:r>
              <a:rPr lang="en-US" b="0" dirty="0" err="1"/>
              <a:t>movieListBag</a:t>
            </a:r>
            <a:r>
              <a:rPr lang="en-US" b="0" dirty="0"/>
              <a:t>');</a:t>
            </a:r>
          </a:p>
          <a:p>
            <a:pPr marL="177800" lvl="1" indent="0">
              <a:buNone/>
            </a:pPr>
            <a:r>
              <a:rPr lang="en-US" b="0" dirty="0"/>
              <a:t>});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3031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 шаблон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/>
              <a:t>&lt;script id="</a:t>
            </a:r>
            <a:r>
              <a:rPr lang="en-US" b="0" dirty="0" err="1"/>
              <a:t>movieTmpl</a:t>
            </a:r>
            <a:r>
              <a:rPr lang="en-US" b="0" dirty="0"/>
              <a:t>" type="text/x-</a:t>
            </a:r>
            <a:r>
              <a:rPr lang="en-US" b="0" dirty="0" err="1"/>
              <a:t>jquery</a:t>
            </a:r>
            <a:r>
              <a:rPr lang="en-US" b="0" dirty="0"/>
              <a:t>-</a:t>
            </a:r>
            <a:r>
              <a:rPr lang="en-US" b="0" dirty="0" err="1"/>
              <a:t>tmpl</a:t>
            </a:r>
            <a:r>
              <a:rPr lang="en-US" b="0" dirty="0"/>
              <a:t>"&gt;</a:t>
            </a:r>
          </a:p>
          <a:p>
            <a:r>
              <a:rPr lang="en-US" b="0" dirty="0"/>
              <a:t>    &lt;div class="movie-bag"&gt;</a:t>
            </a:r>
          </a:p>
          <a:p>
            <a:r>
              <a:rPr lang="en-US" b="0" dirty="0"/>
              <a:t>        &lt;</a:t>
            </a:r>
            <a:r>
              <a:rPr lang="en-US" b="0" dirty="0" err="1"/>
              <a:t>img</a:t>
            </a:r>
            <a:r>
              <a:rPr lang="en-US" b="0" dirty="0"/>
              <a:t> </a:t>
            </a:r>
            <a:r>
              <a:rPr lang="en-US" b="0" dirty="0" err="1"/>
              <a:t>src</a:t>
            </a:r>
            <a:r>
              <a:rPr lang="en-US" b="0" dirty="0"/>
              <a:t>="Content/Thumbnails/${thumbnail}" class="thumbnail" /&gt;</a:t>
            </a:r>
          </a:p>
          <a:p>
            <a:r>
              <a:rPr lang="en-US" b="0" dirty="0"/>
              <a:t>        &lt;div class="base-info"&gt;</a:t>
            </a:r>
          </a:p>
          <a:p>
            <a:r>
              <a:rPr lang="en-US" b="0" dirty="0"/>
              <a:t>            &lt;h2&gt;</a:t>
            </a:r>
          </a:p>
          <a:p>
            <a:r>
              <a:rPr lang="en-US" b="0" dirty="0"/>
              <a:t>                ${title}</a:t>
            </a:r>
          </a:p>
          <a:p>
            <a:r>
              <a:rPr lang="en-US" b="0" dirty="0"/>
              <a:t>            &lt;/h2&gt;</a:t>
            </a:r>
          </a:p>
          <a:p>
            <a:r>
              <a:rPr lang="en-US" b="0" dirty="0"/>
              <a:t>            &lt;p&gt;</a:t>
            </a:r>
          </a:p>
          <a:p>
            <a:r>
              <a:rPr lang="en-US" b="0" dirty="0"/>
              <a:t>                </a:t>
            </a:r>
            <a:r>
              <a:rPr lang="ru-RU" b="0" dirty="0"/>
              <a:t>Режиссер: ${</a:t>
            </a:r>
            <a:r>
              <a:rPr lang="en-US" b="0" dirty="0"/>
              <a:t>director}&lt;</a:t>
            </a:r>
            <a:r>
              <a:rPr lang="en-US" b="0" dirty="0" err="1"/>
              <a:t>br</a:t>
            </a:r>
            <a:r>
              <a:rPr lang="en-US" b="0" dirty="0"/>
              <a:t> /&gt;</a:t>
            </a:r>
          </a:p>
          <a:p>
            <a:r>
              <a:rPr lang="en-US" b="0" dirty="0"/>
              <a:t>                </a:t>
            </a:r>
            <a:r>
              <a:rPr lang="ru-RU" b="0" dirty="0"/>
              <a:t>В ролях: ${</a:t>
            </a:r>
            <a:r>
              <a:rPr lang="en-US" b="0" dirty="0"/>
              <a:t>actors}&lt;</a:t>
            </a:r>
            <a:r>
              <a:rPr lang="en-US" b="0" dirty="0" err="1"/>
              <a:t>br</a:t>
            </a:r>
            <a:r>
              <a:rPr lang="en-US" b="0" dirty="0"/>
              <a:t> /&gt;</a:t>
            </a:r>
          </a:p>
          <a:p>
            <a:r>
              <a:rPr lang="en-US" b="0" dirty="0"/>
              <a:t>                </a:t>
            </a:r>
            <a:r>
              <a:rPr lang="ru-RU" b="0" dirty="0"/>
              <a:t>Год: ${</a:t>
            </a:r>
            <a:r>
              <a:rPr lang="en-US" b="0" dirty="0"/>
              <a:t>year}&lt;</a:t>
            </a:r>
            <a:r>
              <a:rPr lang="en-US" b="0" dirty="0" err="1"/>
              <a:t>br</a:t>
            </a:r>
            <a:r>
              <a:rPr lang="en-US" b="0" dirty="0"/>
              <a:t> /&gt;</a:t>
            </a:r>
          </a:p>
          <a:p>
            <a:r>
              <a:rPr lang="en-US" b="0" dirty="0"/>
              <a:t>                </a:t>
            </a:r>
            <a:r>
              <a:rPr lang="ru-RU" b="0" dirty="0"/>
              <a:t>Бюджет: $${$</a:t>
            </a:r>
            <a:r>
              <a:rPr lang="en-US" b="0" dirty="0" err="1"/>
              <a:t>item.formatBudget</a:t>
            </a:r>
            <a:r>
              <a:rPr lang="en-US" b="0" dirty="0"/>
              <a:t>(budget)} </a:t>
            </a:r>
            <a:r>
              <a:rPr lang="ru-RU" b="0" dirty="0"/>
              <a:t>млн.&lt;</a:t>
            </a:r>
            <a:r>
              <a:rPr lang="en-US" b="0" dirty="0" err="1"/>
              <a:t>br</a:t>
            </a:r>
            <a:r>
              <a:rPr lang="en-US" b="0" dirty="0"/>
              <a:t> /&gt;</a:t>
            </a:r>
          </a:p>
          <a:p>
            <a:r>
              <a:rPr lang="en-US" b="0" dirty="0"/>
              <a:t>                </a:t>
            </a:r>
            <a:r>
              <a:rPr lang="ru-RU" b="0" dirty="0"/>
              <a:t>Сборы: $${$</a:t>
            </a:r>
            <a:r>
              <a:rPr lang="en-US" b="0" dirty="0" err="1"/>
              <a:t>item.formatGrossRevenue</a:t>
            </a:r>
            <a:r>
              <a:rPr lang="en-US" b="0" dirty="0"/>
              <a:t>(</a:t>
            </a:r>
            <a:r>
              <a:rPr lang="en-US" b="0" dirty="0" err="1"/>
              <a:t>grossRevenue</a:t>
            </a:r>
            <a:r>
              <a:rPr lang="en-US" b="0" dirty="0"/>
              <a:t>)} </a:t>
            </a:r>
            <a:r>
              <a:rPr lang="ru-RU" b="0" dirty="0"/>
              <a:t>млн.</a:t>
            </a:r>
          </a:p>
          <a:p>
            <a:r>
              <a:rPr lang="ru-RU" b="0" dirty="0"/>
              <a:t>            &lt;/</a:t>
            </a:r>
            <a:r>
              <a:rPr lang="en-US" b="0" dirty="0"/>
              <a:t>p&gt;</a:t>
            </a:r>
          </a:p>
          <a:p>
            <a:r>
              <a:rPr lang="en-US" b="0" dirty="0"/>
              <a:t>        &lt;/div&gt;</a:t>
            </a:r>
          </a:p>
          <a:p>
            <a:r>
              <a:rPr lang="en-US" b="0" dirty="0"/>
              <a:t>    &lt;/div&gt;</a:t>
            </a:r>
          </a:p>
          <a:p>
            <a:r>
              <a:rPr lang="en-US" b="0" dirty="0"/>
              <a:t>&lt;/script&gt;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5218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в шаблоне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/>
          </a:bodyPr>
          <a:lstStyle/>
          <a:p>
            <a:r>
              <a:rPr lang="ru-RU" b="0" dirty="0"/>
              <a:t>Для того чтобы применять части шаблона в зависимости от некоторых условий, в </a:t>
            </a:r>
            <a:r>
              <a:rPr lang="ru-RU" b="0" i="1" dirty="0"/>
              <a:t>jQuery Templates</a:t>
            </a:r>
            <a:r>
              <a:rPr lang="ru-RU" b="0" dirty="0"/>
              <a:t>используются теги </a:t>
            </a:r>
            <a:r>
              <a:rPr lang="ru-RU" b="0" i="1" dirty="0"/>
              <a:t>{{if}}...{{else}}...{{/</a:t>
            </a:r>
            <a:r>
              <a:rPr lang="ru-RU" b="0" i="1" dirty="0" err="1"/>
              <a:t>if</a:t>
            </a:r>
            <a:r>
              <a:rPr lang="ru-RU" b="0" i="1" dirty="0" smtClean="0"/>
              <a:t>}}</a:t>
            </a:r>
            <a:r>
              <a:rPr lang="ru-RU" b="0" dirty="0" smtClean="0"/>
              <a:t>.</a:t>
            </a:r>
          </a:p>
          <a:p>
            <a:pPr marL="270125" lvl="2" indent="0">
              <a:buNone/>
            </a:pPr>
            <a:r>
              <a:rPr lang="en-US" dirty="0"/>
              <a:t>&lt;p&gt;</a:t>
            </a:r>
          </a:p>
          <a:p>
            <a:pPr marL="270125" lvl="2" indent="0">
              <a:buNone/>
            </a:pPr>
            <a:r>
              <a:rPr lang="en-US" dirty="0"/>
              <a:t>    </a:t>
            </a:r>
            <a:r>
              <a:rPr lang="ru-RU" dirty="0"/>
              <a:t>Носитель:</a:t>
            </a:r>
          </a:p>
          <a:p>
            <a:pPr marL="270125" lvl="2" indent="0">
              <a:buNone/>
            </a:pPr>
            <a:r>
              <a:rPr lang="ru-RU" dirty="0"/>
              <a:t>    {{</a:t>
            </a:r>
            <a:r>
              <a:rPr lang="en-US" dirty="0"/>
              <a:t>if $</a:t>
            </a:r>
            <a:r>
              <a:rPr lang="en-US" dirty="0" err="1"/>
              <a:t>item.data.media</a:t>
            </a:r>
            <a:r>
              <a:rPr lang="en-US" dirty="0"/>
              <a:t> == '</a:t>
            </a:r>
            <a:r>
              <a:rPr lang="en-US" dirty="0" err="1"/>
              <a:t>dvd</a:t>
            </a:r>
            <a:r>
              <a:rPr lang="en-US" dirty="0"/>
              <a:t>'}}</a:t>
            </a:r>
          </a:p>
          <a:p>
            <a:pPr marL="270125" lvl="2" indent="0">
              <a:buNone/>
            </a:pPr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="Images/media-dvd.png" /&gt;</a:t>
            </a:r>
          </a:p>
          <a:p>
            <a:pPr marL="270125" lvl="2" indent="0">
              <a:buNone/>
            </a:pPr>
            <a:r>
              <a:rPr lang="en-US" dirty="0"/>
              <a:t>    {{else $</a:t>
            </a:r>
            <a:r>
              <a:rPr lang="en-US" dirty="0" err="1"/>
              <a:t>item.data.media</a:t>
            </a:r>
            <a:r>
              <a:rPr lang="en-US" dirty="0"/>
              <a:t> == 'blue-ray'}}</a:t>
            </a:r>
          </a:p>
          <a:p>
            <a:pPr marL="270125" lvl="2" indent="0">
              <a:buNone/>
            </a:pPr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="Images/media-blueray.png" /&gt;</a:t>
            </a:r>
          </a:p>
          <a:p>
            <a:pPr marL="270125" lvl="2" indent="0">
              <a:buNone/>
            </a:pPr>
            <a:r>
              <a:rPr lang="en-US" dirty="0"/>
              <a:t>    {{else}}</a:t>
            </a:r>
          </a:p>
          <a:p>
            <a:pPr marL="270125" lvl="2" indent="0">
              <a:buNone/>
            </a:pPr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="Images/media-unspecified.png" /&gt;</a:t>
            </a:r>
          </a:p>
          <a:p>
            <a:pPr marL="270125" lvl="2" indent="0">
              <a:buNone/>
            </a:pPr>
            <a:r>
              <a:rPr lang="en-US" dirty="0"/>
              <a:t>    {{/if}}</a:t>
            </a:r>
          </a:p>
          <a:p>
            <a:pPr marL="270125" lvl="2" indent="0">
              <a:buNone/>
            </a:pPr>
            <a:r>
              <a:rPr lang="en-US" dirty="0"/>
              <a:t>&lt;/p&gt;</a:t>
            </a:r>
            <a:r>
              <a:rPr lang="ru-RU" dirty="0"/>
              <a:t/>
            </a:r>
            <a:br>
              <a:rPr lang="ru-RU" dirty="0"/>
            </a:b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0684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коллекций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/>
          </a:bodyPr>
          <a:lstStyle/>
          <a:p>
            <a:r>
              <a:rPr lang="ru-RU" b="0" dirty="0"/>
              <a:t>Для обработки коллекций в шаблонах используется тег </a:t>
            </a:r>
            <a:r>
              <a:rPr lang="ru-RU" b="0" i="1" dirty="0"/>
              <a:t>{{each}}...{{/each}}</a:t>
            </a:r>
            <a:r>
              <a:rPr lang="ru-RU" b="0" dirty="0"/>
              <a:t>. Приведенный ниже пример показывает использование тега </a:t>
            </a:r>
            <a:r>
              <a:rPr lang="ru-RU" b="0" i="1" dirty="0"/>
              <a:t>{{each</a:t>
            </a:r>
            <a:r>
              <a:rPr lang="ru-RU" b="0" i="1" dirty="0"/>
              <a:t>}}</a:t>
            </a:r>
            <a:r>
              <a:rPr lang="ru-RU" b="0" dirty="0"/>
              <a:t> для вывода списка </a:t>
            </a:r>
            <a:r>
              <a:rPr lang="ru-RU" b="0" dirty="0" smtClean="0"/>
              <a:t>актеров:</a:t>
            </a:r>
          </a:p>
          <a:p>
            <a:pPr marL="177800" lvl="1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В ролях:</a:t>
            </a:r>
          </a:p>
          <a:p>
            <a:pPr marL="177800" lvl="1" indent="0">
              <a:buNone/>
            </a:pPr>
            <a:r>
              <a:rPr lang="ru-RU" dirty="0"/>
              <a:t>{{</a:t>
            </a:r>
            <a:r>
              <a:rPr lang="en-US" dirty="0"/>
              <a:t>each actors}}</a:t>
            </a:r>
          </a:p>
          <a:p>
            <a:pPr marL="177800" lvl="1" indent="0">
              <a:buNone/>
            </a:pPr>
            <a:r>
              <a:rPr lang="en-US" dirty="0"/>
              <a:t>    ${$value}</a:t>
            </a:r>
          </a:p>
          <a:p>
            <a:pPr marL="177800" lvl="1" indent="0">
              <a:buNone/>
            </a:pPr>
            <a:r>
              <a:rPr lang="en-US" dirty="0"/>
              <a:t>    {{if $index &lt; $</a:t>
            </a:r>
            <a:r>
              <a:rPr lang="en-US" dirty="0" err="1"/>
              <a:t>data.actors.length</a:t>
            </a:r>
            <a:r>
              <a:rPr lang="en-US" dirty="0"/>
              <a:t> - 1}}</a:t>
            </a:r>
          </a:p>
          <a:p>
            <a:pPr marL="177800" lvl="1" indent="0">
              <a:buNone/>
            </a:pPr>
            <a:r>
              <a:rPr lang="en-US" dirty="0"/>
              <a:t>        ,</a:t>
            </a:r>
          </a:p>
          <a:p>
            <a:pPr marL="177800" lvl="1" indent="0">
              <a:buNone/>
            </a:pPr>
            <a:r>
              <a:rPr lang="en-US" dirty="0"/>
              <a:t>    {{/if}}</a:t>
            </a:r>
          </a:p>
          <a:p>
            <a:pPr marL="177800" lvl="1" indent="0">
              <a:buNone/>
            </a:pPr>
            <a:r>
              <a:rPr lang="en-US" dirty="0"/>
              <a:t>{{/each}}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20700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JQuery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/>
              <a:t>Б</a:t>
            </a:r>
            <a:r>
              <a:rPr lang="ru-RU" b="0" dirty="0" smtClean="0"/>
              <a:t>иблиотека </a:t>
            </a:r>
            <a:r>
              <a:rPr lang="ru-RU" b="0" dirty="0" err="1"/>
              <a:t>JavaScript</a:t>
            </a:r>
            <a:r>
              <a:rPr lang="ru-RU" b="0" dirty="0"/>
              <a:t>, фокусирующаяся на взаимодействии </a:t>
            </a:r>
            <a:r>
              <a:rPr lang="ru-RU" b="0" dirty="0" err="1"/>
              <a:t>JavaScript</a:t>
            </a:r>
            <a:r>
              <a:rPr lang="ru-RU" b="0" dirty="0"/>
              <a:t> и HTML. Библиотека </a:t>
            </a:r>
            <a:r>
              <a:rPr lang="ru-RU" b="0" dirty="0" err="1"/>
              <a:t>jQuery</a:t>
            </a:r>
            <a:r>
              <a:rPr lang="ru-RU" b="0" dirty="0"/>
              <a:t> помогает легко получать доступ к любому элементу DOM, обращаться к атрибутам и содержимому элементов DOM, манипулировать ими. Также библиотека </a:t>
            </a:r>
            <a:r>
              <a:rPr lang="ru-RU" b="0" dirty="0" err="1"/>
              <a:t>jQuery</a:t>
            </a:r>
            <a:r>
              <a:rPr lang="ru-RU" b="0" dirty="0"/>
              <a:t> предоставляет удобный API для работы с AJAX. Разработка </a:t>
            </a:r>
            <a:r>
              <a:rPr lang="ru-RU" b="0" dirty="0" err="1"/>
              <a:t>jQuery</a:t>
            </a:r>
            <a:r>
              <a:rPr lang="ru-RU" b="0" dirty="0"/>
              <a:t> ведётся командой добровольцев на </a:t>
            </a:r>
            <a:r>
              <a:rPr lang="ru-RU" b="0" dirty="0" smtClean="0"/>
              <a:t>пожертвования.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9039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Также возможно шаблон помещать в другой шаблон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/>
          </a:bodyPr>
          <a:lstStyle/>
          <a:p>
            <a:r>
              <a:rPr lang="ru-RU" b="0" dirty="0" smtClean="0"/>
              <a:t>Шаблон можно поменять в другой шаблон. (пример)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5510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Конец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/>
          </a:bodyPr>
          <a:lstStyle/>
          <a:p>
            <a:r>
              <a:rPr lang="ru-RU" b="0" dirty="0" smtClean="0"/>
              <a:t>Спасибо!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20679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вид</a:t>
            </a:r>
            <a:r>
              <a:rPr lang="en-US" dirty="0" smtClean="0"/>
              <a:t> </a:t>
            </a:r>
            <a:r>
              <a:rPr lang="ru-RU" dirty="0" smtClean="0"/>
              <a:t>команд </a:t>
            </a:r>
            <a:r>
              <a:rPr lang="en-US" dirty="0" err="1" smtClean="0"/>
              <a:t>JQuery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$(‘</a:t>
            </a:r>
            <a:r>
              <a:rPr lang="ru-RU" b="0" dirty="0" smtClean="0"/>
              <a:t>селектор</a:t>
            </a:r>
            <a:r>
              <a:rPr lang="en-US" b="0" dirty="0" smtClean="0"/>
              <a:t>’).</a:t>
            </a:r>
            <a:r>
              <a:rPr lang="ru-RU" b="0" dirty="0" smtClean="0"/>
              <a:t>действие(</a:t>
            </a:r>
            <a:r>
              <a:rPr lang="en-US" b="0" dirty="0" smtClean="0"/>
              <a:t>‘</a:t>
            </a:r>
            <a:r>
              <a:rPr lang="ru-RU" b="0" dirty="0" smtClean="0"/>
              <a:t>свойство действия</a:t>
            </a:r>
            <a:r>
              <a:rPr lang="en-US" b="0" dirty="0" smtClean="0"/>
              <a:t>’</a:t>
            </a:r>
            <a:r>
              <a:rPr lang="ru-RU" b="0" dirty="0" smtClean="0"/>
              <a:t>)</a:t>
            </a:r>
            <a:r>
              <a:rPr lang="en-US" b="0" dirty="0" smtClean="0"/>
              <a:t>;</a:t>
            </a:r>
            <a:endParaRPr lang="ru-RU" b="0" dirty="0" smtClean="0"/>
          </a:p>
          <a:p>
            <a:endParaRPr lang="ru-RU" b="0" dirty="0"/>
          </a:p>
          <a:p>
            <a:r>
              <a:rPr lang="ru-RU" b="0" dirty="0"/>
              <a:t>где </a:t>
            </a:r>
            <a:r>
              <a:rPr lang="ru-RU" b="0" i="1" dirty="0"/>
              <a:t>селектор</a:t>
            </a:r>
            <a:r>
              <a:rPr lang="ru-RU" b="0" dirty="0"/>
              <a:t> - элемент или элементы, с которыми мы будем что-либо делать.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0" i="1" dirty="0"/>
              <a:t>действие</a:t>
            </a:r>
            <a:r>
              <a:rPr lang="ru-RU" b="0" dirty="0"/>
              <a:t> - что именно мы будем делать с выбранными элементами. Мы можем добавить какой-либо эффект, css-стиль, изменить html-код и т.д. Здесь же могут быть указаны какие-либо события. 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0" i="1" dirty="0"/>
              <a:t>свойства действия</a:t>
            </a:r>
            <a:r>
              <a:rPr lang="ru-RU" b="0" dirty="0"/>
              <a:t> - если они предусмотрены действием.</a:t>
            </a:r>
            <a:r>
              <a:rPr lang="ru-RU" dirty="0"/>
              <a:t/>
            </a:r>
            <a:br>
              <a:rPr lang="ru-RU" dirty="0"/>
            </a:b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9031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элементов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/>
          </a:bodyPr>
          <a:lstStyle/>
          <a:p>
            <a:r>
              <a:rPr lang="ru-RU" b="0" i="1" dirty="0"/>
              <a:t>#id</a:t>
            </a:r>
            <a:r>
              <a:rPr lang="ru-RU" b="0" dirty="0"/>
              <a:t> - выбирает единственный элемент с переданным идентификатором (</a:t>
            </a:r>
            <a:r>
              <a:rPr lang="ru-RU" b="0" dirty="0" err="1"/>
              <a:t>id</a:t>
            </a:r>
            <a:r>
              <a:rPr lang="ru-RU" b="0" dirty="0" smtClean="0"/>
              <a:t>).</a:t>
            </a:r>
            <a:endParaRPr lang="ru-RU" dirty="0" smtClean="0"/>
          </a:p>
          <a:p>
            <a:pPr lvl="1"/>
            <a:r>
              <a:rPr lang="en-US" dirty="0" smtClean="0"/>
              <a:t>$("#</a:t>
            </a:r>
            <a:r>
              <a:rPr lang="en-US" dirty="0" err="1"/>
              <a:t>lok</a:t>
            </a:r>
            <a:r>
              <a:rPr lang="en-US" dirty="0"/>
              <a:t>").</a:t>
            </a:r>
            <a:r>
              <a:rPr lang="en-US" dirty="0" err="1"/>
              <a:t>css</a:t>
            </a:r>
            <a:r>
              <a:rPr lang="en-US" dirty="0"/>
              <a:t>("border", "1px solid red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ru-RU" b="0" i="1" dirty="0"/>
              <a:t>.class</a:t>
            </a:r>
            <a:r>
              <a:rPr lang="ru-RU" b="0" dirty="0"/>
              <a:t> - выбирает все элементы с переданным классом</a:t>
            </a:r>
            <a:r>
              <a:rPr lang="ru-RU" b="0" dirty="0" smtClean="0"/>
              <a:t>.</a:t>
            </a:r>
          </a:p>
          <a:p>
            <a:pPr lvl="1"/>
            <a:r>
              <a:rPr lang="en-US" b="0" dirty="0" smtClean="0"/>
              <a:t>$(".</a:t>
            </a:r>
            <a:r>
              <a:rPr lang="en-US" b="0" dirty="0" err="1"/>
              <a:t>lok</a:t>
            </a:r>
            <a:r>
              <a:rPr lang="en-US" b="0" dirty="0"/>
              <a:t>").</a:t>
            </a:r>
            <a:r>
              <a:rPr lang="en-US" b="0" dirty="0" err="1"/>
              <a:t>css</a:t>
            </a:r>
            <a:r>
              <a:rPr lang="en-US" b="0" dirty="0"/>
              <a:t>("border", "1px solid red</a:t>
            </a:r>
            <a:r>
              <a:rPr lang="en-US" b="0" dirty="0" smtClean="0"/>
              <a:t>");</a:t>
            </a:r>
            <a:endParaRPr lang="ru-RU" b="0" dirty="0" smtClean="0"/>
          </a:p>
          <a:p>
            <a:r>
              <a:rPr lang="ru-RU" b="0" i="1" dirty="0"/>
              <a:t>elements</a:t>
            </a:r>
            <a:r>
              <a:rPr lang="ru-RU" b="0" dirty="0"/>
              <a:t> - выбирает все элементы с выбранным именем</a:t>
            </a:r>
            <a:r>
              <a:rPr lang="ru-RU" b="0" dirty="0" smtClean="0"/>
              <a:t>.</a:t>
            </a:r>
          </a:p>
          <a:p>
            <a:pPr lvl="1"/>
            <a:r>
              <a:rPr lang="en-US" b="0" dirty="0" smtClean="0"/>
              <a:t>$("</a:t>
            </a:r>
            <a:r>
              <a:rPr lang="en-US" b="0" dirty="0"/>
              <a:t>div").</a:t>
            </a:r>
            <a:r>
              <a:rPr lang="en-US" b="0" dirty="0" err="1"/>
              <a:t>css</a:t>
            </a:r>
            <a:r>
              <a:rPr lang="en-US" b="0" dirty="0"/>
              <a:t>("border", "1px solid red</a:t>
            </a:r>
            <a:r>
              <a:rPr lang="en-US" b="0" dirty="0" smtClean="0"/>
              <a:t>");</a:t>
            </a:r>
            <a:endParaRPr lang="ru-RU" dirty="0" smtClean="0"/>
          </a:p>
          <a:p>
            <a:r>
              <a:rPr lang="ru-RU" b="0" i="1" dirty="0" smtClean="0"/>
              <a:t>*</a:t>
            </a:r>
            <a:r>
              <a:rPr lang="ru-RU" b="0" dirty="0"/>
              <a:t> - выбирает все элементы, включая head и </a:t>
            </a:r>
            <a:r>
              <a:rPr lang="ru-RU" b="0" dirty="0" err="1"/>
              <a:t>body</a:t>
            </a:r>
            <a:r>
              <a:rPr lang="ru-RU" b="0" dirty="0" smtClean="0"/>
              <a:t>.</a:t>
            </a:r>
          </a:p>
          <a:p>
            <a:pPr lvl="1"/>
            <a:r>
              <a:rPr lang="en-US" dirty="0" smtClean="0"/>
              <a:t>$("*").</a:t>
            </a:r>
            <a:r>
              <a:rPr lang="en-US" dirty="0" err="1"/>
              <a:t>css</a:t>
            </a:r>
            <a:r>
              <a:rPr lang="en-US" dirty="0"/>
              <a:t>("border", "1px solid red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ru-RU" b="0" i="1" dirty="0"/>
              <a:t>selector1, ..., selectorN</a:t>
            </a:r>
            <a:r>
              <a:rPr lang="ru-RU" b="0" dirty="0"/>
              <a:t> - выбирает все элементы, переданные в селекторах</a:t>
            </a:r>
            <a:r>
              <a:rPr lang="ru-RU" b="0" dirty="0" smtClean="0"/>
              <a:t>.</a:t>
            </a:r>
          </a:p>
          <a:p>
            <a:pPr lvl="1"/>
            <a:r>
              <a:rPr lang="en-US" dirty="0"/>
              <a:t>$("div, span, </a:t>
            </a:r>
            <a:r>
              <a:rPr lang="en-US" dirty="0" err="1"/>
              <a:t>p.lok</a:t>
            </a:r>
            <a:r>
              <a:rPr lang="en-US" dirty="0"/>
              <a:t>").</a:t>
            </a:r>
            <a:r>
              <a:rPr lang="en-US" dirty="0" err="1"/>
              <a:t>css</a:t>
            </a:r>
            <a:r>
              <a:rPr lang="en-US" dirty="0"/>
              <a:t>("border", "1px solid red");</a:t>
            </a:r>
            <a:endParaRPr lang="ru-RU" b="0" dirty="0" smtClean="0"/>
          </a:p>
        </p:txBody>
      </p:sp>
    </p:spTree>
    <p:extLst>
      <p:ext uri="{BB962C8B-B14F-4D97-AF65-F5344CB8AC3E}">
        <p14:creationId xmlns:p14="http://schemas.microsoft.com/office/powerpoint/2010/main" val="42899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</a:t>
            </a:r>
            <a:r>
              <a:rPr lang="ru-RU" dirty="0" smtClean="0"/>
              <a:t>элементов по фильтрам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/>
          </a:bodyPr>
          <a:lstStyle/>
          <a:p>
            <a:r>
              <a:rPr lang="ru-RU" b="0" i="1" dirty="0"/>
              <a:t>:first</a:t>
            </a:r>
            <a:r>
              <a:rPr lang="ru-RU" b="0" dirty="0"/>
              <a:t> - выбирает первый элемент соответствующего селектора</a:t>
            </a:r>
            <a:r>
              <a:rPr lang="ru-RU" b="0" dirty="0" smtClean="0"/>
              <a:t>.</a:t>
            </a:r>
          </a:p>
          <a:p>
            <a:pPr lvl="1"/>
            <a:r>
              <a:rPr lang="en-US" dirty="0"/>
              <a:t>$("</a:t>
            </a:r>
            <a:r>
              <a:rPr lang="en-US" dirty="0" err="1"/>
              <a:t>tr:first</a:t>
            </a:r>
            <a:r>
              <a:rPr lang="en-US" dirty="0"/>
              <a:t>").</a:t>
            </a:r>
            <a:r>
              <a:rPr lang="en-US" dirty="0" err="1"/>
              <a:t>css</a:t>
            </a:r>
            <a:r>
              <a:rPr lang="en-US" dirty="0"/>
              <a:t>("font-style", "italic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ru-RU" b="0" i="1" dirty="0"/>
              <a:t>:last</a:t>
            </a:r>
            <a:r>
              <a:rPr lang="ru-RU" b="0" dirty="0"/>
              <a:t> - выбирает последний элемент соответствующего селектора</a:t>
            </a:r>
            <a:r>
              <a:rPr lang="ru-RU" b="0" dirty="0" smtClean="0"/>
              <a:t>.</a:t>
            </a:r>
          </a:p>
          <a:p>
            <a:pPr lvl="1"/>
            <a:r>
              <a:rPr lang="en-US" dirty="0"/>
              <a:t>$("</a:t>
            </a:r>
            <a:r>
              <a:rPr lang="en-US" dirty="0" err="1"/>
              <a:t>tr:last</a:t>
            </a:r>
            <a:r>
              <a:rPr lang="en-US" dirty="0"/>
              <a:t>").</a:t>
            </a:r>
            <a:r>
              <a:rPr lang="en-US" dirty="0" err="1"/>
              <a:t>css</a:t>
            </a:r>
            <a:r>
              <a:rPr lang="en-US" dirty="0"/>
              <a:t>("font-style", "italic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ru-RU" b="0" i="1" dirty="0"/>
              <a:t>:even</a:t>
            </a:r>
            <a:r>
              <a:rPr lang="ru-RU" b="0" dirty="0"/>
              <a:t> - выбирает четные элементы, начиная с нуля</a:t>
            </a:r>
            <a:r>
              <a:rPr lang="ru-RU" b="0" dirty="0" smtClean="0"/>
              <a:t>.</a:t>
            </a:r>
          </a:p>
          <a:p>
            <a:pPr lvl="1"/>
            <a:r>
              <a:rPr lang="en-US" dirty="0"/>
              <a:t>$("</a:t>
            </a:r>
            <a:r>
              <a:rPr lang="en-US" dirty="0" err="1"/>
              <a:t>tr:even</a:t>
            </a:r>
            <a:r>
              <a:rPr lang="en-US" dirty="0"/>
              <a:t>").</a:t>
            </a:r>
            <a:r>
              <a:rPr lang="en-US" dirty="0" err="1"/>
              <a:t>css</a:t>
            </a:r>
            <a:r>
              <a:rPr lang="en-US" dirty="0"/>
              <a:t>("font-style", "italic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ru-RU" b="0" i="1" dirty="0"/>
              <a:t>:odd</a:t>
            </a:r>
            <a:r>
              <a:rPr lang="ru-RU" b="0" dirty="0"/>
              <a:t> - выбирает нечетные элементы, начиная с нуля</a:t>
            </a:r>
            <a:r>
              <a:rPr lang="ru-RU" b="0" dirty="0" smtClean="0"/>
              <a:t>.</a:t>
            </a:r>
          </a:p>
          <a:p>
            <a:pPr lvl="1"/>
            <a:r>
              <a:rPr lang="en-US" dirty="0"/>
              <a:t>$("</a:t>
            </a:r>
            <a:r>
              <a:rPr lang="en-US" dirty="0" err="1"/>
              <a:t>tr:odd</a:t>
            </a:r>
            <a:r>
              <a:rPr lang="en-US" dirty="0"/>
              <a:t>").</a:t>
            </a:r>
            <a:r>
              <a:rPr lang="en-US" dirty="0" err="1"/>
              <a:t>css</a:t>
            </a:r>
            <a:r>
              <a:rPr lang="en-US" dirty="0"/>
              <a:t>("font-style", "italic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ru-RU" b="0" i="1" dirty="0"/>
              <a:t>:eq(index</a:t>
            </a:r>
            <a:r>
              <a:rPr lang="ru-RU" b="0" i="1" dirty="0"/>
              <a:t>)</a:t>
            </a:r>
            <a:r>
              <a:rPr lang="ru-RU" b="0" dirty="0"/>
              <a:t> - выбирает элемент по его индексу (начиная с нуля</a:t>
            </a:r>
            <a:r>
              <a:rPr lang="ru-RU" b="0" dirty="0" smtClean="0"/>
              <a:t>).</a:t>
            </a:r>
          </a:p>
          <a:p>
            <a:pPr lvl="1"/>
            <a:r>
              <a:rPr lang="en-US" dirty="0"/>
              <a:t>$("</a:t>
            </a:r>
            <a:r>
              <a:rPr lang="en-US" dirty="0" err="1"/>
              <a:t>td:eq</a:t>
            </a:r>
            <a:r>
              <a:rPr lang="en-US" dirty="0"/>
              <a:t>(2)").</a:t>
            </a:r>
            <a:r>
              <a:rPr lang="en-US" dirty="0" err="1"/>
              <a:t>css</a:t>
            </a:r>
            <a:r>
              <a:rPr lang="en-US" dirty="0"/>
              <a:t>("font-style", "italic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ru-RU" b="0" i="1" dirty="0"/>
              <a:t>:gt(index)</a:t>
            </a:r>
            <a:r>
              <a:rPr lang="ru-RU" b="0" dirty="0"/>
              <a:t> - выбирает элементы с индексом больше указанного.</a:t>
            </a:r>
          </a:p>
          <a:p>
            <a:pPr marL="179388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099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</a:t>
            </a:r>
            <a:r>
              <a:rPr lang="ru-RU" dirty="0" smtClean="0"/>
              <a:t>элементов по фильтрам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 lnSpcReduction="10000"/>
          </a:bodyPr>
          <a:lstStyle/>
          <a:p>
            <a:r>
              <a:rPr lang="ru-RU" b="0" i="1" dirty="0"/>
              <a:t>:lt(index</a:t>
            </a:r>
            <a:r>
              <a:rPr lang="ru-RU" b="0" i="1" dirty="0"/>
              <a:t>)</a:t>
            </a:r>
            <a:r>
              <a:rPr lang="ru-RU" b="0" dirty="0"/>
              <a:t> - выбирает элементы с индексом меньше указанного</a:t>
            </a:r>
            <a:r>
              <a:rPr lang="ru-RU" b="0" dirty="0" smtClean="0"/>
              <a:t>.</a:t>
            </a:r>
          </a:p>
          <a:p>
            <a:r>
              <a:rPr lang="ru-RU" dirty="0" smtClean="0"/>
              <a:t>Фильтры форм</a:t>
            </a:r>
          </a:p>
          <a:p>
            <a:r>
              <a:rPr lang="ru-RU" b="0" i="1" dirty="0"/>
              <a:t>:enabled / :disabled</a:t>
            </a:r>
            <a:r>
              <a:rPr lang="ru-RU" b="0" dirty="0"/>
              <a:t> - выбирает все элементы, имеющие активное (enabled) / запрещенное (disabled</a:t>
            </a:r>
            <a:r>
              <a:rPr lang="ru-RU" b="0" dirty="0"/>
              <a:t>) состояние</a:t>
            </a:r>
            <a:r>
              <a:rPr lang="ru-RU" b="0" dirty="0" smtClean="0"/>
              <a:t>.</a:t>
            </a:r>
          </a:p>
          <a:p>
            <a:r>
              <a:rPr lang="ru-RU" b="0" i="1" dirty="0"/>
              <a:t>:checked</a:t>
            </a:r>
            <a:r>
              <a:rPr lang="ru-RU" b="0" dirty="0"/>
              <a:t> - выбирает все элементы, которые отмечены</a:t>
            </a:r>
            <a:r>
              <a:rPr lang="ru-RU" b="0" dirty="0" smtClean="0"/>
              <a:t>.</a:t>
            </a:r>
          </a:p>
          <a:p>
            <a:r>
              <a:rPr lang="ru-RU" b="0" i="1" dirty="0"/>
              <a:t>:selected</a:t>
            </a:r>
            <a:r>
              <a:rPr lang="ru-RU" b="0" dirty="0"/>
              <a:t> - выбирает все выбранные элементы</a:t>
            </a:r>
            <a:r>
              <a:rPr lang="ru-RU" b="0" dirty="0" smtClean="0"/>
              <a:t>.</a:t>
            </a:r>
          </a:p>
          <a:p>
            <a:r>
              <a:rPr lang="ru-RU" i="1" dirty="0"/>
              <a:t>Фильтры </a:t>
            </a:r>
            <a:r>
              <a:rPr lang="ru-RU" i="1" dirty="0" smtClean="0"/>
              <a:t>потомков</a:t>
            </a:r>
          </a:p>
          <a:p>
            <a:r>
              <a:rPr lang="ru-RU" b="0" i="1" dirty="0"/>
              <a:t>:first-child</a:t>
            </a:r>
            <a:r>
              <a:rPr lang="ru-RU" b="0" dirty="0"/>
              <a:t> - выбирает элементы, которые являются первыми потомками своих родителей</a:t>
            </a:r>
            <a:r>
              <a:rPr lang="ru-RU" b="0" dirty="0" smtClean="0"/>
              <a:t>.</a:t>
            </a:r>
          </a:p>
          <a:p>
            <a:r>
              <a:rPr lang="ru-RU" b="0" i="1" dirty="0"/>
              <a:t>:last-child</a:t>
            </a:r>
            <a:r>
              <a:rPr lang="ru-RU" b="0" dirty="0"/>
              <a:t> - выбирает элементы, которые являются последними потомками своих родителей</a:t>
            </a:r>
            <a:r>
              <a:rPr lang="ru-RU" b="0" dirty="0" smtClean="0"/>
              <a:t>.</a:t>
            </a:r>
          </a:p>
          <a:p>
            <a:r>
              <a:rPr lang="ru-RU" b="0" i="1" dirty="0"/>
              <a:t>:only-child</a:t>
            </a:r>
            <a:r>
              <a:rPr lang="ru-RU" b="0" dirty="0"/>
              <a:t> - выбирает элементы, которые являются единственными потомками своих родителей.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5645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</a:t>
            </a:r>
            <a:r>
              <a:rPr lang="ru-RU" dirty="0" smtClean="0"/>
              <a:t>элементов по фильтрам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/>
          </a:bodyPr>
          <a:lstStyle/>
          <a:p>
            <a:r>
              <a:rPr lang="en-US" dirty="0" smtClean="0"/>
              <a:t>$("</a:t>
            </a:r>
            <a:r>
              <a:rPr lang="en-US" dirty="0"/>
              <a:t>div </a:t>
            </a:r>
            <a:r>
              <a:rPr lang="en-US" dirty="0" err="1"/>
              <a:t>span:first-child</a:t>
            </a:r>
            <a:r>
              <a:rPr lang="en-US" dirty="0"/>
              <a:t>").</a:t>
            </a:r>
            <a:r>
              <a:rPr lang="en-US" dirty="0" err="1"/>
              <a:t>css</a:t>
            </a:r>
            <a:r>
              <a:rPr lang="en-US" dirty="0"/>
              <a:t>("border", "1px solid blue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en-US" dirty="0" smtClean="0"/>
              <a:t>$("</a:t>
            </a:r>
            <a:r>
              <a:rPr lang="en-US" dirty="0"/>
              <a:t>div </a:t>
            </a:r>
            <a:r>
              <a:rPr lang="en-US" dirty="0" err="1"/>
              <a:t>span:last-child</a:t>
            </a:r>
            <a:r>
              <a:rPr lang="en-US" dirty="0"/>
              <a:t>").</a:t>
            </a:r>
            <a:r>
              <a:rPr lang="en-US" dirty="0" err="1"/>
              <a:t>css</a:t>
            </a:r>
            <a:r>
              <a:rPr lang="en-US" dirty="0"/>
              <a:t>("border", "1px solid blue</a:t>
            </a:r>
            <a:r>
              <a:rPr lang="en-US" dirty="0" smtClean="0"/>
              <a:t>");</a:t>
            </a:r>
            <a:endParaRPr lang="ru-RU" dirty="0" smtClean="0"/>
          </a:p>
          <a:p>
            <a:r>
              <a:rPr lang="en-US" dirty="0"/>
              <a:t>$("div </a:t>
            </a:r>
            <a:r>
              <a:rPr lang="en-US" dirty="0" err="1"/>
              <a:t>button:only-child</a:t>
            </a:r>
            <a:r>
              <a:rPr lang="en-US" dirty="0"/>
              <a:t>").</a:t>
            </a:r>
            <a:r>
              <a:rPr lang="en-US" dirty="0" err="1"/>
              <a:t>css</a:t>
            </a:r>
            <a:r>
              <a:rPr lang="en-US" dirty="0"/>
              <a:t>("border", "1px solid blue");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6931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в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 fontScale="92500" lnSpcReduction="20000"/>
          </a:bodyPr>
          <a:lstStyle/>
          <a:p>
            <a:pPr marL="177800" lvl="1" indent="0" fontAlgn="base">
              <a:buNone/>
            </a:pPr>
            <a:r>
              <a:rPr lang="en-US" b="0" dirty="0"/>
              <a:t>$( "#foo" ).bind( "click", </a:t>
            </a:r>
            <a:r>
              <a:rPr lang="en-US" dirty="0"/>
              <a:t>function</a:t>
            </a:r>
            <a:r>
              <a:rPr lang="en-US" b="0" dirty="0"/>
              <a:t>() {</a:t>
            </a:r>
          </a:p>
          <a:p>
            <a:pPr marL="177800" lvl="1" indent="0" fontAlgn="base">
              <a:buNone/>
            </a:pPr>
            <a:r>
              <a:rPr lang="en-US" b="0" dirty="0"/>
              <a:t>alert( "User clicked on 'foo.'" );</a:t>
            </a:r>
          </a:p>
          <a:p>
            <a:pPr marL="177800" lvl="1" indent="0" fontAlgn="base">
              <a:buNone/>
            </a:pPr>
            <a:r>
              <a:rPr lang="en-US" b="0" dirty="0" smtClean="0"/>
              <a:t>});</a:t>
            </a:r>
            <a:endParaRPr lang="ru-RU" b="0" dirty="0" smtClean="0"/>
          </a:p>
          <a:p>
            <a:pPr marL="177800" lvl="1" indent="0" fontAlgn="base">
              <a:buNone/>
            </a:pPr>
            <a:endParaRPr lang="ru-RU" dirty="0"/>
          </a:p>
          <a:p>
            <a:pPr marL="177800" lvl="1" indent="0" fontAlgn="base">
              <a:buNone/>
            </a:pPr>
            <a:r>
              <a:rPr lang="en-US" b="0" dirty="0"/>
              <a:t>$( "div.test" ).bind({</a:t>
            </a:r>
          </a:p>
          <a:p>
            <a:pPr marL="268537" lvl="2" indent="0" fontAlgn="base">
              <a:buNone/>
            </a:pPr>
            <a:r>
              <a:rPr lang="en-US" b="0" dirty="0"/>
              <a:t>click: </a:t>
            </a:r>
            <a:r>
              <a:rPr lang="en-US" dirty="0"/>
              <a:t>function</a:t>
            </a:r>
            <a:r>
              <a:rPr lang="en-US" b="0" dirty="0"/>
              <a:t>() {</a:t>
            </a:r>
          </a:p>
          <a:p>
            <a:pPr marL="268537" lvl="2" indent="0" fontAlgn="base">
              <a:buNone/>
            </a:pPr>
            <a:r>
              <a:rPr lang="ru-RU" b="0" dirty="0" smtClean="0"/>
              <a:t>	</a:t>
            </a:r>
            <a:r>
              <a:rPr lang="en-US" b="0" dirty="0" smtClean="0"/>
              <a:t>$( </a:t>
            </a:r>
            <a:r>
              <a:rPr lang="en-US" dirty="0"/>
              <a:t>this</a:t>
            </a:r>
            <a:r>
              <a:rPr lang="en-US" b="0" dirty="0"/>
              <a:t> ).</a:t>
            </a:r>
            <a:r>
              <a:rPr lang="en-US" b="0" dirty="0"/>
              <a:t>addClass( "active" );</a:t>
            </a:r>
          </a:p>
          <a:p>
            <a:pPr marL="268537" lvl="2" indent="0" fontAlgn="base">
              <a:buNone/>
            </a:pPr>
            <a:r>
              <a:rPr lang="en-US" b="0" dirty="0"/>
              <a:t>},</a:t>
            </a:r>
          </a:p>
          <a:p>
            <a:pPr marL="268537" lvl="2" indent="0" fontAlgn="base">
              <a:buNone/>
            </a:pPr>
            <a:r>
              <a:rPr lang="en-US" b="0" dirty="0" err="1" smtClean="0"/>
              <a:t>mouseenter</a:t>
            </a:r>
            <a:r>
              <a:rPr lang="en-US" b="0" dirty="0"/>
              <a:t>: </a:t>
            </a:r>
            <a:r>
              <a:rPr lang="en-US" dirty="0"/>
              <a:t>function</a:t>
            </a:r>
            <a:r>
              <a:rPr lang="en-US" b="0" dirty="0"/>
              <a:t>() {</a:t>
            </a:r>
          </a:p>
          <a:p>
            <a:pPr marL="268537" lvl="2" indent="0" fontAlgn="base">
              <a:buNone/>
            </a:pPr>
            <a:r>
              <a:rPr lang="ru-RU" b="0" dirty="0" smtClean="0"/>
              <a:t>	</a:t>
            </a:r>
            <a:r>
              <a:rPr lang="en-US" b="0" dirty="0" smtClean="0"/>
              <a:t>$( </a:t>
            </a:r>
            <a:r>
              <a:rPr lang="en-US" dirty="0"/>
              <a:t>this</a:t>
            </a:r>
            <a:r>
              <a:rPr lang="en-US" b="0" dirty="0"/>
              <a:t> ).</a:t>
            </a:r>
            <a:r>
              <a:rPr lang="en-US" b="0" dirty="0"/>
              <a:t>addClass( "inside" );</a:t>
            </a:r>
          </a:p>
          <a:p>
            <a:pPr marL="268537" lvl="2" indent="0" fontAlgn="base">
              <a:buNone/>
            </a:pPr>
            <a:r>
              <a:rPr lang="en-US" b="0" dirty="0"/>
              <a:t>},</a:t>
            </a:r>
          </a:p>
          <a:p>
            <a:pPr marL="268537" lvl="2" indent="0" fontAlgn="base">
              <a:buNone/>
            </a:pPr>
            <a:r>
              <a:rPr lang="en-US" b="0" dirty="0"/>
              <a:t>mouseleave: </a:t>
            </a:r>
            <a:r>
              <a:rPr lang="en-US" dirty="0"/>
              <a:t>function</a:t>
            </a:r>
            <a:r>
              <a:rPr lang="en-US" b="0" dirty="0"/>
              <a:t>() {</a:t>
            </a:r>
          </a:p>
          <a:p>
            <a:pPr marL="268537" lvl="2" indent="0" fontAlgn="base">
              <a:buNone/>
            </a:pPr>
            <a:r>
              <a:rPr lang="ru-RU" b="0" dirty="0" smtClean="0"/>
              <a:t>	</a:t>
            </a:r>
            <a:r>
              <a:rPr lang="en-US" b="0" dirty="0" smtClean="0"/>
              <a:t>$( </a:t>
            </a:r>
            <a:r>
              <a:rPr lang="en-US" dirty="0"/>
              <a:t>this</a:t>
            </a:r>
            <a:r>
              <a:rPr lang="en-US" b="0" dirty="0"/>
              <a:t> ).</a:t>
            </a:r>
            <a:r>
              <a:rPr lang="en-US" b="0" dirty="0"/>
              <a:t>removeClass( "inside" );</a:t>
            </a:r>
          </a:p>
          <a:p>
            <a:pPr marL="268537" lvl="2" indent="0" fontAlgn="base">
              <a:buNone/>
            </a:pPr>
            <a:r>
              <a:rPr lang="en-US" b="0" dirty="0"/>
              <a:t>}</a:t>
            </a:r>
          </a:p>
          <a:p>
            <a:pPr marL="177800" lvl="1" indent="0" fontAlgn="base">
              <a:buNone/>
            </a:pPr>
            <a:r>
              <a:rPr lang="en-US" b="0" dirty="0"/>
              <a:t>});</a:t>
            </a:r>
          </a:p>
          <a:p>
            <a:pPr marL="177800" lvl="1" indent="0" fontAlgn="base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396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</a:t>
            </a:r>
            <a:r>
              <a:rPr lang="en-US" dirty="0" smtClean="0"/>
              <a:t>JQuery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/>
          </a:bodyPr>
          <a:lstStyle/>
          <a:p>
            <a:r>
              <a:rPr lang="ru-RU" b="0" dirty="0" smtClean="0"/>
              <a:t>Также можно делать свои события (пример)</a:t>
            </a:r>
          </a:p>
          <a:p>
            <a:r>
              <a:rPr lang="ru-RU" b="0" dirty="0" smtClean="0"/>
              <a:t>Можно эмулировать </a:t>
            </a:r>
            <a:r>
              <a:rPr lang="ru-RU" b="0" dirty="0" err="1" smtClean="0"/>
              <a:t>щелчек</a:t>
            </a:r>
            <a:r>
              <a:rPr lang="ru-RU" b="0" dirty="0" smtClean="0"/>
              <a:t> мыши к примеру (пример)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7353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ibs"/>
</p:tagLst>
</file>

<file path=ppt/theme/theme1.xml><?xml version="1.0" encoding="utf-8"?>
<a:theme xmlns:a="http://schemas.openxmlformats.org/drawingml/2006/main" name="inner2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12138</TotalTime>
  <Words>612</Words>
  <Application>Microsoft Office PowerPoint</Application>
  <PresentationFormat>Экран (16:9)</PresentationFormat>
  <Paragraphs>151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inner2</vt:lpstr>
      <vt:lpstr>JQuery</vt:lpstr>
      <vt:lpstr>Что такое JQuery?</vt:lpstr>
      <vt:lpstr>Общий вид команд JQuery?</vt:lpstr>
      <vt:lpstr>Нахождение элементов JQuery</vt:lpstr>
      <vt:lpstr>Нахождение элементов по фильтрам JQuery</vt:lpstr>
      <vt:lpstr>Нахождение элементов по фильтрам JQuery</vt:lpstr>
      <vt:lpstr>Нахождение элементов по фильтрам JQuery</vt:lpstr>
      <vt:lpstr>События в JQuery</vt:lpstr>
      <vt:lpstr>События JQuery</vt:lpstr>
      <vt:lpstr>Методы вставки элементов JQuery</vt:lpstr>
      <vt:lpstr>Шаблоны в JQuery</vt:lpstr>
      <vt:lpstr>Шаблоны в JQuery</vt:lpstr>
      <vt:lpstr>Особенность в JQuery</vt:lpstr>
      <vt:lpstr>JQuery Template</vt:lpstr>
      <vt:lpstr>JQuery Template</vt:lpstr>
      <vt:lpstr>JQuery Template можно прокидывать функции</vt:lpstr>
      <vt:lpstr>Сам шаблон</vt:lpstr>
      <vt:lpstr>Условия в шаблоне</vt:lpstr>
      <vt:lpstr>Обработка коллекций</vt:lpstr>
      <vt:lpstr>Также возможно шаблон помещать в другой шаблон</vt:lpstr>
      <vt:lpstr>Конец</vt:lpstr>
    </vt:vector>
  </TitlesOfParts>
  <Company>HQ-IB-SCCM-01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Гниломедов Павел Павлович</dc:creator>
  <cp:lastModifiedBy>Уткин Денис Вячеславович</cp:lastModifiedBy>
  <cp:revision>539</cp:revision>
  <cp:lastPrinted>2014-03-14T08:23:41Z</cp:lastPrinted>
  <dcterms:created xsi:type="dcterms:W3CDTF">2013-12-23T07:41:29Z</dcterms:created>
  <dcterms:modified xsi:type="dcterms:W3CDTF">2018-10-26T08:47:49Z</dcterms:modified>
</cp:coreProperties>
</file>