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  <p:sldMasterId id="2147484086" r:id="rId2"/>
    <p:sldMasterId id="2147484106" r:id="rId3"/>
    <p:sldMasterId id="2147484126" r:id="rId4"/>
  </p:sldMasterIdLst>
  <p:notesMasterIdLst>
    <p:notesMasterId r:id="rId23"/>
  </p:notesMasterIdLst>
  <p:handoutMasterIdLst>
    <p:handoutMasterId r:id="rId24"/>
  </p:handoutMasterIdLst>
  <p:sldIdLst>
    <p:sldId id="260" r:id="rId5"/>
    <p:sldId id="261" r:id="rId6"/>
    <p:sldId id="265" r:id="rId7"/>
    <p:sldId id="266" r:id="rId8"/>
    <p:sldId id="267" r:id="rId9"/>
    <p:sldId id="268" r:id="rId10"/>
    <p:sldId id="269" r:id="rId11"/>
    <p:sldId id="272" r:id="rId12"/>
    <p:sldId id="271" r:id="rId13"/>
    <p:sldId id="274" r:id="rId14"/>
    <p:sldId id="273" r:id="rId15"/>
    <p:sldId id="270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5143500" type="screen16x9"/>
  <p:notesSz cx="6797675" cy="9928225"/>
  <p:defaultTextStyle>
    <a:defPPr marL="0" marR="0" indent="0" algn="l" defTabSz="34289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128585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257169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385754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514337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642922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771506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900090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028674" algn="ctr" defTabSz="4085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521415D9-36F7-43E2-AB2F-B90AF26B5E84}">
      <p14:sectionLst xmlns:p14="http://schemas.microsoft.com/office/powerpoint/2010/main">
        <p14:section name="Общая ДБР" id="{CEC7BBAF-4A47-4BE8-922F-634333CB28D4}">
          <p14:sldIdLst>
            <p14:sldId id="260"/>
            <p14:sldId id="261"/>
            <p14:sldId id="265"/>
            <p14:sldId id="266"/>
            <p14:sldId id="267"/>
            <p14:sldId id="268"/>
            <p14:sldId id="269"/>
            <p14:sldId id="272"/>
            <p14:sldId id="271"/>
            <p14:sldId id="274"/>
            <p14:sldId id="273"/>
            <p14:sldId id="270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020">
          <p15:clr>
            <a:srgbClr val="A4A3A4"/>
          </p15:clr>
        </p15:guide>
        <p15:guide id="4" orient="horz" pos="955">
          <p15:clr>
            <a:srgbClr val="A4A3A4"/>
          </p15:clr>
        </p15:guide>
        <p15:guide id="5" orient="horz" pos="3047">
          <p15:clr>
            <a:srgbClr val="A4A3A4"/>
          </p15:clr>
        </p15:guide>
        <p15:guide id="6" orient="horz" pos="611">
          <p15:clr>
            <a:srgbClr val="A4A3A4"/>
          </p15:clr>
        </p15:guide>
        <p15:guide id="7" orient="horz" pos="162">
          <p15:clr>
            <a:srgbClr val="A4A3A4"/>
          </p15:clr>
        </p15:guide>
        <p15:guide id="8" orient="horz" pos="895">
          <p15:clr>
            <a:srgbClr val="A4A3A4"/>
          </p15:clr>
        </p15:guide>
        <p15:guide id="9" orient="horz" pos="2741">
          <p15:clr>
            <a:srgbClr val="A4A3A4"/>
          </p15:clr>
        </p15:guide>
        <p15:guide id="10" orient="horz" pos="177">
          <p15:clr>
            <a:srgbClr val="A4A3A4"/>
          </p15:clr>
        </p15:guide>
        <p15:guide id="11" pos="3716">
          <p15:clr>
            <a:srgbClr val="A4A3A4"/>
          </p15:clr>
        </p15:guide>
        <p15:guide id="12" pos="5615">
          <p15:clr>
            <a:srgbClr val="A4A3A4"/>
          </p15:clr>
        </p15:guide>
        <p15:guide id="13" pos="265">
          <p15:clr>
            <a:srgbClr val="A4A3A4"/>
          </p15:clr>
        </p15:guide>
        <p15:guide id="14" pos="2960">
          <p15:clr>
            <a:srgbClr val="A4A3A4"/>
          </p15:clr>
        </p15:guide>
        <p15:guide id="15" pos="1650">
          <p15:clr>
            <a:srgbClr val="A4A3A4"/>
          </p15:clr>
        </p15:guide>
        <p15:guide id="16" pos="4204">
          <p15:clr>
            <a:srgbClr val="A4A3A4"/>
          </p15:clr>
        </p15:guide>
        <p15:guide id="17" pos="51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3C0"/>
    <a:srgbClr val="FEF9F4"/>
    <a:srgbClr val="F8C99D"/>
    <a:srgbClr val="F29545"/>
    <a:srgbClr val="773F9C"/>
    <a:srgbClr val="193B52"/>
    <a:srgbClr val="F19545"/>
    <a:srgbClr val="8DC0DF"/>
    <a:srgbClr val="535860"/>
    <a:srgbClr val="A8A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8673" autoAdjust="0"/>
  </p:normalViewPr>
  <p:slideViewPr>
    <p:cSldViewPr snapToGrid="0" snapToObjects="1">
      <p:cViewPr varScale="1">
        <p:scale>
          <a:sx n="91" d="100"/>
          <a:sy n="91" d="100"/>
        </p:scale>
        <p:origin x="1014" y="90"/>
      </p:cViewPr>
      <p:guideLst>
        <p:guide orient="horz" pos="1620"/>
        <p:guide pos="2880"/>
        <p:guide orient="horz" pos="1020"/>
        <p:guide orient="horz" pos="955"/>
        <p:guide orient="horz" pos="3047"/>
        <p:guide orient="horz" pos="611"/>
        <p:guide orient="horz" pos="162"/>
        <p:guide orient="horz" pos="895"/>
        <p:guide orient="horz" pos="2741"/>
        <p:guide orient="horz" pos="177"/>
        <p:guide pos="3716"/>
        <p:guide pos="5615"/>
        <p:guide pos="265"/>
        <p:guide pos="2960"/>
        <p:guide pos="1650"/>
        <p:guide pos="4204"/>
        <p:guide pos="5183"/>
      </p:guideLst>
    </p:cSldViewPr>
  </p:slideViewPr>
  <p:outlineViewPr>
    <p:cViewPr>
      <p:scale>
        <a:sx n="33" d="100"/>
        <a:sy n="33" d="100"/>
      </p:scale>
      <p:origin x="0" y="57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2718" y="-12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7FC5-D862-4CB3-90B0-72B3F992403A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0DBF2-6414-4132-A3CA-F58055B9D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04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8441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46" latinLnBrk="0">
      <a:defRPr sz="500">
        <a:latin typeface="Lucida Grande"/>
        <a:ea typeface="Lucida Grande"/>
        <a:cs typeface="Lucida Grande"/>
        <a:sym typeface="Lucida Grande"/>
      </a:defRPr>
    </a:lvl1pPr>
    <a:lvl2pPr indent="85723" defTabSz="171446" latinLnBrk="0">
      <a:defRPr sz="500">
        <a:latin typeface="Lucida Grande"/>
        <a:ea typeface="Lucida Grande"/>
        <a:cs typeface="Lucida Grande"/>
        <a:sym typeface="Lucida Grande"/>
      </a:defRPr>
    </a:lvl2pPr>
    <a:lvl3pPr indent="171446" defTabSz="171446" latinLnBrk="0">
      <a:defRPr sz="500">
        <a:latin typeface="Lucida Grande"/>
        <a:ea typeface="Lucida Grande"/>
        <a:cs typeface="Lucida Grande"/>
        <a:sym typeface="Lucida Grande"/>
      </a:defRPr>
    </a:lvl3pPr>
    <a:lvl4pPr indent="257169" defTabSz="171446" latinLnBrk="0">
      <a:defRPr sz="500">
        <a:latin typeface="Lucida Grande"/>
        <a:ea typeface="Lucida Grande"/>
        <a:cs typeface="Lucida Grande"/>
        <a:sym typeface="Lucida Grande"/>
      </a:defRPr>
    </a:lvl4pPr>
    <a:lvl5pPr indent="342891" defTabSz="171446" latinLnBrk="0">
      <a:defRPr sz="500">
        <a:latin typeface="Lucida Grande"/>
        <a:ea typeface="Lucida Grande"/>
        <a:cs typeface="Lucida Grande"/>
        <a:sym typeface="Lucida Grande"/>
      </a:defRPr>
    </a:lvl5pPr>
    <a:lvl6pPr indent="428614" defTabSz="171446" latinLnBrk="0">
      <a:defRPr sz="500">
        <a:latin typeface="Lucida Grande"/>
        <a:ea typeface="Lucida Grande"/>
        <a:cs typeface="Lucida Grande"/>
        <a:sym typeface="Lucida Grande"/>
      </a:defRPr>
    </a:lvl6pPr>
    <a:lvl7pPr indent="514337" defTabSz="171446" latinLnBrk="0">
      <a:defRPr sz="500">
        <a:latin typeface="Lucida Grande"/>
        <a:ea typeface="Lucida Grande"/>
        <a:cs typeface="Lucida Grande"/>
        <a:sym typeface="Lucida Grande"/>
      </a:defRPr>
    </a:lvl7pPr>
    <a:lvl8pPr indent="600060" defTabSz="171446" latinLnBrk="0">
      <a:defRPr sz="500">
        <a:latin typeface="Lucida Grande"/>
        <a:ea typeface="Lucida Grande"/>
        <a:cs typeface="Lucida Grande"/>
        <a:sym typeface="Lucida Grande"/>
      </a:defRPr>
    </a:lvl8pPr>
    <a:lvl9pPr indent="685783" defTabSz="171446" latinLnBrk="0">
      <a:defRPr sz="5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emf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6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6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jpeg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0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062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0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3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92707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6009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219556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224671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6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7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8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8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6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29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1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6" y="297063"/>
            <a:ext cx="6200774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08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4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5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5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2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6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4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6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027581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5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1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2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1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5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6" y="297063"/>
            <a:ext cx="6200774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9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pic>
        <p:nvPicPr>
          <p:cNvPr id="19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4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0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3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6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592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5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0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8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2" name="Изображение 11" descr="Planeta_B.pd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6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0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2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6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8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8" name="Изображение 11" descr="Planeta_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55022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3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00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48062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8062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23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6" y="254001"/>
            <a:ext cx="2394131" cy="4889499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420688" y="246856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solidFill>
            <a:srgbClr val="7F7F7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4191047"/>
            <a:ext cx="4657725" cy="807451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7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23733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 flipV="1">
            <a:off x="5262155" y="3197487"/>
            <a:ext cx="2394132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4" name="Прямоугольник 33"/>
          <p:cNvSpPr/>
          <p:nvPr userDrawn="1"/>
        </p:nvSpPr>
        <p:spPr>
          <a:xfrm flipV="1">
            <a:off x="5999965" y="3662482"/>
            <a:ext cx="1656322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420689" y="1420814"/>
            <a:ext cx="4780922" cy="3416300"/>
          </a:xfrm>
          <a:prstGeom prst="rect">
            <a:avLst/>
          </a:prstGeom>
          <a:effectLst/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50" indent="-285750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50" marR="0" lvl="0" indent="-28575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0688" y="246856"/>
            <a:ext cx="4780922" cy="723107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8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 userDrawn="1"/>
        </p:nvSpPr>
        <p:spPr>
          <a:xfrm>
            <a:off x="241905" y="3197487"/>
            <a:ext cx="8679775" cy="19512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38" y="3214823"/>
            <a:ext cx="4749172" cy="167980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0"/>
            <a:ext cx="4768850" cy="715963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24" name="Прямоугольник 23"/>
          <p:cNvSpPr/>
          <p:nvPr userDrawn="1"/>
        </p:nvSpPr>
        <p:spPr>
          <a:xfrm>
            <a:off x="5262154" y="3197489"/>
            <a:ext cx="2394133" cy="1938262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5262154" y="254000"/>
            <a:ext cx="2394133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5262153" y="254001"/>
            <a:ext cx="737812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0" name="Прямоугольник 29"/>
          <p:cNvSpPr/>
          <p:nvPr userDrawn="1"/>
        </p:nvSpPr>
        <p:spPr>
          <a:xfrm>
            <a:off x="5999965" y="254000"/>
            <a:ext cx="499936" cy="4889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1" name="Прямоугольник 30"/>
          <p:cNvSpPr/>
          <p:nvPr userDrawn="1"/>
        </p:nvSpPr>
        <p:spPr>
          <a:xfrm flipV="1">
            <a:off x="5262153" y="3197487"/>
            <a:ext cx="3659527" cy="747614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32" name="Прямоугольник 31"/>
          <p:cNvSpPr/>
          <p:nvPr userDrawn="1"/>
        </p:nvSpPr>
        <p:spPr>
          <a:xfrm flipV="1">
            <a:off x="6005492" y="3662482"/>
            <a:ext cx="2916188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1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052"/>
            <a:ext cx="8474110" cy="3370115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6" y="297063"/>
            <a:ext cx="6200774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81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16063"/>
            <a:ext cx="8474110" cy="282310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1"/>
            <a:ext cx="8474109" cy="451761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6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1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41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7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5" y="969963"/>
            <a:ext cx="6277009" cy="38493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5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5" y="969052"/>
            <a:ext cx="6277010" cy="451762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1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5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1"/>
            <a:ext cx="3011394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3" name="Прямоугольник 12"/>
          <p:cNvSpPr/>
          <p:nvPr userDrawn="1"/>
        </p:nvSpPr>
        <p:spPr>
          <a:xfrm>
            <a:off x="0" y="-2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3"/>
            <a:ext cx="3000375" cy="547099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5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1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2"/>
            <a:ext cx="4176000" cy="2739745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5" name="Рисунок 14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19" name="Прямоугольник 18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22813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7" y="268908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0"/>
            <a:ext cx="2016000" cy="321309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5" y="971579"/>
            <a:ext cx="202886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3"/>
            <a:ext cx="2039812" cy="3206546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-2" y="-2"/>
            <a:ext cx="2420699" cy="5143501"/>
          </a:xfrm>
          <a:prstGeom prst="rect">
            <a:avLst/>
          </a:prstGeom>
        </p:spPr>
      </p:pic>
      <p:sp>
        <p:nvSpPr>
          <p:cNvPr id="17" name="Прямоугольник 16"/>
          <p:cNvSpPr/>
          <p:nvPr userDrawn="1"/>
        </p:nvSpPr>
        <p:spPr>
          <a:xfrm>
            <a:off x="0" y="0"/>
            <a:ext cx="2420698" cy="51435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4005262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заголовок</a:t>
            </a:r>
            <a:r>
              <a:rPr lang="en-US" dirty="0" smtClean="0"/>
              <a:t>//Arial </a:t>
            </a:r>
            <a:r>
              <a:rPr lang="ru-RU" dirty="0" smtClean="0"/>
              <a:t>ж,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прописные 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0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969964"/>
            <a:ext cx="8474110" cy="3849396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5" y="1520825"/>
            <a:ext cx="8474110" cy="3298534"/>
          </a:xfrm>
          <a:prstGeom prst="rect">
            <a:avLst/>
          </a:prstGeom>
          <a:effectLst/>
        </p:spPr>
        <p:txBody>
          <a:bodyPr vert="horz"/>
          <a:lstStyle>
            <a:lvl1pPr marL="180000" indent="-180000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indent="-180000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9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3" y="1619530"/>
            <a:ext cx="4183912" cy="320617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99" indent="-107153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lvl="1" indent="-180000" algn="l" defTabSz="171446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2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29819"/>
            <a:ext cx="273758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2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0" y="1619186"/>
            <a:ext cx="2033566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0" y="1619186"/>
            <a:ext cx="2048735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0" y="968302"/>
            <a:ext cx="2048735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6200775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1297" y="291967"/>
            <a:ext cx="113618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7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2155" y="254000"/>
            <a:ext cx="2394132" cy="2947432"/>
          </a:xfrm>
          <a:prstGeom prst="rect">
            <a:avLst/>
          </a:prstGeom>
        </p:spPr>
      </p:pic>
      <p:sp>
        <p:nvSpPr>
          <p:cNvPr id="15" name="Прямоугольник 14"/>
          <p:cNvSpPr/>
          <p:nvPr userDrawn="1"/>
        </p:nvSpPr>
        <p:spPr>
          <a:xfrm>
            <a:off x="5262155" y="254000"/>
            <a:ext cx="2394132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420687" y="254000"/>
            <a:ext cx="5579277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3000"/>
                </a:srgbClr>
              </a:gs>
              <a:gs pos="100000">
                <a:srgbClr val="173A50">
                  <a:alpha val="53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241905" y="3196852"/>
            <a:ext cx="8679775" cy="19476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50000"/>
                </a:srgbClr>
              </a:gs>
              <a:gs pos="100000">
                <a:srgbClr val="173A50">
                  <a:alpha val="5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5999965" y="254000"/>
            <a:ext cx="486191" cy="48924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 flipV="1">
            <a:off x="5262155" y="3196852"/>
            <a:ext cx="3659526" cy="755999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2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/>
          <a:lstStyle>
            <a:lvl1pPr marL="0" marR="0" indent="0" algn="l" defTabSz="171446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Завершающий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5999965" y="3670231"/>
            <a:ext cx="2921716" cy="28262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70000"/>
                </a:srgbClr>
              </a:gs>
              <a:gs pos="100000">
                <a:srgbClr val="173A50">
                  <a:alpha val="70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79" y="3952851"/>
            <a:ext cx="4657725" cy="104564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7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0" y="967189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4" y="966950"/>
            <a:ext cx="2736001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88" y="1617943"/>
            <a:ext cx="2737585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lvl="0" indent="-180000" algn="l" defTabSz="171446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9" name="Рисунок 18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24375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4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4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9" tIns="15069" rIns="15069" bIns="15069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2" y="966950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0" y="968302"/>
            <a:ext cx="2046266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80000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5" y="297063"/>
            <a:ext cx="7802669" cy="491652"/>
          </a:xfrm>
          <a:prstGeom prst="rect">
            <a:avLst/>
          </a:prstGeom>
        </p:spPr>
        <p:txBody>
          <a:bodyPr vert="horz" lIns="34289" tIns="17145" rIns="34289" bIns="17145" rtlCol="0" anchor="ctr">
            <a:noAutofit/>
          </a:bodyPr>
          <a:lstStyle>
            <a:lvl1pPr marL="0" marR="0" indent="0" algn="l" defTabSz="24109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/>
          <a:lstStyle>
            <a:lvl1pPr marL="128585" indent="-128585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60000" marR="0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80000" marR="0" lvl="0" indent="-180000" algn="l" defTabSz="171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60000" marR="0" lvl="1" indent="-180000" algn="l" defTabSz="171446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60000" lvl="1" indent="-180000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20" name="Рисунок 19"/>
          <p:cNvPicPr>
            <a:picLocks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0" y="4556700"/>
            <a:ext cx="9144000" cy="586800"/>
          </a:xfrm>
          <a:prstGeom prst="rect">
            <a:avLst/>
          </a:prstGeom>
        </p:spPr>
      </p:pic>
      <p:sp>
        <p:nvSpPr>
          <p:cNvPr id="22" name="Прямоугольник 21"/>
          <p:cNvSpPr/>
          <p:nvPr userDrawn="1"/>
        </p:nvSpPr>
        <p:spPr>
          <a:xfrm>
            <a:off x="0" y="4556700"/>
            <a:ext cx="9144000" cy="586800"/>
          </a:xfrm>
          <a:prstGeom prst="rect">
            <a:avLst/>
          </a:prstGeom>
          <a:gradFill flip="none" rotWithShape="1">
            <a:gsLst>
              <a:gs pos="0">
                <a:srgbClr val="2F8DD1">
                  <a:alpha val="42000"/>
                </a:srgbClr>
              </a:gs>
              <a:gs pos="100000">
                <a:srgbClr val="173A50">
                  <a:alpha val="42000"/>
                </a:srgbClr>
              </a:gs>
            </a:gsLst>
            <a:lin ang="2700000" scaled="0"/>
            <a:tileRect/>
          </a:gra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5069" tIns="15069" rIns="15069" bIns="15069" numCol="1" spcCol="14288" rtlCol="0" anchor="ctr">
            <a:spAutoFit/>
          </a:bodyPr>
          <a:lstStyle/>
          <a:p>
            <a:pPr marL="0" marR="0" indent="0" algn="ctr" defTabSz="40852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9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4" name="Shape 184"/>
          <p:cNvSpPr/>
          <p:nvPr userDrawn="1"/>
        </p:nvSpPr>
        <p:spPr>
          <a:xfrm>
            <a:off x="8727570" y="4819359"/>
            <a:ext cx="168815" cy="163685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1" tIns="20091" rIns="20091" bIns="20091" anchor="ctr">
            <a:spAutoFit/>
          </a:bodyPr>
          <a:lstStyle/>
          <a:p>
            <a:pPr defTabSz="683104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104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81144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  <p:sldLayoutId id="2147484084" r:id="rId18"/>
    <p:sldLayoutId id="214748408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  <p:sldLayoutId id="2147484104" r:id="rId18"/>
    <p:sldLayoutId id="214748410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  <p:sldLayoutId id="2147484124" r:id="rId18"/>
    <p:sldLayoutId id="214748412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0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  <p:sldLayoutId id="2147484139" r:id="rId13"/>
    <p:sldLayoutId id="2147484140" r:id="rId14"/>
    <p:sldLayoutId id="2147484141" r:id="rId15"/>
    <p:sldLayoutId id="2147484142" r:id="rId16"/>
    <p:sldLayoutId id="2147484143" r:id="rId17"/>
    <p:sldLayoutId id="2147484144" r:id="rId18"/>
    <p:sldLayoutId id="2147484145" r:id="rId19"/>
  </p:sldLayoutIdLst>
  <p:timing>
    <p:tnLst>
      <p:par>
        <p:cTn id="1" dur="indefinite" restart="never" nodeType="tmRoot"/>
      </p:par>
    </p:tnLst>
  </p:timing>
  <p:txStyles>
    <p:titleStyle>
      <a:lvl1pPr algn="ctr" defTabSz="171446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1714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99" indent="-107153" algn="l" defTabSz="17144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14" indent="-85723" algn="l" defTabSz="1714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60" indent="-85723" algn="l" defTabSz="17144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indent="-85723" algn="l" defTabSz="17144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51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97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43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89" indent="-85723" algn="l" defTabSz="1714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4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91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37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83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29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74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20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66" algn="l" defTabSz="17144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AJAX" TargetMode="External"/><Relationship Id="rId2" Type="http://schemas.openxmlformats.org/officeDocument/2006/relationships/hyperlink" Target="https://www.sencha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xamples.sencha.com/extjs/6.6.0/examples/kitchensink/?modern#all" TargetMode="External"/><Relationship Id="rId4" Type="http://schemas.openxmlformats.org/officeDocument/2006/relationships/hyperlink" Target="https://ru.wikipedia.org/wiki/Document_Object_Mode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853" y="354905"/>
            <a:ext cx="4777613" cy="1580779"/>
          </a:xfrm>
        </p:spPr>
        <p:txBody>
          <a:bodyPr/>
          <a:lstStyle/>
          <a:p>
            <a:r>
              <a:rPr lang="en-US" sz="4800" dirty="0" smtClean="0"/>
              <a:t>EXTJS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Уткин Денис 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325821" y="788716"/>
            <a:ext cx="8570564" cy="3550452"/>
          </a:xfrm>
        </p:spPr>
        <p:txBody>
          <a:bodyPr/>
          <a:lstStyle/>
          <a:p>
            <a:r>
              <a:rPr lang="en-US" sz="1100" dirty="0" smtClean="0"/>
              <a:t>HBOX</a:t>
            </a:r>
          </a:p>
          <a:p>
            <a:pPr marL="0" indent="0">
              <a:buNone/>
            </a:pPr>
            <a:r>
              <a:rPr lang="en-US" sz="1100" dirty="0"/>
              <a:t>layout: {</a:t>
            </a:r>
          </a:p>
          <a:p>
            <a:pPr marL="0" indent="0">
              <a:buNone/>
            </a:pPr>
            <a:r>
              <a:rPr lang="en-US" sz="1100" dirty="0"/>
              <a:t>        type: '</a:t>
            </a:r>
            <a:r>
              <a:rPr lang="en-US" sz="1100" dirty="0" err="1"/>
              <a:t>hbox</a:t>
            </a:r>
            <a:r>
              <a:rPr lang="en-US" sz="1100" dirty="0"/>
              <a:t>'</a:t>
            </a:r>
          </a:p>
          <a:p>
            <a:pPr marL="0" indent="0">
              <a:buNone/>
            </a:pPr>
            <a:r>
              <a:rPr lang="en-US" sz="1100" dirty="0"/>
              <a:t>    },</a:t>
            </a:r>
            <a:endParaRPr lang="ru-RU" sz="11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Компоновка </a:t>
            </a:r>
            <a:r>
              <a:rPr lang="en-US" dirty="0" err="1" smtClean="0"/>
              <a:t>extJS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38237"/>
            <a:ext cx="48006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8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 </a:t>
            </a:r>
            <a:r>
              <a:rPr lang="en-US" dirty="0" smtClean="0"/>
              <a:t>CARD TAB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69" y="1104900"/>
            <a:ext cx="4609935" cy="35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325821" y="788716"/>
            <a:ext cx="8570564" cy="35504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Ext.define</a:t>
            </a:r>
            <a:r>
              <a:rPr lang="en-US" dirty="0"/>
              <a:t>('</a:t>
            </a:r>
            <a:r>
              <a:rPr lang="en-US" dirty="0" err="1"/>
              <a:t>KitchenSink.view.layout.CardTabs</a:t>
            </a:r>
            <a:r>
              <a:rPr lang="en-US" dirty="0"/>
              <a:t>', {</a:t>
            </a:r>
          </a:p>
          <a:p>
            <a:pPr marL="0" indent="0">
              <a:buNone/>
            </a:pPr>
            <a:r>
              <a:rPr lang="en-US" dirty="0"/>
              <a:t>    extend: '</a:t>
            </a:r>
            <a:r>
              <a:rPr lang="en-US" dirty="0" err="1"/>
              <a:t>Ext.tab.Panel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xtype</a:t>
            </a:r>
            <a:r>
              <a:rPr lang="en-US" dirty="0"/>
              <a:t>: 'layout-</a:t>
            </a:r>
            <a:r>
              <a:rPr lang="en-US" dirty="0" err="1"/>
              <a:t>cardtabs</a:t>
            </a:r>
            <a:r>
              <a:rPr lang="en-US" dirty="0" smtClean="0"/>
              <a:t>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defaultType</a:t>
            </a:r>
            <a:r>
              <a:rPr lang="en-US" dirty="0"/>
              <a:t>: 'panel',</a:t>
            </a:r>
          </a:p>
          <a:p>
            <a:pPr marL="0" indent="0">
              <a:buNone/>
            </a:pPr>
            <a:r>
              <a:rPr lang="en-US" dirty="0"/>
              <a:t>    height: 300,</a:t>
            </a:r>
          </a:p>
          <a:p>
            <a:pPr marL="0" indent="0">
              <a:buNone/>
            </a:pPr>
            <a:r>
              <a:rPr lang="en-US" dirty="0"/>
              <a:t>    width: 400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defaults: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bodyPadding</a:t>
            </a:r>
            <a:r>
              <a:rPr lang="en-US" dirty="0"/>
              <a:t>: 15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en-US" dirty="0" smtClean="0"/>
              <a:t>	items</a:t>
            </a:r>
            <a:r>
              <a:rPr lang="en-US" dirty="0"/>
              <a:t>: </a:t>
            </a:r>
            <a:r>
              <a:rPr lang="en-US" dirty="0" smtClean="0"/>
              <a:t>[{</a:t>
            </a:r>
          </a:p>
          <a:p>
            <a:pPr marL="0" indent="0">
              <a:buNone/>
            </a:pPr>
            <a:r>
              <a:rPr lang="en-US" dirty="0"/>
              <a:t>	title: 'Tab 1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 }],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 </a:t>
            </a:r>
            <a:r>
              <a:rPr lang="en-US" dirty="0" smtClean="0"/>
              <a:t>CARD TAB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59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ru-RU" dirty="0"/>
              <a:t>(</a:t>
            </a:r>
            <a:r>
              <a:rPr lang="en-US" dirty="0"/>
              <a:t>model</a:t>
            </a:r>
            <a:r>
              <a:rPr lang="ru-RU" dirty="0"/>
              <a:t>)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03116" y="967036"/>
            <a:ext cx="2880320" cy="4176464"/>
          </a:xfrm>
          <a:prstGeom prst="rect">
            <a:avLst/>
          </a:prstGeom>
        </p:spPr>
        <p:txBody>
          <a:bodyPr vert="horz" lIns="0" tIns="45720" rIns="91440" bIns="45720" rtlCol="0">
            <a:normAutofit fontScale="55000" lnSpcReduction="20000"/>
          </a:bodyPr>
          <a:lstStyle>
            <a:lvl1pPr marL="271463" indent="-2714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26987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Char char="§"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err="1" smtClean="0"/>
              <a:t>Ext.define</a:t>
            </a:r>
            <a:r>
              <a:rPr lang="en-US" dirty="0" smtClean="0"/>
              <a:t>('</a:t>
            </a:r>
            <a:r>
              <a:rPr lang="en-US" dirty="0" err="1" smtClean="0"/>
              <a:t>More.model.Ship</a:t>
            </a:r>
            <a:r>
              <a:rPr lang="en-US" dirty="0" smtClean="0"/>
              <a:t>', {</a:t>
            </a:r>
            <a:br>
              <a:rPr lang="en-US" dirty="0" smtClean="0"/>
            </a:br>
            <a:r>
              <a:rPr lang="en-US" dirty="0" smtClean="0"/>
              <a:t>   extend : '</a:t>
            </a:r>
            <a:r>
              <a:rPr lang="en-US" dirty="0" err="1" smtClean="0"/>
              <a:t>Ext.data.Model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   fields : [ {</a:t>
            </a:r>
            <a:br>
              <a:rPr lang="en-US" dirty="0" smtClean="0"/>
            </a:br>
            <a:r>
              <a:rPr lang="en-US" dirty="0" smtClean="0"/>
              <a:t>      name : 'id',</a:t>
            </a:r>
            <a:br>
              <a:rPr lang="en-US" dirty="0" smtClean="0"/>
            </a:br>
            <a:r>
              <a:rPr lang="en-US" dirty="0" smtClean="0"/>
              <a:t>      type : 'integer'</a:t>
            </a:r>
            <a:br>
              <a:rPr lang="en-US" dirty="0" smtClean="0"/>
            </a:br>
            <a:r>
              <a:rPr lang="en-US" dirty="0" smtClean="0"/>
              <a:t>   }, {</a:t>
            </a:r>
            <a:br>
              <a:rPr lang="en-US" dirty="0" smtClean="0"/>
            </a:br>
            <a:r>
              <a:rPr lang="en-US" dirty="0" smtClean="0"/>
              <a:t>      name : 'flag',</a:t>
            </a:r>
            <a:br>
              <a:rPr lang="en-US" dirty="0" smtClean="0"/>
            </a:br>
            <a:r>
              <a:rPr lang="en-US" dirty="0" smtClean="0"/>
              <a:t>      type:  'string'</a:t>
            </a:r>
            <a:br>
              <a:rPr lang="en-US" dirty="0" smtClean="0"/>
            </a:br>
            <a:r>
              <a:rPr lang="en-US" dirty="0" smtClean="0"/>
              <a:t>   }, {</a:t>
            </a:r>
            <a:br>
              <a:rPr lang="en-US" dirty="0" smtClean="0"/>
            </a:br>
            <a:r>
              <a:rPr lang="en-US" dirty="0" smtClean="0"/>
              <a:t>      name : 'name',</a:t>
            </a:r>
            <a:br>
              <a:rPr lang="en-US" dirty="0" smtClean="0"/>
            </a:br>
            <a:r>
              <a:rPr lang="en-US" dirty="0" smtClean="0"/>
              <a:t>      type:  'string'</a:t>
            </a:r>
            <a:br>
              <a:rPr lang="en-US" dirty="0" smtClean="0"/>
            </a:br>
            <a:r>
              <a:rPr lang="en-US" dirty="0" smtClean="0"/>
              <a:t>   }, {</a:t>
            </a:r>
            <a:br>
              <a:rPr lang="en-US" dirty="0" smtClean="0"/>
            </a:br>
            <a:r>
              <a:rPr lang="en-US" dirty="0" smtClean="0"/>
              <a:t>        name : '</a:t>
            </a:r>
            <a:r>
              <a:rPr lang="en-US" dirty="0" err="1" smtClean="0"/>
              <a:t>nameLat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        type:  'string'</a:t>
            </a:r>
            <a:br>
              <a:rPr lang="en-US" dirty="0" smtClean="0"/>
            </a:br>
            <a:r>
              <a:rPr lang="en-US" dirty="0" smtClean="0"/>
              <a:t>    },{</a:t>
            </a:r>
            <a:br>
              <a:rPr lang="en-US" dirty="0" smtClean="0"/>
            </a:br>
            <a:r>
              <a:rPr lang="en-US" dirty="0" smtClean="0"/>
              <a:t>      name : 'call',</a:t>
            </a:r>
            <a:br>
              <a:rPr lang="en-US" dirty="0" smtClean="0"/>
            </a:br>
            <a:r>
              <a:rPr lang="en-US" dirty="0" smtClean="0"/>
              <a:t>      type:  'string'</a:t>
            </a:r>
            <a:br>
              <a:rPr lang="en-US" dirty="0" smtClean="0"/>
            </a:br>
            <a:r>
              <a:rPr lang="en-US" dirty="0" smtClean="0"/>
              <a:t>   }, {</a:t>
            </a:r>
            <a:br>
              <a:rPr lang="en-US" dirty="0" smtClean="0"/>
            </a:br>
            <a:r>
              <a:rPr lang="en-US" dirty="0" smtClean="0"/>
              <a:t>      name : '</a:t>
            </a:r>
            <a:r>
              <a:rPr lang="en-US" dirty="0" err="1" smtClean="0"/>
              <a:t>imo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      type:  'string'</a:t>
            </a:r>
            <a:br>
              <a:rPr lang="en-US" dirty="0" smtClean="0"/>
            </a:br>
            <a:r>
              <a:rPr lang="en-US" dirty="0" smtClean="0"/>
              <a:t>   }, {</a:t>
            </a:r>
            <a:br>
              <a:rPr lang="en-US" dirty="0" smtClean="0"/>
            </a:br>
            <a:r>
              <a:rPr lang="en-US" dirty="0" smtClean="0"/>
              <a:t>      name : '</a:t>
            </a:r>
            <a:r>
              <a:rPr lang="en-US" dirty="0" err="1" smtClean="0"/>
              <a:t>mmsi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      type:  'string'</a:t>
            </a:r>
            <a:br>
              <a:rPr lang="en-US" dirty="0" smtClean="0"/>
            </a:br>
            <a:r>
              <a:rPr lang="en-US" dirty="0" smtClean="0"/>
              <a:t>   }],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idProperty</a:t>
            </a:r>
            <a:r>
              <a:rPr lang="en-US" dirty="0" smtClean="0"/>
              <a:t> : 'id'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851920" y="788714"/>
            <a:ext cx="4680520" cy="4087291"/>
          </a:xfrm>
          <a:prstGeom prst="rect">
            <a:avLst/>
          </a:prstGeom>
        </p:spPr>
        <p:txBody>
          <a:bodyPr>
            <a:normAutofit/>
          </a:bodyPr>
          <a:lstStyle>
            <a:lvl1pPr marL="128585" indent="-128585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599" indent="-10715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8614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060" indent="-8572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06" indent="-85723" algn="l" defTabSz="171446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2951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397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43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289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smtClean="0">
                <a:solidFill>
                  <a:srgbClr val="0070C0"/>
                </a:solidFill>
              </a:rPr>
              <a:t>Данные в формате </a:t>
            </a:r>
            <a:r>
              <a:rPr lang="en-US" smtClean="0">
                <a:solidFill>
                  <a:srgbClr val="0070C0"/>
                </a:solidFill>
              </a:rPr>
              <a:t>json</a:t>
            </a:r>
          </a:p>
          <a:p>
            <a:pPr marL="0" indent="0">
              <a:buFont typeface="Arial"/>
              <a:buNone/>
            </a:pPr>
            <a:r>
              <a:rPr lang="en-US" smtClean="0"/>
              <a:t>{</a:t>
            </a:r>
            <a:br>
              <a:rPr lang="en-US" smtClean="0"/>
            </a:br>
            <a:r>
              <a:rPr lang="en-US" smtClean="0"/>
              <a:t>  "success": true,</a:t>
            </a:r>
            <a:br>
              <a:rPr lang="en-US" smtClean="0"/>
            </a:br>
            <a:r>
              <a:rPr lang="en-US" smtClean="0"/>
              <a:t>  "ships": [{</a:t>
            </a:r>
            <a:br>
              <a:rPr lang="en-US" smtClean="0"/>
            </a:br>
            <a:r>
              <a:rPr lang="en-US" smtClean="0"/>
              <a:t>    "id": 1,</a:t>
            </a:r>
            <a:br>
              <a:rPr lang="en-US" smtClean="0"/>
            </a:br>
            <a:r>
              <a:rPr lang="en-US" smtClean="0"/>
              <a:t>    "flag": "resources/images/ships/testData/flag.png",</a:t>
            </a:r>
            <a:br>
              <a:rPr lang="en-US" smtClean="0"/>
            </a:br>
            <a:r>
              <a:rPr lang="en-US" smtClean="0"/>
              <a:t>    "name": "</a:t>
            </a:r>
            <a:r>
              <a:rPr lang="ru-RU" smtClean="0"/>
              <a:t>ЯМАЛ",</a:t>
            </a:r>
            <a:br>
              <a:rPr lang="ru-RU" smtClean="0"/>
            </a:br>
            <a:r>
              <a:rPr lang="ru-RU" smtClean="0"/>
              <a:t>    "</a:t>
            </a:r>
            <a:r>
              <a:rPr lang="en-US" smtClean="0"/>
              <a:t>nameLat": "YAMAL",</a:t>
            </a:r>
            <a:br>
              <a:rPr lang="en-US" smtClean="0"/>
            </a:br>
            <a:r>
              <a:rPr lang="en-US" smtClean="0"/>
              <a:t>    "call": "UIIV",</a:t>
            </a:r>
            <a:br>
              <a:rPr lang="en-US" smtClean="0"/>
            </a:br>
            <a:r>
              <a:rPr lang="en-US" smtClean="0"/>
              <a:t>    "imo": "",</a:t>
            </a:r>
            <a:br>
              <a:rPr lang="en-US" smtClean="0"/>
            </a:br>
            <a:r>
              <a:rPr lang="en-US" smtClean="0"/>
              <a:t>    "mmsi": "273335710"</a:t>
            </a:r>
            <a:br>
              <a:rPr lang="en-US" smtClean="0"/>
            </a:br>
            <a:r>
              <a:rPr lang="en-US" smtClean="0"/>
              <a:t>  }, {</a:t>
            </a:r>
            <a:br>
              <a:rPr lang="en-US" smtClean="0"/>
            </a:br>
            <a:r>
              <a:rPr lang="en-US" smtClean="0"/>
              <a:t>    "id": 2,</a:t>
            </a:r>
            <a:br>
              <a:rPr lang="en-US" smtClean="0"/>
            </a:br>
            <a:r>
              <a:rPr lang="en-US" smtClean="0"/>
              <a:t>    "flag": "resources/images/ships/testData/flag.png",</a:t>
            </a:r>
            <a:br>
              <a:rPr lang="en-US" smtClean="0"/>
            </a:br>
            <a:r>
              <a:rPr lang="en-US" smtClean="0"/>
              <a:t>    "name": "</a:t>
            </a:r>
            <a:r>
              <a:rPr lang="ru-RU" smtClean="0"/>
              <a:t>ЯМАЛ ИРБИС",</a:t>
            </a:r>
            <a:br>
              <a:rPr lang="ru-RU" smtClean="0"/>
            </a:br>
            <a:r>
              <a:rPr lang="ru-RU" smtClean="0"/>
              <a:t>    "</a:t>
            </a:r>
            <a:r>
              <a:rPr lang="en-US" smtClean="0"/>
              <a:t>nameLat": "YAMAL IRBIS",</a:t>
            </a:r>
            <a:br>
              <a:rPr lang="en-US" smtClean="0"/>
            </a:br>
            <a:r>
              <a:rPr lang="en-US" smtClean="0"/>
              <a:t>    "call": "UBNM4",</a:t>
            </a:r>
            <a:br>
              <a:rPr lang="en-US" smtClean="0"/>
            </a:br>
            <a:r>
              <a:rPr lang="en-US" smtClean="0"/>
              <a:t>    "imo": "8502092",</a:t>
            </a:r>
            <a:br>
              <a:rPr lang="en-US" smtClean="0"/>
            </a:br>
            <a:r>
              <a:rPr lang="en-US" smtClean="0"/>
              <a:t>    "mmsi": "273375620"</a:t>
            </a:r>
            <a:br>
              <a:rPr lang="en-US" smtClean="0"/>
            </a:br>
            <a:r>
              <a:rPr lang="en-US" smtClean="0"/>
              <a:t>   }]</a:t>
            </a:r>
            <a:br>
              <a:rPr lang="en-US" smtClean="0"/>
            </a:br>
            <a:r>
              <a:rPr lang="en-US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50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хранилище</a:t>
            </a:r>
            <a:r>
              <a:rPr lang="en-US" dirty="0"/>
              <a:t> (store)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79512" y="771550"/>
            <a:ext cx="8064896" cy="3960788"/>
          </a:xfrm>
          <a:prstGeom prst="rect">
            <a:avLst/>
          </a:prstGeom>
        </p:spPr>
        <p:txBody>
          <a:bodyPr>
            <a:normAutofit/>
          </a:bodyPr>
          <a:lstStyle>
            <a:lvl1pPr marL="128585" indent="-128585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599" indent="-10715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8614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060" indent="-8572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06" indent="-85723" algn="l" defTabSz="171446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2951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397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43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289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err="1" smtClean="0"/>
              <a:t>Ext.define</a:t>
            </a:r>
            <a:r>
              <a:rPr lang="en-US" sz="1800" dirty="0" smtClean="0"/>
              <a:t>('</a:t>
            </a:r>
            <a:r>
              <a:rPr lang="en-US" sz="1800" dirty="0" err="1" smtClean="0"/>
              <a:t>More.store.Ship</a:t>
            </a:r>
            <a:r>
              <a:rPr lang="en-US" sz="1800" dirty="0" smtClean="0"/>
              <a:t>', {</a:t>
            </a:r>
            <a:br>
              <a:rPr lang="en-US" sz="1800" dirty="0" smtClean="0"/>
            </a:br>
            <a:r>
              <a:rPr lang="en-US" sz="1800" dirty="0" smtClean="0"/>
              <a:t>   extend: '</a:t>
            </a:r>
            <a:r>
              <a:rPr lang="en-US" sz="1800" dirty="0" err="1" smtClean="0"/>
              <a:t>Ext.data.Store</a:t>
            </a:r>
            <a:r>
              <a:rPr lang="en-US" sz="1800" dirty="0" smtClean="0"/>
              <a:t>',</a:t>
            </a:r>
            <a:br>
              <a:rPr lang="en-US" sz="1800" dirty="0" smtClean="0"/>
            </a:br>
            <a:r>
              <a:rPr lang="en-US" sz="1800" dirty="0" smtClean="0"/>
              <a:t>   </a:t>
            </a:r>
            <a:r>
              <a:rPr lang="en-US" sz="1800" dirty="0" err="1" smtClean="0"/>
              <a:t>autoLoad</a:t>
            </a:r>
            <a:r>
              <a:rPr lang="en-US" sz="1800" dirty="0" smtClean="0"/>
              <a:t> : true,</a:t>
            </a:r>
            <a:br>
              <a:rPr lang="en-US" sz="1800" dirty="0" smtClean="0"/>
            </a:br>
            <a:r>
              <a:rPr lang="en-US" sz="1800" dirty="0" smtClean="0"/>
              <a:t>   model: '</a:t>
            </a:r>
            <a:r>
              <a:rPr lang="en-US" sz="1800" dirty="0" err="1" smtClean="0"/>
              <a:t>More.model.Ship</a:t>
            </a:r>
            <a:r>
              <a:rPr lang="en-US" sz="1800" dirty="0" smtClean="0"/>
              <a:t>',</a:t>
            </a:r>
            <a:br>
              <a:rPr lang="en-US" sz="1800" dirty="0" smtClean="0"/>
            </a:br>
            <a:r>
              <a:rPr lang="en-US" sz="1800" dirty="0" smtClean="0"/>
              <a:t>   proxy: {</a:t>
            </a:r>
            <a:br>
              <a:rPr lang="en-US" sz="1800" dirty="0" smtClean="0"/>
            </a:br>
            <a:r>
              <a:rPr lang="en-US" sz="1800" dirty="0" smtClean="0"/>
              <a:t>            type: '</a:t>
            </a:r>
            <a:r>
              <a:rPr lang="en-US" sz="1800" dirty="0" err="1" smtClean="0"/>
              <a:t>ajax</a:t>
            </a:r>
            <a:r>
              <a:rPr lang="en-US" sz="1800" dirty="0" smtClean="0"/>
              <a:t>',</a:t>
            </a:r>
            <a:br>
              <a:rPr lang="en-US" sz="1800" dirty="0" smtClean="0"/>
            </a:br>
            <a:r>
              <a:rPr lang="en-US" sz="1800" dirty="0" smtClean="0"/>
              <a:t>            url: 'app/</a:t>
            </a:r>
            <a:r>
              <a:rPr lang="en-US" sz="1800" dirty="0" err="1" smtClean="0"/>
              <a:t>testdata</a:t>
            </a:r>
            <a:r>
              <a:rPr lang="en-US" sz="1800" dirty="0" smtClean="0"/>
              <a:t>/</a:t>
            </a:r>
            <a:r>
              <a:rPr lang="en-US" sz="1800" dirty="0" err="1" smtClean="0"/>
              <a:t>ships.json</a:t>
            </a:r>
            <a:r>
              <a:rPr lang="en-US" sz="1800" dirty="0" smtClean="0"/>
              <a:t>',</a:t>
            </a:r>
            <a:br>
              <a:rPr lang="en-US" sz="1800" dirty="0" smtClean="0"/>
            </a:br>
            <a:r>
              <a:rPr lang="en-US" sz="1800" dirty="0" smtClean="0"/>
              <a:t>            reader: {</a:t>
            </a:r>
            <a:br>
              <a:rPr lang="en-US" sz="1800" dirty="0" smtClean="0"/>
            </a:br>
            <a:r>
              <a:rPr lang="en-US" sz="1800" dirty="0" smtClean="0"/>
              <a:t>                type: '</a:t>
            </a:r>
            <a:r>
              <a:rPr lang="en-US" sz="1800" dirty="0" err="1" smtClean="0"/>
              <a:t>json</a:t>
            </a:r>
            <a:r>
              <a:rPr lang="en-US" sz="1800" dirty="0" smtClean="0"/>
              <a:t>',</a:t>
            </a:r>
            <a:br>
              <a:rPr lang="en-US" sz="1800" dirty="0" smtClean="0"/>
            </a:br>
            <a:r>
              <a:rPr lang="en-US" sz="1800" dirty="0" smtClean="0"/>
              <a:t>                root: 'ships'</a:t>
            </a:r>
            <a:br>
              <a:rPr lang="en-US" sz="1800" dirty="0" smtClean="0"/>
            </a:br>
            <a:r>
              <a:rPr lang="en-US" sz="1800" dirty="0" smtClean="0"/>
              <a:t>            }</a:t>
            </a:r>
            <a:br>
              <a:rPr lang="en-US" sz="1800" dirty="0" smtClean="0"/>
            </a:br>
            <a:r>
              <a:rPr lang="en-US" sz="1800" dirty="0" smtClean="0"/>
              <a:t>           }</a:t>
            </a:r>
            <a:br>
              <a:rPr lang="en-US" sz="1800" dirty="0" smtClean="0"/>
            </a:br>
            <a:r>
              <a:rPr lang="en-US" sz="1800" dirty="0" smtClean="0"/>
              <a:t>});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7478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ru-RU" dirty="0" smtClean="0"/>
              <a:t>подход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79512" y="771550"/>
            <a:ext cx="8064896" cy="3960788"/>
          </a:xfrm>
          <a:prstGeom prst="rect">
            <a:avLst/>
          </a:prstGeom>
        </p:spPr>
        <p:txBody>
          <a:bodyPr>
            <a:normAutofit/>
          </a:bodyPr>
          <a:lstStyle>
            <a:lvl1pPr marL="128585" indent="-128585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599" indent="-10715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8614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060" indent="-8572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06" indent="-85723" algn="l" defTabSz="171446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2951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397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43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289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96" y="925350"/>
            <a:ext cx="4191425" cy="394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5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проектов на</a:t>
            </a:r>
            <a:r>
              <a:rPr lang="en-US" dirty="0"/>
              <a:t>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79512" y="771550"/>
            <a:ext cx="8064896" cy="3960788"/>
          </a:xfrm>
          <a:prstGeom prst="rect">
            <a:avLst/>
          </a:prstGeom>
        </p:spPr>
        <p:txBody>
          <a:bodyPr>
            <a:normAutofit/>
          </a:bodyPr>
          <a:lstStyle>
            <a:lvl1pPr marL="128585" indent="-128585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599" indent="-10715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8614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060" indent="-8572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06" indent="-85723" algn="l" defTabSz="171446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2951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397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43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289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11" y="788715"/>
            <a:ext cx="3057525" cy="4686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136" y="866775"/>
            <a:ext cx="3629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Создание </a:t>
            </a:r>
            <a:r>
              <a:rPr lang="ru-RU" dirty="0"/>
              <a:t>контроллеров</a:t>
            </a:r>
            <a:r>
              <a:rPr lang="en-US" dirty="0"/>
              <a:t> (controller)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79512" y="771550"/>
            <a:ext cx="8064896" cy="3960788"/>
          </a:xfrm>
          <a:prstGeom prst="rect">
            <a:avLst/>
          </a:prstGeom>
        </p:spPr>
        <p:txBody>
          <a:bodyPr>
            <a:normAutofit/>
          </a:bodyPr>
          <a:lstStyle>
            <a:lvl1pPr marL="128585" indent="-128585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599" indent="-10715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8614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060" indent="-8572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06" indent="-85723" algn="l" defTabSz="171446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2951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397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43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289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sz="18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6657" y="887164"/>
            <a:ext cx="4896544" cy="39607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28585" indent="-128585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599" indent="-10715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8614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060" indent="-8572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06" indent="-85723" algn="l" defTabSz="171446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2951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397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43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289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Ext.define</a:t>
            </a:r>
            <a:r>
              <a:rPr lang="en-US" dirty="0" smtClean="0"/>
              <a:t>('</a:t>
            </a:r>
            <a:r>
              <a:rPr lang="en-US" dirty="0" err="1" smtClean="0"/>
              <a:t>More.controller.ShipsController</a:t>
            </a:r>
            <a:r>
              <a:rPr lang="en-US" dirty="0" smtClean="0"/>
              <a:t>', {</a:t>
            </a:r>
            <a:br>
              <a:rPr lang="en-US" dirty="0" smtClean="0"/>
            </a:br>
            <a:r>
              <a:rPr lang="en-US" dirty="0" smtClean="0"/>
              <a:t>    extend: '</a:t>
            </a:r>
            <a:r>
              <a:rPr lang="en-US" dirty="0" err="1" smtClean="0"/>
              <a:t>Ext.app.Controller</a:t>
            </a:r>
            <a:r>
              <a:rPr lang="en-US" dirty="0" smtClean="0"/>
              <a:t>',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views: ['</a:t>
            </a:r>
            <a:r>
              <a:rPr lang="en-US" dirty="0" err="1" smtClean="0"/>
              <a:t>More.view.ships.Main</a:t>
            </a:r>
            <a:r>
              <a:rPr lang="en-US" dirty="0" smtClean="0"/>
              <a:t>'],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stores: ['</a:t>
            </a:r>
            <a:r>
              <a:rPr lang="en-US" dirty="0" err="1" smtClean="0"/>
              <a:t>More.store.Ship</a:t>
            </a:r>
            <a:r>
              <a:rPr lang="en-US" dirty="0" smtClean="0"/>
              <a:t>'],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initialized : false,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err="1" smtClean="0"/>
              <a:t>getShipsGrid</a:t>
            </a:r>
            <a:r>
              <a:rPr lang="en-US" dirty="0" smtClean="0"/>
              <a:t>: function(){</a:t>
            </a:r>
            <a:br>
              <a:rPr lang="en-US" dirty="0" smtClean="0"/>
            </a:br>
            <a:r>
              <a:rPr lang="en-US" dirty="0" smtClean="0"/>
              <a:t>          return </a:t>
            </a:r>
            <a:r>
              <a:rPr lang="en-US" dirty="0" err="1" smtClean="0"/>
              <a:t>Ext.ComponentQuery.query</a:t>
            </a:r>
            <a:r>
              <a:rPr lang="en-US" dirty="0" smtClean="0"/>
              <a:t>('</a:t>
            </a:r>
            <a:r>
              <a:rPr lang="en-US" dirty="0" err="1" smtClean="0"/>
              <a:t>shipsgrid</a:t>
            </a:r>
            <a:r>
              <a:rPr lang="en-US" dirty="0" smtClean="0"/>
              <a:t>')[0];</a:t>
            </a:r>
            <a:br>
              <a:rPr lang="en-US" dirty="0" smtClean="0"/>
            </a:br>
            <a:r>
              <a:rPr lang="en-US" dirty="0" smtClean="0"/>
              <a:t>       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init</a:t>
            </a:r>
            <a:r>
              <a:rPr lang="en-US" dirty="0" smtClean="0"/>
              <a:t> : function() {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this.control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            '</a:t>
            </a:r>
            <a:r>
              <a:rPr lang="en-US" dirty="0" err="1" smtClean="0"/>
              <a:t>shipsgrid</a:t>
            </a:r>
            <a:r>
              <a:rPr lang="en-US" dirty="0" smtClean="0"/>
              <a:t>' : {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cellclick</a:t>
            </a:r>
            <a:r>
              <a:rPr lang="en-US" dirty="0" smtClean="0"/>
              <a:t> : </a:t>
            </a:r>
            <a:r>
              <a:rPr lang="en-US" dirty="0" err="1" smtClean="0"/>
              <a:t>this.oncellclick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}</a:t>
            </a:r>
            <a:br>
              <a:rPr lang="en-US" dirty="0" smtClean="0"/>
            </a:br>
            <a:r>
              <a:rPr lang="en-US" dirty="0" smtClean="0"/>
              <a:t>          });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 smtClean="0"/>
              <a:t>this.initialized</a:t>
            </a:r>
            <a:r>
              <a:rPr lang="en-US" dirty="0" smtClean="0"/>
              <a:t> = true;</a:t>
            </a:r>
            <a:br>
              <a:rPr lang="en-US" dirty="0" smtClean="0"/>
            </a:br>
            <a:r>
              <a:rPr lang="en-US" dirty="0" smtClean="0"/>
              <a:t>       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oncellclick</a:t>
            </a:r>
            <a:r>
              <a:rPr lang="en-US" dirty="0" smtClean="0"/>
              <a:t> : function(view, cell, </a:t>
            </a:r>
            <a:r>
              <a:rPr lang="en-US" dirty="0" err="1" smtClean="0"/>
              <a:t>cellIndex</a:t>
            </a:r>
            <a:r>
              <a:rPr lang="en-US" dirty="0" smtClean="0"/>
              <a:t>, record, row, </a:t>
            </a:r>
            <a:r>
              <a:rPr lang="en-US" dirty="0" err="1" smtClean="0"/>
              <a:t>rowIndex</a:t>
            </a:r>
            <a:r>
              <a:rPr lang="en-US" dirty="0" smtClean="0"/>
              <a:t>, e ){</a:t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US" dirty="0" err="1" smtClean="0"/>
              <a:t>this.showInfo</a:t>
            </a:r>
            <a:r>
              <a:rPr lang="en-US" dirty="0" smtClean="0"/>
              <a:t>(record);</a:t>
            </a:r>
            <a:br>
              <a:rPr lang="en-US" dirty="0" smtClean="0"/>
            </a:br>
            <a:r>
              <a:rPr lang="en-US" dirty="0" smtClean="0"/>
              <a:t>    },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showInfo</a:t>
            </a:r>
            <a:r>
              <a:rPr lang="en-US" dirty="0" smtClean="0"/>
              <a:t> : function(record){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var</a:t>
            </a:r>
            <a:r>
              <a:rPr lang="en-US" dirty="0" smtClean="0"/>
              <a:t> info = ‘</a:t>
            </a:r>
            <a:r>
              <a:rPr lang="ru-RU" dirty="0" smtClean="0"/>
              <a:t>Информация</a:t>
            </a:r>
            <a:r>
              <a:rPr lang="en-US" dirty="0" smtClean="0"/>
              <a:t> </a:t>
            </a:r>
            <a:r>
              <a:rPr lang="ru-RU" dirty="0" smtClean="0"/>
              <a:t>о судне‘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        </a:t>
            </a:r>
            <a:r>
              <a:rPr lang="en-US" dirty="0" err="1" smtClean="0"/>
              <a:t>Ext.Msg.alert</a:t>
            </a:r>
            <a:r>
              <a:rPr lang="en-US" dirty="0" smtClean="0"/>
              <a:t>('</a:t>
            </a:r>
            <a:r>
              <a:rPr lang="ru-RU" dirty="0" smtClean="0"/>
              <a:t>Информация',</a:t>
            </a:r>
            <a:r>
              <a:rPr lang="en-US" dirty="0" smtClean="0"/>
              <a:t>info);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09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</a:t>
            </a:r>
            <a:r>
              <a:rPr lang="ru-RU" dirty="0"/>
              <a:t>событий компонентов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79512" y="771550"/>
            <a:ext cx="8064896" cy="3960788"/>
          </a:xfrm>
          <a:prstGeom prst="rect">
            <a:avLst/>
          </a:prstGeom>
        </p:spPr>
        <p:txBody>
          <a:bodyPr>
            <a:normAutofit/>
          </a:bodyPr>
          <a:lstStyle>
            <a:lvl1pPr marL="128585" indent="-128585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599" indent="-10715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8614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060" indent="-8572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06" indent="-85723" algn="l" defTabSz="171446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2951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397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43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289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sz="18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6657" y="887164"/>
            <a:ext cx="4896544" cy="3960788"/>
          </a:xfrm>
          <a:prstGeom prst="rect">
            <a:avLst/>
          </a:prstGeom>
        </p:spPr>
        <p:txBody>
          <a:bodyPr>
            <a:normAutofit/>
          </a:bodyPr>
          <a:lstStyle>
            <a:lvl1pPr marL="128585" indent="-128585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8599" indent="-10715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8614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060" indent="-85723" algn="l" defTabSz="171446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06" indent="-85723" algn="l" defTabSz="171446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2951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397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43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289" indent="-85723" algn="l" defTabSz="171446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 = </a:t>
            </a:r>
            <a:r>
              <a:rPr lang="en-US" dirty="0" err="1"/>
              <a:t>Ext.create</a:t>
            </a:r>
            <a:r>
              <a:rPr lang="en-US" dirty="0"/>
              <a:t>('</a:t>
            </a:r>
            <a:r>
              <a:rPr lang="en-US" dirty="0" err="1"/>
              <a:t>Ext.Button</a:t>
            </a:r>
            <a:r>
              <a:rPr lang="en-US" dirty="0"/>
              <a:t>', {</a:t>
            </a:r>
          </a:p>
          <a:p>
            <a:pPr marL="0" indent="0" fontAlgn="base">
              <a:buNone/>
            </a:pPr>
            <a:r>
              <a:rPr lang="en-US" dirty="0"/>
              <a:t>        margin:'10 0 0 30',</a:t>
            </a:r>
          </a:p>
          <a:p>
            <a:pPr marL="0" indent="0" fontAlgn="base">
              <a:buNone/>
            </a:pPr>
            <a:r>
              <a:rPr lang="en-US" dirty="0"/>
              <a:t>        text: '</a:t>
            </a:r>
            <a:r>
              <a:rPr lang="ru-RU" dirty="0"/>
              <a:t>Жми здесь',</a:t>
            </a:r>
          </a:p>
          <a:p>
            <a:pPr marL="0" indent="0" fontAlgn="base">
              <a:buNone/>
            </a:pPr>
            <a:r>
              <a:rPr lang="ru-RU" dirty="0"/>
              <a:t>        </a:t>
            </a:r>
            <a:r>
              <a:rPr lang="en-US" dirty="0" err="1"/>
              <a:t>renderTo</a:t>
            </a:r>
            <a:r>
              <a:rPr lang="en-US" dirty="0"/>
              <a:t>: </a:t>
            </a:r>
            <a:r>
              <a:rPr lang="en-US" dirty="0" err="1"/>
              <a:t>Ext.getBody</a:t>
            </a:r>
            <a:r>
              <a:rPr lang="en-US" dirty="0"/>
              <a:t>(),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>
                <a:solidFill>
                  <a:srgbClr val="FF0000"/>
                </a:solidFill>
              </a:rPr>
              <a:t>listeners</a:t>
            </a:r>
            <a:r>
              <a:rPr lang="en-US" dirty="0"/>
              <a:t>: { </a:t>
            </a:r>
          </a:p>
          <a:p>
            <a:pPr marL="0" indent="0" fontAlgn="base">
              <a:buNone/>
            </a:pPr>
            <a:r>
              <a:rPr lang="en-US" dirty="0"/>
              <a:t>            click: function(){</a:t>
            </a:r>
          </a:p>
          <a:p>
            <a:pPr marL="0" indent="0" fontAlgn="base">
              <a:buNone/>
            </a:pPr>
            <a:r>
              <a:rPr lang="en-US" dirty="0"/>
              <a:t>                alert('Hello World');</a:t>
            </a:r>
          </a:p>
          <a:p>
            <a:pPr marL="0" indent="0" fontAlgn="base">
              <a:buNone/>
            </a:pPr>
            <a:r>
              <a:rPr lang="en-US" dirty="0"/>
              <a:t>            },</a:t>
            </a:r>
          </a:p>
          <a:p>
            <a:pPr marL="0" indent="0" fontAlgn="base">
              <a:buNone/>
            </a:pPr>
            <a:r>
              <a:rPr lang="en-US" dirty="0"/>
              <a:t>            </a:t>
            </a:r>
            <a:r>
              <a:rPr lang="en-US" dirty="0" err="1"/>
              <a:t>scope:this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  }</a:t>
            </a:r>
          </a:p>
          <a:p>
            <a:pPr marL="0" indent="0" fontAlgn="base">
              <a:buNone/>
            </a:pPr>
            <a:r>
              <a:rPr lang="en-US" dirty="0"/>
              <a:t>    });</a:t>
            </a:r>
            <a:endParaRPr lang="ru-RU" dirty="0"/>
          </a:p>
          <a:p>
            <a:pPr marL="0" indent="0" fontAlgn="base">
              <a:buNone/>
            </a:pPr>
            <a:r>
              <a:rPr lang="en-US" dirty="0" err="1"/>
              <a:t>btn.</a:t>
            </a:r>
            <a:r>
              <a:rPr lang="en-US" dirty="0" err="1">
                <a:solidFill>
                  <a:srgbClr val="FF0000"/>
                </a:solidFill>
              </a:rPr>
              <a:t>on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                click</a:t>
            </a:r>
            <a:r>
              <a:rPr lang="en-US" i="1" dirty="0"/>
              <a:t>: </a:t>
            </a:r>
            <a:r>
              <a:rPr lang="en-US" dirty="0"/>
              <a:t>function() {alert('Hello World');},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	 </a:t>
            </a:r>
            <a:r>
              <a:rPr lang="en-US" dirty="0"/>
              <a:t>scope: this });</a:t>
            </a:r>
            <a:endParaRPr lang="ru-RU" dirty="0"/>
          </a:p>
          <a:p>
            <a:pPr marL="0" indent="0">
              <a:buFont typeface="Arial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05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1"/>
            <a:r>
              <a:rPr lang="ru-RU" dirty="0"/>
              <a:t>библиотека </a:t>
            </a:r>
            <a:r>
              <a:rPr lang="ru-RU" dirty="0" err="1"/>
              <a:t>JavaScript</a:t>
            </a:r>
            <a:r>
              <a:rPr lang="ru-RU" dirty="0"/>
              <a:t> для разработки веб-приложений и пользовательских интерфейсов</a:t>
            </a:r>
            <a:r>
              <a:rPr lang="en-US" dirty="0"/>
              <a:t> </a:t>
            </a:r>
            <a:r>
              <a:rPr lang="ru-RU" dirty="0"/>
              <a:t> от компании </a:t>
            </a:r>
            <a:r>
              <a:rPr lang="en-US" dirty="0" err="1"/>
              <a:t>Sencha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https://www.sencha.com/</a:t>
            </a:r>
            <a:endParaRPr lang="ru-RU" dirty="0"/>
          </a:p>
          <a:p>
            <a:pPr lvl="1"/>
            <a:r>
              <a:rPr lang="ru-RU" dirty="0"/>
              <a:t>разработка </a:t>
            </a:r>
            <a:r>
              <a:rPr lang="en-US" dirty="0"/>
              <a:t>RIA (Rich Internet Application) </a:t>
            </a:r>
            <a:r>
              <a:rPr lang="ru-RU" dirty="0"/>
              <a:t> приложений с богатым интерфейсом</a:t>
            </a:r>
          </a:p>
          <a:p>
            <a:pPr lvl="1"/>
            <a:r>
              <a:rPr lang="ru-RU" dirty="0"/>
              <a:t>мощный набор инструментов</a:t>
            </a:r>
          </a:p>
          <a:p>
            <a:pPr lvl="1"/>
            <a:r>
              <a:rPr lang="ru-RU" dirty="0"/>
              <a:t>помогает управлять элементами на веб-странице</a:t>
            </a:r>
            <a:r>
              <a:rPr lang="en-US" dirty="0"/>
              <a:t>,</a:t>
            </a:r>
            <a:r>
              <a:rPr lang="ru-RU" dirty="0"/>
              <a:t> поддерживает технологию </a:t>
            </a:r>
            <a:r>
              <a:rPr lang="ru-RU" dirty="0">
                <a:hlinkClick r:id="rId3" tooltip="AJAX"/>
              </a:rPr>
              <a:t>AJAX</a:t>
            </a:r>
            <a:r>
              <a:rPr lang="ru-RU" dirty="0"/>
              <a:t>, анимацию, работу с </a:t>
            </a:r>
            <a:r>
              <a:rPr lang="ru-RU" dirty="0">
                <a:hlinkClick r:id="rId4" tooltip="Document Object Model"/>
              </a:rPr>
              <a:t>DOM</a:t>
            </a:r>
            <a:r>
              <a:rPr lang="ru-RU" dirty="0"/>
              <a:t>, реализацию таблиц, вкладок, обработку событий</a:t>
            </a:r>
            <a:endParaRPr lang="en-US" dirty="0"/>
          </a:p>
          <a:p>
            <a:pPr lvl="1"/>
            <a:r>
              <a:rPr lang="ru-RU" dirty="0"/>
              <a:t>более 300 классов</a:t>
            </a:r>
          </a:p>
          <a:p>
            <a:pPr lvl="1"/>
            <a:r>
              <a:rPr lang="ru-RU" dirty="0"/>
              <a:t>поддержка шаблона </a:t>
            </a:r>
            <a:r>
              <a:rPr lang="en-US" dirty="0"/>
              <a:t>MVC</a:t>
            </a:r>
            <a:r>
              <a:rPr lang="ru-RU" dirty="0"/>
              <a:t> (</a:t>
            </a:r>
            <a:r>
              <a:rPr lang="en-US" dirty="0"/>
              <a:t>Model-View-Controller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кросс</a:t>
            </a:r>
            <a:r>
              <a:rPr lang="en-US" dirty="0"/>
              <a:t>-</a:t>
            </a:r>
            <a:r>
              <a:rPr lang="ru-RU" dirty="0" err="1"/>
              <a:t>браузерность</a:t>
            </a:r>
            <a:r>
              <a:rPr lang="ru-RU" dirty="0"/>
              <a:t> (</a:t>
            </a:r>
            <a:r>
              <a:rPr lang="en-US" dirty="0"/>
              <a:t> IE 6+, Firefox 3.6+, Chrome 10+, Opera 11+</a:t>
            </a:r>
            <a:r>
              <a:rPr lang="ru-RU" dirty="0"/>
              <a:t>)</a:t>
            </a:r>
            <a:endParaRPr lang="en-US" dirty="0"/>
          </a:p>
          <a:p>
            <a:pPr marL="180000" lvl="1">
              <a:spcBef>
                <a:spcPts val="0"/>
              </a:spcBef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/>
              <a:t>текущая версия  </a:t>
            </a:r>
            <a:r>
              <a:rPr lang="en-US" b="1" dirty="0"/>
              <a:t>Ext JS </a:t>
            </a:r>
            <a:r>
              <a:rPr lang="en-US" b="1" dirty="0" smtClean="0"/>
              <a:t>6.6.0</a:t>
            </a:r>
            <a:endParaRPr lang="ru-RU" b="1" dirty="0"/>
          </a:p>
          <a:p>
            <a:r>
              <a:rPr lang="ru-RU" dirty="0" smtClean="0"/>
              <a:t>примеры кода </a:t>
            </a:r>
            <a:r>
              <a:rPr lang="en-US" dirty="0">
                <a:hlinkClick r:id="rId5"/>
              </a:rPr>
              <a:t>http://examples.sencha.com/extjs/6.6.0/examples/kitchensink/?</a:t>
            </a:r>
            <a:r>
              <a:rPr lang="en-US" dirty="0" smtClean="0">
                <a:hlinkClick r:id="rId5"/>
              </a:rPr>
              <a:t>modern#all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ExtJS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37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визуальных компонентов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8" y="969052"/>
            <a:ext cx="6696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7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визуальных компонентов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7" y="916374"/>
            <a:ext cx="7861740" cy="40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визуальных компонентов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3" y="904328"/>
            <a:ext cx="6703737" cy="431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визуальных компонентов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3" y="977462"/>
            <a:ext cx="4418111" cy="430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325821" y="788716"/>
            <a:ext cx="8570564" cy="3550452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1100" dirty="0" err="1"/>
              <a:t>Ext.define</a:t>
            </a:r>
            <a:r>
              <a:rPr lang="en-US" sz="1100" dirty="0"/>
              <a:t>('</a:t>
            </a:r>
            <a:r>
              <a:rPr lang="en-US" sz="1100" dirty="0" err="1"/>
              <a:t>Company.Department.Division.Person</a:t>
            </a:r>
            <a:r>
              <a:rPr lang="en-US" sz="1100" dirty="0"/>
              <a:t>', {</a:t>
            </a:r>
          </a:p>
          <a:p>
            <a:pPr marL="0" indent="0" fontAlgn="base">
              <a:buNone/>
            </a:pPr>
            <a:r>
              <a:rPr lang="en-US" sz="1100" dirty="0"/>
              <a:t>            name: 'Eugene',</a:t>
            </a:r>
          </a:p>
          <a:p>
            <a:pPr marL="0" indent="0" fontAlgn="base">
              <a:buNone/>
            </a:pPr>
            <a:r>
              <a:rPr lang="en-US" sz="1100" dirty="0"/>
              <a:t>            surname : '</a:t>
            </a:r>
            <a:r>
              <a:rPr lang="en-US" sz="1100" dirty="0" err="1"/>
              <a:t>Petrov</a:t>
            </a:r>
            <a:r>
              <a:rPr lang="en-US" sz="1100" dirty="0"/>
              <a:t>', </a:t>
            </a:r>
            <a:endParaRPr lang="ru-RU" sz="1100" dirty="0"/>
          </a:p>
          <a:p>
            <a:pPr marL="0" indent="0" fontAlgn="base">
              <a:buNone/>
            </a:pPr>
            <a:r>
              <a:rPr lang="en-US" sz="1100" dirty="0"/>
              <a:t>            alias: ‘person’,</a:t>
            </a:r>
            <a:endParaRPr lang="ru-RU" sz="1100" dirty="0"/>
          </a:p>
          <a:p>
            <a:pPr marL="0" indent="0" fontAlgn="base">
              <a:buNone/>
            </a:pPr>
            <a:r>
              <a:rPr lang="ru-RU" sz="1100" dirty="0"/>
              <a:t>    </a:t>
            </a:r>
            <a:r>
              <a:rPr lang="en-US" sz="1100" dirty="0"/>
              <a:t>constructor: function(name, surname) {</a:t>
            </a:r>
          </a:p>
          <a:p>
            <a:pPr marL="0" indent="0" fontAlgn="base">
              <a:buNone/>
            </a:pPr>
            <a:r>
              <a:rPr lang="en-US" sz="1100" dirty="0"/>
              <a:t>        if (name &amp;&amp; surname) {</a:t>
            </a:r>
          </a:p>
          <a:p>
            <a:pPr marL="0" indent="0" fontAlgn="base">
              <a:buNone/>
            </a:pPr>
            <a:r>
              <a:rPr lang="en-US" sz="1100" dirty="0"/>
              <a:t>            this.name = name;</a:t>
            </a:r>
          </a:p>
          <a:p>
            <a:pPr marL="0" indent="0" fontAlgn="base">
              <a:buNone/>
            </a:pPr>
            <a:r>
              <a:rPr lang="en-US" sz="1100" dirty="0"/>
              <a:t>            </a:t>
            </a:r>
            <a:r>
              <a:rPr lang="en-US" sz="1100" dirty="0" err="1"/>
              <a:t>this.surname</a:t>
            </a:r>
            <a:r>
              <a:rPr lang="en-US" sz="1100" dirty="0"/>
              <a:t> = surname;</a:t>
            </a:r>
          </a:p>
          <a:p>
            <a:pPr marL="0" indent="0" fontAlgn="base">
              <a:buNone/>
            </a:pPr>
            <a:r>
              <a:rPr lang="en-US" sz="1100" dirty="0"/>
              <a:t>           }</a:t>
            </a:r>
          </a:p>
          <a:p>
            <a:pPr marL="0" indent="0" fontAlgn="base">
              <a:buNone/>
            </a:pPr>
            <a:r>
              <a:rPr lang="en-US" sz="1100" dirty="0"/>
              <a:t>     }, </a:t>
            </a:r>
          </a:p>
          <a:p>
            <a:pPr marL="0" indent="0" fontAlgn="base">
              <a:buNone/>
            </a:pPr>
            <a:r>
              <a:rPr lang="en-US" sz="1100" dirty="0"/>
              <a:t>    </a:t>
            </a:r>
            <a:r>
              <a:rPr lang="en-US" sz="1100" dirty="0" err="1"/>
              <a:t>getInfo</a:t>
            </a:r>
            <a:r>
              <a:rPr lang="en-US" sz="1100" dirty="0"/>
              <a:t>: function() {</a:t>
            </a:r>
          </a:p>
          <a:p>
            <a:pPr marL="0" indent="0" fontAlgn="base">
              <a:buNone/>
            </a:pPr>
            <a:r>
              <a:rPr lang="en-US" sz="1100" dirty="0"/>
              <a:t>        alert("</a:t>
            </a:r>
            <a:r>
              <a:rPr lang="ru-RU" sz="1100" dirty="0"/>
              <a:t>Полное имя : " + </a:t>
            </a:r>
            <a:r>
              <a:rPr lang="en-US" sz="1100" dirty="0"/>
              <a:t>this.name + " " + </a:t>
            </a:r>
            <a:r>
              <a:rPr lang="en-US" sz="1100" dirty="0" err="1"/>
              <a:t>this.surname</a:t>
            </a:r>
            <a:r>
              <a:rPr lang="en-US" sz="1100" dirty="0"/>
              <a:t>);</a:t>
            </a:r>
          </a:p>
          <a:p>
            <a:pPr marL="0" indent="0" fontAlgn="base">
              <a:buNone/>
            </a:pPr>
            <a:r>
              <a:rPr lang="en-US" sz="1100" dirty="0"/>
              <a:t>    }</a:t>
            </a:r>
          </a:p>
          <a:p>
            <a:pPr marL="0" indent="0" fontAlgn="base">
              <a:buNone/>
            </a:pPr>
            <a:r>
              <a:rPr lang="en-US" sz="1100" dirty="0"/>
              <a:t>});</a:t>
            </a:r>
          </a:p>
          <a:p>
            <a:endParaRPr lang="ru-RU" sz="11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классов в </a:t>
            </a:r>
            <a:r>
              <a:rPr lang="ru-RU" dirty="0" err="1"/>
              <a:t>Ext</a:t>
            </a:r>
            <a:r>
              <a:rPr lang="ru-RU" dirty="0"/>
              <a:t> JS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7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>
          <a:xfrm>
            <a:off x="325821" y="788716"/>
            <a:ext cx="8570564" cy="3550452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1100" dirty="0" err="1"/>
              <a:t>Ext.define</a:t>
            </a:r>
            <a:r>
              <a:rPr lang="en-US" sz="1100" dirty="0"/>
              <a:t>('</a:t>
            </a:r>
            <a:r>
              <a:rPr lang="en-US" sz="1100" dirty="0" err="1"/>
              <a:t>Company.Department.Division.Manager</a:t>
            </a:r>
            <a:r>
              <a:rPr lang="en-US" sz="1100" dirty="0"/>
              <a:t>', {</a:t>
            </a:r>
          </a:p>
          <a:p>
            <a:pPr marL="0" indent="0" fontAlgn="base">
              <a:buNone/>
            </a:pPr>
            <a:r>
              <a:rPr lang="en-US" sz="1100" dirty="0"/>
              <a:t>    extend: '</a:t>
            </a:r>
            <a:r>
              <a:rPr lang="en-US" sz="1100" dirty="0" err="1"/>
              <a:t>Company.Department.Division.Person</a:t>
            </a:r>
            <a:r>
              <a:rPr lang="en-US" sz="1100" dirty="0"/>
              <a:t>',</a:t>
            </a:r>
          </a:p>
          <a:p>
            <a:pPr marL="0" indent="0" fontAlgn="base">
              <a:buNone/>
            </a:pPr>
            <a:r>
              <a:rPr lang="en-US" sz="1100" dirty="0"/>
              <a:t>    department: 'sales'</a:t>
            </a:r>
          </a:p>
          <a:p>
            <a:pPr marL="0" indent="0" fontAlgn="base">
              <a:buNone/>
            </a:pPr>
            <a:r>
              <a:rPr lang="en-US" sz="1100" dirty="0"/>
              <a:t>        constructor: function(name, surname, department) {</a:t>
            </a:r>
          </a:p>
          <a:p>
            <a:pPr marL="0" indent="0" fontAlgn="base">
              <a:buNone/>
            </a:pPr>
            <a:r>
              <a:rPr lang="en-US" sz="1100" dirty="0"/>
              <a:t>        </a:t>
            </a:r>
            <a:r>
              <a:rPr lang="ru-RU" sz="1100" dirty="0"/>
              <a:t>      </a:t>
            </a:r>
            <a:r>
              <a:rPr lang="en-US" sz="1100" dirty="0"/>
              <a:t>  if(department)</a:t>
            </a:r>
          </a:p>
          <a:p>
            <a:pPr marL="0" indent="0" fontAlgn="base">
              <a:buNone/>
            </a:pPr>
            <a:r>
              <a:rPr lang="en-US" sz="1100" dirty="0"/>
              <a:t>            </a:t>
            </a:r>
            <a:r>
              <a:rPr lang="ru-RU" sz="1100" dirty="0"/>
              <a:t>       </a:t>
            </a:r>
            <a:r>
              <a:rPr lang="en-US" sz="1100" dirty="0" err="1"/>
              <a:t>this.department</a:t>
            </a:r>
            <a:r>
              <a:rPr lang="en-US" sz="1100" dirty="0"/>
              <a:t> = department;        </a:t>
            </a:r>
          </a:p>
          <a:p>
            <a:pPr marL="0" indent="0" fontAlgn="base">
              <a:buNone/>
            </a:pPr>
            <a:r>
              <a:rPr lang="en-US" sz="1100" dirty="0"/>
              <a:t>        // </a:t>
            </a:r>
            <a:r>
              <a:rPr lang="ru-RU" sz="1100" dirty="0"/>
              <a:t>передаем параметры в кон</a:t>
            </a:r>
            <a:r>
              <a:rPr lang="en-US" sz="1100" dirty="0"/>
              <a:t>c</a:t>
            </a:r>
            <a:r>
              <a:rPr lang="ru-RU" sz="1100" dirty="0" err="1"/>
              <a:t>труктор</a:t>
            </a:r>
            <a:r>
              <a:rPr lang="ru-RU" sz="1100" dirty="0"/>
              <a:t> родительского класса</a:t>
            </a:r>
          </a:p>
          <a:p>
            <a:pPr marL="0" indent="0" fontAlgn="base">
              <a:buNone/>
            </a:pPr>
            <a:r>
              <a:rPr lang="ru-RU" sz="1100" dirty="0"/>
              <a:t>        </a:t>
            </a:r>
            <a:r>
              <a:rPr lang="en-US" sz="1100" dirty="0" err="1"/>
              <a:t>this.callParent</a:t>
            </a:r>
            <a:r>
              <a:rPr lang="en-US" sz="1100" dirty="0"/>
              <a:t>([name, surname]);</a:t>
            </a:r>
          </a:p>
          <a:p>
            <a:pPr marL="0" indent="0" fontAlgn="base">
              <a:buNone/>
            </a:pPr>
            <a:r>
              <a:rPr lang="en-US" sz="1100" dirty="0"/>
              <a:t>    },</a:t>
            </a:r>
          </a:p>
          <a:p>
            <a:pPr marL="0" indent="0" fontAlgn="base">
              <a:buNone/>
            </a:pPr>
            <a:r>
              <a:rPr lang="ru-RU" sz="1100" dirty="0"/>
              <a:t> </a:t>
            </a:r>
            <a:r>
              <a:rPr lang="en-US" sz="1100" dirty="0"/>
              <a:t>   </a:t>
            </a:r>
            <a:r>
              <a:rPr lang="ru-RU" sz="1100" dirty="0"/>
              <a:t>// переопределяем метод базового класса</a:t>
            </a:r>
          </a:p>
          <a:p>
            <a:pPr marL="0" indent="0" fontAlgn="base">
              <a:buNone/>
            </a:pPr>
            <a:r>
              <a:rPr lang="ru-RU" sz="1100" dirty="0"/>
              <a:t>    </a:t>
            </a:r>
            <a:r>
              <a:rPr lang="en-US" sz="1100" dirty="0" err="1"/>
              <a:t>getinfo</a:t>
            </a:r>
            <a:r>
              <a:rPr lang="en-US" sz="1100" dirty="0"/>
              <a:t>: function() {</a:t>
            </a:r>
          </a:p>
          <a:p>
            <a:pPr marL="0" indent="0" fontAlgn="base">
              <a:buNone/>
            </a:pPr>
            <a:r>
              <a:rPr lang="en-US" sz="1100" dirty="0"/>
              <a:t>        </a:t>
            </a:r>
            <a:r>
              <a:rPr lang="en-US" sz="1100" dirty="0" err="1"/>
              <a:t>this.callParent</a:t>
            </a:r>
            <a:r>
              <a:rPr lang="en-US" sz="1100" dirty="0"/>
              <a:t>();</a:t>
            </a:r>
          </a:p>
          <a:p>
            <a:pPr marL="0" indent="0" fontAlgn="base">
              <a:buNone/>
            </a:pPr>
            <a:r>
              <a:rPr lang="en-US" sz="1100" dirty="0"/>
              <a:t>        alert("</a:t>
            </a:r>
            <a:r>
              <a:rPr lang="ru-RU" sz="1100" dirty="0"/>
              <a:t>Департамент : " + </a:t>
            </a:r>
            <a:r>
              <a:rPr lang="en-US" sz="1100" dirty="0" err="1"/>
              <a:t>this.department</a:t>
            </a:r>
            <a:r>
              <a:rPr lang="en-US" sz="1100" dirty="0"/>
              <a:t>);</a:t>
            </a:r>
          </a:p>
          <a:p>
            <a:pPr marL="0" indent="0" fontAlgn="base">
              <a:buNone/>
            </a:pPr>
            <a:r>
              <a:rPr lang="en-US" sz="1100" dirty="0"/>
              <a:t>    }</a:t>
            </a:r>
          </a:p>
          <a:p>
            <a:pPr marL="0" indent="0" fontAlgn="base">
              <a:buNone/>
            </a:pPr>
            <a:r>
              <a:rPr lang="en-US" sz="1100" dirty="0"/>
              <a:t>  });</a:t>
            </a:r>
          </a:p>
          <a:p>
            <a:endParaRPr lang="ru-RU" sz="11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в</a:t>
            </a:r>
            <a:r>
              <a:rPr lang="en-US" dirty="0"/>
              <a:t> </a:t>
            </a:r>
            <a:r>
              <a:rPr lang="ru-RU" dirty="0" err="1"/>
              <a:t>Ext</a:t>
            </a:r>
            <a:r>
              <a:rPr lang="ru-RU" dirty="0"/>
              <a:t> JS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7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err="1" smtClean="0"/>
              <a:t>ExtJS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040524"/>
            <a:ext cx="8004411" cy="35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83998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theme/theme1.xml><?xml version="1.0" encoding="utf-8"?>
<a:theme xmlns:a="http://schemas.openxmlformats.org/drawingml/2006/main" name="ДБР общая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Планета общая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Планета.Бюджетирование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Планета. Аналитика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0183" tIns="40183" rIns="40183" bIns="40183" numCol="1" spcCol="38100" rtlCol="0" anchor="ctr">
        <a:spAutoFit/>
      </a:bodyPr>
      <a:lstStyle>
        <a:defPPr marL="0" marR="0" indent="0" algn="ctr" defTabSz="10894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0183" tIns="40183" rIns="40183" bIns="40183" numCol="1" spcCol="38100" rtlCol="0" anchor="ctr">
        <a:spAutoFit/>
      </a:bodyPr>
      <a:lstStyle>
        <a:defPPr marL="0" marR="0" indent="0" algn="ctr" defTabSz="10894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21463</TotalTime>
  <Words>183</Words>
  <Application>Microsoft Office PowerPoint</Application>
  <PresentationFormat>Экран (16:9)</PresentationFormat>
  <Paragraphs>93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Gill Sans</vt:lpstr>
      <vt:lpstr>Lucida Grande</vt:lpstr>
      <vt:lpstr>Wingdings</vt:lpstr>
      <vt:lpstr>ДБР общая</vt:lpstr>
      <vt:lpstr>Планета общая</vt:lpstr>
      <vt:lpstr>Планета.Бюджетирование</vt:lpstr>
      <vt:lpstr>Планета. Аналитика</vt:lpstr>
      <vt:lpstr>EXTJS </vt:lpstr>
      <vt:lpstr>Что такое ExtJS?</vt:lpstr>
      <vt:lpstr>Примеры визуальных компонентов</vt:lpstr>
      <vt:lpstr>Примеры визуальных компонентов</vt:lpstr>
      <vt:lpstr>Примеры визуальных компонентов</vt:lpstr>
      <vt:lpstr>Примеры визуальных компонентов</vt:lpstr>
      <vt:lpstr>Система классов в Ext JS </vt:lpstr>
      <vt:lpstr>Наследование в Ext JS </vt:lpstr>
      <vt:lpstr>Компоненты ExtJS</vt:lpstr>
      <vt:lpstr>Компоновка extJS</vt:lpstr>
      <vt:lpstr>Компонент CARD TAB</vt:lpstr>
      <vt:lpstr>Компонент CARD TAB</vt:lpstr>
      <vt:lpstr>модель (model)</vt:lpstr>
      <vt:lpstr>хранилище (store)</vt:lpstr>
      <vt:lpstr>MVC подход</vt:lpstr>
      <vt:lpstr>Структура проектов на MVC</vt:lpstr>
      <vt:lpstr> Создание контроллеров (controller) </vt:lpstr>
      <vt:lpstr>Обработка событий компонентов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Лукьянова Марина Николаевна</dc:creator>
  <cp:lastModifiedBy>ZEREX</cp:lastModifiedBy>
  <cp:revision>1603</cp:revision>
  <cp:lastPrinted>2017-08-15T06:16:03Z</cp:lastPrinted>
  <dcterms:modified xsi:type="dcterms:W3CDTF">2018-11-06T09:36:30Z</dcterms:modified>
</cp:coreProperties>
</file>