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498" r:id="rId3"/>
    <p:sldId id="549" r:id="rId4"/>
    <p:sldId id="551" r:id="rId5"/>
    <p:sldId id="550" r:id="rId6"/>
    <p:sldId id="548" r:id="rId7"/>
    <p:sldId id="547" r:id="rId8"/>
    <p:sldId id="552" r:id="rId9"/>
    <p:sldId id="554" r:id="rId10"/>
    <p:sldId id="553" r:id="rId11"/>
    <p:sldId id="555" r:id="rId12"/>
    <p:sldId id="556" r:id="rId13"/>
    <p:sldId id="558" r:id="rId14"/>
    <p:sldId id="559" r:id="rId15"/>
    <p:sldId id="571" r:id="rId16"/>
    <p:sldId id="560" r:id="rId17"/>
    <p:sldId id="573" r:id="rId18"/>
    <p:sldId id="561" r:id="rId19"/>
    <p:sldId id="572" r:id="rId20"/>
    <p:sldId id="557" r:id="rId21"/>
    <p:sldId id="562" r:id="rId22"/>
    <p:sldId id="526" r:id="rId23"/>
    <p:sldId id="587" r:id="rId24"/>
    <p:sldId id="564" r:id="rId25"/>
    <p:sldId id="565" r:id="rId26"/>
    <p:sldId id="575" r:id="rId27"/>
    <p:sldId id="566" r:id="rId28"/>
    <p:sldId id="568" r:id="rId29"/>
    <p:sldId id="499" r:id="rId30"/>
    <p:sldId id="574" r:id="rId31"/>
    <p:sldId id="569" r:id="rId32"/>
    <p:sldId id="570" r:id="rId33"/>
    <p:sldId id="578" r:id="rId34"/>
    <p:sldId id="579" r:id="rId35"/>
    <p:sldId id="576" r:id="rId36"/>
    <p:sldId id="495" r:id="rId37"/>
  </p:sldIdLst>
  <p:sldSz cx="9144000" cy="5143500" type="screen16x9"/>
  <p:notesSz cx="6881813" cy="92964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81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pos="11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47" autoAdjust="0"/>
    <p:restoredTop sz="94660" autoAdjust="0"/>
  </p:normalViewPr>
  <p:slideViewPr>
    <p:cSldViewPr showGuides="1">
      <p:cViewPr varScale="1">
        <p:scale>
          <a:sx n="164" d="100"/>
          <a:sy n="164" d="100"/>
        </p:scale>
        <p:origin x="-120" y="-456"/>
      </p:cViewPr>
      <p:guideLst>
        <p:guide orient="horz" pos="2981"/>
        <p:guide orient="horz" pos="940"/>
        <p:guide orient="horz" pos="78"/>
        <p:guide orient="horz"/>
        <p:guide orient="horz" pos="395"/>
        <p:guide orient="horz" pos="1121"/>
        <p:guide orient="horz" pos="2573"/>
        <p:guide pos="113"/>
        <p:guide pos="5103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E0CB-6708-48DD-9552-65B8845EE2D1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BF22-581F-4FF5-A906-637CBDBEC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64375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435846"/>
            <a:ext cx="3240360" cy="232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>
              <a:buNone/>
              <a:defRPr lang="ru-RU" sz="1200" b="0" dirty="0" smtClean="0"/>
            </a:lvl1pPr>
          </a:lstStyle>
          <a:p>
            <a:pPr marL="0" lvl="0" indent="0"/>
            <a:r>
              <a:rPr lang="ru-RU" dirty="0" smtClean="0"/>
              <a:t>ФИО</a:t>
            </a:r>
          </a:p>
        </p:txBody>
      </p:sp>
      <p:pic>
        <p:nvPicPr>
          <p:cNvPr id="7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342278"/>
              </p:ext>
            </p:extLst>
          </p:nvPr>
        </p:nvGraphicFramePr>
        <p:xfrm>
          <a:off x="184653" y="771523"/>
          <a:ext cx="8779960" cy="412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0"/>
                <a:gridCol w="2194990"/>
                <a:gridCol w="2194990"/>
                <a:gridCol w="219499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Пример названия</a:t>
                      </a:r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Пример</a:t>
                      </a:r>
                      <a:r>
                        <a:rPr lang="ru-RU" sz="1400" baseline="0" dirty="0" smtClean="0"/>
                        <a:t> текста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Пример </a:t>
                      </a:r>
                      <a:r>
                        <a:rPr lang="ru-RU" sz="1400" dirty="0" err="1" smtClean="0"/>
                        <a:t>буллета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1,345,000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12,2</a:t>
                      </a:r>
                      <a:r>
                        <a:rPr lang="ru-RU" sz="1400" baseline="0" dirty="0" smtClean="0"/>
                        <a:t> %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1131590"/>
            <a:ext cx="2808436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156177" y="1131590"/>
            <a:ext cx="2791423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178624" y="1131590"/>
            <a:ext cx="2808312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7924" y="771551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</a:t>
            </a:r>
            <a:r>
              <a:rPr lang="ru-RU" sz="1400" b="1" baseline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167844" y="771525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57764" y="771499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205199" y="771524"/>
            <a:ext cx="6759414" cy="1872234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defRPr sz="1600"/>
            </a:lvl1pPr>
            <a:lvl2pPr marL="450850" indent="-179388">
              <a:defRPr sz="1400"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2195737" y="2787651"/>
            <a:ext cx="6768877" cy="1944688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68288" indent="-179388">
              <a:defRPr sz="1600"/>
            </a:lvl1pPr>
            <a:lvl2pPr marL="444500" indent="-179388">
              <a:defRPr sz="1400"/>
            </a:lvl2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9388" y="771525"/>
            <a:ext cx="2016348" cy="18722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73526" y="2787651"/>
            <a:ext cx="2016348" cy="194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195737" y="771526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0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2198743" y="2139703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2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2198743" y="3508178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79388" y="771526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79388" y="2139703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79388" y="3507880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ин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4333500"/>
            <a:ext cx="18468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4333500"/>
            <a:ext cx="1818000" cy="38364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4333500"/>
            <a:ext cx="8784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4333500"/>
            <a:ext cx="19152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pic>
        <p:nvPicPr>
          <p:cNvPr id="14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1" y="1594604"/>
            <a:ext cx="2527755" cy="1395582"/>
          </a:xfrm>
          <a:prstGeom prst="rect">
            <a:avLst/>
          </a:prstGeom>
        </p:spPr>
      </p:pic>
      <p:pic>
        <p:nvPicPr>
          <p:cNvPr id="15" name="Picture 2" descr="C:\Users\March\Desktop\IBS\Новая презентация\source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337" y="1558168"/>
            <a:ext cx="1973039" cy="14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7773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Тема раздела</a:t>
            </a:r>
            <a:endParaRPr lang="ru-RU" dirty="0"/>
          </a:p>
        </p:txBody>
      </p:sp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5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9607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ru-RU" dirty="0" smtClean="0"/>
            </a:lvl1pPr>
            <a:lvl2pPr>
              <a:defRPr lang="ru-RU" dirty="0" smtClean="0"/>
            </a:lvl2pPr>
            <a:lvl3pPr>
              <a:defRPr lang="ru-RU" dirty="0" smtClean="0"/>
            </a:lvl3pPr>
            <a:lvl4pPr>
              <a:defRPr lang="ru-RU" dirty="0" smtClean="0"/>
            </a:lvl4pPr>
            <a:lvl5pPr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07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17658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788024" y="771524"/>
            <a:ext cx="416470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4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0411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320604" cy="396081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859782"/>
            <a:ext cx="4320605" cy="187255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774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6"/>
            <a:ext cx="4320604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6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133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5580" y="771525"/>
            <a:ext cx="4324413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file:///C:\PowerLexis\IBS%20presentation%20panel\Resources\for_gallery\&#1051;&#1086;&#1075;&#1086;&#1090;&#1080;&#1087;&#1099;%20IBS\1_ibs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8532440" y="4948014"/>
            <a:ext cx="0" cy="1214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808" y="4876006"/>
            <a:ext cx="493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D3DCA4-E448-4B55-BA6C-ACD15D09D46E}" type="slidenum">
              <a:rPr lang="ru-RU" sz="900" smtClean="0">
                <a:solidFill>
                  <a:srgbClr val="818286"/>
                </a:solidFill>
              </a:rPr>
              <a:pPr algn="r"/>
              <a:t>‹#›</a:t>
            </a:fld>
            <a:endParaRPr lang="ru-RU" sz="900" dirty="0">
              <a:solidFill>
                <a:srgbClr val="818286"/>
              </a:solidFill>
            </a:endParaRPr>
          </a:p>
        </p:txBody>
      </p:sp>
      <p:pic>
        <p:nvPicPr>
          <p:cNvPr id="11" name="Picture 12" descr="2.png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4" y="5098947"/>
            <a:ext cx="9144000" cy="6509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4" y="123478"/>
            <a:ext cx="503505" cy="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3" r:id="rId2"/>
    <p:sldLayoutId id="2147483665" r:id="rId3"/>
    <p:sldLayoutId id="2147483668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66" r:id="rId10"/>
    <p:sldLayoutId id="2147483673" r:id="rId11"/>
    <p:sldLayoutId id="2147483674" r:id="rId12"/>
    <p:sldLayoutId id="2147483675" r:id="rId13"/>
    <p:sldLayoutId id="214748369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Углубленный </a:t>
            </a:r>
            <a:r>
              <a:rPr lang="ru-RU" dirty="0"/>
              <a:t>курс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(ВШЭ)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Core</a:t>
            </a:r>
            <a:r>
              <a:rPr lang="ru-RU" dirty="0" smtClean="0"/>
              <a:t> (особенности ЯП)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Науменко Тарас, </a:t>
            </a:r>
            <a:r>
              <a:rPr lang="ru-RU" dirty="0"/>
              <a:t>г. </a:t>
            </a:r>
            <a:r>
              <a:rPr lang="ru-RU" dirty="0" smtClean="0"/>
              <a:t>Пермь, 2018 </a:t>
            </a:r>
            <a:r>
              <a:rPr lang="ru-RU" dirty="0"/>
              <a:t>г.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384" y="308321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Лекция 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06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java </a:t>
            </a:r>
            <a:r>
              <a:rPr lang="ru-RU" dirty="0" smtClean="0"/>
              <a:t>классов</a:t>
            </a:r>
            <a:r>
              <a:rPr lang="en-US" dirty="0" smtClean="0"/>
              <a:t>. </a:t>
            </a:r>
            <a:r>
              <a:rPr lang="ru-RU" dirty="0" smtClean="0"/>
              <a:t>Класс и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Классы и Файлы: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Имя файла должно совпадать с именем </a:t>
            </a:r>
            <a:r>
              <a:rPr lang="en-US" dirty="0" smtClean="0"/>
              <a:t>public </a:t>
            </a:r>
            <a:r>
              <a:rPr lang="ru-RU" dirty="0" smtClean="0"/>
              <a:t>класса в нем.</a:t>
            </a:r>
          </a:p>
          <a:p>
            <a:pPr marL="0" indent="0">
              <a:buNone/>
            </a:pPr>
            <a:r>
              <a:rPr lang="ru-RU" dirty="0" smtClean="0"/>
              <a:t>По соглашению, все типы в </a:t>
            </a:r>
            <a:r>
              <a:rPr lang="en-US" dirty="0" smtClean="0"/>
              <a:t>java </a:t>
            </a:r>
            <a:r>
              <a:rPr lang="ru-RU" dirty="0" smtClean="0"/>
              <a:t>имеют названия с большой буквы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43558"/>
            <a:ext cx="2592288" cy="14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6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java </a:t>
            </a:r>
            <a:r>
              <a:rPr lang="ru-RU" dirty="0" smtClean="0"/>
              <a:t>классов</a:t>
            </a:r>
            <a:r>
              <a:rPr lang="en-US" dirty="0" smtClean="0"/>
              <a:t>. </a:t>
            </a:r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Пакет – группировка классов по функционалу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 соглашению, все пакеты в </a:t>
            </a:r>
            <a:r>
              <a:rPr lang="en-US" dirty="0" smtClean="0"/>
              <a:t>java </a:t>
            </a:r>
            <a:r>
              <a:rPr lang="ru-RU" dirty="0" smtClean="0"/>
              <a:t>имеют названия с маленькой буквы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24" y="1052513"/>
            <a:ext cx="3413975" cy="295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java </a:t>
            </a:r>
            <a:r>
              <a:rPr lang="ru-RU" dirty="0" smtClean="0"/>
              <a:t>классов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main</a:t>
            </a:r>
            <a:r>
              <a:rPr lang="ru-RU" dirty="0" smtClean="0"/>
              <a:t>. Запуск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4312" y="3668067"/>
            <a:ext cx="8552184" cy="12079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Один метод </a:t>
            </a:r>
            <a:r>
              <a:rPr lang="en-US" dirty="0" smtClean="0"/>
              <a:t>main </a:t>
            </a:r>
            <a:r>
              <a:rPr lang="ru-RU" dirty="0" smtClean="0"/>
              <a:t>на класс</a:t>
            </a:r>
          </a:p>
          <a:p>
            <a:r>
              <a:rPr lang="ru-RU" dirty="0" smtClean="0"/>
              <a:t>Имя файла должно совпадать с именем класса, включая регистр и иметь расширение «</a:t>
            </a:r>
            <a:r>
              <a:rPr lang="en-US" dirty="0" smtClean="0"/>
              <a:t>java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0" y="555525"/>
            <a:ext cx="4439078" cy="148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" y="2211710"/>
            <a:ext cx="313031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4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типов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46173"/>
            <a:ext cx="8784976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627534"/>
            <a:ext cx="8784976" cy="38080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4312" y="843559"/>
            <a:ext cx="8552184" cy="372844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Примитивные типы (8 типов)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73299"/>
            <a:ext cx="6305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73" y="4515966"/>
            <a:ext cx="2019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типов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4312" y="843558"/>
            <a:ext cx="8552184" cy="403244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Ссылочные типы (все объекты)</a:t>
            </a:r>
          </a:p>
          <a:p>
            <a:pPr marL="0" indent="0">
              <a:buNone/>
            </a:pPr>
            <a:r>
              <a:rPr lang="ru-RU" dirty="0" smtClean="0"/>
              <a:t>Ссылочный тип содержит адрес в памяти, где храниться объект, а не хранит конкретное значение как примитивный тип.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3678"/>
            <a:ext cx="1724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99903"/>
            <a:ext cx="15430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7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типов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4312" y="843558"/>
            <a:ext cx="8552184" cy="403244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Ссылочные типы (все объекты)</a:t>
            </a:r>
          </a:p>
          <a:p>
            <a:pPr marL="0" indent="0">
              <a:buNone/>
            </a:pPr>
            <a:r>
              <a:rPr lang="ru-RU" dirty="0" smtClean="0"/>
              <a:t>Ссылочный тип содержит адрес в памяти, где храниться объект, а не хранит конкретное значение как примитивный тип.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79407"/>
            <a:ext cx="2419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2195920"/>
            <a:ext cx="3960440" cy="270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3678"/>
            <a:ext cx="1724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параметров в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4312" y="843558"/>
            <a:ext cx="8552184" cy="403244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Java </a:t>
            </a:r>
            <a:r>
              <a:rPr lang="ru-RU" dirty="0" smtClean="0"/>
              <a:t>передает данные по </a:t>
            </a:r>
            <a:r>
              <a:rPr lang="ru-RU" u="sng" dirty="0" smtClean="0"/>
              <a:t>значению: </a:t>
            </a:r>
            <a:r>
              <a:rPr lang="ru-RU" dirty="0" smtClean="0"/>
              <a:t>передается копия переменной. Присвоение внутри метода не влияет на значение вне метода.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55726"/>
            <a:ext cx="3657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923678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будет напечатано?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4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параметров в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4312" y="843558"/>
            <a:ext cx="8552184" cy="403244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Java </a:t>
            </a:r>
            <a:r>
              <a:rPr lang="ru-RU" dirty="0" smtClean="0"/>
              <a:t>передает данные по </a:t>
            </a:r>
            <a:r>
              <a:rPr lang="ru-RU" u="sng" dirty="0" smtClean="0"/>
              <a:t>значению: </a:t>
            </a:r>
            <a:r>
              <a:rPr lang="ru-RU" dirty="0" smtClean="0"/>
              <a:t>передается копия переменной. Присвоение внутри метода не влияет на значение вне метода.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355726"/>
            <a:ext cx="4895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11760" y="1923678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будет напечатано?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параметров в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6" y="3026552"/>
            <a:ext cx="3057525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7534"/>
            <a:ext cx="3114675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6" y="3665696"/>
            <a:ext cx="3048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7774"/>
            <a:ext cx="344805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355726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Модификация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5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параметров в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1912" y="851942"/>
            <a:ext cx="8784976" cy="41764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43268"/>
            <a:ext cx="4420291" cy="3528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характеристика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Объектно</a:t>
            </a:r>
            <a:r>
              <a:rPr lang="ru-RU" dirty="0" smtClean="0"/>
              <a:t> ориентированный</a:t>
            </a:r>
          </a:p>
          <a:p>
            <a:r>
              <a:rPr lang="ru-RU" dirty="0" smtClean="0"/>
              <a:t>Строго типизированный</a:t>
            </a:r>
          </a:p>
          <a:p>
            <a:r>
              <a:rPr lang="ru-RU" dirty="0" err="1" smtClean="0"/>
              <a:t>Некомпилируемый</a:t>
            </a:r>
            <a:r>
              <a:rPr lang="ru-RU" dirty="0" smtClean="0"/>
              <a:t> (трансляция в байт-код, для </a:t>
            </a:r>
            <a:r>
              <a:rPr lang="en-US" dirty="0" smtClean="0"/>
              <a:t>JVM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0" dirty="0"/>
              <a:t>JDK </a:t>
            </a:r>
            <a:r>
              <a:rPr lang="en-US" b="0" dirty="0" smtClean="0"/>
              <a:t>SE - </a:t>
            </a:r>
            <a:r>
              <a:rPr lang="en-US" b="0" dirty="0"/>
              <a:t>Java Standard Edition Development </a:t>
            </a:r>
            <a:r>
              <a:rPr lang="en-US" b="0" dirty="0" smtClean="0"/>
              <a:t>Kit</a:t>
            </a:r>
          </a:p>
          <a:p>
            <a:pPr marL="0" indent="0">
              <a:buNone/>
            </a:pPr>
            <a:r>
              <a:rPr lang="en-US" b="0" dirty="0"/>
              <a:t>JDK </a:t>
            </a:r>
            <a:r>
              <a:rPr lang="en-US" b="0" dirty="0" smtClean="0"/>
              <a:t>EE </a:t>
            </a:r>
            <a:r>
              <a:rPr lang="en-US" b="0" dirty="0"/>
              <a:t>- Enterprise </a:t>
            </a:r>
            <a:r>
              <a:rPr lang="en-US" b="0" dirty="0" smtClean="0"/>
              <a:t>Edition </a:t>
            </a:r>
            <a:r>
              <a:rPr lang="en-US" b="0" dirty="0"/>
              <a:t>Development Kit</a:t>
            </a:r>
            <a:endParaRPr lang="en-US" b="0" dirty="0">
              <a:hlinkClick r:id="rId2"/>
            </a:endParaRPr>
          </a:p>
          <a:p>
            <a:pPr marL="0" indent="0">
              <a:buNone/>
            </a:pPr>
            <a:r>
              <a:rPr lang="en-US" b="0" dirty="0" smtClean="0"/>
              <a:t>JVM </a:t>
            </a:r>
            <a:r>
              <a:rPr lang="en-US" b="0" dirty="0"/>
              <a:t>-  Java virtual machine</a:t>
            </a:r>
            <a:endParaRPr lang="en-US" b="0" dirty="0">
              <a:hlinkClick r:id="rId2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9" name="Picture 5" descr="https://upload.wikimedia.org/wikipedia/commons/thumb/5/5d/Duke_%28Java_mascot%29_waving.svg/150px-Duke_%28Java_mascot%29_wavi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139702"/>
            <a:ext cx="1428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Наследование – процесс получения дочерним классом доступных примитивов, объектов и методов объявленных в родительском классе</a:t>
            </a:r>
          </a:p>
          <a:p>
            <a:endParaRPr lang="ru-RU" b="0" dirty="0"/>
          </a:p>
          <a:p>
            <a:endParaRPr lang="ru-RU" b="0" dirty="0" smtClean="0"/>
          </a:p>
          <a:p>
            <a:endParaRPr lang="ru-RU" b="0" dirty="0"/>
          </a:p>
          <a:p>
            <a:endParaRPr lang="ru-RU" b="0" dirty="0" smtClean="0"/>
          </a:p>
          <a:p>
            <a:endParaRPr lang="ru-RU" b="0" dirty="0"/>
          </a:p>
          <a:p>
            <a:endParaRPr lang="ru-RU" b="0" dirty="0" smtClean="0"/>
          </a:p>
          <a:p>
            <a:pPr marL="0" indent="0">
              <a:buNone/>
            </a:pPr>
            <a:r>
              <a:rPr lang="ru-RU" b="0" dirty="0" smtClean="0"/>
              <a:t>В </a:t>
            </a:r>
            <a:r>
              <a:rPr lang="en-US" b="0" dirty="0" smtClean="0"/>
              <a:t>Java </a:t>
            </a:r>
            <a:r>
              <a:rPr lang="ru-RU" b="0" dirty="0" smtClean="0"/>
              <a:t>реализована модель единственного наследования по состоянию</a:t>
            </a:r>
            <a:r>
              <a:rPr lang="en-US" b="0" dirty="0" smtClean="0"/>
              <a:t> (state)</a:t>
            </a:r>
            <a:r>
              <a:rPr lang="ru-RU" b="0" dirty="0" smtClean="0"/>
              <a:t>, но множественное наследование по типу (</a:t>
            </a:r>
            <a:r>
              <a:rPr lang="en-US" b="0" dirty="0" smtClean="0"/>
              <a:t>type</a:t>
            </a:r>
            <a:r>
              <a:rPr lang="ru-RU" b="0" dirty="0" smtClean="0"/>
              <a:t>)</a:t>
            </a:r>
            <a:endParaRPr lang="en-US" b="0" dirty="0" smtClean="0"/>
          </a:p>
          <a:p>
            <a:pPr marL="179388" lvl="1" indent="0">
              <a:buNone/>
            </a:pPr>
            <a:endParaRPr lang="ru-RU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04" y="1635646"/>
            <a:ext cx="57531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по состоянию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50292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57090"/>
            <a:ext cx="2781300" cy="193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180" y="2283718"/>
            <a:ext cx="5334000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18" y="3723878"/>
            <a:ext cx="496252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5486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3375819"/>
            <a:ext cx="276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 не </a:t>
            </a:r>
            <a:r>
              <a:rPr lang="ru-RU" dirty="0" err="1" smtClean="0"/>
              <a:t>компилится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по </a:t>
            </a:r>
            <a:r>
              <a:rPr lang="ru-RU" dirty="0"/>
              <a:t>состоянию. Абстрактный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Создать </a:t>
            </a:r>
            <a:r>
              <a:rPr lang="ru-RU" b="0" dirty="0"/>
              <a:t>экземпляр такого класса нельзя</a:t>
            </a:r>
          </a:p>
          <a:p>
            <a:r>
              <a:rPr lang="ru-RU" b="0" dirty="0"/>
              <a:t>Такой класс требует доработки под </a:t>
            </a:r>
            <a:endParaRPr lang="ru-RU" b="0" dirty="0" smtClean="0"/>
          </a:p>
          <a:p>
            <a:pPr marL="0" indent="0">
              <a:buNone/>
            </a:pPr>
            <a:r>
              <a:rPr lang="ru-RU" b="0" dirty="0"/>
              <a:t> </a:t>
            </a:r>
            <a:r>
              <a:rPr lang="ru-RU" b="0" dirty="0" smtClean="0"/>
              <a:t>   какие-либо </a:t>
            </a:r>
            <a:r>
              <a:rPr lang="ru-RU" b="0" dirty="0"/>
              <a:t>конкретные условия</a:t>
            </a:r>
            <a:r>
              <a:rPr lang="ru-RU" b="0" dirty="0" smtClean="0"/>
              <a:t>.</a:t>
            </a:r>
          </a:p>
          <a:p>
            <a:r>
              <a:rPr lang="ru-RU" b="0" dirty="0" smtClean="0"/>
              <a:t>Может содержать </a:t>
            </a:r>
          </a:p>
          <a:p>
            <a:pPr lvl="1"/>
            <a:r>
              <a:rPr lang="ru-RU" b="0" dirty="0" smtClean="0"/>
              <a:t>обычные методы </a:t>
            </a:r>
          </a:p>
          <a:p>
            <a:pPr lvl="1"/>
            <a:r>
              <a:rPr lang="ru-RU" b="0" dirty="0" smtClean="0"/>
              <a:t>абстрактные методы</a:t>
            </a:r>
          </a:p>
          <a:p>
            <a:pPr lvl="1"/>
            <a:r>
              <a:rPr lang="ru-RU" b="0" dirty="0" smtClean="0"/>
              <a:t>свойства </a:t>
            </a:r>
          </a:p>
          <a:p>
            <a:pPr lvl="1"/>
            <a:r>
              <a:rPr lang="ru-RU" b="0" dirty="0" smtClean="0"/>
              <a:t>константы</a:t>
            </a:r>
            <a:endParaRPr lang="ru-RU" b="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03598"/>
            <a:ext cx="3524250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81350"/>
            <a:ext cx="2905125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338036"/>
            <a:ext cx="439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Чем отличаются свойства от констант?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7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по </a:t>
            </a:r>
            <a:r>
              <a:rPr lang="ru-RU" dirty="0"/>
              <a:t>состоянию. </a:t>
            </a:r>
            <a:r>
              <a:rPr lang="ru-RU" dirty="0" smtClean="0"/>
              <a:t>Перегрузка (</a:t>
            </a:r>
            <a:r>
              <a:rPr lang="en-US" dirty="0" smtClean="0"/>
              <a:t>Overriding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699542"/>
            <a:ext cx="43148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3795886"/>
            <a:ext cx="61975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Метод в конечном классе должен иметь такую же сигнатуру, как и у родителя</a:t>
            </a:r>
          </a:p>
          <a:p>
            <a:r>
              <a:rPr lang="ru-RU" sz="1100" dirty="0" smtClean="0"/>
              <a:t>Метод в конечном классе должен иметь такой же или менее строгий модификатор доступа</a:t>
            </a:r>
          </a:p>
          <a:p>
            <a:r>
              <a:rPr lang="ru-RU" sz="1100" dirty="0" smtClean="0"/>
              <a:t>Метод в конечном классе должен возвращать тот же самый тип или ковариантный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879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8" y="699542"/>
            <a:ext cx="5153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931790"/>
            <a:ext cx="3990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29256" y="987574"/>
            <a:ext cx="4343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Не может быть создан напрямую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Может не иметь методов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Не может быть </a:t>
            </a:r>
            <a:r>
              <a:rPr lang="en-US" sz="1200" dirty="0" smtClean="0"/>
              <a:t>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Предполагает </a:t>
            </a:r>
            <a:r>
              <a:rPr lang="en-US" sz="1200" dirty="0" smtClean="0"/>
              <a:t>public </a:t>
            </a:r>
            <a:r>
              <a:rPr lang="ru-RU" sz="1200" dirty="0" smtClean="0"/>
              <a:t>или </a:t>
            </a:r>
            <a:r>
              <a:rPr lang="en-US" sz="1200" dirty="0" smtClean="0"/>
              <a:t>default </a:t>
            </a:r>
            <a:r>
              <a:rPr lang="ru-RU" sz="1200" dirty="0" smtClean="0"/>
              <a:t>модификатор доступа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Все не </a:t>
            </a:r>
            <a:r>
              <a:rPr lang="en-US" sz="1200" dirty="0" smtClean="0"/>
              <a:t>default </a:t>
            </a:r>
            <a:r>
              <a:rPr lang="ru-RU" sz="1200" dirty="0" smtClean="0"/>
              <a:t>методы предполагаются </a:t>
            </a:r>
            <a:r>
              <a:rPr lang="en-US" sz="1200" dirty="0" smtClean="0"/>
              <a:t>abstract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68128"/>
            <a:ext cx="588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Абстрактный тип данных, предоставляет список</a:t>
            </a:r>
            <a:r>
              <a:rPr lang="en-US" sz="1400" dirty="0" smtClean="0"/>
              <a:t> </a:t>
            </a:r>
            <a:r>
              <a:rPr lang="ru-RU" sz="1400" dirty="0" smtClean="0"/>
              <a:t>абстрактных </a:t>
            </a:r>
            <a:r>
              <a:rPr lang="en-US" sz="1400" dirty="0" smtClean="0"/>
              <a:t>public </a:t>
            </a:r>
            <a:endParaRPr lang="ru-RU" sz="1400" dirty="0" smtClean="0"/>
          </a:p>
          <a:p>
            <a:r>
              <a:rPr lang="ru-RU" sz="1400" dirty="0" smtClean="0"/>
              <a:t>методов</a:t>
            </a:r>
            <a:r>
              <a:rPr lang="en-US" sz="1400" dirty="0" smtClean="0"/>
              <a:t>, </a:t>
            </a:r>
            <a:r>
              <a:rPr lang="ru-RU" sz="1400" dirty="0" smtClean="0"/>
              <a:t>обязательных к реализации в имплементирующем классе.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17134" y="3291830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Назначение:</a:t>
            </a:r>
          </a:p>
          <a:p>
            <a:r>
              <a:rPr lang="ru-RU" sz="1200" dirty="0" smtClean="0"/>
              <a:t>Маркирование сущности какими то особыми качествами. Ввиду возможности множественного </a:t>
            </a:r>
            <a:r>
              <a:rPr lang="ru-RU" sz="1200" dirty="0" err="1" smtClean="0"/>
              <a:t>имплементирования</a:t>
            </a:r>
            <a:r>
              <a:rPr lang="ru-RU" sz="1200" dirty="0" smtClean="0"/>
              <a:t> и наследования, позволяет гибче параметризировать классы, недели абстрактные классы.</a:t>
            </a:r>
          </a:p>
          <a:p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1577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Интерфейсы. Пример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32516"/>
            <a:ext cx="24955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15766"/>
            <a:ext cx="40100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Интерфейсы. Назначение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99542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Маркирование сущности какими то особыми качествами.</a:t>
            </a:r>
          </a:p>
          <a:p>
            <a:r>
              <a:rPr lang="ru-RU" sz="1600" dirty="0" smtClean="0"/>
              <a:t>Ввиду возможности множественного </a:t>
            </a:r>
            <a:r>
              <a:rPr lang="ru-RU" sz="1600" dirty="0" err="1" smtClean="0"/>
              <a:t>имплементирования</a:t>
            </a:r>
            <a:r>
              <a:rPr lang="ru-RU" sz="1600" dirty="0" smtClean="0"/>
              <a:t> и наследования, позволяет гибче параметризировать классы, нежели абстрактные классы.</a:t>
            </a:r>
          </a:p>
          <a:p>
            <a:endParaRPr lang="ru-RU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2675"/>
            <a:ext cx="7515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1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Интерфейсы. Наследование по типу (множественное)</a:t>
            </a:r>
            <a:endParaRPr lang="ru-RU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7534"/>
            <a:ext cx="43719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633885"/>
            <a:ext cx="3706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Что будет, если есть одинаковые методы?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7814"/>
            <a:ext cx="2095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75806"/>
            <a:ext cx="37719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1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Интерфейсы. Наследование по типу (множественное)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32151"/>
            <a:ext cx="3676650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5743575" cy="254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 (</a:t>
            </a:r>
            <a:r>
              <a:rPr lang="en-US" dirty="0" smtClean="0"/>
              <a:t>new</a:t>
            </a:r>
            <a:r>
              <a:rPr lang="ru-RU" dirty="0" smtClean="0"/>
              <a:t>). Конструктор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3780" y="699542"/>
            <a:ext cx="837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Конструктор – специальный метод, имеющий такое же название как и класс</a:t>
            </a:r>
          </a:p>
          <a:p>
            <a:r>
              <a:rPr lang="ru-RU" dirty="0" smtClean="0"/>
              <a:t>и не имеющий возвращаемого значения</a:t>
            </a:r>
            <a:endParaRPr lang="ru-RU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3" y="2211710"/>
            <a:ext cx="5553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780" y="1352179"/>
            <a:ext cx="794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Конструктор по умолчанию – </a:t>
            </a:r>
            <a:r>
              <a:rPr lang="ru-RU" dirty="0" err="1" smtClean="0"/>
              <a:t>сгенеренный</a:t>
            </a:r>
            <a:r>
              <a:rPr lang="en-US" dirty="0" smtClean="0"/>
              <a:t> </a:t>
            </a:r>
            <a:r>
              <a:rPr lang="ru-RU" dirty="0" smtClean="0"/>
              <a:t>при компиляции конструктор </a:t>
            </a:r>
            <a:endParaRPr lang="en-US" dirty="0" smtClean="0"/>
          </a:p>
          <a:p>
            <a:r>
              <a:rPr lang="ru-RU" dirty="0" smtClean="0"/>
              <a:t>без параметров</a:t>
            </a:r>
            <a:endParaRPr lang="ru-RU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9742"/>
            <a:ext cx="2495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Объектно</a:t>
            </a:r>
            <a:r>
              <a:rPr lang="ru-RU" dirty="0" smtClean="0"/>
              <a:t> ориентированный стиль</a:t>
            </a:r>
            <a:r>
              <a:rPr lang="en-US" dirty="0" smtClean="0"/>
              <a:t> (</a:t>
            </a:r>
            <a:r>
              <a:rPr lang="ru-RU" dirty="0" smtClean="0"/>
              <a:t>наследование, инкапсуляция, полиморфизм</a:t>
            </a:r>
            <a:r>
              <a:rPr lang="en-US" dirty="0" smtClean="0"/>
              <a:t>)</a:t>
            </a:r>
            <a:r>
              <a:rPr lang="ru-RU" dirty="0" smtClean="0"/>
              <a:t>, с поддержкой функционального стиля на уровне классов.</a:t>
            </a:r>
          </a:p>
          <a:p>
            <a:r>
              <a:rPr lang="ru-RU" dirty="0" smtClean="0"/>
              <a:t>Независимость от платформы (</a:t>
            </a:r>
            <a:r>
              <a:rPr lang="en-US" dirty="0"/>
              <a:t>write once, run everywhere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Стабильный (проблемы утечек памяти решает </a:t>
            </a:r>
            <a:r>
              <a:rPr lang="en-US" dirty="0" smtClean="0"/>
              <a:t>GC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Простой (по сравнению с низкоуровневыми языками)</a:t>
            </a:r>
          </a:p>
          <a:p>
            <a:r>
              <a:rPr lang="ru-RU" dirty="0" smtClean="0"/>
              <a:t>Безопасный (выполн</a:t>
            </a:r>
            <a:r>
              <a:rPr lang="ru-RU" dirty="0"/>
              <a:t>я</a:t>
            </a:r>
            <a:r>
              <a:rPr lang="ru-RU" dirty="0" smtClean="0"/>
              <a:t>ется в </a:t>
            </a:r>
            <a:r>
              <a:rPr lang="en-US" dirty="0" smtClean="0"/>
              <a:t>JVM)</a:t>
            </a:r>
            <a:endParaRPr lang="ru-RU" dirty="0" smtClean="0"/>
          </a:p>
          <a:p>
            <a:r>
              <a:rPr lang="ru-RU" dirty="0" smtClean="0"/>
              <a:t>Поддержка (</a:t>
            </a:r>
            <a:r>
              <a:rPr lang="en-US" dirty="0" smtClean="0"/>
              <a:t>Oracle</a:t>
            </a:r>
            <a:r>
              <a:rPr lang="ru-RU" dirty="0" smtClean="0"/>
              <a:t>, </a:t>
            </a:r>
            <a:r>
              <a:rPr lang="en-US" dirty="0" smtClean="0"/>
              <a:t>IBM </a:t>
            </a:r>
            <a:r>
              <a:rPr lang="ru-RU" dirty="0" smtClean="0"/>
              <a:t>и других крупных </a:t>
            </a:r>
            <a:r>
              <a:rPr lang="ru-RU" dirty="0" err="1" smtClean="0"/>
              <a:t>вендоров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Огромная база вспомогательного кода</a:t>
            </a:r>
          </a:p>
          <a:p>
            <a:r>
              <a:rPr lang="ru-RU" dirty="0" smtClean="0"/>
              <a:t>Поддержка </a:t>
            </a:r>
            <a:r>
              <a:rPr lang="en-US" dirty="0" smtClean="0"/>
              <a:t>legacy </a:t>
            </a:r>
            <a:r>
              <a:rPr lang="ru-RU" dirty="0" smtClean="0"/>
              <a:t>кода в новых версиях языка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 (</a:t>
            </a:r>
            <a:r>
              <a:rPr lang="en-US" dirty="0" smtClean="0"/>
              <a:t>new</a:t>
            </a:r>
            <a:r>
              <a:rPr lang="ru-RU" dirty="0" smtClean="0"/>
              <a:t>). Конструктор</a:t>
            </a:r>
            <a:endParaRPr lang="ru-RU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9542"/>
            <a:ext cx="30003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31590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объекта. Порядок инициализации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20359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lang="ru-RU" dirty="0" smtClean="0"/>
              <a:t>Вызывается инициализация суперкласса</a:t>
            </a:r>
          </a:p>
          <a:p>
            <a:r>
              <a:rPr lang="en-US" b="1" dirty="0" smtClean="0"/>
              <a:t>2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 smtClean="0"/>
              <a:t>Инициализация статических переменных и блоков статической инициализации, в порядке размещения в файле</a:t>
            </a:r>
          </a:p>
          <a:p>
            <a:r>
              <a:rPr lang="en-US" b="1" dirty="0" smtClean="0"/>
              <a:t>3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/>
              <a:t>Инициализация </a:t>
            </a:r>
            <a:r>
              <a:rPr lang="ru-RU" dirty="0" err="1" smtClean="0"/>
              <a:t>инстанс</a:t>
            </a:r>
            <a:r>
              <a:rPr lang="ru-RU" dirty="0" smtClean="0"/>
              <a:t> переменных </a:t>
            </a:r>
            <a:r>
              <a:rPr lang="ru-RU" dirty="0"/>
              <a:t>и блоков </a:t>
            </a:r>
            <a:r>
              <a:rPr lang="ru-RU" dirty="0" err="1"/>
              <a:t>инстанс</a:t>
            </a:r>
            <a:r>
              <a:rPr lang="ru-RU" dirty="0"/>
              <a:t> </a:t>
            </a:r>
            <a:r>
              <a:rPr lang="ru-RU" dirty="0" smtClean="0"/>
              <a:t>инициализации</a:t>
            </a:r>
            <a:r>
              <a:rPr lang="ru-RU" dirty="0"/>
              <a:t>, в порядке размещения в файле</a:t>
            </a:r>
          </a:p>
          <a:p>
            <a:r>
              <a:rPr lang="en-US" b="1" dirty="0" smtClean="0"/>
              <a:t>4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 smtClean="0"/>
              <a:t>Вызов конструктора</a:t>
            </a:r>
          </a:p>
          <a:p>
            <a:r>
              <a:rPr lang="en-US" dirty="0" smtClean="0"/>
              <a:t>6. </a:t>
            </a:r>
            <a:r>
              <a:rPr lang="ru-RU" dirty="0" smtClean="0"/>
              <a:t>В конструкторе первой строкой происходит вызов </a:t>
            </a:r>
            <a:r>
              <a:rPr lang="en-US" dirty="0" smtClean="0"/>
              <a:t>super() </a:t>
            </a:r>
            <a:r>
              <a:rPr lang="ru-RU" dirty="0" smtClean="0"/>
              <a:t>конструктора родителя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31590"/>
            <a:ext cx="32956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675413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напечатает?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объекта. Порядок инициализации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20359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lang="ru-RU" dirty="0" smtClean="0"/>
              <a:t>Вызывается инициализация суперкласса</a:t>
            </a:r>
          </a:p>
          <a:p>
            <a:r>
              <a:rPr lang="en-US" b="1" dirty="0" smtClean="0"/>
              <a:t>2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 smtClean="0"/>
              <a:t>Инициализация статических переменных и блоков статической инициализации, в порядке размещения в файле</a:t>
            </a:r>
          </a:p>
          <a:p>
            <a:r>
              <a:rPr lang="en-US" b="1" dirty="0" smtClean="0"/>
              <a:t>3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/>
              <a:t>Инициализация </a:t>
            </a:r>
            <a:r>
              <a:rPr lang="ru-RU" dirty="0" err="1" smtClean="0"/>
              <a:t>инстанс</a:t>
            </a:r>
            <a:r>
              <a:rPr lang="ru-RU" dirty="0" smtClean="0"/>
              <a:t> переменных </a:t>
            </a:r>
            <a:r>
              <a:rPr lang="ru-RU" dirty="0"/>
              <a:t>и блоков </a:t>
            </a:r>
            <a:r>
              <a:rPr lang="ru-RU" dirty="0" err="1"/>
              <a:t>инстанс</a:t>
            </a:r>
            <a:r>
              <a:rPr lang="ru-RU" dirty="0"/>
              <a:t> </a:t>
            </a:r>
            <a:r>
              <a:rPr lang="ru-RU" dirty="0" smtClean="0"/>
              <a:t>инициализации</a:t>
            </a:r>
            <a:r>
              <a:rPr lang="ru-RU" dirty="0"/>
              <a:t>, в порядке размещения в файле</a:t>
            </a:r>
          </a:p>
          <a:p>
            <a:r>
              <a:rPr lang="en-US" b="1" dirty="0" smtClean="0"/>
              <a:t>4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 smtClean="0"/>
              <a:t>Вызов конструктора</a:t>
            </a:r>
          </a:p>
          <a:p>
            <a:r>
              <a:rPr lang="en-US" dirty="0" smtClean="0"/>
              <a:t>6. </a:t>
            </a:r>
            <a:r>
              <a:rPr lang="ru-RU" dirty="0" smtClean="0"/>
              <a:t>В конструкторе первой строкой происходит вызов </a:t>
            </a:r>
            <a:r>
              <a:rPr lang="en-US" dirty="0" smtClean="0"/>
              <a:t>super() </a:t>
            </a:r>
            <a:r>
              <a:rPr lang="ru-RU" dirty="0" smtClean="0"/>
              <a:t>конструктора родителя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31590"/>
            <a:ext cx="32956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67894"/>
            <a:ext cx="1571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8104" y="675413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напечатает?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6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объекта</a:t>
            </a:r>
            <a:r>
              <a:rPr lang="en-US" dirty="0" smtClean="0"/>
              <a:t>. Garbage collection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69964"/>
            <a:ext cx="33337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771550"/>
            <a:ext cx="5041776" cy="26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3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объекта</a:t>
            </a:r>
            <a:r>
              <a:rPr lang="en-US" dirty="0" smtClean="0"/>
              <a:t>. Garbage collection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69964"/>
            <a:ext cx="33337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20" y="699542"/>
            <a:ext cx="5162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7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Теперь мы имеем представление о: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84355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Что такое класс и объект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Как декларировать методы и поля в классе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Виды типов переменных, их отличия, особенности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Способ передачи данных в метод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Наследование классов. Абстрактный класс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Реализация интерфейсов. Преимущества интерфейсов перед абстрактными классами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Как создать объект, порядок инициализации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Что произойдет с объектом после потери ссылки на него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5485"/>
            <a:ext cx="3096344" cy="471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Производительность (</a:t>
            </a:r>
            <a:r>
              <a:rPr lang="en-US" dirty="0" smtClean="0"/>
              <a:t>JVM </a:t>
            </a:r>
            <a:r>
              <a:rPr lang="ru-RU" dirty="0" smtClean="0"/>
              <a:t>кушает ресурсы, но есть некоторые решения по преодолению)</a:t>
            </a:r>
          </a:p>
          <a:p>
            <a:r>
              <a:rPr lang="ru-RU" dirty="0"/>
              <a:t>Поддержка </a:t>
            </a:r>
            <a:r>
              <a:rPr lang="en-US" dirty="0"/>
              <a:t>legacy </a:t>
            </a:r>
            <a:r>
              <a:rPr lang="ru-RU" dirty="0"/>
              <a:t>кода в новых версиях языка</a:t>
            </a:r>
          </a:p>
          <a:p>
            <a:r>
              <a:rPr lang="ru-RU" dirty="0" smtClean="0"/>
              <a:t>«Многословность»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2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java </a:t>
            </a:r>
            <a:r>
              <a:rPr lang="ru-RU" dirty="0" smtClean="0"/>
              <a:t>классов. Классы и объекты.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основной строительный блок </a:t>
            </a:r>
            <a:r>
              <a:rPr lang="en-US" dirty="0" smtClean="0"/>
              <a:t>java </a:t>
            </a:r>
            <a:r>
              <a:rPr lang="ru-RU" dirty="0" smtClean="0"/>
              <a:t>программы</a:t>
            </a:r>
          </a:p>
          <a:p>
            <a:r>
              <a:rPr lang="ru-RU" dirty="0" smtClean="0"/>
              <a:t>Объект – состояние класса в памяти (</a:t>
            </a:r>
            <a:r>
              <a:rPr lang="en-US" dirty="0" smtClean="0"/>
              <a:t>runtime instance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Класс состоит из полей и методов – членов класса.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15766"/>
            <a:ext cx="3541356" cy="95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6" y="2499742"/>
            <a:ext cx="395091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4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java </a:t>
            </a:r>
            <a:r>
              <a:rPr lang="ru-RU" dirty="0" smtClean="0"/>
              <a:t>классов. Метод.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Сигнатура метода -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9902"/>
            <a:ext cx="29908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99542"/>
            <a:ext cx="78190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</a:t>
            </a:r>
            <a:r>
              <a:rPr lang="en-US" dirty="0"/>
              <a:t>java </a:t>
            </a:r>
            <a:r>
              <a:rPr lang="ru-RU" dirty="0" smtClean="0"/>
              <a:t>классов.</a:t>
            </a:r>
            <a:r>
              <a:rPr lang="en-US" dirty="0" smtClean="0"/>
              <a:t> </a:t>
            </a:r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146" name="Picture 2" descr="https://lh4.googleusercontent.com/t4-16cw8uE9R3poWA5_9jSOmwQ8deynbM6Lw4_SNaIuwFk97MPY4z7DCcVl8c_3ndkt-SZ0QLRqvIGzVjE4FjGZcO_4ZyCoAoQOTuIvBIK73-17hlKTYV3JYud0_7LyJy50wG5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43558"/>
            <a:ext cx="72009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</a:t>
            </a:r>
            <a:r>
              <a:rPr lang="en-US" dirty="0"/>
              <a:t>java </a:t>
            </a:r>
            <a:r>
              <a:rPr lang="ru-RU" dirty="0"/>
              <a:t>классов. Метод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Спецификаторы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1275606"/>
            <a:ext cx="8352928" cy="274503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 –</a:t>
            </a:r>
            <a:r>
              <a:rPr lang="ru-RU" dirty="0" smtClean="0"/>
              <a:t> статический метод</a:t>
            </a:r>
            <a:endParaRPr lang="en-US" dirty="0" smtClean="0"/>
          </a:p>
          <a:p>
            <a:r>
              <a:rPr lang="en-US" dirty="0" smtClean="0"/>
              <a:t>abstract</a:t>
            </a:r>
            <a:r>
              <a:rPr lang="ru-RU" dirty="0" smtClean="0"/>
              <a:t> – должен быть реализован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inal</a:t>
            </a:r>
            <a:r>
              <a:rPr lang="ru-RU" dirty="0" smtClean="0"/>
              <a:t> – не может быть переопределен</a:t>
            </a:r>
            <a:endParaRPr lang="en-US" dirty="0" smtClean="0"/>
          </a:p>
          <a:p>
            <a:r>
              <a:rPr lang="en-US" dirty="0" smtClean="0"/>
              <a:t>synchronized</a:t>
            </a:r>
            <a:r>
              <a:rPr lang="ru-RU" dirty="0" smtClean="0"/>
              <a:t> – только один поток может вызвать метод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ative – </a:t>
            </a:r>
            <a:r>
              <a:rPr lang="ru-RU" dirty="0" smtClean="0"/>
              <a:t>реализован на другом ЯП</a:t>
            </a:r>
            <a:endParaRPr lang="en-US" dirty="0" smtClean="0"/>
          </a:p>
          <a:p>
            <a:r>
              <a:rPr lang="en-US" dirty="0" err="1" smtClean="0"/>
              <a:t>strictfp</a:t>
            </a:r>
            <a:r>
              <a:rPr lang="ru-RU" dirty="0" smtClean="0"/>
              <a:t> – реализует операции с плавающей точкой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7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bs"/>
</p:tagLst>
</file>

<file path=ppt/theme/theme1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27809</TotalTime>
  <Words>940</Words>
  <Application>Microsoft Office PowerPoint</Application>
  <PresentationFormat>Экран (16:9)</PresentationFormat>
  <Paragraphs>258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inner2</vt:lpstr>
      <vt:lpstr>Углубленный курс Java (ВШЭ)</vt:lpstr>
      <vt:lpstr>Общая характеристика java</vt:lpstr>
      <vt:lpstr>Плюсы</vt:lpstr>
      <vt:lpstr>Плюсы</vt:lpstr>
      <vt:lpstr>Минусы</vt:lpstr>
      <vt:lpstr>Структура java классов. Классы и объекты.</vt:lpstr>
      <vt:lpstr>Структура java классов. Метод.</vt:lpstr>
      <vt:lpstr>Структура java классов. Модификаторы доступа</vt:lpstr>
      <vt:lpstr>Структура java классов. Метод. Спецификаторы метода</vt:lpstr>
      <vt:lpstr>Структура java классов. Класс и файл</vt:lpstr>
      <vt:lpstr>Структура java классов. Пакеты</vt:lpstr>
      <vt:lpstr>Структура java классов. Метод main. Запуск программы</vt:lpstr>
      <vt:lpstr>Виды типов в Java</vt:lpstr>
      <vt:lpstr>Виды типов в Java</vt:lpstr>
      <vt:lpstr>Виды типов в Java</vt:lpstr>
      <vt:lpstr>Передача параметров в метод</vt:lpstr>
      <vt:lpstr>Передача параметров в метод</vt:lpstr>
      <vt:lpstr>Передача параметров в метод</vt:lpstr>
      <vt:lpstr>Передача параметров в метод</vt:lpstr>
      <vt:lpstr>Наследование</vt:lpstr>
      <vt:lpstr>Наследование по состоянию</vt:lpstr>
      <vt:lpstr>Наследование по состоянию. Абстрактный класс</vt:lpstr>
      <vt:lpstr>Наследование по состоянию. Перегрузка (Overriding)</vt:lpstr>
      <vt:lpstr>Интерфейсы</vt:lpstr>
      <vt:lpstr>Интерфейсы. Пример</vt:lpstr>
      <vt:lpstr>Интерфейсы. Назначение</vt:lpstr>
      <vt:lpstr>Интерфейсы. Наследование по типу (множественное)</vt:lpstr>
      <vt:lpstr>Интерфейсы. Наследование по типу (множественное)</vt:lpstr>
      <vt:lpstr>Создание объекта (new). Конструктор</vt:lpstr>
      <vt:lpstr>Создание объекта (new). Конструктор</vt:lpstr>
      <vt:lpstr>Создание объекта. Порядок инициализации </vt:lpstr>
      <vt:lpstr>Создание объекта. Порядок инициализации </vt:lpstr>
      <vt:lpstr>Удаление объекта. Garbage collection</vt:lpstr>
      <vt:lpstr>Удаление объекта. Garbage collection</vt:lpstr>
      <vt:lpstr>Теперь мы имеем представление о:</vt:lpstr>
      <vt:lpstr>Презентация PowerPoint</vt:lpstr>
    </vt:vector>
  </TitlesOfParts>
  <Company>HQ-IB-SCCM-01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Гниломедов Павел Павлович</dc:creator>
  <cp:lastModifiedBy>Науменко Тарас Юрьевич</cp:lastModifiedBy>
  <cp:revision>892</cp:revision>
  <cp:lastPrinted>2014-03-14T08:23:41Z</cp:lastPrinted>
  <dcterms:created xsi:type="dcterms:W3CDTF">2013-12-23T07:41:29Z</dcterms:created>
  <dcterms:modified xsi:type="dcterms:W3CDTF">2018-11-27T13:30:45Z</dcterms:modified>
</cp:coreProperties>
</file>