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3"/>
  </p:notesMasterIdLst>
  <p:sldIdLst>
    <p:sldId id="256" r:id="rId2"/>
    <p:sldId id="580" r:id="rId3"/>
    <p:sldId id="591" r:id="rId4"/>
    <p:sldId id="592" r:id="rId5"/>
    <p:sldId id="593" r:id="rId6"/>
    <p:sldId id="594" r:id="rId7"/>
    <p:sldId id="597" r:id="rId8"/>
    <p:sldId id="598" r:id="rId9"/>
    <p:sldId id="596" r:id="rId10"/>
    <p:sldId id="595" r:id="rId11"/>
    <p:sldId id="599" r:id="rId12"/>
    <p:sldId id="601" r:id="rId13"/>
    <p:sldId id="600" r:id="rId14"/>
    <p:sldId id="603" r:id="rId15"/>
    <p:sldId id="604" r:id="rId16"/>
    <p:sldId id="605" r:id="rId17"/>
    <p:sldId id="606" r:id="rId18"/>
    <p:sldId id="607" r:id="rId19"/>
    <p:sldId id="608" r:id="rId20"/>
    <p:sldId id="589" r:id="rId21"/>
    <p:sldId id="581" r:id="rId22"/>
    <p:sldId id="582" r:id="rId23"/>
    <p:sldId id="583" r:id="rId24"/>
    <p:sldId id="584" r:id="rId25"/>
    <p:sldId id="585" r:id="rId26"/>
    <p:sldId id="588" r:id="rId27"/>
    <p:sldId id="609" r:id="rId28"/>
    <p:sldId id="611" r:id="rId29"/>
    <p:sldId id="610" r:id="rId30"/>
    <p:sldId id="612" r:id="rId31"/>
    <p:sldId id="613" r:id="rId32"/>
    <p:sldId id="614" r:id="rId33"/>
    <p:sldId id="615" r:id="rId34"/>
    <p:sldId id="616" r:id="rId35"/>
    <p:sldId id="617" r:id="rId36"/>
    <p:sldId id="618" r:id="rId37"/>
    <p:sldId id="619" r:id="rId38"/>
    <p:sldId id="620" r:id="rId39"/>
    <p:sldId id="621" r:id="rId40"/>
    <p:sldId id="622" r:id="rId41"/>
    <p:sldId id="495" r:id="rId42"/>
  </p:sldIdLst>
  <p:sldSz cx="9144000" cy="5143500" type="screen16x9"/>
  <p:notesSz cx="6881813" cy="9296400"/>
  <p:custDataLst>
    <p:tags r:id="rId4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981">
          <p15:clr>
            <a:srgbClr val="A4A3A4"/>
          </p15:clr>
        </p15:guide>
        <p15:guide id="2" orient="horz" pos="486">
          <p15:clr>
            <a:srgbClr val="A4A3A4"/>
          </p15:clr>
        </p15:guide>
        <p15:guide id="3" orient="horz" pos="78">
          <p15:clr>
            <a:srgbClr val="A4A3A4"/>
          </p15:clr>
        </p15:guide>
        <p15:guide id="4" orient="horz">
          <p15:clr>
            <a:srgbClr val="A4A3A4"/>
          </p15:clr>
        </p15:guide>
        <p15:guide id="5" orient="horz" pos="395">
          <p15:clr>
            <a:srgbClr val="A4A3A4"/>
          </p15:clr>
        </p15:guide>
        <p15:guide id="6" pos="113">
          <p15:clr>
            <a:srgbClr val="A4A3A4"/>
          </p15:clr>
        </p15:guide>
        <p15:guide id="7" pos="56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F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547" autoAdjust="0"/>
    <p:restoredTop sz="94660" autoAdjust="0"/>
  </p:normalViewPr>
  <p:slideViewPr>
    <p:cSldViewPr showGuides="1">
      <p:cViewPr varScale="1">
        <p:scale>
          <a:sx n="164" d="100"/>
          <a:sy n="164" d="100"/>
        </p:scale>
        <p:origin x="-120" y="-456"/>
      </p:cViewPr>
      <p:guideLst>
        <p:guide orient="horz" pos="2981"/>
        <p:guide orient="horz" pos="940"/>
        <p:guide orient="horz" pos="78"/>
        <p:guide orient="horz"/>
        <p:guide orient="horz" pos="395"/>
        <p:guide orient="horz" pos="1121"/>
        <p:guide orient="horz" pos="2573"/>
        <p:guide pos="113"/>
        <p:guide pos="5103"/>
        <p:guide pos="5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AE0CB-6708-48DD-9552-65B8845EE2D1}" type="datetimeFigureOut">
              <a:rPr lang="ru-RU" smtClean="0"/>
              <a:t>27.11.2018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8BF22-581F-4FF5-A906-637CBDBEC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599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3568" y="1707654"/>
            <a:ext cx="7056784" cy="792088"/>
          </a:xfrm>
          <a:prstGeom prst="rect">
            <a:avLst/>
          </a:prstGeom>
        </p:spPr>
        <p:txBody>
          <a:bodyPr vert="horz" lIns="0" tIns="45720" rIns="90000" bIns="45720" rtlCol="0" anchor="ctr" anchorCtr="0">
            <a:noAutofit/>
          </a:bodyPr>
          <a:lstStyle>
            <a:lvl1pPr>
              <a:defRPr lang="ru-RU" sz="2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Название презентации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83568" y="2643759"/>
            <a:ext cx="6048672" cy="530116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marL="180000" indent="-180000">
              <a:buNone/>
              <a:defRPr lang="ru-RU" sz="2000" b="1" i="1" dirty="0"/>
            </a:lvl1pPr>
          </a:lstStyle>
          <a:p>
            <a:pPr marL="0" lvl="0" indent="0"/>
            <a:r>
              <a:rPr lang="ru-RU" dirty="0" smtClean="0"/>
              <a:t>Подзаголовок презентации</a:t>
            </a:r>
            <a:endParaRPr lang="ru-RU" dirty="0"/>
          </a:p>
        </p:txBody>
      </p:sp>
      <p:sp>
        <p:nvSpPr>
          <p:cNvPr id="15" name="Текст 11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3435846"/>
            <a:ext cx="3240360" cy="232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000" indent="-180000">
              <a:buNone/>
              <a:defRPr lang="ru-RU" sz="1200" b="0" dirty="0" smtClean="0"/>
            </a:lvl1pPr>
          </a:lstStyle>
          <a:p>
            <a:pPr marL="0" lvl="0" indent="0"/>
            <a:r>
              <a:rPr lang="ru-RU" dirty="0" smtClean="0"/>
              <a:t>ФИО</a:t>
            </a:r>
          </a:p>
        </p:txBody>
      </p:sp>
      <p:pic>
        <p:nvPicPr>
          <p:cNvPr id="7" name="Picture 2" descr="C:\Users\March\Desktop\IBS\Новая презентация\source\logo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569" y="339503"/>
            <a:ext cx="1224136" cy="1234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7656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аблиц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14342278"/>
              </p:ext>
            </p:extLst>
          </p:nvPr>
        </p:nvGraphicFramePr>
        <p:xfrm>
          <a:off x="184653" y="771523"/>
          <a:ext cx="8779960" cy="4122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990"/>
                <a:gridCol w="2194990"/>
                <a:gridCol w="2194990"/>
                <a:gridCol w="2194990"/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Пример названия</a:t>
                      </a:r>
                      <a:endParaRPr lang="ru-RU" sz="160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8877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Пример</a:t>
                      </a:r>
                      <a:r>
                        <a:rPr lang="ru-RU" sz="1400" baseline="0" dirty="0" smtClean="0"/>
                        <a:t> текста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 smtClean="0"/>
                        <a:t>Пример </a:t>
                      </a:r>
                      <a:r>
                        <a:rPr lang="ru-RU" sz="1400" dirty="0" err="1" smtClean="0"/>
                        <a:t>буллета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1,345,000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12,2</a:t>
                      </a:r>
                      <a:r>
                        <a:rPr lang="ru-RU" sz="1400" baseline="0" dirty="0" smtClean="0"/>
                        <a:t> %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87732"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87732"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87732"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796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в три колонки с 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179388" y="1131590"/>
            <a:ext cx="2808436" cy="3600748"/>
          </a:xfrm>
          <a:prstGeom prst="rect">
            <a:avLst/>
          </a:prstGeom>
          <a:noFill/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1"/>
          </p:nvPr>
        </p:nvSpPr>
        <p:spPr>
          <a:xfrm>
            <a:off x="6156177" y="1131590"/>
            <a:ext cx="2791423" cy="3600748"/>
          </a:xfrm>
          <a:prstGeom prst="rect">
            <a:avLst/>
          </a:prstGeom>
          <a:noFill/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4"/>
          </p:nvPr>
        </p:nvSpPr>
        <p:spPr>
          <a:xfrm>
            <a:off x="3178624" y="1131590"/>
            <a:ext cx="2808312" cy="3600748"/>
          </a:xfrm>
          <a:prstGeom prst="rect">
            <a:avLst/>
          </a:prstGeom>
          <a:noFill/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77924" y="771551"/>
            <a:ext cx="2808312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</a:t>
            </a:r>
            <a:r>
              <a:rPr lang="ru-RU" sz="1400" b="1" baseline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3167844" y="771525"/>
            <a:ext cx="2808312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157764" y="771499"/>
            <a:ext cx="2808312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915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горизонтальных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2205199" y="771524"/>
            <a:ext cx="6759414" cy="1872234"/>
          </a:xfrm>
          <a:prstGeom prst="rect">
            <a:avLst/>
          </a:prstGeom>
          <a:solidFill>
            <a:srgbClr val="FCFCFC"/>
          </a:solidFill>
          <a:effectLst/>
        </p:spPr>
        <p:txBody>
          <a:bodyPr anchor="ctr"/>
          <a:lstStyle>
            <a:lvl1pPr marL="271463" indent="-179388">
              <a:defRPr sz="1600"/>
            </a:lvl1pPr>
            <a:lvl2pPr marL="450850" indent="-179388">
              <a:defRPr sz="1400"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ru-RU" dirty="0" smtClean="0"/>
              <a:t>Текст</a:t>
            </a:r>
            <a:endParaRPr lang="en-US" dirty="0" smtClean="0"/>
          </a:p>
          <a:p>
            <a:pPr lvl="1"/>
            <a:endParaRPr lang="ru-RU" dirty="0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14" hasCustomPrompt="1"/>
          </p:nvPr>
        </p:nvSpPr>
        <p:spPr>
          <a:xfrm>
            <a:off x="2195737" y="2787651"/>
            <a:ext cx="6768877" cy="1944688"/>
          </a:xfrm>
          <a:prstGeom prst="rect">
            <a:avLst/>
          </a:prstGeom>
          <a:solidFill>
            <a:srgbClr val="FCFCFC"/>
          </a:solidFill>
          <a:effectLst/>
        </p:spPr>
        <p:txBody>
          <a:bodyPr anchor="ctr"/>
          <a:lstStyle>
            <a:lvl1pPr marL="268288" indent="-179388">
              <a:defRPr sz="1600"/>
            </a:lvl1pPr>
            <a:lvl2pPr marL="444500" indent="-179388">
              <a:defRPr sz="1400"/>
            </a:lvl2pPr>
          </a:lstStyle>
          <a:p>
            <a:pPr lvl="0"/>
            <a:r>
              <a:rPr lang="ru-RU" dirty="0" smtClean="0"/>
              <a:t>Текст</a:t>
            </a:r>
            <a:endParaRPr lang="en-US" dirty="0" smtClean="0"/>
          </a:p>
          <a:p>
            <a:pPr lvl="1"/>
            <a:endParaRPr lang="ru-RU" dirty="0" smtClean="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79388" y="771525"/>
            <a:ext cx="2016348" cy="18722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 anchor="ctr" anchorCtr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73526" y="2787651"/>
            <a:ext cx="2016348" cy="194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 anchor="ctr" anchorCtr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335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горизонтальных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2195737" y="771526"/>
            <a:ext cx="6768877" cy="1224161"/>
          </a:xfrm>
          <a:prstGeom prst="rect">
            <a:avLst/>
          </a:prstGeom>
          <a:solidFill>
            <a:srgbClr val="FCFCFC"/>
          </a:solidFill>
          <a:effectLst/>
        </p:spPr>
        <p:txBody>
          <a:bodyPr anchor="ctr"/>
          <a:lstStyle>
            <a:lvl1pPr marL="271463" indent="-179388">
              <a:spcAft>
                <a:spcPts val="300"/>
              </a:spcAft>
              <a:defRPr/>
            </a:lvl1pPr>
            <a:lvl2pPr marL="450850" indent="-179388">
              <a:defRPr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ru-RU" dirty="0" smtClean="0"/>
              <a:t>Текст</a:t>
            </a:r>
            <a:endParaRPr lang="en-US" dirty="0" smtClean="0"/>
          </a:p>
          <a:p>
            <a:pPr lvl="1"/>
            <a:endParaRPr lang="ru-RU" dirty="0" smtClean="0"/>
          </a:p>
        </p:txBody>
      </p:sp>
      <p:sp>
        <p:nvSpPr>
          <p:cNvPr id="10" name="Объект 6"/>
          <p:cNvSpPr>
            <a:spLocks noGrp="1"/>
          </p:cNvSpPr>
          <p:nvPr>
            <p:ph sz="quarter" idx="13" hasCustomPrompt="1"/>
          </p:nvPr>
        </p:nvSpPr>
        <p:spPr>
          <a:xfrm>
            <a:off x="2198743" y="2139703"/>
            <a:ext cx="6768877" cy="1224161"/>
          </a:xfrm>
          <a:prstGeom prst="rect">
            <a:avLst/>
          </a:prstGeom>
          <a:solidFill>
            <a:srgbClr val="FCFCFC"/>
          </a:solidFill>
          <a:effectLst/>
        </p:spPr>
        <p:txBody>
          <a:bodyPr anchor="ctr"/>
          <a:lstStyle>
            <a:lvl1pPr marL="271463" indent="-179388">
              <a:spcAft>
                <a:spcPts val="300"/>
              </a:spcAft>
              <a:defRPr/>
            </a:lvl1pPr>
            <a:lvl2pPr marL="450850" indent="-179388">
              <a:defRPr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ru-RU" dirty="0" smtClean="0"/>
              <a:t>Текст</a:t>
            </a:r>
            <a:endParaRPr lang="en-US" dirty="0" smtClean="0"/>
          </a:p>
          <a:p>
            <a:pPr lvl="1"/>
            <a:endParaRPr lang="ru-RU" dirty="0" smtClean="0"/>
          </a:p>
        </p:txBody>
      </p:sp>
      <p:sp>
        <p:nvSpPr>
          <p:cNvPr id="12" name="Объект 6"/>
          <p:cNvSpPr>
            <a:spLocks noGrp="1"/>
          </p:cNvSpPr>
          <p:nvPr>
            <p:ph sz="quarter" idx="15" hasCustomPrompt="1"/>
          </p:nvPr>
        </p:nvSpPr>
        <p:spPr>
          <a:xfrm>
            <a:off x="2198743" y="3508178"/>
            <a:ext cx="6768877" cy="1224161"/>
          </a:xfrm>
          <a:prstGeom prst="rect">
            <a:avLst/>
          </a:prstGeom>
          <a:solidFill>
            <a:srgbClr val="FCFCFC"/>
          </a:solidFill>
          <a:effectLst/>
        </p:spPr>
        <p:txBody>
          <a:bodyPr anchor="ctr"/>
          <a:lstStyle>
            <a:lvl1pPr marL="271463" indent="-179388">
              <a:spcAft>
                <a:spcPts val="300"/>
              </a:spcAft>
              <a:defRPr/>
            </a:lvl1pPr>
            <a:lvl2pPr marL="450850" indent="-179388">
              <a:defRPr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ru-RU" dirty="0" smtClean="0"/>
              <a:t>Текст</a:t>
            </a:r>
            <a:endParaRPr lang="en-US" dirty="0" smtClean="0"/>
          </a:p>
          <a:p>
            <a:pPr lvl="1"/>
            <a:endParaRPr lang="ru-RU" dirty="0" smtClean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79388" y="771526"/>
            <a:ext cx="2016348" cy="12241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 anchor="ctr" anchorCtr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179388" y="2139703"/>
            <a:ext cx="2016348" cy="12241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 anchor="ctr" anchorCtr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179388" y="3507880"/>
            <a:ext cx="2016348" cy="12241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 anchor="ctr" anchorCtr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555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Фина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2"/>
          <p:cNvSpPr>
            <a:spLocks noGrp="1"/>
          </p:cNvSpPr>
          <p:nvPr>
            <p:ph type="body" sz="quarter" idx="14"/>
          </p:nvPr>
        </p:nvSpPr>
        <p:spPr>
          <a:xfrm>
            <a:off x="611173" y="4333500"/>
            <a:ext cx="1846800" cy="38364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lang="ru-RU" sz="1200" dirty="0" smtClean="0"/>
            </a:lvl1pPr>
          </a:lstStyle>
          <a:p>
            <a:pPr marL="0" lvl="0" indent="0">
              <a:lnSpc>
                <a:spcPct val="100000"/>
              </a:lnSpc>
              <a:spcAft>
                <a:spcPts val="100"/>
              </a:spcAft>
              <a:buNone/>
            </a:pPr>
            <a:r>
              <a:rPr lang="ru-RU" dirty="0" smtClean="0"/>
              <a:t>Образец текста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5"/>
          </p:nvPr>
        </p:nvSpPr>
        <p:spPr>
          <a:xfrm>
            <a:off x="2817973" y="4333500"/>
            <a:ext cx="1818000" cy="38364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16"/>
          </p:nvPr>
        </p:nvSpPr>
        <p:spPr>
          <a:xfrm>
            <a:off x="5205600" y="4333500"/>
            <a:ext cx="878400" cy="38364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lang="ru-RU" sz="1200" dirty="0" smtClean="0"/>
            </a:lvl1pPr>
          </a:lstStyle>
          <a:p>
            <a:pPr marL="0" lvl="0" indent="0">
              <a:lnSpc>
                <a:spcPct val="100000"/>
              </a:lnSpc>
              <a:spcAft>
                <a:spcPts val="100"/>
              </a:spcAft>
              <a:buNone/>
            </a:pPr>
            <a:r>
              <a:rPr lang="ru-RU" dirty="0" smtClean="0"/>
              <a:t>Образец текста</a:t>
            </a:r>
          </a:p>
        </p:txBody>
      </p:sp>
      <p:sp>
        <p:nvSpPr>
          <p:cNvPr id="11" name="Текст 12"/>
          <p:cNvSpPr>
            <a:spLocks noGrp="1"/>
          </p:cNvSpPr>
          <p:nvPr>
            <p:ph type="body" sz="quarter" idx="17"/>
          </p:nvPr>
        </p:nvSpPr>
        <p:spPr>
          <a:xfrm>
            <a:off x="6606000" y="4333500"/>
            <a:ext cx="1915200" cy="38364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lang="ru-RU" sz="1200" dirty="0" smtClean="0"/>
            </a:lvl1pPr>
          </a:lstStyle>
          <a:p>
            <a:pPr marL="0" lvl="0" indent="0">
              <a:lnSpc>
                <a:spcPct val="100000"/>
              </a:lnSpc>
              <a:spcAft>
                <a:spcPts val="100"/>
              </a:spcAft>
              <a:buNone/>
            </a:pPr>
            <a:r>
              <a:rPr lang="ru-RU" dirty="0" smtClean="0"/>
              <a:t>Образец текста</a:t>
            </a:r>
          </a:p>
        </p:txBody>
      </p:sp>
      <p:pic>
        <p:nvPicPr>
          <p:cNvPr id="14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911" y="1594604"/>
            <a:ext cx="2527755" cy="1395582"/>
          </a:xfrm>
          <a:prstGeom prst="rect">
            <a:avLst/>
          </a:prstGeom>
        </p:spPr>
      </p:pic>
      <p:pic>
        <p:nvPicPr>
          <p:cNvPr id="15" name="Picture 2" descr="C:\Users\March\Desktop\IBS\Новая презентация\source\logo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9337" y="1558168"/>
            <a:ext cx="1973039" cy="1492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573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3568" y="1707654"/>
            <a:ext cx="7056784" cy="792088"/>
          </a:xfrm>
          <a:prstGeom prst="rect">
            <a:avLst/>
          </a:prstGeom>
        </p:spPr>
        <p:txBody>
          <a:bodyPr vert="horz" lIns="0" tIns="45720" rIns="90000" bIns="45720" rtlCol="0" anchor="ctr" anchorCtr="0">
            <a:noAutofit/>
          </a:bodyPr>
          <a:lstStyle>
            <a:lvl1pPr>
              <a:defRPr lang="ru-RU" sz="2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Название презентации</a:t>
            </a: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83568" y="2977739"/>
            <a:ext cx="6048672" cy="530116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marL="180000" indent="-180000">
              <a:buNone/>
              <a:defRPr lang="ru-RU" sz="2000" b="1" i="1" dirty="0"/>
            </a:lvl1pPr>
          </a:lstStyle>
          <a:p>
            <a:pPr marL="0" lvl="0" indent="0"/>
            <a:r>
              <a:rPr lang="ru-RU" dirty="0" smtClean="0"/>
              <a:t>Тема раздела</a:t>
            </a:r>
            <a:endParaRPr lang="ru-RU" dirty="0"/>
          </a:p>
        </p:txBody>
      </p:sp>
      <p:pic>
        <p:nvPicPr>
          <p:cNvPr id="6" name="Picture 2" descr="C:\Users\March\Desktop\IBS\Новая презентация\source\logo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569" y="339503"/>
            <a:ext cx="1224136" cy="1234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3694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5"/>
            <a:ext cx="8136904" cy="5032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idx="1"/>
          </p:nvPr>
        </p:nvSpPr>
        <p:spPr>
          <a:xfrm>
            <a:off x="179512" y="771550"/>
            <a:ext cx="8784976" cy="396078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>
              <a:defRPr lang="ru-RU" dirty="0" smtClean="0"/>
            </a:lvl1pPr>
            <a:lvl2pPr>
              <a:defRPr lang="ru-RU" dirty="0" smtClean="0"/>
            </a:lvl2pPr>
            <a:lvl3pPr>
              <a:defRPr lang="ru-RU" dirty="0" smtClean="0"/>
            </a:lvl3pPr>
            <a:lvl4pPr>
              <a:defRPr lang="ru-RU" dirty="0" smtClean="0"/>
            </a:lvl4pPr>
            <a:lvl5pPr>
              <a:defRPr lang="ru-RU" dirty="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89077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179388" y="771524"/>
            <a:ext cx="4176588" cy="3960813"/>
          </a:xfrm>
          <a:prstGeom prst="rect">
            <a:avLst/>
          </a:prstGeom>
        </p:spPr>
        <p:txBody>
          <a:bodyPr/>
          <a:lstStyle>
            <a:lvl1pPr>
              <a:defRPr lang="ru-RU" sz="1600" dirty="0" smtClean="0"/>
            </a:lvl1pPr>
            <a:lvl2pPr>
              <a:defRPr lang="ru-RU" sz="1400" dirty="0" smtClean="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1"/>
          </p:nvPr>
        </p:nvSpPr>
        <p:spPr>
          <a:xfrm>
            <a:off x="4788024" y="771524"/>
            <a:ext cx="4164708" cy="3960813"/>
          </a:xfrm>
          <a:prstGeom prst="rect">
            <a:avLst/>
          </a:prstGeom>
        </p:spPr>
        <p:txBody>
          <a:bodyPr/>
          <a:lstStyle>
            <a:lvl1pPr>
              <a:defRPr lang="ru-RU" sz="1600" dirty="0" smtClean="0"/>
            </a:lvl1pPr>
            <a:lvl2pPr>
              <a:defRPr lang="ru-RU" sz="1400" dirty="0" smtClean="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8452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179389" y="771525"/>
            <a:ext cx="8785225" cy="19442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179389" y="2787651"/>
            <a:ext cx="8785225" cy="19446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04119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179388" y="771524"/>
            <a:ext cx="4320604" cy="3960813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44010" y="771525"/>
            <a:ext cx="4320605" cy="19442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44010" y="2859782"/>
            <a:ext cx="4320605" cy="187255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27744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179388" y="771526"/>
            <a:ext cx="4320604" cy="19442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44010" y="771526"/>
            <a:ext cx="4320605" cy="19442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179388" y="2787651"/>
            <a:ext cx="4320604" cy="19446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3"/>
          </p:nvPr>
        </p:nvSpPr>
        <p:spPr>
          <a:xfrm>
            <a:off x="4644010" y="2787651"/>
            <a:ext cx="4320605" cy="19446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961333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 (версия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179389" y="771525"/>
            <a:ext cx="8785225" cy="19442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179388" y="2787651"/>
            <a:ext cx="4320604" cy="19446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44010" y="2787651"/>
            <a:ext cx="4320605" cy="19446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591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 (версия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175580" y="771525"/>
            <a:ext cx="4324413" cy="19442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44010" y="771525"/>
            <a:ext cx="4320605" cy="19442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179389" y="2787651"/>
            <a:ext cx="8785225" cy="19446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5647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file:///C:\PowerLexis\IBS%20presentation%20panel\Resources\for_gallery\&#1051;&#1086;&#1075;&#1086;&#1090;&#1080;&#1087;&#1099;%20IBS\1_ibs.jpg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6"/>
          <p:cNvCxnSpPr/>
          <p:nvPr/>
        </p:nvCxnSpPr>
        <p:spPr>
          <a:xfrm>
            <a:off x="8532440" y="4948014"/>
            <a:ext cx="0" cy="12144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70808" y="4876006"/>
            <a:ext cx="493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3D3DCA4-E448-4B55-BA6C-ACD15D09D46E}" type="slidenum">
              <a:rPr lang="ru-RU" sz="900" smtClean="0">
                <a:solidFill>
                  <a:srgbClr val="818286"/>
                </a:solidFill>
              </a:rPr>
              <a:pPr algn="r"/>
              <a:t>‹#›</a:t>
            </a:fld>
            <a:endParaRPr lang="ru-RU" sz="900" dirty="0">
              <a:solidFill>
                <a:srgbClr val="818286"/>
              </a:solidFill>
            </a:endParaRPr>
          </a:p>
        </p:txBody>
      </p:sp>
      <p:pic>
        <p:nvPicPr>
          <p:cNvPr id="11" name="Picture 12" descr="2.png"/>
          <p:cNvPicPr>
            <a:picLocks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24" y="5098947"/>
            <a:ext cx="9144000" cy="65092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17" r:link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904" y="123478"/>
            <a:ext cx="503505" cy="50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6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93" r:id="rId2"/>
    <p:sldLayoutId id="2147483665" r:id="rId3"/>
    <p:sldLayoutId id="2147483668" r:id="rId4"/>
    <p:sldLayoutId id="2147483692" r:id="rId5"/>
    <p:sldLayoutId id="2147483688" r:id="rId6"/>
    <p:sldLayoutId id="2147483689" r:id="rId7"/>
    <p:sldLayoutId id="2147483690" r:id="rId8"/>
    <p:sldLayoutId id="2147483691" r:id="rId9"/>
    <p:sldLayoutId id="2147483666" r:id="rId10"/>
    <p:sldLayoutId id="2147483673" r:id="rId11"/>
    <p:sldLayoutId id="2147483674" r:id="rId12"/>
    <p:sldLayoutId id="2147483675" r:id="rId13"/>
    <p:sldLayoutId id="2147483694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269875" algn="l" defTabSz="914400" rtl="0" eaLnBrk="1" latinLnBrk="0" hangingPunct="1"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Углубленный </a:t>
            </a:r>
            <a:r>
              <a:rPr lang="ru-RU" dirty="0"/>
              <a:t>курс </a:t>
            </a:r>
            <a:r>
              <a:rPr lang="ru-RU" dirty="0" err="1"/>
              <a:t>Java</a:t>
            </a:r>
            <a:r>
              <a:rPr lang="ru-RU" dirty="0"/>
              <a:t> </a:t>
            </a:r>
            <a:r>
              <a:rPr lang="ru-RU" dirty="0" smtClean="0"/>
              <a:t>(ВШЭ)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Core</a:t>
            </a:r>
            <a:r>
              <a:rPr lang="ru-RU" dirty="0" smtClean="0"/>
              <a:t> (особенности ЯП)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Науменко Тарас, </a:t>
            </a:r>
            <a:r>
              <a:rPr lang="ru-RU" dirty="0"/>
              <a:t>г. </a:t>
            </a:r>
            <a:r>
              <a:rPr lang="ru-RU" dirty="0" smtClean="0"/>
              <a:t>Пермь, 2018 </a:t>
            </a:r>
            <a:r>
              <a:rPr lang="ru-RU" dirty="0"/>
              <a:t>г.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3225" y="3075805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/>
              <a:t>Лекция </a:t>
            </a:r>
            <a:r>
              <a:rPr lang="en-US" sz="1400" dirty="0" smtClean="0"/>
              <a:t>2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50639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136904" cy="503238"/>
          </a:xfrm>
        </p:spPr>
        <p:txBody>
          <a:bodyPr>
            <a:normAutofit/>
          </a:bodyPr>
          <a:lstStyle/>
          <a:p>
            <a:r>
              <a:rPr lang="ru-RU" dirty="0"/>
              <a:t>Локальные переменные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93" y="1851670"/>
            <a:ext cx="2990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31790"/>
            <a:ext cx="2990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21109" y="3190490"/>
            <a:ext cx="28803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91880" y="2266875"/>
            <a:ext cx="1878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чем разница?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699541"/>
            <a:ext cx="6446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Область видимости локальных переменных ограничена </a:t>
            </a:r>
            <a:r>
              <a:rPr lang="en-US" dirty="0"/>
              <a:t>{}</a:t>
            </a:r>
            <a:endParaRPr lang="ru-RU" dirty="0"/>
          </a:p>
          <a:p>
            <a:r>
              <a:rPr lang="ru-RU" dirty="0" smtClean="0"/>
              <a:t>Не имеют начально значения</a:t>
            </a:r>
          </a:p>
          <a:p>
            <a:r>
              <a:rPr lang="ru-RU" dirty="0" smtClean="0"/>
              <a:t>Требуют инициализацию перед использованием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995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136904" cy="503238"/>
          </a:xfrm>
        </p:spPr>
        <p:txBody>
          <a:bodyPr>
            <a:normAutofit/>
          </a:bodyPr>
          <a:lstStyle/>
          <a:p>
            <a:r>
              <a:rPr lang="ru-RU" dirty="0"/>
              <a:t>Переменные объекта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21109" y="3190490"/>
            <a:ext cx="28803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699541"/>
            <a:ext cx="71884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Область видимости </a:t>
            </a:r>
            <a:r>
              <a:rPr lang="ru-RU" dirty="0" smtClean="0"/>
              <a:t>переменных объекта – от декларации до </a:t>
            </a:r>
            <a:r>
              <a:rPr lang="en-US" dirty="0" smtClean="0"/>
              <a:t>GC</a:t>
            </a:r>
            <a:endParaRPr lang="ru-RU" dirty="0" smtClean="0"/>
          </a:p>
          <a:p>
            <a:r>
              <a:rPr lang="ru-RU" dirty="0"/>
              <a:t>И</a:t>
            </a:r>
            <a:r>
              <a:rPr lang="ru-RU" dirty="0" smtClean="0"/>
              <a:t>меют начально значения (</a:t>
            </a:r>
            <a:r>
              <a:rPr lang="en-US" dirty="0" smtClean="0"/>
              <a:t>false, </a:t>
            </a:r>
            <a:r>
              <a:rPr lang="ru-RU" dirty="0" smtClean="0"/>
              <a:t>0, </a:t>
            </a:r>
            <a:r>
              <a:rPr lang="en-US" dirty="0" smtClean="0"/>
              <a:t>0.0, ‘0’ </a:t>
            </a:r>
            <a:r>
              <a:rPr lang="ru-RU" dirty="0" smtClean="0"/>
              <a:t>и </a:t>
            </a:r>
            <a:r>
              <a:rPr lang="en-US" dirty="0" smtClean="0"/>
              <a:t>null</a:t>
            </a:r>
            <a:r>
              <a:rPr lang="ru-RU" dirty="0" smtClean="0"/>
              <a:t>)</a:t>
            </a:r>
          </a:p>
          <a:p>
            <a:r>
              <a:rPr lang="ru-RU" dirty="0" smtClean="0"/>
              <a:t>Не требуют инициализацию перед использованием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11853"/>
            <a:ext cx="626745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93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136904" cy="503238"/>
          </a:xfrm>
        </p:spPr>
        <p:txBody>
          <a:bodyPr>
            <a:normAutofit/>
          </a:bodyPr>
          <a:lstStyle/>
          <a:p>
            <a:r>
              <a:rPr lang="ru-RU" dirty="0"/>
              <a:t>Переменные объекта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21109" y="3190490"/>
            <a:ext cx="28803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699541"/>
            <a:ext cx="71884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Область видимости </a:t>
            </a:r>
            <a:r>
              <a:rPr lang="ru-RU" dirty="0" smtClean="0"/>
              <a:t>переменных объекта – от декларации до </a:t>
            </a:r>
            <a:r>
              <a:rPr lang="en-US" dirty="0" smtClean="0"/>
              <a:t>GC</a:t>
            </a:r>
            <a:endParaRPr lang="ru-RU" dirty="0" smtClean="0"/>
          </a:p>
          <a:p>
            <a:r>
              <a:rPr lang="ru-RU" dirty="0"/>
              <a:t>И</a:t>
            </a:r>
            <a:r>
              <a:rPr lang="ru-RU" dirty="0" smtClean="0"/>
              <a:t>меют начально значения (</a:t>
            </a:r>
            <a:r>
              <a:rPr lang="en-US" dirty="0" smtClean="0"/>
              <a:t>false, </a:t>
            </a:r>
            <a:r>
              <a:rPr lang="ru-RU" dirty="0" smtClean="0"/>
              <a:t>0, </a:t>
            </a:r>
            <a:r>
              <a:rPr lang="en-US" dirty="0" smtClean="0"/>
              <a:t>0.0, ‘0’ </a:t>
            </a:r>
            <a:r>
              <a:rPr lang="ru-RU" dirty="0" smtClean="0"/>
              <a:t>и </a:t>
            </a:r>
            <a:r>
              <a:rPr lang="en-US" dirty="0" smtClean="0"/>
              <a:t>null</a:t>
            </a:r>
            <a:r>
              <a:rPr lang="ru-RU" dirty="0" smtClean="0"/>
              <a:t>)</a:t>
            </a:r>
          </a:p>
          <a:p>
            <a:r>
              <a:rPr lang="ru-RU" dirty="0" smtClean="0"/>
              <a:t>Не требуют инициализацию перед использованием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11853"/>
            <a:ext cx="626745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075806"/>
            <a:ext cx="30480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63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136904" cy="503238"/>
          </a:xfrm>
        </p:spPr>
        <p:txBody>
          <a:bodyPr>
            <a:normAutofit/>
          </a:bodyPr>
          <a:lstStyle/>
          <a:p>
            <a:r>
              <a:rPr lang="ru-RU" dirty="0"/>
              <a:t>Переменные </a:t>
            </a:r>
            <a:r>
              <a:rPr lang="ru-RU" dirty="0" smtClean="0"/>
              <a:t>класса – статические поля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1109" y="3190490"/>
            <a:ext cx="28803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699541"/>
            <a:ext cx="6274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Область </a:t>
            </a:r>
            <a:r>
              <a:rPr lang="ru-RU" dirty="0" smtClean="0"/>
              <a:t>видимости – на протяжении работы программы</a:t>
            </a:r>
          </a:p>
          <a:p>
            <a:r>
              <a:rPr lang="ru-RU" dirty="0"/>
              <a:t>И</a:t>
            </a:r>
            <a:r>
              <a:rPr lang="ru-RU" dirty="0" smtClean="0"/>
              <a:t>меют начально значения (</a:t>
            </a:r>
            <a:r>
              <a:rPr lang="en-US" dirty="0" smtClean="0"/>
              <a:t>false, </a:t>
            </a:r>
            <a:r>
              <a:rPr lang="ru-RU" dirty="0" smtClean="0"/>
              <a:t>0, </a:t>
            </a:r>
            <a:r>
              <a:rPr lang="en-US" dirty="0" smtClean="0"/>
              <a:t>0.0, ‘0’ </a:t>
            </a:r>
            <a:r>
              <a:rPr lang="ru-RU" dirty="0" smtClean="0"/>
              <a:t>и </a:t>
            </a:r>
            <a:r>
              <a:rPr lang="en-US" dirty="0" smtClean="0"/>
              <a:t>null</a:t>
            </a:r>
            <a:r>
              <a:rPr lang="ru-RU" dirty="0" smtClean="0"/>
              <a:t>)</a:t>
            </a:r>
          </a:p>
          <a:p>
            <a:r>
              <a:rPr lang="ru-RU" dirty="0" smtClean="0"/>
              <a:t>Не требуют инициализацию перед использованием</a:t>
            </a:r>
            <a:endParaRPr lang="ru-RU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35495"/>
            <a:ext cx="50101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63837"/>
            <a:ext cx="24765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16016" y="4299430"/>
            <a:ext cx="197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Чем это опасно?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522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136904" cy="503238"/>
          </a:xfrm>
        </p:spPr>
        <p:txBody>
          <a:bodyPr>
            <a:normAutofit/>
          </a:bodyPr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1109" y="3190490"/>
            <a:ext cx="28803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699541"/>
            <a:ext cx="8492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Исключение – событие, когда некоторый код не знает что делать и сообщает</a:t>
            </a:r>
          </a:p>
          <a:p>
            <a:r>
              <a:rPr lang="ru-RU" dirty="0" smtClean="0"/>
              <a:t>об этом другому коду внутри программы, или </a:t>
            </a:r>
            <a:r>
              <a:rPr lang="en-US" dirty="0" smtClean="0"/>
              <a:t>JVM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635646"/>
            <a:ext cx="6357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/>
              <a:t>Потеря соединения с источником данных (</a:t>
            </a:r>
            <a:r>
              <a:rPr lang="en-US" sz="1200" dirty="0" smtClean="0"/>
              <a:t>DB, FS, HTTP</a:t>
            </a:r>
            <a:r>
              <a:rPr lang="ru-RU" sz="1200" dirty="0" smtClean="0"/>
              <a:t>)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/>
              <a:t>Попытка обратиться к несуществующим данным (выход за границу массива</a:t>
            </a:r>
            <a:r>
              <a:rPr lang="en-US" sz="1200" dirty="0" smtClean="0"/>
              <a:t>,NPE)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/>
              <a:t>Попытка обработать неподдерживаемые данные (некорректный </a:t>
            </a:r>
            <a:r>
              <a:rPr lang="en-US" sz="1200" dirty="0" smtClean="0"/>
              <a:t>xml/</a:t>
            </a:r>
            <a:r>
              <a:rPr lang="en-US" sz="1200" dirty="0" err="1" smtClean="0"/>
              <a:t>json</a:t>
            </a:r>
            <a:r>
              <a:rPr lang="ru-RU" sz="1200" dirty="0" smtClean="0"/>
              <a:t>)</a:t>
            </a:r>
            <a:endParaRPr lang="en-US" sz="12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4967"/>
            <a:ext cx="33528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62" y="3651870"/>
            <a:ext cx="15144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35" y="4299942"/>
            <a:ext cx="34099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90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136904" cy="503238"/>
          </a:xfrm>
        </p:spPr>
        <p:txBody>
          <a:bodyPr>
            <a:normAutofit/>
          </a:bodyPr>
          <a:lstStyle/>
          <a:p>
            <a:r>
              <a:rPr lang="ru-RU" dirty="0" smtClean="0"/>
              <a:t>Исключения. Виды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1109" y="3190490"/>
            <a:ext cx="28803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699541"/>
            <a:ext cx="8492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Исключение – событие, когда некоторый код не знает что делать и сообщает</a:t>
            </a:r>
          </a:p>
          <a:p>
            <a:r>
              <a:rPr lang="ru-RU" dirty="0" smtClean="0"/>
              <a:t>об этом другому коду внутри программы, или </a:t>
            </a:r>
            <a:r>
              <a:rPr lang="en-US" dirty="0" smtClean="0"/>
              <a:t>JVM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556952"/>
            <a:ext cx="32766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9897" y="3395196"/>
            <a:ext cx="303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Проверяемые исключения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4239144"/>
            <a:ext cx="335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Непроверяемые исключения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380311" y="3420255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Ошибки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47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136904" cy="503238"/>
          </a:xfrm>
        </p:spPr>
        <p:txBody>
          <a:bodyPr>
            <a:normAutofit/>
          </a:bodyPr>
          <a:lstStyle/>
          <a:p>
            <a:r>
              <a:rPr lang="ru-RU" dirty="0" smtClean="0"/>
              <a:t>Исключения. Проверяемые исключения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1109" y="3190490"/>
            <a:ext cx="28803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8069" y="699541"/>
            <a:ext cx="722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Проверяемые </a:t>
            </a:r>
            <a:r>
              <a:rPr lang="ru-RU" dirty="0" smtClean="0"/>
              <a:t>исключения – управляемые или декларируемые</a:t>
            </a:r>
            <a:endParaRPr lang="ru-RU" dirty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70" y="1275606"/>
            <a:ext cx="36671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19622"/>
            <a:ext cx="307657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55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136904" cy="503238"/>
          </a:xfrm>
        </p:spPr>
        <p:txBody>
          <a:bodyPr>
            <a:normAutofit/>
          </a:bodyPr>
          <a:lstStyle/>
          <a:p>
            <a:r>
              <a:rPr lang="ru-RU" dirty="0" smtClean="0"/>
              <a:t>Исключения. Непроверяемые исключения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1109" y="3190490"/>
            <a:ext cx="28803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15566"/>
            <a:ext cx="30956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32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136904" cy="503238"/>
          </a:xfrm>
        </p:spPr>
        <p:txBody>
          <a:bodyPr>
            <a:normAutofit/>
          </a:bodyPr>
          <a:lstStyle/>
          <a:p>
            <a:r>
              <a:rPr lang="ru-RU" dirty="0" smtClean="0"/>
              <a:t>Исключения. Ошибки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1109" y="3190490"/>
            <a:ext cx="28803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71550"/>
            <a:ext cx="25717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275856" y="2375172"/>
            <a:ext cx="30572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ExceptionInInitializerError</a:t>
            </a:r>
            <a:endParaRPr lang="ru-RU" b="1" dirty="0" smtClean="0"/>
          </a:p>
          <a:p>
            <a:r>
              <a:rPr lang="en-US" b="1" dirty="0" err="1"/>
              <a:t>StackOverflowError</a:t>
            </a:r>
            <a:endParaRPr lang="ru-RU" dirty="0"/>
          </a:p>
          <a:p>
            <a:r>
              <a:rPr lang="en-US" b="1" dirty="0" err="1" smtClean="0"/>
              <a:t>NoClassDefFoundError</a:t>
            </a:r>
            <a:r>
              <a:rPr lang="en-US" b="1" dirty="0" smtClean="0"/>
              <a:t> 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3629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136904" cy="503238"/>
          </a:xfrm>
        </p:spPr>
        <p:txBody>
          <a:bodyPr>
            <a:normAutofit/>
          </a:bodyPr>
          <a:lstStyle/>
          <a:p>
            <a:r>
              <a:rPr lang="ru-RU" dirty="0" smtClean="0"/>
              <a:t>Исключения. Вызов метода с исключением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1109" y="3190490"/>
            <a:ext cx="28803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7534"/>
            <a:ext cx="49911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295140"/>
            <a:ext cx="41624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07854"/>
            <a:ext cx="44767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09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136904" cy="503238"/>
          </a:xfrm>
        </p:spPr>
        <p:txBody>
          <a:bodyPr>
            <a:normAutofit/>
          </a:bodyPr>
          <a:lstStyle/>
          <a:p>
            <a:r>
              <a:rPr lang="ru-RU" dirty="0" smtClean="0"/>
              <a:t>Статические члены класса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9542"/>
            <a:ext cx="50101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23528" y="1992525"/>
            <a:ext cx="20569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$ javac Koala.java</a:t>
            </a:r>
          </a:p>
          <a:p>
            <a:r>
              <a:rPr lang="en-US" dirty="0" smtClean="0"/>
              <a:t>$ java Koala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66" y="2859782"/>
            <a:ext cx="46196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20072" y="1031894"/>
            <a:ext cx="34664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Основания использования:</a:t>
            </a:r>
          </a:p>
          <a:p>
            <a:pPr marL="342900" indent="-342900">
              <a:buAutoNum type="arabicPeriod"/>
            </a:pPr>
            <a:r>
              <a:rPr lang="ru-RU" sz="1200" dirty="0" smtClean="0"/>
              <a:t>Использование в утилитарных методах,</a:t>
            </a:r>
          </a:p>
          <a:p>
            <a:r>
              <a:rPr lang="ru-RU" sz="1200" dirty="0" smtClean="0"/>
              <a:t> не требующих создания объекта</a:t>
            </a:r>
          </a:p>
          <a:p>
            <a:r>
              <a:rPr lang="ru-RU" sz="1200" dirty="0" smtClean="0"/>
              <a:t>2. Предоставление общих значений для всех </a:t>
            </a:r>
          </a:p>
          <a:p>
            <a:r>
              <a:rPr lang="ru-RU" sz="1200" dirty="0" smtClean="0"/>
              <a:t>объектов этого класса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57231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Полиморфизм в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46789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Свойство объекта принимать множество форм</a:t>
            </a:r>
            <a:endParaRPr lang="ru-RU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31" y="837230"/>
            <a:ext cx="1821185" cy="493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30302"/>
            <a:ext cx="3639319" cy="4040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11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Полиморфизм в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47958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Свойство объекта принимать множество форм</a:t>
            </a:r>
            <a:endParaRPr lang="ru-RU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31" y="837230"/>
            <a:ext cx="1821185" cy="493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30302"/>
            <a:ext cx="3639319" cy="4040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330302"/>
            <a:ext cx="4953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3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Полиморфизм в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47958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Свойство объекта принимать множество форм</a:t>
            </a:r>
            <a:endParaRPr lang="ru-RU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31" y="837230"/>
            <a:ext cx="1821185" cy="493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30302"/>
            <a:ext cx="3639319" cy="4040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685" y="1491630"/>
            <a:ext cx="36957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987574"/>
            <a:ext cx="4124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67023" y="3867894"/>
            <a:ext cx="44276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Тип объекта определяется его свойствами, </a:t>
            </a:r>
          </a:p>
          <a:p>
            <a:r>
              <a:rPr lang="ru-RU" sz="1400" dirty="0" smtClean="0"/>
              <a:t>присутствующими в памяти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Тип ссылки на объект определяет доступность </a:t>
            </a:r>
          </a:p>
          <a:p>
            <a:r>
              <a:rPr lang="ru-RU" sz="1400" dirty="0" smtClean="0"/>
              <a:t>свойств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351980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Приведение типов в </a:t>
            </a:r>
            <a:r>
              <a:rPr lang="en-US" dirty="0" smtClean="0"/>
              <a:t>Java</a:t>
            </a:r>
            <a:endParaRPr lang="ru-RU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31" y="837230"/>
            <a:ext cx="1821185" cy="493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30302"/>
            <a:ext cx="3639319" cy="4040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669" y="2015237"/>
            <a:ext cx="34290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44007" y="52224"/>
            <a:ext cx="43263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1. Приведение типа объекта к типу суперкласса </a:t>
            </a:r>
          </a:p>
          <a:p>
            <a:r>
              <a:rPr lang="ru-RU" sz="1200" dirty="0" smtClean="0"/>
              <a:t>не требует декларирования</a:t>
            </a:r>
          </a:p>
          <a:p>
            <a:r>
              <a:rPr lang="ru-RU" sz="1200" dirty="0" smtClean="0"/>
              <a:t>2. Приведение типа суперкласса к типу </a:t>
            </a:r>
            <a:r>
              <a:rPr lang="ru-RU" sz="1200" dirty="0" err="1" smtClean="0"/>
              <a:t>субкласса</a:t>
            </a:r>
            <a:r>
              <a:rPr lang="ru-RU" sz="1200" dirty="0" smtClean="0"/>
              <a:t> </a:t>
            </a:r>
          </a:p>
          <a:p>
            <a:r>
              <a:rPr lang="ru-RU" sz="1200" dirty="0" smtClean="0"/>
              <a:t>требует декларирования</a:t>
            </a:r>
          </a:p>
          <a:p>
            <a:r>
              <a:rPr lang="ru-RU" sz="1200" dirty="0" smtClean="0"/>
              <a:t>3. Компилятор не разрешает приведение несвязанных</a:t>
            </a:r>
          </a:p>
          <a:p>
            <a:r>
              <a:rPr lang="ru-RU" sz="1200" dirty="0" smtClean="0"/>
              <a:t>наследованием типов</a:t>
            </a:r>
          </a:p>
          <a:p>
            <a:r>
              <a:rPr lang="ru-RU" sz="1200" dirty="0" smtClean="0"/>
              <a:t>4. Даже если компилятор позволил приведение,</a:t>
            </a:r>
          </a:p>
          <a:p>
            <a:r>
              <a:rPr lang="ru-RU" sz="1200" dirty="0" smtClean="0"/>
              <a:t>возможна ошибка выполнения, ввиду неактуального типа</a:t>
            </a:r>
          </a:p>
          <a:p>
            <a:r>
              <a:rPr lang="ru-RU" sz="1200" dirty="0" smtClean="0"/>
              <a:t>приводимого объекта</a:t>
            </a:r>
            <a:endParaRPr lang="ru-RU" sz="12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106" y="3338668"/>
            <a:ext cx="38862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23348" y="19432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21771" y="25644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663066" y="33737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9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Приведение типов в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644007" y="52224"/>
            <a:ext cx="43263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1. Приведение типа объекта к типу суперкласса </a:t>
            </a:r>
          </a:p>
          <a:p>
            <a:r>
              <a:rPr lang="ru-RU" sz="1200" dirty="0" smtClean="0"/>
              <a:t>не требует декларирования</a:t>
            </a:r>
          </a:p>
          <a:p>
            <a:r>
              <a:rPr lang="ru-RU" sz="1200" dirty="0" smtClean="0"/>
              <a:t>2. Приведение типа суперкласса к типу </a:t>
            </a:r>
            <a:r>
              <a:rPr lang="ru-RU" sz="1200" dirty="0" err="1" smtClean="0"/>
              <a:t>субкласса</a:t>
            </a:r>
            <a:r>
              <a:rPr lang="ru-RU" sz="1200" dirty="0" smtClean="0"/>
              <a:t> </a:t>
            </a:r>
          </a:p>
          <a:p>
            <a:r>
              <a:rPr lang="ru-RU" sz="1200" dirty="0" smtClean="0"/>
              <a:t>требует декларирования</a:t>
            </a:r>
          </a:p>
          <a:p>
            <a:r>
              <a:rPr lang="ru-RU" sz="1200" dirty="0" smtClean="0"/>
              <a:t>3. Компилятор не разрешает приведение несвязанных</a:t>
            </a:r>
          </a:p>
          <a:p>
            <a:r>
              <a:rPr lang="ru-RU" sz="1200" dirty="0" smtClean="0"/>
              <a:t>наследованием типов</a:t>
            </a:r>
          </a:p>
          <a:p>
            <a:r>
              <a:rPr lang="ru-RU" sz="1200" dirty="0" smtClean="0"/>
              <a:t>4. Даже если компилятор позволил приведение,</a:t>
            </a:r>
          </a:p>
          <a:p>
            <a:r>
              <a:rPr lang="ru-RU" sz="1200" dirty="0" smtClean="0"/>
              <a:t>возможна ошибка выполнения, ввиду неактуального типа</a:t>
            </a:r>
          </a:p>
          <a:p>
            <a:r>
              <a:rPr lang="ru-RU" sz="1200" dirty="0" smtClean="0"/>
              <a:t>приводимого объекта</a:t>
            </a:r>
            <a:endParaRPr lang="ru-RU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64674" y="24997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71750"/>
            <a:ext cx="622935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3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Применение полиморфизма. Полиморфные параметры</a:t>
            </a:r>
            <a:endParaRPr lang="ru-RU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55526"/>
            <a:ext cx="303847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563638"/>
            <a:ext cx="45053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867" y="2391871"/>
            <a:ext cx="31051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15816" y="4356805"/>
            <a:ext cx="345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Как можно улучшить этот код?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426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Полиморфизм и переопределение метода</a:t>
            </a:r>
            <a:endParaRPr lang="ru-RU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719138"/>
            <a:ext cx="33813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6176" y="3683228"/>
            <a:ext cx="196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Что напечатает?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795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Полиморфизм. Виртуальные методы</a:t>
            </a:r>
            <a:endParaRPr lang="ru-RU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7534"/>
            <a:ext cx="27051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9702"/>
            <a:ext cx="26765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95475"/>
            <a:ext cx="29241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88587" y="1526143"/>
            <a:ext cx="389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Какая реализация будет вызвана?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Полиморфизм. Виртуальные методы. </a:t>
            </a:r>
            <a:endParaRPr lang="ru-RU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7534"/>
            <a:ext cx="27051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9702"/>
            <a:ext cx="26765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95475"/>
            <a:ext cx="29241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88587" y="1526143"/>
            <a:ext cx="389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Какая реализация будет вызвана?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059832" y="2715766"/>
            <a:ext cx="56886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Считается, что на момент компиляции не известно.</a:t>
            </a:r>
          </a:p>
          <a:p>
            <a:endParaRPr lang="en-US" sz="1400" dirty="0" smtClean="0"/>
          </a:p>
          <a:p>
            <a:r>
              <a:rPr lang="ru-RU" sz="1400" dirty="0" smtClean="0"/>
              <a:t>Иначе, если бы не было виртуального вызова, </a:t>
            </a:r>
          </a:p>
          <a:p>
            <a:r>
              <a:rPr lang="en-US" sz="1400" dirty="0" smtClean="0"/>
              <a:t>Java </a:t>
            </a:r>
            <a:r>
              <a:rPr lang="ru-RU" sz="1400" dirty="0" smtClean="0"/>
              <a:t>посчитала бы, что метод </a:t>
            </a:r>
            <a:r>
              <a:rPr lang="en-US" sz="1400" dirty="0" smtClean="0"/>
              <a:t>feed() </a:t>
            </a:r>
            <a:r>
              <a:rPr lang="ru-RU" sz="1400" dirty="0" smtClean="0"/>
              <a:t>принадлежит только классу </a:t>
            </a:r>
            <a:r>
              <a:rPr lang="en-US" sz="1400" dirty="0" smtClean="0"/>
              <a:t>Animal.</a:t>
            </a:r>
          </a:p>
          <a:p>
            <a:endParaRPr lang="en-US" sz="1400" dirty="0"/>
          </a:p>
          <a:p>
            <a:r>
              <a:rPr lang="ru-RU" sz="1400" dirty="0" smtClean="0"/>
              <a:t>Таким образом, определение конкретной реализации метода</a:t>
            </a:r>
          </a:p>
          <a:p>
            <a:r>
              <a:rPr lang="ru-RU" sz="1400" dirty="0"/>
              <a:t>п</a:t>
            </a:r>
            <a:r>
              <a:rPr lang="ru-RU" sz="1400" dirty="0" smtClean="0"/>
              <a:t>роисходит в момент выполнения программы </a:t>
            </a:r>
            <a:r>
              <a:rPr lang="en-US" sz="1400" dirty="0" smtClean="0"/>
              <a:t>(runtime)</a:t>
            </a:r>
          </a:p>
        </p:txBody>
      </p:sp>
    </p:spTree>
    <p:extLst>
      <p:ext uri="{BB962C8B-B14F-4D97-AF65-F5344CB8AC3E}">
        <p14:creationId xmlns:p14="http://schemas.microsoft.com/office/powerpoint/2010/main" val="395632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Полиморфизм. Виртуальные методы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843558"/>
            <a:ext cx="856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 методы, которые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 </a:t>
            </a:r>
            <a:r>
              <a:rPr lang="en-US" dirty="0" smtClean="0"/>
              <a:t>final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 </a:t>
            </a:r>
            <a:r>
              <a:rPr lang="en-US" dirty="0" smtClean="0"/>
              <a:t>static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 </a:t>
            </a:r>
            <a:r>
              <a:rPr lang="en-US" dirty="0" smtClean="0"/>
              <a:t>private</a:t>
            </a:r>
          </a:p>
          <a:p>
            <a:r>
              <a:rPr lang="ru-RU" dirty="0" smtClean="0"/>
              <a:t>рассматриваются </a:t>
            </a:r>
            <a:r>
              <a:rPr lang="en-US" dirty="0" smtClean="0"/>
              <a:t>Java </a:t>
            </a:r>
            <a:r>
              <a:rPr lang="ru-RU" dirty="0" smtClean="0"/>
              <a:t>как виртуальные т.к. могут быть переписаны </a:t>
            </a:r>
            <a:r>
              <a:rPr lang="en-US" dirty="0" smtClean="0"/>
              <a:t>(override)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7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136904" cy="503238"/>
          </a:xfrm>
        </p:spPr>
        <p:txBody>
          <a:bodyPr>
            <a:normAutofit/>
          </a:bodyPr>
          <a:lstStyle/>
          <a:p>
            <a:r>
              <a:rPr lang="ru-RU" dirty="0" smtClean="0"/>
              <a:t>Статические члены класса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1031894"/>
            <a:ext cx="34664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Основания использования:</a:t>
            </a:r>
          </a:p>
          <a:p>
            <a:pPr marL="342900" indent="-342900">
              <a:buAutoNum type="arabicPeriod"/>
            </a:pPr>
            <a:r>
              <a:rPr lang="ru-RU" sz="1200" dirty="0" smtClean="0"/>
              <a:t>Использование в утилитарных методах,</a:t>
            </a:r>
          </a:p>
          <a:p>
            <a:r>
              <a:rPr lang="ru-RU" sz="1200" dirty="0" smtClean="0"/>
              <a:t> не требующих создания объекта</a:t>
            </a:r>
          </a:p>
          <a:p>
            <a:r>
              <a:rPr lang="ru-RU" sz="1200" dirty="0" smtClean="0"/>
              <a:t>2. Предоставление общих значений для всех </a:t>
            </a:r>
          </a:p>
          <a:p>
            <a:r>
              <a:rPr lang="ru-RU" sz="1200" dirty="0" smtClean="0"/>
              <a:t>объектов этого класса</a:t>
            </a:r>
            <a:endParaRPr lang="ru-RU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11710"/>
            <a:ext cx="43910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9542"/>
            <a:ext cx="50101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63837"/>
            <a:ext cx="24765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52377" y="4303756"/>
            <a:ext cx="265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Что будет напечатано?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917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переменных. Сравнение примитивов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915566"/>
            <a:ext cx="14798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5 </a:t>
            </a:r>
            <a:r>
              <a:rPr lang="ru-RU" dirty="0"/>
              <a:t>== </a:t>
            </a:r>
            <a:r>
              <a:rPr lang="ru-RU" dirty="0" smtClean="0"/>
              <a:t>5 //</a:t>
            </a:r>
            <a:r>
              <a:rPr lang="en-US" dirty="0" smtClean="0"/>
              <a:t>true</a:t>
            </a:r>
            <a:endParaRPr lang="ru-RU" dirty="0"/>
          </a:p>
          <a:p>
            <a:r>
              <a:rPr lang="ru-RU" dirty="0" smtClean="0"/>
              <a:t>5 </a:t>
            </a:r>
            <a:r>
              <a:rPr lang="ru-RU" dirty="0"/>
              <a:t>== </a:t>
            </a:r>
            <a:r>
              <a:rPr lang="ru-RU" dirty="0" smtClean="0"/>
              <a:t>5.00</a:t>
            </a:r>
            <a:r>
              <a:rPr lang="en-US" dirty="0" smtClean="0"/>
              <a:t> //?</a:t>
            </a:r>
            <a:endParaRPr lang="ru-RU" dirty="0"/>
          </a:p>
        </p:txBody>
      </p:sp>
      <p:pic>
        <p:nvPicPr>
          <p:cNvPr id="21506" name="Picture 2" descr="https://lh5.googleusercontent.com/3NIqQvv17AklVcxpLKokbOZmJ7FPOZzsnl-KHkZ4PK1VxtSbJ8sYyksV8Kcwg-8dO3aSlBhfcLsD4uIhKCpFwO_-Bw9WH7tp4b9Sy3WIEJD7KgqARFDuwWL6HrYYiXW29-sns8p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876096"/>
            <a:ext cx="52387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https://lh3.googleusercontent.com/2j6jsRYRW0YbcQBFRnyJkMNCUR6gTDmDtJqocg1Xxic0aEePqtEigkXlNS7VRv3-zG7kfFaoF3D7t9yNi4pxV08RqI2vG12TVRsmaGx_8UVfP6DZmZZLQQqn92pVpIKHHHb7E3j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55726"/>
            <a:ext cx="52387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57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переменных. Сравнение примитивов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915566"/>
            <a:ext cx="17491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5 </a:t>
            </a:r>
            <a:r>
              <a:rPr lang="ru-RU" dirty="0"/>
              <a:t>== </a:t>
            </a:r>
            <a:r>
              <a:rPr lang="ru-RU" dirty="0" smtClean="0"/>
              <a:t>5 //</a:t>
            </a:r>
            <a:r>
              <a:rPr lang="en-US" dirty="0" smtClean="0"/>
              <a:t>true</a:t>
            </a:r>
            <a:endParaRPr lang="ru-RU" dirty="0"/>
          </a:p>
          <a:p>
            <a:r>
              <a:rPr lang="ru-RU" dirty="0" smtClean="0"/>
              <a:t>5 </a:t>
            </a:r>
            <a:r>
              <a:rPr lang="ru-RU" dirty="0"/>
              <a:t>== </a:t>
            </a:r>
            <a:r>
              <a:rPr lang="ru-RU" dirty="0" smtClean="0"/>
              <a:t>5.00</a:t>
            </a:r>
            <a:r>
              <a:rPr lang="en-US" dirty="0" smtClean="0"/>
              <a:t> //true</a:t>
            </a:r>
            <a:endParaRPr lang="ru-RU" dirty="0"/>
          </a:p>
        </p:txBody>
      </p:sp>
      <p:pic>
        <p:nvPicPr>
          <p:cNvPr id="24578" name="Picture 2" descr="https://lh5.googleusercontent.com/DCtDqzYxLr4YUbOWWH8_Fn-eojBMUO69Ll55AhRhWmhS01JjcNUvP22gXYUjVZnoSUaBYaybOowOh6x-V1WJMsVNiOK_c9eZi4d4yYyMEmnCBaqgRymW6qfbONNulvBu7tLLgL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9702"/>
            <a:ext cx="72009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4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переменных. Сравнение примитивов</a:t>
            </a:r>
            <a:endParaRPr lang="ru-RU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63638"/>
            <a:ext cx="6646247" cy="1155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323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переменных. Сравнение объектов</a:t>
            </a:r>
            <a:endParaRPr lang="ru-RU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71550"/>
            <a:ext cx="32575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89810"/>
            <a:ext cx="30765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47814"/>
            <a:ext cx="29813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2" y="3939902"/>
            <a:ext cx="30575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367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переменных. Сравнение объектов</a:t>
            </a:r>
            <a:endParaRPr lang="ru-RU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51870"/>
            <a:ext cx="32289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11230"/>
            <a:ext cx="1478444" cy="19808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699542"/>
            <a:ext cx="28860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82252"/>
            <a:ext cx="386715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35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переменных. Сравнение объектов</a:t>
            </a:r>
            <a:endParaRPr lang="ru-RU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11230"/>
            <a:ext cx="1478444" cy="19808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699542"/>
            <a:ext cx="28860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79662"/>
            <a:ext cx="34861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027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переменных. </a:t>
            </a:r>
            <a:r>
              <a:rPr lang="en-US" dirty="0" smtClean="0"/>
              <a:t>equals()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hashCode</a:t>
            </a:r>
            <a:r>
              <a:rPr lang="en-US" dirty="0" smtClean="0"/>
              <a:t>()</a:t>
            </a:r>
            <a:endParaRPr lang="ru-RU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71550"/>
            <a:ext cx="19621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11" y="1276350"/>
            <a:ext cx="40195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57922"/>
            <a:ext cx="40195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16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переменных. </a:t>
            </a:r>
            <a:r>
              <a:rPr lang="en-US" dirty="0" smtClean="0"/>
              <a:t>equals()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hashCode</a:t>
            </a:r>
            <a:r>
              <a:rPr lang="en-US" dirty="0" smtClean="0"/>
              <a:t>()</a:t>
            </a:r>
            <a:endParaRPr lang="ru-RU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771550"/>
            <a:ext cx="6905341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62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переменных. </a:t>
            </a:r>
            <a:r>
              <a:rPr lang="en-US" dirty="0" smtClean="0"/>
              <a:t>equals()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hashCode</a:t>
            </a:r>
            <a:r>
              <a:rPr lang="en-US" dirty="0" smtClean="0"/>
              <a:t>()</a:t>
            </a:r>
            <a:endParaRPr lang="ru-RU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91630"/>
            <a:ext cx="36957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39552" y="699542"/>
            <a:ext cx="741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hashCode</a:t>
            </a:r>
            <a:r>
              <a:rPr lang="en-US" dirty="0" smtClean="0"/>
              <a:t>() – </a:t>
            </a:r>
            <a:r>
              <a:rPr lang="ru-RU" dirty="0" smtClean="0"/>
              <a:t>метод, возвращающий уникальный (в идеале) номер,</a:t>
            </a:r>
          </a:p>
          <a:p>
            <a:r>
              <a:rPr lang="ru-RU" dirty="0" smtClean="0"/>
              <a:t>по которому </a:t>
            </a:r>
            <a:r>
              <a:rPr lang="en-US" dirty="0" smtClean="0"/>
              <a:t>JVM </a:t>
            </a:r>
            <a:r>
              <a:rPr lang="ru-RU" dirty="0" smtClean="0"/>
              <a:t>будет искать в области памяти объект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747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переменных. </a:t>
            </a:r>
            <a:r>
              <a:rPr lang="en-US" dirty="0" smtClean="0"/>
              <a:t>equals()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hashCode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699542"/>
            <a:ext cx="741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hashCode</a:t>
            </a:r>
            <a:r>
              <a:rPr lang="en-US" dirty="0" smtClean="0"/>
              <a:t>() – </a:t>
            </a:r>
            <a:r>
              <a:rPr lang="ru-RU" dirty="0" smtClean="0"/>
              <a:t>метод, возвращающий уникальный (в идеале) номер,</a:t>
            </a:r>
          </a:p>
          <a:p>
            <a:r>
              <a:rPr lang="ru-RU" dirty="0" smtClean="0"/>
              <a:t>по которому </a:t>
            </a:r>
            <a:r>
              <a:rPr lang="en-US" dirty="0" smtClean="0"/>
              <a:t>JVM </a:t>
            </a:r>
            <a:r>
              <a:rPr lang="ru-RU" dirty="0" smtClean="0"/>
              <a:t>будет искать в области памяти объект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11032" y="1491630"/>
            <a:ext cx="58441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На протяжении работы программы, значение </a:t>
            </a:r>
            <a:r>
              <a:rPr lang="en-US" sz="1200" dirty="0" err="1" smtClean="0"/>
              <a:t>hashCode</a:t>
            </a:r>
            <a:r>
              <a:rPr lang="en-US" sz="1200" dirty="0" smtClean="0"/>
              <a:t> </a:t>
            </a:r>
            <a:r>
              <a:rPr lang="ru-RU" sz="1200" dirty="0" smtClean="0"/>
              <a:t>не должно меняться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Если объекты </a:t>
            </a:r>
            <a:r>
              <a:rPr lang="ru-RU" sz="1200" dirty="0" err="1" smtClean="0"/>
              <a:t>эквивалентины</a:t>
            </a:r>
            <a:r>
              <a:rPr lang="ru-RU" sz="1200" dirty="0" smtClean="0"/>
              <a:t> – их </a:t>
            </a:r>
            <a:r>
              <a:rPr lang="en-US" sz="1200" dirty="0" err="1" smtClean="0"/>
              <a:t>hashCode</a:t>
            </a:r>
            <a:r>
              <a:rPr lang="ru-RU" sz="1200" dirty="0" smtClean="0"/>
              <a:t> равны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Если объекты </a:t>
            </a:r>
            <a:r>
              <a:rPr lang="ru-RU" sz="1200" dirty="0" smtClean="0"/>
              <a:t>не </a:t>
            </a:r>
            <a:r>
              <a:rPr lang="ru-RU" sz="1200" dirty="0" err="1" smtClean="0"/>
              <a:t>эквивалентины</a:t>
            </a:r>
            <a:r>
              <a:rPr lang="ru-RU" sz="1200" dirty="0" smtClean="0"/>
              <a:t> </a:t>
            </a:r>
            <a:r>
              <a:rPr lang="ru-RU" sz="1200" dirty="0"/>
              <a:t>– их </a:t>
            </a:r>
            <a:r>
              <a:rPr lang="ru-RU" sz="1200" dirty="0" smtClean="0"/>
              <a:t>не </a:t>
            </a:r>
            <a:r>
              <a:rPr lang="en-US" sz="1200" dirty="0" err="1" smtClean="0"/>
              <a:t>hashCode</a:t>
            </a:r>
            <a:r>
              <a:rPr lang="ru-RU" sz="1200" dirty="0" smtClean="0"/>
              <a:t> равны</a:t>
            </a:r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05064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136904" cy="503238"/>
          </a:xfrm>
        </p:spPr>
        <p:txBody>
          <a:bodyPr>
            <a:normAutofit/>
          </a:bodyPr>
          <a:lstStyle/>
          <a:p>
            <a:r>
              <a:rPr lang="ru-RU" dirty="0" smtClean="0"/>
              <a:t>Статические члены класса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708728"/>
            <a:ext cx="3754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Ограничения:</a:t>
            </a:r>
          </a:p>
          <a:p>
            <a:r>
              <a:rPr lang="ru-RU" sz="1200" dirty="0" smtClean="0"/>
              <a:t>Нельзя обратиться к динамическому контексту из</a:t>
            </a:r>
          </a:p>
          <a:p>
            <a:r>
              <a:rPr lang="ru-RU" sz="1200" dirty="0" smtClean="0"/>
              <a:t>статического</a:t>
            </a:r>
            <a:endParaRPr lang="ru-RU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90262"/>
            <a:ext cx="40671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19872" y="3070608"/>
            <a:ext cx="112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Почему?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351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переменных. </a:t>
            </a:r>
            <a:r>
              <a:rPr lang="en-US" dirty="0" smtClean="0"/>
              <a:t>equals()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hashCode</a:t>
            </a:r>
            <a:r>
              <a:rPr lang="en-US" dirty="0" smtClean="0"/>
              <a:t>()</a:t>
            </a:r>
            <a:endParaRPr lang="ru-RU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7" y="987574"/>
            <a:ext cx="4429125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9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32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136904" cy="503238"/>
          </a:xfrm>
        </p:spPr>
        <p:txBody>
          <a:bodyPr>
            <a:normAutofit/>
          </a:bodyPr>
          <a:lstStyle/>
          <a:p>
            <a:r>
              <a:rPr lang="ru-RU" dirty="0" smtClean="0"/>
              <a:t>Статические члены класса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708728"/>
            <a:ext cx="3754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Ограничения:</a:t>
            </a:r>
          </a:p>
          <a:p>
            <a:r>
              <a:rPr lang="ru-RU" sz="1200" dirty="0" smtClean="0"/>
              <a:t>Нельзя обратиться к динамическому контексту из</a:t>
            </a:r>
          </a:p>
          <a:p>
            <a:r>
              <a:rPr lang="ru-RU" sz="1200" dirty="0" smtClean="0"/>
              <a:t>статического</a:t>
            </a:r>
            <a:endParaRPr lang="ru-RU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319" y="1275606"/>
            <a:ext cx="459105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34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136904" cy="503238"/>
          </a:xfrm>
        </p:spPr>
        <p:txBody>
          <a:bodyPr>
            <a:normAutofit/>
          </a:bodyPr>
          <a:lstStyle/>
          <a:p>
            <a:r>
              <a:rPr lang="ru-RU" dirty="0" smtClean="0"/>
              <a:t>Виды переменных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2067694"/>
            <a:ext cx="28803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664408"/>
            <a:ext cx="67855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dirty="0"/>
              <a:t>Переменные класса (статические поля/свойства</a:t>
            </a:r>
            <a:r>
              <a:rPr lang="ru-RU" dirty="0" smtClean="0"/>
              <a:t>)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 dirty="0" smtClean="0"/>
              <a:t>Переменные объекта (</a:t>
            </a:r>
            <a:r>
              <a:rPr lang="ru-RU" dirty="0" err="1" smtClean="0"/>
              <a:t>инстанс</a:t>
            </a:r>
            <a:r>
              <a:rPr lang="ru-RU" dirty="0" smtClean="0"/>
              <a:t> поля/свойства)</a:t>
            </a:r>
          </a:p>
          <a:p>
            <a:pPr marL="342900" indent="-342900">
              <a:buAutoNum type="arabicPeriod"/>
            </a:pPr>
            <a:r>
              <a:rPr lang="ru-RU" dirty="0" smtClean="0"/>
              <a:t>Локальные переменные (локальных областей видимости)</a:t>
            </a:r>
            <a:endParaRPr lang="ru-RU" dirty="0"/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7654"/>
            <a:ext cx="42576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2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136904" cy="503238"/>
          </a:xfrm>
        </p:spPr>
        <p:txBody>
          <a:bodyPr>
            <a:normAutofit/>
          </a:bodyPr>
          <a:lstStyle/>
          <a:p>
            <a:r>
              <a:rPr lang="ru-RU" dirty="0" smtClean="0"/>
              <a:t>Виды переменных. Локальная область видимости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2067694"/>
            <a:ext cx="28803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664408"/>
            <a:ext cx="644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Область видимости локальных переменных ограничена </a:t>
            </a:r>
            <a:r>
              <a:rPr lang="en-US" dirty="0" smtClean="0"/>
              <a:t>{}</a:t>
            </a:r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85862"/>
            <a:ext cx="221932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999425"/>
            <a:ext cx="24955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90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136904" cy="503238"/>
          </a:xfrm>
        </p:spPr>
        <p:txBody>
          <a:bodyPr>
            <a:normAutofit/>
          </a:bodyPr>
          <a:lstStyle/>
          <a:p>
            <a:r>
              <a:rPr lang="ru-RU" dirty="0" smtClean="0"/>
              <a:t>Виды переменных</a:t>
            </a:r>
            <a:r>
              <a:rPr lang="ru-RU" dirty="0"/>
              <a:t>. Локальная область видимости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2067694"/>
            <a:ext cx="28803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75606"/>
            <a:ext cx="42576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9512" y="664408"/>
            <a:ext cx="644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Область видимости локальных переменных ограничена </a:t>
            </a:r>
            <a:r>
              <a:rPr lang="en-US" dirty="0" smtClean="0"/>
              <a:t>{}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567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136904" cy="503238"/>
          </a:xfrm>
        </p:spPr>
        <p:txBody>
          <a:bodyPr>
            <a:normAutofit/>
          </a:bodyPr>
          <a:lstStyle/>
          <a:p>
            <a:r>
              <a:rPr lang="ru-RU" dirty="0" smtClean="0"/>
              <a:t>Локальные переменные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2067694"/>
            <a:ext cx="28803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699541"/>
            <a:ext cx="6446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Область видимости локальных переменных ограничена </a:t>
            </a:r>
            <a:r>
              <a:rPr lang="en-US" dirty="0"/>
              <a:t>{}</a:t>
            </a:r>
            <a:endParaRPr lang="ru-RU" dirty="0"/>
          </a:p>
          <a:p>
            <a:r>
              <a:rPr lang="ru-RU" dirty="0" smtClean="0"/>
              <a:t>Не имеют начально значения</a:t>
            </a:r>
          </a:p>
          <a:p>
            <a:r>
              <a:rPr lang="ru-RU" dirty="0" smtClean="0"/>
              <a:t>Требуют инициализацию перед использованием</a:t>
            </a:r>
            <a:endParaRPr lang="ru-RU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26" y="1995686"/>
            <a:ext cx="29718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322016"/>
            <a:ext cx="45910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3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ibs"/>
</p:tagLst>
</file>

<file path=ppt/theme/theme1.xml><?xml version="1.0" encoding="utf-8"?>
<a:theme xmlns:a="http://schemas.openxmlformats.org/drawingml/2006/main" name="inner2">
  <a:themeElements>
    <a:clrScheme name="IBS">
      <a:dk1>
        <a:srgbClr val="003864"/>
      </a:dk1>
      <a:lt1>
        <a:srgbClr val="FFFFFF"/>
      </a:lt1>
      <a:dk2>
        <a:srgbClr val="2E8DBE"/>
      </a:dk2>
      <a:lt2>
        <a:srgbClr val="7F7F7F"/>
      </a:lt2>
      <a:accent1>
        <a:srgbClr val="1D88B4"/>
      </a:accent1>
      <a:accent2>
        <a:srgbClr val="BCC300"/>
      </a:accent2>
      <a:accent3>
        <a:srgbClr val="FF6000"/>
      </a:accent3>
      <a:accent4>
        <a:srgbClr val="A2375D"/>
      </a:accent4>
      <a:accent5>
        <a:srgbClr val="23B3BC"/>
      </a:accent5>
      <a:accent6>
        <a:srgbClr val="1C2B48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27864</TotalTime>
  <Words>822</Words>
  <Application>Microsoft Office PowerPoint</Application>
  <PresentationFormat>Экран (16:9)</PresentationFormat>
  <Paragraphs>155</Paragraphs>
  <Slides>41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2" baseType="lpstr">
      <vt:lpstr>inner2</vt:lpstr>
      <vt:lpstr>Углубленный курс Java (ВШЭ)</vt:lpstr>
      <vt:lpstr>Статические члены класса</vt:lpstr>
      <vt:lpstr>Статические члены класса</vt:lpstr>
      <vt:lpstr>Статические члены класса</vt:lpstr>
      <vt:lpstr>Статические члены класса</vt:lpstr>
      <vt:lpstr>Виды переменных</vt:lpstr>
      <vt:lpstr>Виды переменных. Локальная область видимости</vt:lpstr>
      <vt:lpstr>Виды переменных. Локальная область видимости</vt:lpstr>
      <vt:lpstr>Локальные переменные</vt:lpstr>
      <vt:lpstr>Локальные переменные</vt:lpstr>
      <vt:lpstr>Переменные объекта</vt:lpstr>
      <vt:lpstr>Переменные объекта</vt:lpstr>
      <vt:lpstr>Переменные класса – статические поля</vt:lpstr>
      <vt:lpstr>Исключения</vt:lpstr>
      <vt:lpstr>Исключения. Виды</vt:lpstr>
      <vt:lpstr>Исключения. Проверяемые исключения</vt:lpstr>
      <vt:lpstr>Исключения. Непроверяемые исключения</vt:lpstr>
      <vt:lpstr>Исключения. Ошибки</vt:lpstr>
      <vt:lpstr>Исключения. Вызов метода с исключением</vt:lpstr>
      <vt:lpstr>Полиморфизм в Java</vt:lpstr>
      <vt:lpstr>Полиморфизм в Java</vt:lpstr>
      <vt:lpstr>Полиморфизм в Java</vt:lpstr>
      <vt:lpstr>Приведение типов в Java</vt:lpstr>
      <vt:lpstr>Приведение типов в Java</vt:lpstr>
      <vt:lpstr>Применение полиморфизма. Полиморфные параметры</vt:lpstr>
      <vt:lpstr>Полиморфизм и переопределение метода</vt:lpstr>
      <vt:lpstr>Полиморфизм. Виртуальные методы</vt:lpstr>
      <vt:lpstr>Полиморфизм. Виртуальные методы. </vt:lpstr>
      <vt:lpstr>Полиморфизм. Виртуальные методы</vt:lpstr>
      <vt:lpstr>Сравнение переменных. Сравнение примитивов</vt:lpstr>
      <vt:lpstr>Сравнение переменных. Сравнение примитивов</vt:lpstr>
      <vt:lpstr>Сравнение переменных. Сравнение примитивов</vt:lpstr>
      <vt:lpstr>Сравнение переменных. Сравнение объектов</vt:lpstr>
      <vt:lpstr>Сравнение переменных. Сравнение объектов</vt:lpstr>
      <vt:lpstr>Сравнение переменных. Сравнение объектов</vt:lpstr>
      <vt:lpstr>Сравнение переменных. equals() и hashCode()</vt:lpstr>
      <vt:lpstr>Сравнение переменных. equals() и hashCode()</vt:lpstr>
      <vt:lpstr>Сравнение переменных. equals() и hashCode()</vt:lpstr>
      <vt:lpstr>Сравнение переменных. equals() и hashCode()</vt:lpstr>
      <vt:lpstr>Сравнение переменных. equals() и hashCode()</vt:lpstr>
      <vt:lpstr>Презентация PowerPoint</vt:lpstr>
    </vt:vector>
  </TitlesOfParts>
  <Company>HQ-IB-SCCM-01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Гниломедов Павел Павлович</dc:creator>
  <cp:lastModifiedBy>Науменко Тарас Юрьевич</cp:lastModifiedBy>
  <cp:revision>896</cp:revision>
  <cp:lastPrinted>2014-03-14T08:23:41Z</cp:lastPrinted>
  <dcterms:created xsi:type="dcterms:W3CDTF">2013-12-23T07:41:29Z</dcterms:created>
  <dcterms:modified xsi:type="dcterms:W3CDTF">2018-11-27T14:28:36Z</dcterms:modified>
</cp:coreProperties>
</file>