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1"/>
  </p:notesMasterIdLst>
  <p:sldIdLst>
    <p:sldId id="256" r:id="rId2"/>
    <p:sldId id="630" r:id="rId3"/>
    <p:sldId id="624" r:id="rId4"/>
    <p:sldId id="625" r:id="rId5"/>
    <p:sldId id="626" r:id="rId6"/>
    <p:sldId id="627" r:id="rId7"/>
    <p:sldId id="628" r:id="rId8"/>
    <p:sldId id="629" r:id="rId9"/>
    <p:sldId id="631" r:id="rId10"/>
    <p:sldId id="632" r:id="rId11"/>
    <p:sldId id="623" r:id="rId12"/>
    <p:sldId id="633" r:id="rId13"/>
    <p:sldId id="634" r:id="rId14"/>
    <p:sldId id="635" r:id="rId15"/>
    <p:sldId id="636" r:id="rId16"/>
    <p:sldId id="637" r:id="rId17"/>
    <p:sldId id="638" r:id="rId18"/>
    <p:sldId id="639" r:id="rId19"/>
    <p:sldId id="640" r:id="rId20"/>
    <p:sldId id="641" r:id="rId21"/>
    <p:sldId id="642" r:id="rId22"/>
    <p:sldId id="643" r:id="rId23"/>
    <p:sldId id="644" r:id="rId24"/>
    <p:sldId id="646" r:id="rId25"/>
    <p:sldId id="645" r:id="rId26"/>
    <p:sldId id="648" r:id="rId27"/>
    <p:sldId id="649" r:id="rId28"/>
    <p:sldId id="647" r:id="rId29"/>
    <p:sldId id="650" r:id="rId30"/>
    <p:sldId id="651" r:id="rId31"/>
    <p:sldId id="652" r:id="rId32"/>
    <p:sldId id="653" r:id="rId33"/>
    <p:sldId id="654" r:id="rId34"/>
    <p:sldId id="655" r:id="rId35"/>
    <p:sldId id="656" r:id="rId36"/>
    <p:sldId id="657" r:id="rId37"/>
    <p:sldId id="658" r:id="rId38"/>
    <p:sldId id="659" r:id="rId39"/>
    <p:sldId id="495" r:id="rId40"/>
  </p:sldIdLst>
  <p:sldSz cx="9144000" cy="5143500" type="screen16x9"/>
  <p:notesSz cx="6881813" cy="9296400"/>
  <p:custDataLst>
    <p:tags r:id="rId42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981">
          <p15:clr>
            <a:srgbClr val="A4A3A4"/>
          </p15:clr>
        </p15:guide>
        <p15:guide id="2" orient="horz" pos="486">
          <p15:clr>
            <a:srgbClr val="A4A3A4"/>
          </p15:clr>
        </p15:guide>
        <p15:guide id="3" orient="horz" pos="78">
          <p15:clr>
            <a:srgbClr val="A4A3A4"/>
          </p15:clr>
        </p15:guide>
        <p15:guide id="4" orient="horz">
          <p15:clr>
            <a:srgbClr val="A4A3A4"/>
          </p15:clr>
        </p15:guide>
        <p15:guide id="5" orient="horz" pos="395">
          <p15:clr>
            <a:srgbClr val="A4A3A4"/>
          </p15:clr>
        </p15:guide>
        <p15:guide id="6" pos="113">
          <p15:clr>
            <a:srgbClr val="A4A3A4"/>
          </p15:clr>
        </p15:guide>
        <p15:guide id="7" pos="56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F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547" autoAdjust="0"/>
    <p:restoredTop sz="94660" autoAdjust="0"/>
  </p:normalViewPr>
  <p:slideViewPr>
    <p:cSldViewPr showGuides="1">
      <p:cViewPr>
        <p:scale>
          <a:sx n="125" d="100"/>
          <a:sy n="125" d="100"/>
        </p:scale>
        <p:origin x="-1230" y="-1080"/>
      </p:cViewPr>
      <p:guideLst>
        <p:guide orient="horz" pos="2981"/>
        <p:guide orient="horz" pos="940"/>
        <p:guide orient="horz" pos="78"/>
        <p:guide orient="horz"/>
        <p:guide orient="horz" pos="395"/>
        <p:guide orient="horz" pos="1121"/>
        <p:guide orient="horz" pos="2573"/>
        <p:guide pos="113"/>
        <p:guide pos="5103"/>
        <p:guide pos="57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7" d="100"/>
        <a:sy n="4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AE0CB-6708-48DD-9552-65B8845EE2D1}" type="datetimeFigureOut">
              <a:rPr lang="ru-RU" smtClean="0"/>
              <a:t>28.11.2018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8BF22-581F-4FF5-A906-637CBDBEC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599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83568" y="1707654"/>
            <a:ext cx="7056784" cy="792088"/>
          </a:xfrm>
          <a:prstGeom prst="rect">
            <a:avLst/>
          </a:prstGeom>
        </p:spPr>
        <p:txBody>
          <a:bodyPr vert="horz" lIns="0" tIns="45720" rIns="90000" bIns="45720" rtlCol="0" anchor="ctr" anchorCtr="0">
            <a:noAutofit/>
          </a:bodyPr>
          <a:lstStyle>
            <a:lvl1pPr>
              <a:defRPr lang="ru-RU" sz="24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Название презентации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83568" y="2643759"/>
            <a:ext cx="6048672" cy="530116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marL="180000" indent="-180000">
              <a:buNone/>
              <a:defRPr lang="ru-RU" sz="2000" b="1" i="1" dirty="0"/>
            </a:lvl1pPr>
          </a:lstStyle>
          <a:p>
            <a:pPr marL="0" lvl="0" indent="0"/>
            <a:r>
              <a:rPr lang="ru-RU" dirty="0" smtClean="0"/>
              <a:t>Подзаголовок презентации</a:t>
            </a:r>
            <a:endParaRPr lang="ru-RU" dirty="0"/>
          </a:p>
        </p:txBody>
      </p:sp>
      <p:sp>
        <p:nvSpPr>
          <p:cNvPr id="15" name="Текст 11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3435846"/>
            <a:ext cx="3240360" cy="232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000" indent="-180000">
              <a:buNone/>
              <a:defRPr lang="ru-RU" sz="1200" b="0" dirty="0" smtClean="0"/>
            </a:lvl1pPr>
          </a:lstStyle>
          <a:p>
            <a:pPr marL="0" lvl="0" indent="0"/>
            <a:r>
              <a:rPr lang="ru-RU" dirty="0" smtClean="0"/>
              <a:t>ФИО</a:t>
            </a:r>
          </a:p>
        </p:txBody>
      </p:sp>
      <p:pic>
        <p:nvPicPr>
          <p:cNvPr id="7" name="Picture 2" descr="C:\Users\March\Desktop\IBS\Новая презентация\source\logo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569" y="339503"/>
            <a:ext cx="1224136" cy="1234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7656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аблиц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14342278"/>
              </p:ext>
            </p:extLst>
          </p:nvPr>
        </p:nvGraphicFramePr>
        <p:xfrm>
          <a:off x="184653" y="771523"/>
          <a:ext cx="8779960" cy="4122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990"/>
                <a:gridCol w="2194990"/>
                <a:gridCol w="2194990"/>
                <a:gridCol w="2194990"/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Пример названия</a:t>
                      </a:r>
                      <a:endParaRPr lang="ru-RU" sz="160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8877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Пример</a:t>
                      </a:r>
                      <a:r>
                        <a:rPr lang="ru-RU" sz="1400" baseline="0" dirty="0" smtClean="0"/>
                        <a:t> текста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400" dirty="0" smtClean="0"/>
                        <a:t>Пример </a:t>
                      </a:r>
                      <a:r>
                        <a:rPr lang="ru-RU" sz="1400" dirty="0" err="1" smtClean="0"/>
                        <a:t>буллета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1,345,000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12,2</a:t>
                      </a:r>
                      <a:r>
                        <a:rPr lang="ru-RU" sz="1400" baseline="0" dirty="0" smtClean="0"/>
                        <a:t> %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87732"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87732">
                <a:tc>
                  <a:txBody>
                    <a:bodyPr/>
                    <a:lstStyle/>
                    <a:p>
                      <a:pPr algn="ctr"/>
                      <a:endParaRPr lang="ru-R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87732">
                <a:tc>
                  <a:txBody>
                    <a:bodyPr/>
                    <a:lstStyle/>
                    <a:p>
                      <a:pPr algn="ctr"/>
                      <a:endParaRPr lang="ru-R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796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в три колонки с 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179388" y="1131590"/>
            <a:ext cx="2808436" cy="3600748"/>
          </a:xfrm>
          <a:prstGeom prst="rect">
            <a:avLst/>
          </a:prstGeom>
          <a:noFill/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5" name="Объект 3"/>
          <p:cNvSpPr>
            <a:spLocks noGrp="1"/>
          </p:cNvSpPr>
          <p:nvPr>
            <p:ph sz="quarter" idx="11"/>
          </p:nvPr>
        </p:nvSpPr>
        <p:spPr>
          <a:xfrm>
            <a:off x="6156177" y="1131590"/>
            <a:ext cx="2791423" cy="3600748"/>
          </a:xfrm>
          <a:prstGeom prst="rect">
            <a:avLst/>
          </a:prstGeom>
          <a:noFill/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4"/>
          </p:nvPr>
        </p:nvSpPr>
        <p:spPr>
          <a:xfrm>
            <a:off x="3178624" y="1131590"/>
            <a:ext cx="2808312" cy="3600748"/>
          </a:xfrm>
          <a:prstGeom prst="rect">
            <a:avLst/>
          </a:prstGeom>
          <a:noFill/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177924" y="771551"/>
            <a:ext cx="2808312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0" tIns="45720" rIns="91440" bIns="45720" rtlCol="0">
            <a:noAutofit/>
          </a:bodyPr>
          <a:lstStyle/>
          <a:p>
            <a:pPr marL="93663" lvl="0" indent="0"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ru-RU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Образец</a:t>
            </a:r>
            <a:r>
              <a:rPr lang="ru-RU" sz="1400" b="1" baseline="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 текста</a:t>
            </a:r>
            <a:endParaRPr lang="ru-RU" sz="14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3167844" y="771525"/>
            <a:ext cx="2808312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0" tIns="45720" rIns="91440" bIns="45720" rtlCol="0">
            <a:noAutofit/>
          </a:bodyPr>
          <a:lstStyle/>
          <a:p>
            <a:pPr marL="93663" lvl="0" indent="0"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ru-RU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Образец текста</a:t>
            </a:r>
            <a:endParaRPr lang="ru-RU" sz="14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6157764" y="771499"/>
            <a:ext cx="2808312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0" tIns="45720" rIns="91440" bIns="45720" rtlCol="0">
            <a:noAutofit/>
          </a:bodyPr>
          <a:lstStyle/>
          <a:p>
            <a:pPr marL="93663" lvl="0" indent="0"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ru-RU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Образец текста</a:t>
            </a:r>
            <a:endParaRPr lang="ru-RU" sz="14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915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горизонтальных текстовых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2205199" y="771524"/>
            <a:ext cx="6759414" cy="1872234"/>
          </a:xfrm>
          <a:prstGeom prst="rect">
            <a:avLst/>
          </a:prstGeom>
          <a:solidFill>
            <a:srgbClr val="FCFCFC"/>
          </a:solidFill>
          <a:effectLst/>
        </p:spPr>
        <p:txBody>
          <a:bodyPr anchor="ctr"/>
          <a:lstStyle>
            <a:lvl1pPr marL="271463" indent="-179388">
              <a:defRPr sz="1600"/>
            </a:lvl1pPr>
            <a:lvl2pPr marL="450850" indent="-179388">
              <a:defRPr sz="1400"/>
            </a:lvl2pPr>
            <a:lvl3pPr marL="625475" indent="-179388">
              <a:defRPr/>
            </a:lvl3pPr>
            <a:lvl4pPr marL="804863" indent="-179388">
              <a:defRPr/>
            </a:lvl4pPr>
            <a:lvl5pPr marL="984250" indent="-179388">
              <a:defRPr/>
            </a:lvl5pPr>
          </a:lstStyle>
          <a:p>
            <a:pPr lvl="0"/>
            <a:r>
              <a:rPr lang="ru-RU" dirty="0" smtClean="0"/>
              <a:t>Текст</a:t>
            </a:r>
            <a:endParaRPr lang="en-US" dirty="0" smtClean="0"/>
          </a:p>
          <a:p>
            <a:pPr lvl="1"/>
            <a:endParaRPr lang="ru-RU" dirty="0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14" hasCustomPrompt="1"/>
          </p:nvPr>
        </p:nvSpPr>
        <p:spPr>
          <a:xfrm>
            <a:off x="2195737" y="2787651"/>
            <a:ext cx="6768877" cy="1944688"/>
          </a:xfrm>
          <a:prstGeom prst="rect">
            <a:avLst/>
          </a:prstGeom>
          <a:solidFill>
            <a:srgbClr val="FCFCFC"/>
          </a:solidFill>
          <a:effectLst/>
        </p:spPr>
        <p:txBody>
          <a:bodyPr anchor="ctr"/>
          <a:lstStyle>
            <a:lvl1pPr marL="268288" indent="-179388">
              <a:defRPr sz="1600"/>
            </a:lvl1pPr>
            <a:lvl2pPr marL="444500" indent="-179388">
              <a:defRPr sz="1400"/>
            </a:lvl2pPr>
          </a:lstStyle>
          <a:p>
            <a:pPr lvl="0"/>
            <a:r>
              <a:rPr lang="ru-RU" dirty="0" smtClean="0"/>
              <a:t>Текст</a:t>
            </a:r>
            <a:endParaRPr lang="en-US" dirty="0" smtClean="0"/>
          </a:p>
          <a:p>
            <a:pPr lvl="1"/>
            <a:endParaRPr lang="ru-RU" dirty="0" smtClean="0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179388" y="771525"/>
            <a:ext cx="2016348" cy="18722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0" tIns="45720" rIns="91440" bIns="45720" rtlCol="0" anchor="ctr" anchorCtr="0">
            <a:noAutofit/>
          </a:bodyPr>
          <a:lstStyle/>
          <a:p>
            <a:pPr marL="93663" lvl="0" indent="0"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ru-RU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Образец текста</a:t>
            </a:r>
            <a:endParaRPr lang="ru-RU" sz="14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73526" y="2787651"/>
            <a:ext cx="2016348" cy="194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0" tIns="45720" rIns="91440" bIns="45720" rtlCol="0" anchor="ctr" anchorCtr="0">
            <a:noAutofit/>
          </a:bodyPr>
          <a:lstStyle/>
          <a:p>
            <a:pPr marL="93663" lvl="0" indent="0"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ru-RU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Образец текста</a:t>
            </a:r>
            <a:endParaRPr lang="ru-RU" sz="14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335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горизонтальных текстовых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2195737" y="771526"/>
            <a:ext cx="6768877" cy="1224161"/>
          </a:xfrm>
          <a:prstGeom prst="rect">
            <a:avLst/>
          </a:prstGeom>
          <a:solidFill>
            <a:srgbClr val="FCFCFC"/>
          </a:solidFill>
          <a:effectLst/>
        </p:spPr>
        <p:txBody>
          <a:bodyPr anchor="ctr"/>
          <a:lstStyle>
            <a:lvl1pPr marL="271463" indent="-179388">
              <a:spcAft>
                <a:spcPts val="300"/>
              </a:spcAft>
              <a:defRPr/>
            </a:lvl1pPr>
            <a:lvl2pPr marL="450850" indent="-179388">
              <a:defRPr/>
            </a:lvl2pPr>
            <a:lvl3pPr marL="625475" indent="-179388">
              <a:defRPr/>
            </a:lvl3pPr>
            <a:lvl4pPr marL="804863" indent="-179388">
              <a:defRPr/>
            </a:lvl4pPr>
            <a:lvl5pPr marL="984250" indent="-179388">
              <a:defRPr/>
            </a:lvl5pPr>
          </a:lstStyle>
          <a:p>
            <a:pPr lvl="0"/>
            <a:r>
              <a:rPr lang="ru-RU" dirty="0" smtClean="0"/>
              <a:t>Текст</a:t>
            </a:r>
            <a:endParaRPr lang="en-US" dirty="0" smtClean="0"/>
          </a:p>
          <a:p>
            <a:pPr lvl="1"/>
            <a:endParaRPr lang="ru-RU" dirty="0" smtClean="0"/>
          </a:p>
        </p:txBody>
      </p:sp>
      <p:sp>
        <p:nvSpPr>
          <p:cNvPr id="10" name="Объект 6"/>
          <p:cNvSpPr>
            <a:spLocks noGrp="1"/>
          </p:cNvSpPr>
          <p:nvPr>
            <p:ph sz="quarter" idx="13" hasCustomPrompt="1"/>
          </p:nvPr>
        </p:nvSpPr>
        <p:spPr>
          <a:xfrm>
            <a:off x="2198743" y="2139703"/>
            <a:ext cx="6768877" cy="1224161"/>
          </a:xfrm>
          <a:prstGeom prst="rect">
            <a:avLst/>
          </a:prstGeom>
          <a:solidFill>
            <a:srgbClr val="FCFCFC"/>
          </a:solidFill>
          <a:effectLst/>
        </p:spPr>
        <p:txBody>
          <a:bodyPr anchor="ctr"/>
          <a:lstStyle>
            <a:lvl1pPr marL="271463" indent="-179388">
              <a:spcAft>
                <a:spcPts val="300"/>
              </a:spcAft>
              <a:defRPr/>
            </a:lvl1pPr>
            <a:lvl2pPr marL="450850" indent="-179388">
              <a:defRPr/>
            </a:lvl2pPr>
            <a:lvl3pPr marL="625475" indent="-179388">
              <a:defRPr/>
            </a:lvl3pPr>
            <a:lvl4pPr marL="804863" indent="-179388">
              <a:defRPr/>
            </a:lvl4pPr>
            <a:lvl5pPr marL="984250" indent="-179388">
              <a:defRPr/>
            </a:lvl5pPr>
          </a:lstStyle>
          <a:p>
            <a:pPr lvl="0"/>
            <a:r>
              <a:rPr lang="ru-RU" dirty="0" smtClean="0"/>
              <a:t>Текст</a:t>
            </a:r>
            <a:endParaRPr lang="en-US" dirty="0" smtClean="0"/>
          </a:p>
          <a:p>
            <a:pPr lvl="1"/>
            <a:endParaRPr lang="ru-RU" dirty="0" smtClean="0"/>
          </a:p>
        </p:txBody>
      </p:sp>
      <p:sp>
        <p:nvSpPr>
          <p:cNvPr id="12" name="Объект 6"/>
          <p:cNvSpPr>
            <a:spLocks noGrp="1"/>
          </p:cNvSpPr>
          <p:nvPr>
            <p:ph sz="quarter" idx="15" hasCustomPrompt="1"/>
          </p:nvPr>
        </p:nvSpPr>
        <p:spPr>
          <a:xfrm>
            <a:off x="2198743" y="3508178"/>
            <a:ext cx="6768877" cy="1224161"/>
          </a:xfrm>
          <a:prstGeom prst="rect">
            <a:avLst/>
          </a:prstGeom>
          <a:solidFill>
            <a:srgbClr val="FCFCFC"/>
          </a:solidFill>
          <a:effectLst/>
        </p:spPr>
        <p:txBody>
          <a:bodyPr anchor="ctr"/>
          <a:lstStyle>
            <a:lvl1pPr marL="271463" indent="-179388">
              <a:spcAft>
                <a:spcPts val="300"/>
              </a:spcAft>
              <a:defRPr/>
            </a:lvl1pPr>
            <a:lvl2pPr marL="450850" indent="-179388">
              <a:defRPr/>
            </a:lvl2pPr>
            <a:lvl3pPr marL="625475" indent="-179388">
              <a:defRPr/>
            </a:lvl3pPr>
            <a:lvl4pPr marL="804863" indent="-179388">
              <a:defRPr/>
            </a:lvl4pPr>
            <a:lvl5pPr marL="984250" indent="-179388">
              <a:defRPr/>
            </a:lvl5pPr>
          </a:lstStyle>
          <a:p>
            <a:pPr lvl="0"/>
            <a:r>
              <a:rPr lang="ru-RU" dirty="0" smtClean="0"/>
              <a:t>Текст</a:t>
            </a:r>
            <a:endParaRPr lang="en-US" dirty="0" smtClean="0"/>
          </a:p>
          <a:p>
            <a:pPr lvl="1"/>
            <a:endParaRPr lang="ru-RU" dirty="0" smtClean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79388" y="771526"/>
            <a:ext cx="2016348" cy="12241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0" tIns="45720" rIns="91440" bIns="45720" rtlCol="0" anchor="ctr" anchorCtr="0">
            <a:noAutofit/>
          </a:bodyPr>
          <a:lstStyle/>
          <a:p>
            <a:pPr marL="93663" lvl="0" indent="0"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ru-RU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Образец текста</a:t>
            </a:r>
            <a:endParaRPr lang="ru-RU" sz="14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179388" y="2139703"/>
            <a:ext cx="2016348" cy="12241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0" tIns="45720" rIns="91440" bIns="45720" rtlCol="0" anchor="ctr" anchorCtr="0">
            <a:noAutofit/>
          </a:bodyPr>
          <a:lstStyle/>
          <a:p>
            <a:pPr marL="93663" lvl="0" indent="0"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ru-RU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Образец текста</a:t>
            </a:r>
            <a:endParaRPr lang="ru-RU" sz="14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179388" y="3507880"/>
            <a:ext cx="2016348" cy="12241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0" tIns="45720" rIns="91440" bIns="45720" rtlCol="0" anchor="ctr" anchorCtr="0">
            <a:noAutofit/>
          </a:bodyPr>
          <a:lstStyle/>
          <a:p>
            <a:pPr marL="93663" lvl="0" indent="0"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ru-RU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Образец текста</a:t>
            </a:r>
            <a:endParaRPr lang="ru-RU" sz="14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555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Фина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2"/>
          <p:cNvSpPr>
            <a:spLocks noGrp="1"/>
          </p:cNvSpPr>
          <p:nvPr>
            <p:ph type="body" sz="quarter" idx="14"/>
          </p:nvPr>
        </p:nvSpPr>
        <p:spPr>
          <a:xfrm>
            <a:off x="611173" y="4333500"/>
            <a:ext cx="1846800" cy="38364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lang="ru-RU" sz="1200" dirty="0" smtClean="0"/>
            </a:lvl1pPr>
          </a:lstStyle>
          <a:p>
            <a:pPr marL="0" lvl="0" indent="0">
              <a:lnSpc>
                <a:spcPct val="100000"/>
              </a:lnSpc>
              <a:spcAft>
                <a:spcPts val="100"/>
              </a:spcAft>
              <a:buNone/>
            </a:pPr>
            <a:r>
              <a:rPr lang="ru-RU" dirty="0" smtClean="0"/>
              <a:t>Образец текста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5"/>
          </p:nvPr>
        </p:nvSpPr>
        <p:spPr>
          <a:xfrm>
            <a:off x="2817973" y="4333500"/>
            <a:ext cx="1818000" cy="38364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/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16"/>
          </p:nvPr>
        </p:nvSpPr>
        <p:spPr>
          <a:xfrm>
            <a:off x="5205600" y="4333500"/>
            <a:ext cx="878400" cy="38364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lang="ru-RU" sz="1200" dirty="0" smtClean="0"/>
            </a:lvl1pPr>
          </a:lstStyle>
          <a:p>
            <a:pPr marL="0" lvl="0" indent="0">
              <a:lnSpc>
                <a:spcPct val="100000"/>
              </a:lnSpc>
              <a:spcAft>
                <a:spcPts val="100"/>
              </a:spcAft>
              <a:buNone/>
            </a:pPr>
            <a:r>
              <a:rPr lang="ru-RU" dirty="0" smtClean="0"/>
              <a:t>Образец текста</a:t>
            </a:r>
          </a:p>
        </p:txBody>
      </p:sp>
      <p:sp>
        <p:nvSpPr>
          <p:cNvPr id="11" name="Текст 12"/>
          <p:cNvSpPr>
            <a:spLocks noGrp="1"/>
          </p:cNvSpPr>
          <p:nvPr>
            <p:ph type="body" sz="quarter" idx="17"/>
          </p:nvPr>
        </p:nvSpPr>
        <p:spPr>
          <a:xfrm>
            <a:off x="6606000" y="4333500"/>
            <a:ext cx="1915200" cy="38364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lang="ru-RU" sz="1200" dirty="0" smtClean="0"/>
            </a:lvl1pPr>
          </a:lstStyle>
          <a:p>
            <a:pPr marL="0" lvl="0" indent="0">
              <a:lnSpc>
                <a:spcPct val="100000"/>
              </a:lnSpc>
              <a:spcAft>
                <a:spcPts val="100"/>
              </a:spcAft>
              <a:buNone/>
            </a:pPr>
            <a:r>
              <a:rPr lang="ru-RU" dirty="0" smtClean="0"/>
              <a:t>Образец текста</a:t>
            </a:r>
          </a:p>
        </p:txBody>
      </p:sp>
      <p:pic>
        <p:nvPicPr>
          <p:cNvPr id="14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911" y="1594604"/>
            <a:ext cx="2527755" cy="1395582"/>
          </a:xfrm>
          <a:prstGeom prst="rect">
            <a:avLst/>
          </a:prstGeom>
        </p:spPr>
      </p:pic>
      <p:pic>
        <p:nvPicPr>
          <p:cNvPr id="15" name="Picture 2" descr="C:\Users\March\Desktop\IBS\Новая презентация\source\logo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59337" y="1558168"/>
            <a:ext cx="1973039" cy="1492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573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83568" y="1707654"/>
            <a:ext cx="7056784" cy="792088"/>
          </a:xfrm>
          <a:prstGeom prst="rect">
            <a:avLst/>
          </a:prstGeom>
        </p:spPr>
        <p:txBody>
          <a:bodyPr vert="horz" lIns="0" tIns="45720" rIns="90000" bIns="45720" rtlCol="0" anchor="ctr" anchorCtr="0">
            <a:noAutofit/>
          </a:bodyPr>
          <a:lstStyle>
            <a:lvl1pPr>
              <a:defRPr lang="ru-RU" sz="24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Название презентации</a:t>
            </a:r>
            <a:endParaRPr lang="ru-RU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83568" y="2977739"/>
            <a:ext cx="6048672" cy="530116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marL="180000" indent="-180000">
              <a:buNone/>
              <a:defRPr lang="ru-RU" sz="2000" b="1" i="1" dirty="0"/>
            </a:lvl1pPr>
          </a:lstStyle>
          <a:p>
            <a:pPr marL="0" lvl="0" indent="0"/>
            <a:r>
              <a:rPr lang="ru-RU" dirty="0" smtClean="0"/>
              <a:t>Тема раздела</a:t>
            </a:r>
            <a:endParaRPr lang="ru-RU" dirty="0"/>
          </a:p>
        </p:txBody>
      </p:sp>
      <p:pic>
        <p:nvPicPr>
          <p:cNvPr id="6" name="Picture 2" descr="C:\Users\March\Desktop\IBS\Новая презентация\source\logo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569" y="339503"/>
            <a:ext cx="1224136" cy="1234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3694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5"/>
            <a:ext cx="8136904" cy="5032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idx="1"/>
          </p:nvPr>
        </p:nvSpPr>
        <p:spPr>
          <a:xfrm>
            <a:off x="179512" y="771550"/>
            <a:ext cx="8784976" cy="396078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>
              <a:defRPr lang="ru-RU" dirty="0" smtClean="0"/>
            </a:lvl1pPr>
            <a:lvl2pPr>
              <a:defRPr lang="ru-RU" dirty="0" smtClean="0"/>
            </a:lvl2pPr>
            <a:lvl3pPr>
              <a:defRPr lang="ru-RU" dirty="0" smtClean="0"/>
            </a:lvl3pPr>
            <a:lvl4pPr>
              <a:defRPr lang="ru-RU" dirty="0" smtClean="0"/>
            </a:lvl4pPr>
            <a:lvl5pPr>
              <a:defRPr lang="ru-RU" dirty="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89077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179388" y="771524"/>
            <a:ext cx="4176588" cy="3960813"/>
          </a:xfrm>
          <a:prstGeom prst="rect">
            <a:avLst/>
          </a:prstGeom>
        </p:spPr>
        <p:txBody>
          <a:bodyPr/>
          <a:lstStyle>
            <a:lvl1pPr>
              <a:defRPr lang="ru-RU" sz="1600" dirty="0" smtClean="0"/>
            </a:lvl1pPr>
            <a:lvl2pPr>
              <a:defRPr lang="ru-RU" sz="1400" dirty="0" smtClean="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5" name="Объект 3"/>
          <p:cNvSpPr>
            <a:spLocks noGrp="1"/>
          </p:cNvSpPr>
          <p:nvPr>
            <p:ph sz="quarter" idx="11"/>
          </p:nvPr>
        </p:nvSpPr>
        <p:spPr>
          <a:xfrm>
            <a:off x="4788024" y="771524"/>
            <a:ext cx="4164708" cy="3960813"/>
          </a:xfrm>
          <a:prstGeom prst="rect">
            <a:avLst/>
          </a:prstGeom>
        </p:spPr>
        <p:txBody>
          <a:bodyPr/>
          <a:lstStyle>
            <a:lvl1pPr>
              <a:defRPr lang="ru-RU" sz="1600" dirty="0" smtClean="0"/>
            </a:lvl1pPr>
            <a:lvl2pPr>
              <a:defRPr lang="ru-RU" sz="1400" dirty="0" smtClean="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8452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179389" y="771525"/>
            <a:ext cx="8785225" cy="19442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179389" y="2787651"/>
            <a:ext cx="8785225" cy="19446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04119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179388" y="771524"/>
            <a:ext cx="4320604" cy="3960813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644010" y="771525"/>
            <a:ext cx="4320605" cy="19442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44010" y="2859782"/>
            <a:ext cx="4320605" cy="187255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27744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179388" y="771526"/>
            <a:ext cx="4320604" cy="19442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644010" y="771526"/>
            <a:ext cx="4320605" cy="19442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179388" y="2787651"/>
            <a:ext cx="4320604" cy="19446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3"/>
          </p:nvPr>
        </p:nvSpPr>
        <p:spPr>
          <a:xfrm>
            <a:off x="4644010" y="2787651"/>
            <a:ext cx="4320605" cy="19446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961333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 (версия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179389" y="771525"/>
            <a:ext cx="8785225" cy="19442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179388" y="2787651"/>
            <a:ext cx="4320604" cy="19446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44010" y="2787651"/>
            <a:ext cx="4320605" cy="19446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6591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 (версия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175580" y="771525"/>
            <a:ext cx="4324413" cy="19442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644010" y="771525"/>
            <a:ext cx="4320605" cy="19442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179389" y="2787651"/>
            <a:ext cx="8785225" cy="19446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5647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file:///C:\PowerLexis\IBS%20presentation%20panel\Resources\for_gallery\&#1051;&#1086;&#1075;&#1086;&#1090;&#1080;&#1087;&#1099;%20IBS\1_ibs.jpg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6"/>
          <p:cNvCxnSpPr/>
          <p:nvPr/>
        </p:nvCxnSpPr>
        <p:spPr>
          <a:xfrm>
            <a:off x="8532440" y="4948014"/>
            <a:ext cx="0" cy="12144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70808" y="4876006"/>
            <a:ext cx="493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3D3DCA4-E448-4B55-BA6C-ACD15D09D46E}" type="slidenum">
              <a:rPr lang="ru-RU" sz="900" smtClean="0">
                <a:solidFill>
                  <a:srgbClr val="818286"/>
                </a:solidFill>
              </a:rPr>
              <a:pPr algn="r"/>
              <a:t>‹#›</a:t>
            </a:fld>
            <a:endParaRPr lang="ru-RU" sz="900" dirty="0">
              <a:solidFill>
                <a:srgbClr val="818286"/>
              </a:solidFill>
            </a:endParaRPr>
          </a:p>
        </p:txBody>
      </p:sp>
      <p:pic>
        <p:nvPicPr>
          <p:cNvPr id="11" name="Picture 12" descr="2.png"/>
          <p:cNvPicPr>
            <a:picLocks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24" y="5098947"/>
            <a:ext cx="9144000" cy="65092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17" r:link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904" y="123478"/>
            <a:ext cx="503505" cy="50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6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93" r:id="rId2"/>
    <p:sldLayoutId id="2147483665" r:id="rId3"/>
    <p:sldLayoutId id="2147483668" r:id="rId4"/>
    <p:sldLayoutId id="2147483692" r:id="rId5"/>
    <p:sldLayoutId id="2147483688" r:id="rId6"/>
    <p:sldLayoutId id="2147483689" r:id="rId7"/>
    <p:sldLayoutId id="2147483690" r:id="rId8"/>
    <p:sldLayoutId id="2147483691" r:id="rId9"/>
    <p:sldLayoutId id="2147483666" r:id="rId10"/>
    <p:sldLayoutId id="2147483673" r:id="rId11"/>
    <p:sldLayoutId id="2147483674" r:id="rId12"/>
    <p:sldLayoutId id="2147483675" r:id="rId13"/>
    <p:sldLayoutId id="2147483694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49263" indent="-269875" algn="l" defTabSz="914400" rtl="0" eaLnBrk="1" latinLnBrk="0" hangingPunct="1"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Углубленный </a:t>
            </a:r>
            <a:r>
              <a:rPr lang="ru-RU" dirty="0"/>
              <a:t>курс </a:t>
            </a:r>
            <a:r>
              <a:rPr lang="ru-RU" dirty="0" err="1"/>
              <a:t>Java</a:t>
            </a:r>
            <a:r>
              <a:rPr lang="ru-RU" dirty="0"/>
              <a:t> </a:t>
            </a:r>
            <a:r>
              <a:rPr lang="ru-RU" dirty="0" smtClean="0"/>
              <a:t>(ВШЭ)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Core</a:t>
            </a:r>
            <a:r>
              <a:rPr lang="ru-RU" dirty="0" smtClean="0"/>
              <a:t> (особенности ЯП)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Науменко Тарас, </a:t>
            </a:r>
            <a:r>
              <a:rPr lang="ru-RU" dirty="0"/>
              <a:t>г. </a:t>
            </a:r>
            <a:r>
              <a:rPr lang="ru-RU" dirty="0" smtClean="0"/>
              <a:t>Пермь, 2018 </a:t>
            </a:r>
            <a:r>
              <a:rPr lang="ru-RU" dirty="0"/>
              <a:t>г.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3225" y="3075805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/>
              <a:t>Лекция </a:t>
            </a:r>
            <a:r>
              <a:rPr lang="en-US" sz="1400" dirty="0" smtClean="0"/>
              <a:t>3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50639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Подстановка с нижним ограничением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93318" y="594280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Lower-Bounded </a:t>
            </a:r>
            <a:r>
              <a:rPr lang="en-US" dirty="0" smtClean="0"/>
              <a:t>Wildcards</a:t>
            </a:r>
            <a:endParaRPr lang="ru-RU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778946"/>
            <a:ext cx="1478444" cy="19808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75606"/>
            <a:ext cx="40671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63422"/>
            <a:ext cx="57531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55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Коллекции в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915566"/>
            <a:ext cx="813690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Коллекция – группа объектов, заключенная в объект.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Java Collections</a:t>
            </a:r>
            <a:r>
              <a:rPr lang="ru-RU" sz="1600" dirty="0" smtClean="0"/>
              <a:t> </a:t>
            </a:r>
            <a:r>
              <a:rPr lang="en-US" sz="1600" dirty="0" smtClean="0"/>
              <a:t>Framework </a:t>
            </a:r>
            <a:r>
              <a:rPr lang="ru-RU" sz="1600" dirty="0" smtClean="0"/>
              <a:t>– набор классов в </a:t>
            </a:r>
            <a:r>
              <a:rPr lang="en-US" sz="1600" dirty="0" err="1" smtClean="0"/>
              <a:t>java.util</a:t>
            </a:r>
            <a:r>
              <a:rPr lang="ru-RU" sz="1600" dirty="0" smtClean="0"/>
              <a:t> для хранения коллекций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Выделяют четыре главных интерфейса в </a:t>
            </a:r>
            <a:r>
              <a:rPr lang="en-US" sz="1600" dirty="0" smtClean="0"/>
              <a:t>Java </a:t>
            </a:r>
            <a:r>
              <a:rPr lang="en-US" sz="1600" dirty="0"/>
              <a:t>Collections Framework</a:t>
            </a:r>
            <a:endParaRPr lang="ru-RU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83718"/>
            <a:ext cx="41719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04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Коллекции в </a:t>
            </a:r>
            <a:r>
              <a:rPr lang="en-US" dirty="0" smtClean="0"/>
              <a:t>Java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627534"/>
            <a:ext cx="41719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1995686"/>
            <a:ext cx="74878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List – </a:t>
            </a:r>
            <a:r>
              <a:rPr lang="ru-RU" sz="1400" dirty="0" smtClean="0"/>
              <a:t>сортированная коллекция допускающая дубликаты. Допускает доступ по индексу</a:t>
            </a:r>
          </a:p>
          <a:p>
            <a:r>
              <a:rPr lang="en-US" sz="1400" dirty="0" smtClean="0"/>
              <a:t>Set – </a:t>
            </a:r>
            <a:r>
              <a:rPr lang="ru-RU" sz="1400" dirty="0" smtClean="0"/>
              <a:t>не допускает дубликаты</a:t>
            </a:r>
          </a:p>
          <a:p>
            <a:r>
              <a:rPr lang="en-US" sz="1400" dirty="0" smtClean="0"/>
              <a:t>Queue – </a:t>
            </a:r>
            <a:r>
              <a:rPr lang="ru-RU" sz="1400" dirty="0" smtClean="0"/>
              <a:t>реализует доступ до элементов в специфическом порядке. </a:t>
            </a:r>
            <a:r>
              <a:rPr lang="en-US" sz="1400" dirty="0" smtClean="0"/>
              <a:t>FIFO/LIFO</a:t>
            </a:r>
          </a:p>
          <a:p>
            <a:r>
              <a:rPr lang="en-US" sz="1400" dirty="0" smtClean="0"/>
              <a:t>Map – </a:t>
            </a:r>
            <a:r>
              <a:rPr lang="ru-RU" sz="1400" dirty="0" smtClean="0"/>
              <a:t>хранит элемент привязанный к ключу. Ключ не допускает дубликата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40396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Коллекции в </a:t>
            </a:r>
            <a:r>
              <a:rPr lang="en-US" dirty="0" smtClean="0"/>
              <a:t>Java</a:t>
            </a:r>
            <a:r>
              <a:rPr lang="ru-RU" dirty="0" smtClean="0"/>
              <a:t>. </a:t>
            </a:r>
            <a:r>
              <a:rPr lang="en-US" dirty="0" smtClean="0"/>
              <a:t>List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699542"/>
            <a:ext cx="7487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List – </a:t>
            </a:r>
            <a:r>
              <a:rPr lang="ru-RU" sz="1400" dirty="0" smtClean="0"/>
              <a:t>сортированная коллекция допускающая дубликаты. Допускает доступ по индексу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36" y="1131590"/>
            <a:ext cx="29622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2234" y="1923678"/>
            <a:ext cx="86822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ArrayList</a:t>
            </a:r>
            <a:r>
              <a:rPr lang="en-US" sz="1600" dirty="0" smtClean="0"/>
              <a:t> – </a:t>
            </a:r>
            <a:r>
              <a:rPr lang="ru-RU" sz="1600" dirty="0" smtClean="0"/>
              <a:t>изменяющий размер массив. </a:t>
            </a:r>
          </a:p>
          <a:p>
            <a:r>
              <a:rPr lang="ru-RU" sz="1600" dirty="0" smtClean="0"/>
              <a:t>Получение элемента за константное время. </a:t>
            </a:r>
          </a:p>
          <a:p>
            <a:r>
              <a:rPr lang="ru-RU" sz="1600" dirty="0" smtClean="0"/>
              <a:t>Добавление / удаление не константное время.</a:t>
            </a:r>
            <a:endParaRPr lang="en-US" sz="1600" dirty="0" smtClean="0"/>
          </a:p>
          <a:p>
            <a:endParaRPr lang="ru-RU" sz="1600" dirty="0" smtClean="0"/>
          </a:p>
          <a:p>
            <a:r>
              <a:rPr lang="en-US" sz="1600" b="1" dirty="0" err="1" smtClean="0"/>
              <a:t>LinkedList</a:t>
            </a:r>
            <a:r>
              <a:rPr lang="ru-RU" sz="1600" dirty="0" smtClean="0"/>
              <a:t> – реализует </a:t>
            </a:r>
            <a:r>
              <a:rPr lang="en-US" sz="1600" dirty="0"/>
              <a:t>List </a:t>
            </a:r>
            <a:r>
              <a:rPr lang="ru-RU" sz="1600" dirty="0" smtClean="0"/>
              <a:t>и </a:t>
            </a:r>
            <a:r>
              <a:rPr lang="en-US" sz="1600" dirty="0" smtClean="0"/>
              <a:t>Queue</a:t>
            </a:r>
            <a:r>
              <a:rPr lang="ru-RU" sz="1600" dirty="0" smtClean="0"/>
              <a:t>. </a:t>
            </a:r>
          </a:p>
          <a:p>
            <a:r>
              <a:rPr lang="ru-RU" sz="1600" dirty="0" smtClean="0"/>
              <a:t>Получение/Добавление/удаление из начала и конца коллекции происходит за константное время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93427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Коллекции в </a:t>
            </a:r>
            <a:r>
              <a:rPr lang="en-US" dirty="0" smtClean="0"/>
              <a:t>Java</a:t>
            </a:r>
            <a:r>
              <a:rPr lang="ru-RU" dirty="0" smtClean="0"/>
              <a:t>. </a:t>
            </a:r>
            <a:r>
              <a:rPr lang="en-US" dirty="0" smtClean="0"/>
              <a:t>List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699542"/>
            <a:ext cx="7487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List – </a:t>
            </a:r>
            <a:r>
              <a:rPr lang="ru-RU" sz="1400" dirty="0" smtClean="0"/>
              <a:t>сортированная коллекция допускающая дубликаты. Допускает доступ по индексу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36" y="1131590"/>
            <a:ext cx="29622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51670"/>
            <a:ext cx="58864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447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Коллекции в </a:t>
            </a:r>
            <a:r>
              <a:rPr lang="en-US" dirty="0" smtClean="0"/>
              <a:t>Java</a:t>
            </a:r>
            <a:r>
              <a:rPr lang="ru-RU" dirty="0" smtClean="0"/>
              <a:t>. </a:t>
            </a:r>
            <a:r>
              <a:rPr lang="en-US" dirty="0" smtClean="0"/>
              <a:t>Set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699542"/>
            <a:ext cx="4609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Set – </a:t>
            </a:r>
            <a:r>
              <a:rPr lang="ru-RU" sz="1400" dirty="0"/>
              <a:t>не допускает </a:t>
            </a:r>
            <a:r>
              <a:rPr lang="ru-RU" sz="1400" dirty="0" smtClean="0"/>
              <a:t>дубликаты</a:t>
            </a:r>
            <a:r>
              <a:rPr lang="en-US" sz="1400" dirty="0" smtClean="0"/>
              <a:t>, </a:t>
            </a:r>
            <a:r>
              <a:rPr lang="ru-RU" sz="1400" dirty="0" smtClean="0"/>
              <a:t>нет порядка хранения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408" y="2548880"/>
            <a:ext cx="868225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HashSet</a:t>
            </a:r>
            <a:r>
              <a:rPr lang="en-US" sz="1600" dirty="0" smtClean="0"/>
              <a:t> – </a:t>
            </a:r>
            <a:r>
              <a:rPr lang="ru-RU" sz="1600" dirty="0" smtClean="0"/>
              <a:t>хранит элементы по </a:t>
            </a:r>
            <a:r>
              <a:rPr lang="en-US" sz="1600" dirty="0" err="1" smtClean="0"/>
              <a:t>hashCode</a:t>
            </a:r>
            <a:r>
              <a:rPr lang="en-US" sz="1600" dirty="0" smtClean="0"/>
              <a:t>()</a:t>
            </a:r>
          </a:p>
          <a:p>
            <a:r>
              <a:rPr lang="ru-RU" sz="1600" dirty="0" smtClean="0"/>
              <a:t>Добавление и Получение элемента за константное время. </a:t>
            </a:r>
          </a:p>
          <a:p>
            <a:endParaRPr lang="ru-RU" sz="1600" dirty="0" smtClean="0"/>
          </a:p>
          <a:p>
            <a:r>
              <a:rPr lang="en-US" sz="1600" b="1" dirty="0" err="1" smtClean="0"/>
              <a:t>TreeSet</a:t>
            </a:r>
            <a:r>
              <a:rPr lang="ru-RU" sz="1600" dirty="0" smtClean="0"/>
              <a:t> (реализует интерфейс </a:t>
            </a:r>
            <a:r>
              <a:rPr lang="en-US" sz="1600" b="1" dirty="0" err="1" smtClean="0"/>
              <a:t>NavigableSet</a:t>
            </a:r>
            <a:r>
              <a:rPr lang="en-US" sz="1600" i="1" dirty="0" smtClean="0"/>
              <a:t> </a:t>
            </a:r>
            <a:r>
              <a:rPr lang="ru-RU" sz="1600" dirty="0" smtClean="0"/>
              <a:t>) – добавлена сортировка</a:t>
            </a:r>
          </a:p>
          <a:p>
            <a:r>
              <a:rPr lang="ru-RU" sz="1600" dirty="0" smtClean="0"/>
              <a:t>Хранение элементов в определенном порядке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681110"/>
            <a:ext cx="32385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744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Коллекции в </a:t>
            </a:r>
            <a:r>
              <a:rPr lang="en-US" dirty="0" smtClean="0"/>
              <a:t>Java</a:t>
            </a:r>
            <a:r>
              <a:rPr lang="ru-RU" dirty="0" smtClean="0"/>
              <a:t>. </a:t>
            </a:r>
            <a:r>
              <a:rPr lang="en-US" dirty="0" smtClean="0"/>
              <a:t>Set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507854"/>
            <a:ext cx="33909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51670"/>
            <a:ext cx="59055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51520" y="843558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TreeSet</a:t>
            </a:r>
            <a:r>
              <a:rPr lang="ru-RU" dirty="0"/>
              <a:t> (реализует интерфейс </a:t>
            </a:r>
            <a:r>
              <a:rPr lang="en-US" b="1" dirty="0" err="1"/>
              <a:t>NavigableSet</a:t>
            </a:r>
            <a:r>
              <a:rPr lang="en-US" i="1" dirty="0"/>
              <a:t> </a:t>
            </a:r>
            <a:r>
              <a:rPr lang="ru-RU" dirty="0"/>
              <a:t>) – добавлена сортировка</a:t>
            </a:r>
          </a:p>
          <a:p>
            <a:r>
              <a:rPr lang="ru-RU" dirty="0"/>
              <a:t>Хранение элементов в определенном порядке</a:t>
            </a:r>
          </a:p>
        </p:txBody>
      </p:sp>
    </p:spTree>
    <p:extLst>
      <p:ext uri="{BB962C8B-B14F-4D97-AF65-F5344CB8AC3E}">
        <p14:creationId xmlns:p14="http://schemas.microsoft.com/office/powerpoint/2010/main" val="65625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Коллекции в </a:t>
            </a:r>
            <a:r>
              <a:rPr lang="en-US" dirty="0" smtClean="0"/>
              <a:t>Java</a:t>
            </a:r>
            <a:r>
              <a:rPr lang="ru-RU" dirty="0" smtClean="0"/>
              <a:t>. </a:t>
            </a:r>
            <a:r>
              <a:rPr lang="en-US" dirty="0" smtClean="0"/>
              <a:t>Queue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843558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Queue</a:t>
            </a:r>
            <a:r>
              <a:rPr lang="en-US" dirty="0" smtClean="0"/>
              <a:t> - </a:t>
            </a:r>
            <a:r>
              <a:rPr lang="ru-RU" dirty="0"/>
              <a:t>реализует доступ до элементов в специфическом порядке. </a:t>
            </a:r>
            <a:r>
              <a:rPr lang="en-US" dirty="0"/>
              <a:t>FIFO/LIFO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489889"/>
            <a:ext cx="31146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82234" y="2571750"/>
            <a:ext cx="86822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LinkedList</a:t>
            </a:r>
            <a:r>
              <a:rPr lang="ru-RU" sz="1600" dirty="0" smtClean="0"/>
              <a:t> </a:t>
            </a:r>
            <a:r>
              <a:rPr lang="ru-RU" sz="1600" dirty="0" smtClean="0"/>
              <a:t>– реализует </a:t>
            </a:r>
            <a:r>
              <a:rPr lang="en-US" sz="1600" dirty="0"/>
              <a:t>List </a:t>
            </a:r>
            <a:r>
              <a:rPr lang="ru-RU" sz="1600" dirty="0" smtClean="0"/>
              <a:t>и </a:t>
            </a:r>
            <a:r>
              <a:rPr lang="en-US" sz="1600" dirty="0" smtClean="0"/>
              <a:t>Queue</a:t>
            </a:r>
            <a:r>
              <a:rPr lang="ru-RU" sz="1600" dirty="0" smtClean="0"/>
              <a:t>. </a:t>
            </a:r>
          </a:p>
          <a:p>
            <a:r>
              <a:rPr lang="ru-RU" sz="1600" dirty="0" smtClean="0"/>
              <a:t>Получение/Добавление/удаление из начала и конца коллекции происходит за константное </a:t>
            </a:r>
            <a:r>
              <a:rPr lang="ru-RU" sz="1600" dirty="0" smtClean="0"/>
              <a:t>время</a:t>
            </a:r>
            <a:endParaRPr lang="en-US" sz="1600" dirty="0" smtClean="0"/>
          </a:p>
          <a:p>
            <a:r>
              <a:rPr lang="en-US" sz="1600" b="1" dirty="0" err="1" smtClean="0"/>
              <a:t>ArrayDeque</a:t>
            </a:r>
            <a:r>
              <a:rPr lang="en-US" sz="1600" dirty="0" smtClean="0"/>
              <a:t> – </a:t>
            </a:r>
            <a:r>
              <a:rPr lang="ru-RU" sz="1600" dirty="0" smtClean="0"/>
              <a:t>более эффективная «двойная» очередь.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01784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Коллекции в </a:t>
            </a:r>
            <a:r>
              <a:rPr lang="en-US" dirty="0" smtClean="0"/>
              <a:t>Java</a:t>
            </a:r>
            <a:r>
              <a:rPr lang="ru-RU" dirty="0" smtClean="0"/>
              <a:t>. </a:t>
            </a:r>
            <a:r>
              <a:rPr lang="en-US" dirty="0" smtClean="0"/>
              <a:t>Queue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843558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Queue</a:t>
            </a:r>
            <a:r>
              <a:rPr lang="en-US" dirty="0" smtClean="0"/>
              <a:t> - </a:t>
            </a:r>
            <a:r>
              <a:rPr lang="ru-RU" dirty="0"/>
              <a:t>реализует доступ до элементов в специфическом порядке. </a:t>
            </a:r>
            <a:r>
              <a:rPr lang="en-US" dirty="0"/>
              <a:t>FIFO/LIFO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851670"/>
            <a:ext cx="436245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7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Коллекции в </a:t>
            </a:r>
            <a:r>
              <a:rPr lang="en-US" dirty="0" smtClean="0"/>
              <a:t>Java</a:t>
            </a:r>
            <a:r>
              <a:rPr lang="ru-RU" dirty="0" smtClean="0"/>
              <a:t>. </a:t>
            </a:r>
            <a:r>
              <a:rPr lang="en-US" dirty="0" smtClean="0"/>
              <a:t>Map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843558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Map</a:t>
            </a:r>
            <a:r>
              <a:rPr lang="en-US" dirty="0"/>
              <a:t> – </a:t>
            </a:r>
            <a:r>
              <a:rPr lang="ru-RU" dirty="0"/>
              <a:t>хранит элемент привязанный к ключу. Ключ не допускает д</a:t>
            </a:r>
            <a:r>
              <a:rPr lang="ru-RU" dirty="0" smtClean="0"/>
              <a:t>убликата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491630"/>
            <a:ext cx="200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5420" y="3075806"/>
            <a:ext cx="868225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HashMap</a:t>
            </a:r>
            <a:r>
              <a:rPr lang="ru-RU" sz="1600" dirty="0" smtClean="0"/>
              <a:t> </a:t>
            </a:r>
            <a:r>
              <a:rPr lang="ru-RU" sz="1600" dirty="0" smtClean="0"/>
              <a:t>– хранение ключей в </a:t>
            </a:r>
            <a:r>
              <a:rPr lang="en-US" sz="1600" dirty="0" smtClean="0"/>
              <a:t>hash table</a:t>
            </a:r>
            <a:r>
              <a:rPr lang="ru-RU" sz="1600" dirty="0" smtClean="0"/>
              <a:t>, эффективное получение и добавление элемента по </a:t>
            </a:r>
            <a:r>
              <a:rPr lang="en-US" sz="1600" dirty="0" err="1" smtClean="0"/>
              <a:t>hashCode</a:t>
            </a:r>
            <a:r>
              <a:rPr lang="en-US" sz="1600" dirty="0" smtClean="0"/>
              <a:t>(). </a:t>
            </a:r>
            <a:r>
              <a:rPr lang="ru-RU" sz="1600" dirty="0" smtClean="0"/>
              <a:t>Минус – нет порядка </a:t>
            </a:r>
            <a:r>
              <a:rPr lang="ru-RU" sz="1600" dirty="0" err="1" smtClean="0"/>
              <a:t>добавлнеия</a:t>
            </a:r>
            <a:endParaRPr lang="ru-RU" sz="1600" dirty="0" smtClean="0"/>
          </a:p>
          <a:p>
            <a:r>
              <a:rPr lang="en-US" sz="1600" b="1" dirty="0" err="1" smtClean="0"/>
              <a:t>LinkedHashMap</a:t>
            </a:r>
            <a:r>
              <a:rPr lang="ru-RU" sz="1600" dirty="0"/>
              <a:t> </a:t>
            </a:r>
            <a:r>
              <a:rPr lang="en-US" sz="1600" dirty="0" smtClean="0"/>
              <a:t>– </a:t>
            </a:r>
            <a:r>
              <a:rPr lang="en-US" sz="1600" dirty="0" err="1" smtClean="0"/>
              <a:t>HashMap</a:t>
            </a:r>
            <a:r>
              <a:rPr lang="ru-RU" sz="1600" dirty="0" smtClean="0"/>
              <a:t> + порядок добавления</a:t>
            </a:r>
          </a:p>
          <a:p>
            <a:r>
              <a:rPr lang="en-US" sz="1600" b="1" dirty="0" err="1" smtClean="0"/>
              <a:t>TreeMap</a:t>
            </a:r>
            <a:r>
              <a:rPr lang="ru-RU" sz="1600" dirty="0" smtClean="0"/>
              <a:t> – позволяет делать сортировку ключей</a:t>
            </a:r>
          </a:p>
          <a:p>
            <a:endParaRPr lang="ru-RU" sz="16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97" y="1396380"/>
            <a:ext cx="41719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87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Обобщенные типы </a:t>
            </a:r>
            <a:r>
              <a:rPr lang="en-US" dirty="0" smtClean="0"/>
              <a:t>(Generics)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71550"/>
            <a:ext cx="558165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88444"/>
            <a:ext cx="50101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91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Коллекции в </a:t>
            </a:r>
            <a:r>
              <a:rPr lang="en-US" dirty="0" smtClean="0"/>
              <a:t>Java</a:t>
            </a:r>
            <a:r>
              <a:rPr lang="ru-RU" dirty="0" smtClean="0"/>
              <a:t>. </a:t>
            </a:r>
            <a:r>
              <a:rPr lang="en-US" dirty="0" smtClean="0"/>
              <a:t>Map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627534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Map</a:t>
            </a:r>
            <a:r>
              <a:rPr lang="en-US" dirty="0"/>
              <a:t> – </a:t>
            </a:r>
            <a:r>
              <a:rPr lang="ru-RU" dirty="0"/>
              <a:t>хранит элемент привязанный к ключу. Ключ не допускает д</a:t>
            </a:r>
            <a:r>
              <a:rPr lang="ru-RU" dirty="0" smtClean="0"/>
              <a:t>убликата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59582"/>
            <a:ext cx="5585240" cy="3555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70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Коллекции в </a:t>
            </a:r>
            <a:r>
              <a:rPr lang="en-US" dirty="0" smtClean="0"/>
              <a:t>Java</a:t>
            </a:r>
            <a:r>
              <a:rPr lang="ru-RU" dirty="0" smtClean="0"/>
              <a:t>. </a:t>
            </a:r>
            <a:r>
              <a:rPr lang="ru-RU" dirty="0" smtClean="0"/>
              <a:t>Сравнение</a:t>
            </a:r>
            <a:endParaRPr lang="ru-RU" dirty="0"/>
          </a:p>
        </p:txBody>
      </p:sp>
      <p:pic>
        <p:nvPicPr>
          <p:cNvPr id="5124" name="Picture 4" descr="https://lh6.googleusercontent.com/F3CXgsQYDMNkZwjQSyk-KURXFW13qxhmbigpLngq6kNGjgviqVV1CWQzWFu1tecyWeDrZ2hQlgom2eWQcopYw46GCfaSzl2Y3i7VUDrPXX7jT10IqoiR8ar-8hvan0dMwCwR5Ru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99542"/>
            <a:ext cx="6838950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59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Коллекции в </a:t>
            </a:r>
            <a:r>
              <a:rPr lang="en-US" dirty="0" smtClean="0"/>
              <a:t>Java</a:t>
            </a:r>
            <a:r>
              <a:rPr lang="ru-RU" dirty="0" smtClean="0"/>
              <a:t>. </a:t>
            </a:r>
            <a:r>
              <a:rPr lang="ru-RU" dirty="0" smtClean="0"/>
              <a:t>Сравнение</a:t>
            </a:r>
            <a:endParaRPr lang="ru-RU" dirty="0"/>
          </a:p>
        </p:txBody>
      </p:sp>
      <p:pic>
        <p:nvPicPr>
          <p:cNvPr id="6148" name="Picture 4" descr="https://lh6.googleusercontent.com/AuEFLEadaC8ibvy14haN0gGUVbaOrnp4CAxi_jlEjfWwZdufAMzpdlFDSweKgVylfIq7oWGGqifdnzcV-7O4xmf7fOaKKu_iSE-gSqLeJclE778XS1O97OUQ1eXZH0hB0TDCn2Z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699542"/>
            <a:ext cx="5902846" cy="403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15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Сортировка коллекций. </a:t>
            </a:r>
            <a:r>
              <a:rPr lang="en-US" dirty="0" smtClean="0"/>
              <a:t>Comparator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/>
              <a:t>Comparable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32994" y="627534"/>
            <a:ext cx="84434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Что значит порядок сортировки в </a:t>
            </a:r>
            <a:r>
              <a:rPr lang="en-US" sz="1400" dirty="0" err="1"/>
              <a:t>TreeSet</a:t>
            </a:r>
            <a:r>
              <a:rPr lang="en-US" sz="1400" dirty="0"/>
              <a:t> </a:t>
            </a:r>
            <a:r>
              <a:rPr lang="ru-RU" sz="1400" dirty="0" smtClean="0"/>
              <a:t>и </a:t>
            </a:r>
            <a:r>
              <a:rPr lang="en-US" sz="1400" dirty="0" err="1" smtClean="0"/>
              <a:t>TreeMap</a:t>
            </a:r>
            <a:r>
              <a:rPr lang="ru-RU" sz="1400" dirty="0" smtClean="0"/>
              <a:t>?</a:t>
            </a:r>
          </a:p>
          <a:p>
            <a:endParaRPr lang="ru-RU" sz="1400" dirty="0" smtClean="0"/>
          </a:p>
          <a:p>
            <a:r>
              <a:rPr lang="ru-RU" sz="1400" dirty="0" smtClean="0"/>
              <a:t>Если число – по возрастанию</a:t>
            </a:r>
          </a:p>
          <a:p>
            <a:r>
              <a:rPr lang="ru-RU" sz="1400" dirty="0" smtClean="0"/>
              <a:t>Если строка – «естественная» сортировка строк</a:t>
            </a:r>
          </a:p>
          <a:p>
            <a:endParaRPr lang="ru-RU" sz="1400" dirty="0" smtClean="0"/>
          </a:p>
          <a:p>
            <a:r>
              <a:rPr lang="ru-RU" sz="1400" dirty="0" smtClean="0"/>
              <a:t>А как сортировать сложный объект, состоящий из нескольких полей? 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11366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коллекций. </a:t>
            </a:r>
            <a:r>
              <a:rPr lang="en-US" dirty="0"/>
              <a:t>Comparator </a:t>
            </a:r>
            <a:r>
              <a:rPr lang="ru-RU" dirty="0"/>
              <a:t>и</a:t>
            </a:r>
            <a:r>
              <a:rPr lang="en-US" dirty="0"/>
              <a:t> Comparable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32994" y="627534"/>
            <a:ext cx="84434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Что значит порядок сортировки в </a:t>
            </a:r>
            <a:r>
              <a:rPr lang="en-US" sz="1400" dirty="0" err="1"/>
              <a:t>TreeSet</a:t>
            </a:r>
            <a:r>
              <a:rPr lang="en-US" sz="1400" dirty="0"/>
              <a:t> </a:t>
            </a:r>
            <a:r>
              <a:rPr lang="ru-RU" sz="1400" dirty="0" smtClean="0"/>
              <a:t>и </a:t>
            </a:r>
            <a:r>
              <a:rPr lang="en-US" sz="1400" dirty="0" err="1" smtClean="0"/>
              <a:t>TreeMap</a:t>
            </a:r>
            <a:r>
              <a:rPr lang="ru-RU" sz="1400" dirty="0" smtClean="0"/>
              <a:t>?</a:t>
            </a:r>
          </a:p>
          <a:p>
            <a:endParaRPr lang="ru-RU" sz="1400" dirty="0" smtClean="0"/>
          </a:p>
          <a:p>
            <a:r>
              <a:rPr lang="ru-RU" sz="1400" dirty="0" smtClean="0"/>
              <a:t>Если число – по возрастанию</a:t>
            </a:r>
          </a:p>
          <a:p>
            <a:r>
              <a:rPr lang="ru-RU" sz="1400" dirty="0" smtClean="0"/>
              <a:t>Если строка – «естественная» сортировка строк</a:t>
            </a:r>
          </a:p>
          <a:p>
            <a:endParaRPr lang="ru-RU" sz="1400" dirty="0" smtClean="0"/>
          </a:p>
          <a:p>
            <a:r>
              <a:rPr lang="ru-RU" sz="1400" dirty="0"/>
              <a:t>А как сортировать сложный объект, состоящий из нескольких полей? </a:t>
            </a:r>
          </a:p>
          <a:p>
            <a:endParaRPr lang="ru-RU" sz="1400" dirty="0"/>
          </a:p>
          <a:p>
            <a:r>
              <a:rPr lang="ru-RU" sz="1400" dirty="0" smtClean="0"/>
              <a:t>нужно задать правило, по которому один объект будет считаться «больше», а другой «меньше»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97458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Comparable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23478"/>
            <a:ext cx="2466975" cy="657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31" y="1059582"/>
            <a:ext cx="35528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64" y="2067694"/>
            <a:ext cx="463867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987574"/>
            <a:ext cx="35128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-1 – текущий объект меньше </a:t>
            </a:r>
            <a:r>
              <a:rPr lang="en-US" dirty="0" smtClean="0"/>
              <a:t>T</a:t>
            </a:r>
          </a:p>
          <a:p>
            <a:r>
              <a:rPr lang="en-US" dirty="0" smtClean="0"/>
              <a:t>0 </a:t>
            </a:r>
            <a:r>
              <a:rPr lang="ru-RU" dirty="0" smtClean="0"/>
              <a:t>– </a:t>
            </a:r>
            <a:r>
              <a:rPr lang="ru-RU" dirty="0"/>
              <a:t>текущий объект </a:t>
            </a:r>
            <a:r>
              <a:rPr lang="ru-RU" dirty="0" smtClean="0"/>
              <a:t>равен </a:t>
            </a:r>
            <a:r>
              <a:rPr lang="en-US" dirty="0" smtClean="0"/>
              <a:t>T</a:t>
            </a:r>
            <a:endParaRPr lang="ru-RU" dirty="0" smtClean="0"/>
          </a:p>
          <a:p>
            <a:r>
              <a:rPr lang="ru-RU" dirty="0" smtClean="0"/>
              <a:t>+1 </a:t>
            </a:r>
            <a:r>
              <a:rPr lang="ru-RU" dirty="0"/>
              <a:t>– текущий объект </a:t>
            </a:r>
            <a:r>
              <a:rPr lang="ru-RU" dirty="0" smtClean="0"/>
              <a:t>больше </a:t>
            </a:r>
            <a:r>
              <a:rPr lang="en-US" dirty="0"/>
              <a:t>T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561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Comparable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23478"/>
            <a:ext cx="2466975" cy="657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987574"/>
            <a:ext cx="35128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-1 – текущий объект меньше </a:t>
            </a:r>
            <a:r>
              <a:rPr lang="en-US" dirty="0" smtClean="0"/>
              <a:t>T</a:t>
            </a:r>
          </a:p>
          <a:p>
            <a:r>
              <a:rPr lang="en-US" dirty="0" smtClean="0"/>
              <a:t>0 </a:t>
            </a:r>
            <a:r>
              <a:rPr lang="ru-RU" dirty="0" smtClean="0"/>
              <a:t>– </a:t>
            </a:r>
            <a:r>
              <a:rPr lang="ru-RU" dirty="0"/>
              <a:t>текущий объект </a:t>
            </a:r>
            <a:r>
              <a:rPr lang="ru-RU" dirty="0" smtClean="0"/>
              <a:t>равен </a:t>
            </a:r>
            <a:r>
              <a:rPr lang="en-US" dirty="0" smtClean="0"/>
              <a:t>T</a:t>
            </a:r>
            <a:endParaRPr lang="ru-RU" dirty="0" smtClean="0"/>
          </a:p>
          <a:p>
            <a:r>
              <a:rPr lang="ru-RU" dirty="0" smtClean="0"/>
              <a:t>+1 </a:t>
            </a:r>
            <a:r>
              <a:rPr lang="ru-RU" dirty="0"/>
              <a:t>– текущий объект </a:t>
            </a:r>
            <a:r>
              <a:rPr lang="ru-RU" dirty="0" smtClean="0"/>
              <a:t>больше </a:t>
            </a:r>
            <a:r>
              <a:rPr lang="en-US" dirty="0"/>
              <a:t>T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9" y="1635646"/>
            <a:ext cx="45815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71" y="3268122"/>
            <a:ext cx="37909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83968" y="4501192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Какие минусы использования </a:t>
            </a:r>
            <a:r>
              <a:rPr lang="en-US" sz="1400" dirty="0" smtClean="0"/>
              <a:t>Comparable</a:t>
            </a:r>
            <a:r>
              <a:rPr lang="ru-RU" sz="1400" dirty="0" smtClean="0"/>
              <a:t>?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36213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Comparable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771550"/>
            <a:ext cx="6480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Какие минусы использования </a:t>
            </a:r>
            <a:r>
              <a:rPr lang="en-US" sz="1400" dirty="0" smtClean="0"/>
              <a:t>Comparable</a:t>
            </a:r>
            <a:r>
              <a:rPr lang="ru-RU" sz="14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Объект исторически не имплементирует </a:t>
            </a:r>
            <a:r>
              <a:rPr lang="en-US" sz="1400" dirty="0" smtClean="0"/>
              <a:t>Comparable</a:t>
            </a:r>
            <a:endParaRPr lang="ru-RU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Нужно сравнивать объекты по разному, в разное время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48927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Comparator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283968" y="411510"/>
            <a:ext cx="37240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@FunctionalInterface</a:t>
            </a:r>
            <a:endParaRPr lang="ru-RU" b="1" dirty="0" smtClean="0"/>
          </a:p>
          <a:p>
            <a:r>
              <a:rPr lang="en-US" b="1" dirty="0" smtClean="0"/>
              <a:t>public </a:t>
            </a:r>
            <a:r>
              <a:rPr lang="en-US" b="1" dirty="0"/>
              <a:t>interface </a:t>
            </a:r>
            <a:r>
              <a:rPr lang="en-US" dirty="0"/>
              <a:t>Comparator&lt;</a:t>
            </a:r>
            <a:r>
              <a:rPr lang="en-US" dirty="0"/>
              <a:t>T</a:t>
            </a:r>
            <a:r>
              <a:rPr lang="en-US" dirty="0"/>
              <a:t>&gt; </a:t>
            </a:r>
            <a:r>
              <a:rPr lang="en-US" dirty="0" smtClean="0"/>
              <a:t>{</a:t>
            </a:r>
            <a:endParaRPr lang="ru-RU" dirty="0" smtClean="0"/>
          </a:p>
          <a:p>
            <a:r>
              <a:rPr lang="fr-FR" b="1" dirty="0" smtClean="0"/>
              <a:t>    int </a:t>
            </a:r>
            <a:r>
              <a:rPr lang="fr-FR" dirty="0"/>
              <a:t>compare(</a:t>
            </a:r>
            <a:r>
              <a:rPr lang="fr-FR" dirty="0"/>
              <a:t>T </a:t>
            </a:r>
            <a:r>
              <a:rPr lang="fr-FR" dirty="0"/>
              <a:t>o1, </a:t>
            </a:r>
            <a:r>
              <a:rPr lang="fr-FR" dirty="0"/>
              <a:t>T </a:t>
            </a:r>
            <a:r>
              <a:rPr lang="fr-FR" dirty="0"/>
              <a:t>o2);</a:t>
            </a:r>
            <a:endParaRPr lang="en-US" dirty="0" smtClean="0"/>
          </a:p>
          <a:p>
            <a:r>
              <a:rPr lang="en-US" dirty="0" smtClean="0"/>
              <a:t>}</a:t>
            </a:r>
            <a:endParaRPr lang="ru-RU" dirty="0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51670"/>
            <a:ext cx="47148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76056" y="2499742"/>
            <a:ext cx="2787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Создание интерфейса!?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5" idx="1"/>
          </p:cNvCxnSpPr>
          <p:nvPr/>
        </p:nvCxnSpPr>
        <p:spPr>
          <a:xfrm flipH="1" flipV="1">
            <a:off x="4427984" y="2571750"/>
            <a:ext cx="648072" cy="112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737745"/>
            <a:ext cx="60579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887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Comparator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283968" y="411510"/>
            <a:ext cx="37240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@FunctionalInterface</a:t>
            </a:r>
            <a:endParaRPr lang="ru-RU" b="1" dirty="0" smtClean="0"/>
          </a:p>
          <a:p>
            <a:r>
              <a:rPr lang="en-US" b="1" dirty="0" smtClean="0"/>
              <a:t>public </a:t>
            </a:r>
            <a:r>
              <a:rPr lang="en-US" b="1" dirty="0"/>
              <a:t>interface </a:t>
            </a:r>
            <a:r>
              <a:rPr lang="en-US" dirty="0"/>
              <a:t>Comparator&lt;</a:t>
            </a:r>
            <a:r>
              <a:rPr lang="en-US" dirty="0"/>
              <a:t>T</a:t>
            </a:r>
            <a:r>
              <a:rPr lang="en-US" dirty="0"/>
              <a:t>&gt; </a:t>
            </a:r>
            <a:r>
              <a:rPr lang="en-US" dirty="0" smtClean="0"/>
              <a:t>{</a:t>
            </a:r>
            <a:endParaRPr lang="ru-RU" dirty="0" smtClean="0"/>
          </a:p>
          <a:p>
            <a:r>
              <a:rPr lang="fr-FR" b="1" dirty="0" smtClean="0"/>
              <a:t>    int </a:t>
            </a:r>
            <a:r>
              <a:rPr lang="fr-FR" dirty="0"/>
              <a:t>compare(</a:t>
            </a:r>
            <a:r>
              <a:rPr lang="fr-FR" dirty="0"/>
              <a:t>T </a:t>
            </a:r>
            <a:r>
              <a:rPr lang="fr-FR" dirty="0"/>
              <a:t>o1, </a:t>
            </a:r>
            <a:r>
              <a:rPr lang="fr-FR" dirty="0"/>
              <a:t>T </a:t>
            </a:r>
            <a:r>
              <a:rPr lang="fr-FR" dirty="0"/>
              <a:t>o2);</a:t>
            </a:r>
            <a:endParaRPr lang="en-US" dirty="0" smtClean="0"/>
          </a:p>
          <a:p>
            <a:r>
              <a:rPr lang="en-US" dirty="0" smtClean="0"/>
              <a:t>}</a:t>
            </a:r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89" y="1594468"/>
            <a:ext cx="59721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571750"/>
            <a:ext cx="61436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778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Обобщенные типы </a:t>
            </a:r>
            <a:r>
              <a:rPr lang="en-US" dirty="0" smtClean="0"/>
              <a:t>(Generics)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9542"/>
            <a:ext cx="29622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28367"/>
            <a:ext cx="38862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155926"/>
            <a:ext cx="33432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45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Comparable </a:t>
            </a:r>
            <a:r>
              <a:rPr lang="en-US" dirty="0" smtClean="0"/>
              <a:t>vs Comparator</a:t>
            </a:r>
            <a:endParaRPr lang="ru-RU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511" y="1419622"/>
            <a:ext cx="61436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8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Reflection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627534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java.lang.reflect</a:t>
            </a:r>
            <a:r>
              <a:rPr lang="en-US" sz="1400" dirty="0"/>
              <a:t> </a:t>
            </a:r>
            <a:endParaRPr lang="ru-RU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63043" y="987574"/>
            <a:ext cx="709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Способ доступа к </a:t>
            </a:r>
            <a:r>
              <a:rPr lang="ru-RU" b="1" dirty="0" smtClean="0"/>
              <a:t>полям , методам и конструкторам </a:t>
            </a:r>
            <a:r>
              <a:rPr lang="ru-RU" dirty="0" smtClean="0"/>
              <a:t>объекта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308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53458"/>
            <a:ext cx="8136904" cy="503238"/>
          </a:xfrm>
        </p:spPr>
        <p:txBody>
          <a:bodyPr>
            <a:normAutofit/>
          </a:bodyPr>
          <a:lstStyle/>
          <a:p>
            <a:r>
              <a:rPr lang="en-US" dirty="0" smtClean="0"/>
              <a:t>Reflection</a:t>
            </a:r>
            <a:endParaRPr lang="ru-RU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71" y="555526"/>
            <a:ext cx="3182261" cy="252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921" y="0"/>
            <a:ext cx="3566145" cy="43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63838"/>
            <a:ext cx="2146500" cy="16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830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Reflection</a:t>
            </a:r>
            <a:r>
              <a:rPr lang="ru-RU" dirty="0" smtClean="0"/>
              <a:t>. </a:t>
            </a:r>
            <a:r>
              <a:rPr lang="en-US" dirty="0"/>
              <a:t>Dynamic Proxy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699542"/>
            <a:ext cx="42573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Логирование вызова метода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Проверка аргументов перед вызовом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Подмена на тестовую реализацию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Реализация отложенного доступа к ресурсам</a:t>
            </a:r>
            <a:endParaRPr lang="ru-RU" sz="1400" dirty="0"/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83918"/>
            <a:ext cx="2638226" cy="615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5602"/>
            <a:ext cx="3750742" cy="5077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24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Аннотации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699542"/>
            <a:ext cx="775026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Метаданные для кода.</a:t>
            </a:r>
          </a:p>
          <a:p>
            <a:endParaRPr lang="ru-RU" dirty="0" smtClean="0"/>
          </a:p>
          <a:p>
            <a:r>
              <a:rPr lang="ru-RU" dirty="0" smtClean="0"/>
              <a:t>Могут </a:t>
            </a:r>
            <a:r>
              <a:rPr lang="ru-RU" dirty="0"/>
              <a:t>быть </a:t>
            </a:r>
            <a:r>
              <a:rPr lang="ru-RU" dirty="0" smtClean="0"/>
              <a:t>аннотированы: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классы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методы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переменные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параметры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пакеты</a:t>
            </a:r>
          </a:p>
          <a:p>
            <a:r>
              <a:rPr lang="ru-RU" dirty="0" smtClean="0"/>
              <a:t>Аннотации попадают в .</a:t>
            </a:r>
            <a:r>
              <a:rPr lang="en-US" dirty="0" smtClean="0"/>
              <a:t>class</a:t>
            </a:r>
            <a:r>
              <a:rPr lang="ru-RU" dirty="0" smtClean="0"/>
              <a:t> файлы при компиляции.</a:t>
            </a:r>
          </a:p>
          <a:p>
            <a:r>
              <a:rPr lang="ru-RU" dirty="0" smtClean="0"/>
              <a:t>Аннотации обрабатываются </a:t>
            </a:r>
            <a:r>
              <a:rPr lang="en-US" dirty="0" smtClean="0"/>
              <a:t>JVM </a:t>
            </a:r>
            <a:r>
              <a:rPr lang="ru-RU" dirty="0" smtClean="0"/>
              <a:t>в процессе выполнения программы, </a:t>
            </a:r>
          </a:p>
          <a:p>
            <a:r>
              <a:rPr lang="ru-RU" dirty="0" smtClean="0"/>
              <a:t>посредством Рефлексии.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91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Аннотации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92279" y="627534"/>
            <a:ext cx="81467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@Override - </a:t>
            </a:r>
            <a:r>
              <a:rPr lang="ru-RU" sz="1200" dirty="0" smtClean="0"/>
              <a:t>говорит о том, что метод переписан</a:t>
            </a:r>
            <a:r>
              <a:rPr lang="en-US" sz="1200" dirty="0" smtClean="0"/>
              <a:t> (</a:t>
            </a:r>
            <a:r>
              <a:rPr lang="en-US" sz="1200" dirty="0"/>
              <a:t>o</a:t>
            </a:r>
            <a:r>
              <a:rPr lang="en-US" sz="1200" dirty="0" smtClean="0"/>
              <a:t>verride). </a:t>
            </a:r>
            <a:endParaRPr lang="ru-RU" sz="1200" dirty="0" smtClean="0"/>
          </a:p>
          <a:p>
            <a:r>
              <a:rPr lang="ru-RU" sz="1200" dirty="0" smtClean="0"/>
              <a:t>Вызовет ошибку компиляции, если метод в родителе исчезнет.</a:t>
            </a:r>
            <a:endParaRPr lang="en-US" sz="1200" dirty="0"/>
          </a:p>
          <a:p>
            <a:endParaRPr lang="ru-RU" sz="1200" dirty="0" smtClean="0"/>
          </a:p>
          <a:p>
            <a:r>
              <a:rPr lang="en-US" sz="1200" dirty="0" smtClean="0"/>
              <a:t>@</a:t>
            </a:r>
            <a:r>
              <a:rPr lang="en-US" sz="1200" dirty="0"/>
              <a:t>Deprecated - </a:t>
            </a:r>
            <a:r>
              <a:rPr lang="ru-RU" sz="1200" dirty="0" smtClean="0"/>
              <a:t>Предупреждение разработчику, что метод будет удален.</a:t>
            </a:r>
            <a:endParaRPr lang="en-US" sz="1200" dirty="0"/>
          </a:p>
          <a:p>
            <a:endParaRPr lang="ru-RU" sz="1200" dirty="0" smtClean="0"/>
          </a:p>
          <a:p>
            <a:r>
              <a:rPr lang="en-US" sz="1200" dirty="0" smtClean="0"/>
              <a:t>@</a:t>
            </a:r>
            <a:r>
              <a:rPr lang="en-US" sz="1200" dirty="0"/>
              <a:t>SuppressWarnings </a:t>
            </a:r>
            <a:r>
              <a:rPr lang="en-US" sz="1200" dirty="0" smtClean="0"/>
              <a:t>-</a:t>
            </a:r>
            <a:r>
              <a:rPr lang="ru-RU" sz="1200" dirty="0" smtClean="0"/>
              <a:t> подавление предупреждений компилятора о возможных проблемах в коде</a:t>
            </a:r>
          </a:p>
          <a:p>
            <a:endParaRPr lang="ru-RU" sz="1200" dirty="0"/>
          </a:p>
          <a:p>
            <a:r>
              <a:rPr lang="en-US" sz="1200" dirty="0"/>
              <a:t>@</a:t>
            </a:r>
            <a:r>
              <a:rPr lang="en-US" sz="1200" dirty="0" smtClean="0"/>
              <a:t>FunctionalInterface</a:t>
            </a:r>
            <a:r>
              <a:rPr lang="ru-RU" sz="1200" dirty="0" smtClean="0"/>
              <a:t> – объявление </a:t>
            </a:r>
            <a:r>
              <a:rPr lang="ru-RU" sz="1200" dirty="0" err="1" smtClean="0"/>
              <a:t>функ</a:t>
            </a:r>
            <a:r>
              <a:rPr lang="ru-RU" sz="1200" dirty="0" smtClean="0"/>
              <a:t>. интерфейсом. Добавления еще абстрактного одного метода вызовет </a:t>
            </a:r>
          </a:p>
          <a:p>
            <a:r>
              <a:rPr lang="ru-RU" sz="1200" dirty="0" smtClean="0"/>
              <a:t>ошибку компиляции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0028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Аннотации</a:t>
            </a:r>
            <a:endParaRPr lang="ru-RU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71550"/>
            <a:ext cx="6200775" cy="847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7654"/>
            <a:ext cx="8259465" cy="23797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99942"/>
            <a:ext cx="5467350" cy="590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58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Аннотации</a:t>
            </a:r>
            <a:endParaRPr lang="ru-RU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88484"/>
            <a:ext cx="6755082" cy="438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147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дальше? </a:t>
            </a:r>
            <a:r>
              <a:rPr lang="en-US" dirty="0"/>
              <a:t>Oracle Certification Program</a:t>
            </a:r>
            <a:endParaRPr lang="ru-RU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996" y="2743840"/>
            <a:ext cx="5400600" cy="21491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27534"/>
            <a:ext cx="5291216" cy="19380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74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32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Обобщенные типы в интерфейсах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43558"/>
            <a:ext cx="25146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810531"/>
            <a:ext cx="42291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651870"/>
            <a:ext cx="43719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067694"/>
            <a:ext cx="3257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39752" y="1491630"/>
            <a:ext cx="2739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Что предпочтительнее?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78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Обобщенные типы в методах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15566"/>
            <a:ext cx="31623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7694"/>
            <a:ext cx="47815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52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Ограничения (</a:t>
            </a:r>
            <a:r>
              <a:rPr lang="en-US" dirty="0"/>
              <a:t>Bounds</a:t>
            </a:r>
            <a:r>
              <a:rPr lang="ru-RU" dirty="0" smtClean="0"/>
              <a:t>) и подстановки (</a:t>
            </a:r>
            <a:r>
              <a:rPr lang="en-US" dirty="0"/>
              <a:t>wildcard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9582"/>
            <a:ext cx="25146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059582"/>
            <a:ext cx="43719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59782"/>
            <a:ext cx="601027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41" y="2364854"/>
            <a:ext cx="1478444" cy="19808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60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Подстановка без ограничений (</a:t>
            </a:r>
            <a:r>
              <a:rPr lang="en-US" dirty="0"/>
              <a:t>Unbounded </a:t>
            </a:r>
            <a:r>
              <a:rPr lang="en-US" dirty="0" smtClean="0"/>
              <a:t>Wildcards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203598"/>
            <a:ext cx="35433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732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Подстановка с верхним ограничением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93318" y="594280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Upper-Bounded Wildcards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74" y="1491630"/>
            <a:ext cx="5591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8" y="1891678"/>
            <a:ext cx="4495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10" y="1084488"/>
            <a:ext cx="58388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74" y="2499742"/>
            <a:ext cx="43243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778946"/>
            <a:ext cx="1478444" cy="19808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09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Подстановка с нижним ограничением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93318" y="594280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Lower-Bounded </a:t>
            </a:r>
            <a:r>
              <a:rPr lang="en-US" dirty="0" smtClean="0"/>
              <a:t>Wildcards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31590"/>
            <a:ext cx="60007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059582"/>
            <a:ext cx="1478444" cy="19808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67544" y="4523998"/>
            <a:ext cx="78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ru-RU" dirty="0" smtClean="0"/>
              <a:t>?</a:t>
            </a:r>
            <a:r>
              <a:rPr lang="en-US" dirty="0" smtClean="0"/>
              <a:t>&gt; </a:t>
            </a:r>
            <a:r>
              <a:rPr lang="ru-RU" dirty="0" smtClean="0"/>
              <a:t> и </a:t>
            </a:r>
            <a:r>
              <a:rPr lang="en-US" dirty="0" smtClean="0"/>
              <a:t>&lt;T extend String&gt; </a:t>
            </a:r>
            <a:r>
              <a:rPr lang="ru-RU" dirty="0" smtClean="0"/>
              <a:t>не решают проблемы добавления в коллекцию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942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ibs"/>
</p:tagLst>
</file>

<file path=ppt/theme/theme1.xml><?xml version="1.0" encoding="utf-8"?>
<a:theme xmlns:a="http://schemas.openxmlformats.org/drawingml/2006/main" name="inner2">
  <a:themeElements>
    <a:clrScheme name="IBS">
      <a:dk1>
        <a:srgbClr val="003864"/>
      </a:dk1>
      <a:lt1>
        <a:srgbClr val="FFFFFF"/>
      </a:lt1>
      <a:dk2>
        <a:srgbClr val="2E8DBE"/>
      </a:dk2>
      <a:lt2>
        <a:srgbClr val="7F7F7F"/>
      </a:lt2>
      <a:accent1>
        <a:srgbClr val="1D88B4"/>
      </a:accent1>
      <a:accent2>
        <a:srgbClr val="BCC300"/>
      </a:accent2>
      <a:accent3>
        <a:srgbClr val="FF6000"/>
      </a:accent3>
      <a:accent4>
        <a:srgbClr val="A2375D"/>
      </a:accent4>
      <a:accent5>
        <a:srgbClr val="23B3BC"/>
      </a:accent5>
      <a:accent6>
        <a:srgbClr val="1C2B48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29374</TotalTime>
  <Words>712</Words>
  <Application>Microsoft Office PowerPoint</Application>
  <PresentationFormat>Экран (16:9)</PresentationFormat>
  <Paragraphs>140</Paragraphs>
  <Slides>39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0" baseType="lpstr">
      <vt:lpstr>inner2</vt:lpstr>
      <vt:lpstr>Углубленный курс Java (ВШЭ)</vt:lpstr>
      <vt:lpstr>Обобщенные типы (Generics)</vt:lpstr>
      <vt:lpstr>Обобщенные типы (Generics)</vt:lpstr>
      <vt:lpstr>Обобщенные типы в интерфейсах</vt:lpstr>
      <vt:lpstr>Обобщенные типы в методах</vt:lpstr>
      <vt:lpstr>Ограничения (Bounds) и подстановки (wildcard)</vt:lpstr>
      <vt:lpstr>Подстановка без ограничений (Unbounded Wildcards)</vt:lpstr>
      <vt:lpstr>Подстановка с верхним ограничением</vt:lpstr>
      <vt:lpstr>Подстановка с нижним ограничением</vt:lpstr>
      <vt:lpstr>Подстановка с нижним ограничением</vt:lpstr>
      <vt:lpstr>Коллекции в Java</vt:lpstr>
      <vt:lpstr>Коллекции в Java</vt:lpstr>
      <vt:lpstr>Коллекции в Java. List</vt:lpstr>
      <vt:lpstr>Коллекции в Java. List</vt:lpstr>
      <vt:lpstr>Коллекции в Java. Set</vt:lpstr>
      <vt:lpstr>Коллекции в Java. Set</vt:lpstr>
      <vt:lpstr>Коллекции в Java. Queue</vt:lpstr>
      <vt:lpstr>Коллекции в Java. Queue</vt:lpstr>
      <vt:lpstr>Коллекции в Java. Map</vt:lpstr>
      <vt:lpstr>Коллекции в Java. Map</vt:lpstr>
      <vt:lpstr>Коллекции в Java. Сравнение</vt:lpstr>
      <vt:lpstr>Коллекции в Java. Сравнение</vt:lpstr>
      <vt:lpstr>Сортировка коллекций. Comparator и Comparable</vt:lpstr>
      <vt:lpstr>Сортировка коллекций. Comparator и Comparable</vt:lpstr>
      <vt:lpstr>Comparable</vt:lpstr>
      <vt:lpstr>Comparable</vt:lpstr>
      <vt:lpstr>Comparable</vt:lpstr>
      <vt:lpstr>Comparator</vt:lpstr>
      <vt:lpstr>Comparator</vt:lpstr>
      <vt:lpstr>Comparable vs Comparator</vt:lpstr>
      <vt:lpstr>Reflection</vt:lpstr>
      <vt:lpstr>Reflection</vt:lpstr>
      <vt:lpstr>Reflection. Dynamic Proxy</vt:lpstr>
      <vt:lpstr>Аннотации</vt:lpstr>
      <vt:lpstr>Аннотации</vt:lpstr>
      <vt:lpstr>Аннотации</vt:lpstr>
      <vt:lpstr>Аннотации</vt:lpstr>
      <vt:lpstr>Что дальше? Oracle Certification Program</vt:lpstr>
      <vt:lpstr>Презентация PowerPoint</vt:lpstr>
    </vt:vector>
  </TitlesOfParts>
  <Company>HQ-IB-SCCM-01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Гниломедов Павел Павлович</dc:creator>
  <cp:lastModifiedBy>Науменко Тарас Юрьевич</cp:lastModifiedBy>
  <cp:revision>925</cp:revision>
  <cp:lastPrinted>2014-03-14T08:23:41Z</cp:lastPrinted>
  <dcterms:created xsi:type="dcterms:W3CDTF">2013-12-23T07:41:29Z</dcterms:created>
  <dcterms:modified xsi:type="dcterms:W3CDTF">2018-11-28T15:50:35Z</dcterms:modified>
</cp:coreProperties>
</file>