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  <p:sldMasterId id="2147484086" r:id="rId2"/>
    <p:sldMasterId id="2147484106" r:id="rId3"/>
    <p:sldMasterId id="2147484126" r:id="rId4"/>
  </p:sldMasterIdLst>
  <p:notesMasterIdLst>
    <p:notesMasterId r:id="rId36"/>
  </p:notesMasterIdLst>
  <p:handoutMasterIdLst>
    <p:handoutMasterId r:id="rId37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79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5143500" type="screen16x9"/>
  <p:notesSz cx="6797675" cy="9928225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28585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57169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38575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14337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42922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771506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0009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2867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Общая ДБР" id="{CEC7BBAF-4A47-4BE8-922F-634333CB28D4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0"/>
            <p14:sldId id="279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20">
          <p15:clr>
            <a:srgbClr val="A4A3A4"/>
          </p15:clr>
        </p15:guide>
        <p15:guide id="4" orient="horz" pos="955">
          <p15:clr>
            <a:srgbClr val="A4A3A4"/>
          </p15:clr>
        </p15:guide>
        <p15:guide id="5" orient="horz" pos="3047">
          <p15:clr>
            <a:srgbClr val="A4A3A4"/>
          </p15:clr>
        </p15:guide>
        <p15:guide id="6" orient="horz" pos="611">
          <p15:clr>
            <a:srgbClr val="A4A3A4"/>
          </p15:clr>
        </p15:guide>
        <p15:guide id="7" orient="horz" pos="162">
          <p15:clr>
            <a:srgbClr val="A4A3A4"/>
          </p15:clr>
        </p15:guide>
        <p15:guide id="8" orient="horz" pos="895">
          <p15:clr>
            <a:srgbClr val="A4A3A4"/>
          </p15:clr>
        </p15:guide>
        <p15:guide id="9" orient="horz" pos="2741">
          <p15:clr>
            <a:srgbClr val="A4A3A4"/>
          </p15:clr>
        </p15:guide>
        <p15:guide id="10" orient="horz" pos="177">
          <p15:clr>
            <a:srgbClr val="A4A3A4"/>
          </p15:clr>
        </p15:guide>
        <p15:guide id="11" pos="3716">
          <p15:clr>
            <a:srgbClr val="A4A3A4"/>
          </p15:clr>
        </p15:guide>
        <p15:guide id="12" pos="5615">
          <p15:clr>
            <a:srgbClr val="A4A3A4"/>
          </p15:clr>
        </p15:guide>
        <p15:guide id="13" pos="265">
          <p15:clr>
            <a:srgbClr val="A4A3A4"/>
          </p15:clr>
        </p15:guide>
        <p15:guide id="14" pos="2960">
          <p15:clr>
            <a:srgbClr val="A4A3A4"/>
          </p15:clr>
        </p15:guide>
        <p15:guide id="15" pos="1650">
          <p15:clr>
            <a:srgbClr val="A4A3A4"/>
          </p15:clr>
        </p15:guide>
        <p15:guide id="16" pos="4204">
          <p15:clr>
            <a:srgbClr val="A4A3A4"/>
          </p15:clr>
        </p15:guide>
        <p15:guide id="17" pos="5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0"/>
    <a:srgbClr val="FEF9F4"/>
    <a:srgbClr val="F8C99D"/>
    <a:srgbClr val="F29545"/>
    <a:srgbClr val="773F9C"/>
    <a:srgbClr val="193B52"/>
    <a:srgbClr val="F19545"/>
    <a:srgbClr val="8DC0DF"/>
    <a:srgbClr val="535860"/>
    <a:srgbClr val="A8A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673" autoAdjust="0"/>
  </p:normalViewPr>
  <p:slideViewPr>
    <p:cSldViewPr snapToGrid="0" snapToObjects="1">
      <p:cViewPr>
        <p:scale>
          <a:sx n="113" d="100"/>
          <a:sy n="113" d="100"/>
        </p:scale>
        <p:origin x="-619" y="211"/>
      </p:cViewPr>
      <p:guideLst>
        <p:guide orient="horz" pos="1620"/>
        <p:guide orient="horz" pos="1020"/>
        <p:guide orient="horz" pos="955"/>
        <p:guide orient="horz" pos="3047"/>
        <p:guide orient="horz" pos="611"/>
        <p:guide orient="horz" pos="162"/>
        <p:guide orient="horz" pos="895"/>
        <p:guide orient="horz" pos="2741"/>
        <p:guide orient="horz" pos="177"/>
        <p:guide pos="2880"/>
        <p:guide pos="3716"/>
        <p:guide pos="5615"/>
        <p:guide pos="265"/>
        <p:guide pos="2960"/>
        <p:guide pos="1650"/>
        <p:guide pos="4204"/>
        <p:guide pos="5183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718" y="-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7FC5-D862-4CB3-90B0-72B3F992403A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DBF2-6414-4132-A3CA-F58055B9D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04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8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defRPr sz="500">
        <a:latin typeface="Lucida Grande"/>
        <a:ea typeface="Lucida Grande"/>
        <a:cs typeface="Lucida Grande"/>
        <a:sym typeface="Lucida Grande"/>
      </a:defRPr>
    </a:lvl1pPr>
    <a:lvl2pPr indent="85723" defTabSz="171446" latinLnBrk="0">
      <a:defRPr sz="500">
        <a:latin typeface="Lucida Grande"/>
        <a:ea typeface="Lucida Grande"/>
        <a:cs typeface="Lucida Grande"/>
        <a:sym typeface="Lucida Grande"/>
      </a:defRPr>
    </a:lvl2pPr>
    <a:lvl3pPr indent="171446" defTabSz="171446" latinLnBrk="0">
      <a:defRPr sz="500">
        <a:latin typeface="Lucida Grande"/>
        <a:ea typeface="Lucida Grande"/>
        <a:cs typeface="Lucida Grande"/>
        <a:sym typeface="Lucida Grande"/>
      </a:defRPr>
    </a:lvl3pPr>
    <a:lvl4pPr indent="257169" defTabSz="171446" latinLnBrk="0">
      <a:defRPr sz="500">
        <a:latin typeface="Lucida Grande"/>
        <a:ea typeface="Lucida Grande"/>
        <a:cs typeface="Lucida Grande"/>
        <a:sym typeface="Lucida Grande"/>
      </a:defRPr>
    </a:lvl4pPr>
    <a:lvl5pPr indent="342891" defTabSz="171446" latinLnBrk="0">
      <a:defRPr sz="500">
        <a:latin typeface="Lucida Grande"/>
        <a:ea typeface="Lucida Grande"/>
        <a:cs typeface="Lucida Grande"/>
        <a:sym typeface="Lucida Grande"/>
      </a:defRPr>
    </a:lvl5pPr>
    <a:lvl6pPr indent="428614" defTabSz="171446" latinLnBrk="0">
      <a:defRPr sz="500">
        <a:latin typeface="Lucida Grande"/>
        <a:ea typeface="Lucida Grande"/>
        <a:cs typeface="Lucida Grande"/>
        <a:sym typeface="Lucida Grande"/>
      </a:defRPr>
    </a:lvl6pPr>
    <a:lvl7pPr indent="514337" defTabSz="171446" latinLnBrk="0">
      <a:defRPr sz="500">
        <a:latin typeface="Lucida Grande"/>
        <a:ea typeface="Lucida Grande"/>
        <a:cs typeface="Lucida Grande"/>
        <a:sym typeface="Lucida Grande"/>
      </a:defRPr>
    </a:lvl7pPr>
    <a:lvl8pPr indent="600060" defTabSz="171446" latinLnBrk="0">
      <a:defRPr sz="500">
        <a:latin typeface="Lucida Grande"/>
        <a:ea typeface="Lucida Grande"/>
        <a:cs typeface="Lucida Grande"/>
        <a:sym typeface="Lucida Grande"/>
      </a:defRPr>
    </a:lvl8pPr>
    <a:lvl9pPr indent="685783" defTabSz="171446" latinLnBrk="0">
      <a:defRPr sz="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8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06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3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270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9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1955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24671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6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8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2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1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0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59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3733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6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281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7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4375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81144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  <p:sldLayoutId id="2147484124" r:id="rId18"/>
    <p:sldLayoutId id="214748412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  <p:sldLayoutId id="214748414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J2EE" TargetMode="External"/><Relationship Id="rId3" Type="http://schemas.openxmlformats.org/officeDocument/2006/relationships/hyperlink" Target="https://ru.wikipedia.org/wiki/%D0%9E%D1%82%D0%BA%D1%80%D1%8B%D1%82%D0%BE%D0%B5_%D0%BF%D1%80%D0%BE%D0%B3%D1%80%D0%B0%D0%BC%D0%BC%D0%BD%D0%BE%D0%B5_%D0%BE%D0%B1%D0%B5%D1%81%D0%BF%D0%B5%D1%87%D0%B5%D0%BD%D0%B8%D0%B5" TargetMode="External"/><Relationship Id="rId7" Type="http://schemas.openxmlformats.org/officeDocument/2006/relationships/hyperlink" Target="https://ru.wikipedia.org/wiki/%D0%92%D0%B5%D0%B1-%D0%BF%D1%80%D0%B8%D0%BB%D0%BE%D0%B6%D0%B5%D0%BD%D0%B8%D0%B5" TargetMode="External"/><Relationship Id="rId2" Type="http://schemas.openxmlformats.org/officeDocument/2006/relationships/hyperlink" Target="https://ru.wikipedia.org/wiki/%D0%A4%D1%80%D0%B5%D0%B9%D0%BC%D0%B2%D0%BE%D1%80%D0%B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.NET_Framework" TargetMode="External"/><Relationship Id="rId5" Type="http://schemas.openxmlformats.org/officeDocument/2006/relationships/hyperlink" Target="https://ru.wikipedia.org/wiki/%D0%A4%D0%BE%D1%80%D0%BA" TargetMode="External"/><Relationship Id="rId4" Type="http://schemas.openxmlformats.org/officeDocument/2006/relationships/hyperlink" Target="https://ru.wikipedia.org/wiki/Jav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pache_Struts" TargetMode="External"/><Relationship Id="rId2" Type="http://schemas.openxmlformats.org/officeDocument/2006/relationships/hyperlink" Target="https://ru.wikipedia.org/wiki/Model-View-Controller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3" Type="http://schemas.openxmlformats.org/officeDocument/2006/relationships/hyperlink" Target="https://ru.wikipedia.org/wiki/%D0%A0%D1%83%D1%81%D1%81%D0%BA%D0%B8%D0%B9_%D1%8F%D0%B7%D1%8B%D0%BA" TargetMode="External"/><Relationship Id="rId7" Type="http://schemas.openxmlformats.org/officeDocument/2006/relationships/hyperlink" Target="https://ru.wikipedia.org/wiki/%D0%9F%D1%80%D0%BE%D0%BF%D1%80%D0%B8%D0%B5%D1%82%D0%B0%D1%80%D0%BD%D0%BE%D0%B5_%D0%B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%D0%9E%D0%B1%D1%8A%D0%B5%D0%BA%D1%82%D0%BD%D0%BE-%D0%BE%D1%80%D0%B8%D0%B5%D0%BD%D1%82%D0%B8%D1%80%D0%BE%D0%B2%D0%B0%D0%BD%D0%BD%D0%B0%D1%8F_%D0%B1%D0%B0%D0%B7%D0%B0_%D0%B4%D0%B0%D0%BD%D0%BD%D1%8B%D1%85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1%D0%B0%D0%B7%D1%8B_%D0%B4%D0%B0%D0%BD%D0%BD%D1%8B%D1%85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3" Type="http://schemas.openxmlformats.org/officeDocument/2006/relationships/hyperlink" Target="https://ru.wikipedia.org/wiki/%D0%A0%D1%83%D1%81%D1%81%D0%BA%D0%B8%D0%B9_%D1%8F%D0%B7%D1%8B%D0%BA" TargetMode="External"/><Relationship Id="rId7" Type="http://schemas.openxmlformats.org/officeDocument/2006/relationships/hyperlink" Target="https://ru.wikipedia.org/wiki/%D0%9F%D1%80%D0%BE%D0%BF%D1%80%D0%B8%D0%B5%D1%82%D0%B0%D1%80%D0%BD%D0%BE%D0%B5_%D0%B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%D0%9E%D0%B1%D1%8A%D0%B5%D0%BA%D1%82%D0%BD%D0%BE-%D0%BE%D1%80%D0%B8%D0%B5%D0%BD%D1%82%D0%B8%D1%80%D0%BE%D0%B2%D0%B0%D0%BD%D0%BD%D0%B0%D1%8F_%D0%B1%D0%B0%D0%B7%D0%B0_%D0%B4%D0%B0%D0%BD%D0%BD%D1%8B%D1%85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1%D0%B0%D0%B7%D1%8B_%D0%B4%D0%B0%D0%BD%D0%BD%D1%8B%D1%85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Apache_Cayenne&amp;action=edit&amp;redlink=1" TargetMode="External"/><Relationship Id="rId13" Type="http://schemas.openxmlformats.org/officeDocument/2006/relationships/hyperlink" Target="https://ru.wikipedia.org/wiki/EclipseLink" TargetMode="External"/><Relationship Id="rId3" Type="http://schemas.openxmlformats.org/officeDocument/2006/relationships/hyperlink" Target="https://ru.wikipedia.org/w/index.php?title=ActiveJDBC&amp;action=edit&amp;redlink=1" TargetMode="External"/><Relationship Id="rId7" Type="http://schemas.openxmlformats.org/officeDocument/2006/relationships/hyperlink" Target="https://ru.wikipedia.org/wiki/Adobe_Flex" TargetMode="External"/><Relationship Id="rId12" Type="http://schemas.openxmlformats.org/officeDocument/2006/relationships/hyperlink" Target="https://ru.wikipedia.org/w/index.php?title=Ebean&amp;action=edit&amp;redlink=1" TargetMode="External"/><Relationship Id="rId17" Type="http://schemas.openxmlformats.org/officeDocument/2006/relationships/hyperlink" Target="https://ru.wikipedia.org/wiki/Hibernate_(%D0%B1%D0%B8%D0%B1%D0%BB%D0%B8%D0%BE%D1%82%D0%B5%D0%BA%D0%B0)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ru.wikipedia.org/w/index.php?title=Fjorm_(software)&amp;action=edit&amp;redlink=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%D0%9C%D1%83%D0%BB%D1%8C%D1%82%D0%B8%D0%B0%D1%80%D0%B5%D0%BD%D0%B4%D0%BD%D0%BE%D1%81%D1%82%D1%8C" TargetMode="External"/><Relationship Id="rId11" Type="http://schemas.openxmlformats.org/officeDocument/2006/relationships/hyperlink" Target="https://ru.wikipedia.org/w/index.php?title=DataNucleus&amp;action=edit&amp;redlink=1" TargetMode="External"/><Relationship Id="rId5" Type="http://schemas.openxmlformats.org/officeDocument/2006/relationships/hyperlink" Target="https://ru.wikipedia.org/w/index.php?title=Athena_Framework&amp;action=edit&amp;redlink=1" TargetMode="External"/><Relationship Id="rId15" Type="http://schemas.openxmlformats.org/officeDocument/2006/relationships/hyperlink" Target="https://ru.wikipedia.org/w/index.php?title=WebObjects&amp;action=edit&amp;redlink=1" TargetMode="External"/><Relationship Id="rId10" Type="http://schemas.openxmlformats.org/officeDocument/2006/relationships/hyperlink" Target="https://ru.wikipedia.org/wiki/Apache_Software_Foundation" TargetMode="External"/><Relationship Id="rId4" Type="http://schemas.openxmlformats.org/officeDocument/2006/relationships/hyperlink" Target="https://ru.wikipedia.org/wiki/ActiveRecord" TargetMode="External"/><Relationship Id="rId9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4" Type="http://schemas.openxmlformats.org/officeDocument/2006/relationships/hyperlink" Target="https://ru.wikipedia.org/w/index.php?title=Enterprise_Objects_Framework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2%D1%80%D0%B0%D0%BD%D0%B7%D0%B0%D0%BA%D1%86%D0%B8%D1%8F_(%D0%B8%D0%BD%D1%84%D0%BE%D1%80%D0%BC%D0%B0%D1%82%D0%B8%D0%BA%D0%B0)" TargetMode="External"/><Relationship Id="rId3" Type="http://schemas.openxmlformats.org/officeDocument/2006/relationships/hyperlink" Target="https://ru.wikipedia.org/wiki/%D0%90%D1%81%D0%BF%D0%B5%D0%BA%D1%82%D0%BD%D0%BE-%D0%BE%D1%80%D0%B8%D0%B5%D0%BD%D1%82%D0%B8%D1%80%D0%BE%D0%B2%D0%B0%D0%BD%D0%BD%D0%BE%D0%B5_%D0%BF%D1%80%D0%BE%D0%B3%D1%80%D0%B0%D0%BC%D0%BC%D0%B8%D1%80%D0%BE%D0%B2%D0%B0%D0%BD%D0%B8%D0%B5" TargetMode="External"/><Relationship Id="rId7" Type="http://schemas.openxmlformats.org/officeDocument/2006/relationships/hyperlink" Target="https://ru.wikipedia.org/wiki/ORM" TargetMode="External"/><Relationship Id="rId2" Type="http://schemas.openxmlformats.org/officeDocument/2006/relationships/hyperlink" Target="https://ru.wikipedia.org/wiki/Inversion_of_Contro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JDBC" TargetMode="External"/><Relationship Id="rId5" Type="http://schemas.openxmlformats.org/officeDocument/2006/relationships/hyperlink" Target="https://ru.wikipedia.org/wiki/%D0%A1%D0%A3%D0%A0%D0%91%D0%94" TargetMode="External"/><Relationship Id="rId4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9" Type="http://schemas.openxmlformats.org/officeDocument/2006/relationships/hyperlink" Target="https://ru.wikipedia.org/wiki/API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2%D0%B5%D0%B1-%D1%81%D0%BB%D1%83%D0%B6%D0%B1%D0%B0" TargetMode="External"/><Relationship Id="rId13" Type="http://schemas.openxmlformats.org/officeDocument/2006/relationships/hyperlink" Target="https://ru.wikipedia.org/wiki/Acegi" TargetMode="External"/><Relationship Id="rId3" Type="http://schemas.openxmlformats.org/officeDocument/2006/relationships/hyperlink" Target="https://ru.wikipedia.org/wiki/HTTP" TargetMode="External"/><Relationship Id="rId7" Type="http://schemas.openxmlformats.org/officeDocument/2006/relationships/hyperlink" Target="https://ru.wikipedia.org/wiki/CORBA" TargetMode="External"/><Relationship Id="rId12" Type="http://schemas.openxmlformats.org/officeDocument/2006/relationships/hyperlink" Target="https://ru.wikipedia.org/wiki/Spring_Security" TargetMode="External"/><Relationship Id="rId17" Type="http://schemas.openxmlformats.org/officeDocument/2006/relationships/hyperlink" Target="https://ru.wikipedia.org/wiki/%D0%A2%D0%B5%D1%81%D1%82%D0%B8%D1%80%D0%BE%D0%B2%D0%B0%D0%BD%D0%B8%D0%B5_%D0%BF%D1%80%D0%BE%D0%B3%D1%80%D0%B0%D0%BC%D0%BC%D0%BD%D0%BE%D0%B3%D0%BE_%D0%BE%D0%B1%D0%B5%D1%81%D0%BF%D0%B5%D1%87%D0%B5%D0%BD%D0%B8%D1%8F" TargetMode="External"/><Relationship Id="rId2" Type="http://schemas.openxmlformats.org/officeDocument/2006/relationships/hyperlink" Target="https://ru.wikipedia.org/wiki/Model-view-controller" TargetMode="External"/><Relationship Id="rId16" Type="http://schemas.openxmlformats.org/officeDocument/2006/relationships/hyperlink" Target="https://ru.wikipedia.org/wiki/Java_Message_Servic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RMI" TargetMode="External"/><Relationship Id="rId11" Type="http://schemas.openxmlformats.org/officeDocument/2006/relationships/hyperlink" Target="https://ru.wikipedia.org/wiki/%D0%90%D0%B2%D1%82%D0%BE%D1%80%D0%B8%D0%B7%D0%B0%D1%86%D0%B8%D1%8F" TargetMode="External"/><Relationship Id="rId5" Type="http://schemas.openxmlformats.org/officeDocument/2006/relationships/hyperlink" Target="https://ru.wikipedia.org/wiki/Remote_procedure_call" TargetMode="External"/><Relationship Id="rId15" Type="http://schemas.openxmlformats.org/officeDocument/2006/relationships/hyperlink" Target="https://ru.wikipedia.org/wiki/%D0%9E%D1%87%D0%B5%D1%80%D0%B5%D0%B4%D1%8C_%D1%81%D0%BE%D0%BE%D0%B1%D1%89%D0%B5%D0%BD%D0%B8%D0%B9" TargetMode="External"/><Relationship Id="rId10" Type="http://schemas.openxmlformats.org/officeDocument/2006/relationships/hyperlink" Target="https://ru.wikipedia.org/wiki/%D0%90%D1%83%D1%82%D0%B5%D0%BD%D1%82%D0%B8%D1%84%D0%B8%D0%BA%D0%B0%D1%86%D0%B8%D1%8F" TargetMode="External"/><Relationship Id="rId4" Type="http://schemas.openxmlformats.org/officeDocument/2006/relationships/hyperlink" Target="https://ru.wikipedia.org/wiki/%D0%A1%D0%B5%D1%80%D0%B2%D0%BB%D0%B5%D1%82" TargetMode="External"/><Relationship Id="rId9" Type="http://schemas.openxmlformats.org/officeDocument/2006/relationships/hyperlink" Target="https://ru.wikipedia.org/wiki/SOAP" TargetMode="External"/><Relationship Id="rId14" Type="http://schemas.openxmlformats.org/officeDocument/2006/relationships/hyperlink" Target="https://ru.wikipedia.org/wiki/JM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pringsource.org/spring/docs/current/javadoc-api/org/springframework/context/ApplicationContext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853" y="354905"/>
            <a:ext cx="4777613" cy="1580779"/>
          </a:xfrm>
        </p:spPr>
        <p:txBody>
          <a:bodyPr/>
          <a:lstStyle/>
          <a:p>
            <a:r>
              <a:rPr lang="en-US" sz="4800" dirty="0"/>
              <a:t>Spring Framework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Уткин Денис 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3"/>
            <a:ext cx="8474110" cy="23389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SPRING</a:t>
            </a:r>
            <a:r>
              <a:rPr lang="ru-RU" sz="2000" dirty="0"/>
              <a:t> </a:t>
            </a:r>
            <a:r>
              <a:rPr lang="ru-RU" sz="2000" dirty="0" smtClean="0"/>
              <a:t>конфигурация это некоторая конфигурация </a:t>
            </a:r>
            <a:r>
              <a:rPr lang="ru-RU" sz="2000" dirty="0" err="1" smtClean="0"/>
              <a:t>бинов</a:t>
            </a:r>
            <a:r>
              <a:rPr lang="ru-RU" sz="2000" dirty="0" smtClean="0"/>
              <a:t> и дополнительных параметров для работы </a:t>
            </a:r>
            <a:r>
              <a:rPr lang="en-US" sz="2000" dirty="0" smtClean="0"/>
              <a:t>spring.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</a:t>
            </a:r>
            <a:r>
              <a:rPr lang="ru-RU" b="0" dirty="0" smtClean="0"/>
              <a:t>КОНФИГУРАЦИЯ Контекста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1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3"/>
            <a:ext cx="8474110" cy="233892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/>
              <a:t>Бины</a:t>
            </a:r>
            <a:r>
              <a:rPr lang="ru-RU" sz="2000" dirty="0"/>
              <a:t> – это объекты, которые являются основой приложения и управляются </a:t>
            </a:r>
            <a:r>
              <a:rPr lang="ru-RU" sz="2000" dirty="0" err="1"/>
              <a:t>Spring</a:t>
            </a:r>
            <a:r>
              <a:rPr lang="ru-RU" sz="2000" dirty="0"/>
              <a:t> </a:t>
            </a:r>
            <a:r>
              <a:rPr lang="ru-RU" sz="2000" dirty="0" err="1"/>
              <a:t>IoC</a:t>
            </a:r>
            <a:r>
              <a:rPr lang="ru-RU" sz="2000" dirty="0"/>
              <a:t> контейнером. Эти объекты создаются с помощью конфигурационных метаданных, которые указываются в контейнере (например, XML- &lt;</a:t>
            </a:r>
            <a:r>
              <a:rPr lang="ru-RU" sz="2000" dirty="0" err="1"/>
              <a:t>bean</a:t>
            </a:r>
            <a:r>
              <a:rPr lang="ru-RU" sz="2000" dirty="0"/>
              <a:t>&gt;…&lt;/</a:t>
            </a:r>
            <a:r>
              <a:rPr lang="ru-RU" sz="2000" dirty="0" err="1"/>
              <a:t>bean</a:t>
            </a:r>
            <a:r>
              <a:rPr lang="ru-RU" sz="2000" dirty="0" smtClean="0"/>
              <a:t>&gt;).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Bean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5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3"/>
            <a:ext cx="8474110" cy="23389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/>
              <a:t>xml version </a:t>
            </a:r>
            <a:r>
              <a:rPr lang="en-US" sz="2000" dirty="0"/>
              <a:t>=</a:t>
            </a:r>
            <a:r>
              <a:rPr lang="en-US" sz="2000" dirty="0"/>
              <a:t> </a:t>
            </a:r>
            <a:r>
              <a:rPr lang="en-US" sz="2000" dirty="0"/>
              <a:t>"1.0"</a:t>
            </a:r>
            <a:r>
              <a:rPr lang="en-US" sz="2000" dirty="0"/>
              <a:t> encoding </a:t>
            </a:r>
            <a:r>
              <a:rPr lang="en-US" sz="2000" dirty="0"/>
              <a:t>=</a:t>
            </a:r>
            <a:r>
              <a:rPr lang="en-US" sz="2000" dirty="0"/>
              <a:t> </a:t>
            </a:r>
            <a:r>
              <a:rPr lang="en-US" sz="2000" dirty="0"/>
              <a:t>"UTF-8"?&gt;</a:t>
            </a:r>
            <a:r>
              <a:rPr lang="en-US" sz="2000" dirty="0"/>
              <a:t> </a:t>
            </a:r>
            <a:r>
              <a:rPr lang="en-US" sz="2000" dirty="0"/>
              <a:t>&lt;beans</a:t>
            </a:r>
            <a:r>
              <a:rPr lang="en-US" sz="2000" dirty="0"/>
              <a:t> </a:t>
            </a:r>
            <a:r>
              <a:rPr lang="en-US" sz="2000" dirty="0" err="1"/>
              <a:t>xmlns</a:t>
            </a:r>
            <a:r>
              <a:rPr lang="en-US" sz="2000" dirty="0"/>
              <a:t> </a:t>
            </a:r>
            <a:r>
              <a:rPr lang="en-US" sz="2000" dirty="0"/>
              <a:t>=</a:t>
            </a:r>
            <a:r>
              <a:rPr lang="en-US" sz="2000" dirty="0"/>
              <a:t> </a:t>
            </a:r>
            <a:r>
              <a:rPr lang="en-US" sz="2000" dirty="0"/>
              <a:t>"http://www.springframework.org/schema/beans"</a:t>
            </a:r>
            <a:r>
              <a:rPr lang="en-US" sz="2000" dirty="0"/>
              <a:t> </a:t>
            </a:r>
            <a:r>
              <a:rPr lang="en-US" sz="2000" dirty="0" err="1"/>
              <a:t>xmlns:xsi</a:t>
            </a:r>
            <a:r>
              <a:rPr lang="en-US" sz="2000" dirty="0"/>
              <a:t> </a:t>
            </a:r>
            <a:r>
              <a:rPr lang="en-US" sz="2000" dirty="0"/>
              <a:t>=</a:t>
            </a:r>
            <a:r>
              <a:rPr lang="en-US" sz="2000" dirty="0"/>
              <a:t> </a:t>
            </a:r>
            <a:r>
              <a:rPr lang="en-US" sz="2000" dirty="0"/>
              <a:t>"http://www.w3.org/2001/XMLSchema-instance"</a:t>
            </a:r>
            <a:r>
              <a:rPr lang="en-US" sz="2000" dirty="0"/>
              <a:t> </a:t>
            </a:r>
            <a:r>
              <a:rPr lang="en-US" sz="2000" dirty="0" err="1"/>
              <a:t>xsi:schemaLocation</a:t>
            </a:r>
            <a:r>
              <a:rPr lang="en-US" sz="2000" dirty="0"/>
              <a:t> </a:t>
            </a:r>
            <a:r>
              <a:rPr lang="en-US" sz="2000" dirty="0"/>
              <a:t>=</a:t>
            </a:r>
            <a:r>
              <a:rPr lang="en-US" sz="2000" dirty="0"/>
              <a:t> </a:t>
            </a:r>
            <a:r>
              <a:rPr lang="en-US" sz="2000" dirty="0"/>
              <a:t>"http://www.springframework.org/schema/beans http://www.springframework.org/schema/beans/spring-beans-3.0.xsd"&gt;</a:t>
            </a:r>
            <a:r>
              <a:rPr lang="en-US" sz="2000" dirty="0"/>
              <a:t> </a:t>
            </a:r>
            <a:endParaRPr lang="ru-RU" sz="2000" dirty="0" smtClean="0"/>
          </a:p>
          <a:p>
            <a:pPr marL="18000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bean</a:t>
            </a:r>
            <a:r>
              <a:rPr lang="en-US" sz="1800" dirty="0"/>
              <a:t> </a:t>
            </a:r>
            <a:r>
              <a:rPr lang="en-US" sz="1800" dirty="0"/>
              <a:t>id</a:t>
            </a:r>
            <a:r>
              <a:rPr lang="en-US" sz="1800" dirty="0"/>
              <a:t> </a:t>
            </a:r>
            <a:r>
              <a:rPr lang="en-US" sz="1800" dirty="0"/>
              <a:t>=</a:t>
            </a:r>
            <a:r>
              <a:rPr lang="en-US" sz="1800" dirty="0"/>
              <a:t> </a:t>
            </a:r>
            <a:r>
              <a:rPr lang="en-US" sz="1800" dirty="0"/>
              <a:t>"</a:t>
            </a:r>
            <a:r>
              <a:rPr lang="en-US" sz="1800" dirty="0" err="1"/>
              <a:t>helloWorld</a:t>
            </a:r>
            <a:r>
              <a:rPr lang="en-US" sz="1800" dirty="0"/>
              <a:t>"</a:t>
            </a:r>
            <a:r>
              <a:rPr lang="en-US" sz="1800" dirty="0"/>
              <a:t> </a:t>
            </a:r>
            <a:r>
              <a:rPr lang="en-US" sz="1800" dirty="0"/>
              <a:t>class</a:t>
            </a:r>
            <a:r>
              <a:rPr lang="en-US" sz="1800" dirty="0"/>
              <a:t> </a:t>
            </a:r>
            <a:r>
              <a:rPr lang="en-US" sz="1800" dirty="0"/>
              <a:t>=</a:t>
            </a:r>
            <a:r>
              <a:rPr lang="en-US" sz="1800" dirty="0"/>
              <a:t> </a:t>
            </a:r>
            <a:r>
              <a:rPr lang="en-US" sz="1800" dirty="0"/>
              <a:t>"</a:t>
            </a:r>
            <a:r>
              <a:rPr lang="en-US" sz="1800" dirty="0" err="1"/>
              <a:t>com.tutorialspoint.HelloWorld</a:t>
            </a:r>
            <a:r>
              <a:rPr lang="en-US" sz="1800" dirty="0"/>
              <a:t>"&gt;</a:t>
            </a:r>
            <a:r>
              <a:rPr lang="en-US" sz="1800" dirty="0"/>
              <a:t> </a:t>
            </a:r>
            <a:endParaRPr lang="ru-RU" sz="1800" dirty="0"/>
          </a:p>
          <a:p>
            <a:pPr marL="180000" lvl="1" indent="0"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property</a:t>
            </a:r>
            <a:r>
              <a:rPr lang="en-US" sz="1800" dirty="0"/>
              <a:t> </a:t>
            </a:r>
            <a:r>
              <a:rPr lang="en-US" sz="1800" dirty="0"/>
              <a:t>name</a:t>
            </a:r>
            <a:r>
              <a:rPr lang="en-US" sz="1800" dirty="0"/>
              <a:t> </a:t>
            </a:r>
            <a:r>
              <a:rPr lang="en-US" sz="1800" dirty="0"/>
              <a:t>=</a:t>
            </a:r>
            <a:r>
              <a:rPr lang="en-US" sz="1800" dirty="0"/>
              <a:t> </a:t>
            </a:r>
            <a:r>
              <a:rPr lang="en-US" sz="1800" dirty="0"/>
              <a:t>"message"</a:t>
            </a:r>
            <a:r>
              <a:rPr lang="en-US" sz="1800" dirty="0"/>
              <a:t> </a:t>
            </a:r>
            <a:r>
              <a:rPr lang="en-US" sz="1800" dirty="0"/>
              <a:t>value</a:t>
            </a:r>
            <a:r>
              <a:rPr lang="en-US" sz="1800" dirty="0"/>
              <a:t> </a:t>
            </a:r>
            <a:r>
              <a:rPr lang="en-US" sz="1800" dirty="0"/>
              <a:t>=</a:t>
            </a:r>
            <a:r>
              <a:rPr lang="en-US" sz="1800" dirty="0"/>
              <a:t> </a:t>
            </a:r>
            <a:r>
              <a:rPr lang="en-US" sz="1800" dirty="0"/>
              <a:t>"Hello World!"/&gt;</a:t>
            </a:r>
            <a:r>
              <a:rPr lang="en-US" sz="1800" dirty="0"/>
              <a:t> </a:t>
            </a:r>
            <a:endParaRPr lang="ru-RU" sz="1800" dirty="0" smtClean="0"/>
          </a:p>
          <a:p>
            <a:pPr marL="180000" lvl="1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bean&gt;</a:t>
            </a:r>
            <a:r>
              <a:rPr lang="en-US" sz="1800" dirty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beans&gt;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Bean </a:t>
            </a:r>
            <a:r>
              <a:rPr lang="en-US" b="0" dirty="0" smtClean="0"/>
              <a:t>XML </a:t>
            </a:r>
            <a:r>
              <a:rPr lang="ru-RU" b="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3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1. </a:t>
            </a:r>
            <a:r>
              <a:rPr lang="ru-RU" sz="1600" dirty="0" err="1"/>
              <a:t>Парсирование</a:t>
            </a:r>
            <a:r>
              <a:rPr lang="ru-RU" sz="1600" dirty="0"/>
              <a:t> конфигурации и создание </a:t>
            </a:r>
            <a:r>
              <a:rPr lang="ru-RU" sz="1600" dirty="0" err="1" smtClean="0"/>
              <a:t>BeanDefinition</a:t>
            </a:r>
            <a:endParaRPr lang="en-US" sz="1600" dirty="0" smtClean="0"/>
          </a:p>
          <a:p>
            <a:r>
              <a:rPr lang="ru-RU" sz="1600" dirty="0"/>
              <a:t>2. Настройка созданных </a:t>
            </a:r>
            <a:r>
              <a:rPr lang="en-US" sz="1600" dirty="0" err="1"/>
              <a:t>BeanDefinition</a:t>
            </a:r>
            <a:endParaRPr lang="en-US" sz="1600" dirty="0"/>
          </a:p>
          <a:p>
            <a:r>
              <a:rPr lang="ru-RU" sz="1600" dirty="0"/>
              <a:t>3. Создание </a:t>
            </a:r>
            <a:r>
              <a:rPr lang="ru-RU" sz="1600" dirty="0" err="1"/>
              <a:t>кастомных</a:t>
            </a:r>
            <a:r>
              <a:rPr lang="ru-RU" sz="1600" dirty="0"/>
              <a:t> </a:t>
            </a:r>
            <a:r>
              <a:rPr lang="en-US" sz="1600" dirty="0" err="1"/>
              <a:t>FactoryBean</a:t>
            </a:r>
            <a:endParaRPr lang="en-US" sz="1600" dirty="0"/>
          </a:p>
          <a:p>
            <a:r>
              <a:rPr lang="ru-RU" sz="1600" dirty="0"/>
              <a:t>4. Создание экземпляров </a:t>
            </a:r>
            <a:r>
              <a:rPr lang="ru-RU" sz="1600" dirty="0" err="1"/>
              <a:t>бинов</a:t>
            </a:r>
            <a:endParaRPr lang="ru-RU" sz="1600" dirty="0"/>
          </a:p>
          <a:p>
            <a:r>
              <a:rPr lang="ru-RU" sz="1600" dirty="0"/>
              <a:t>5. Настройка созданных </a:t>
            </a:r>
            <a:r>
              <a:rPr lang="ru-RU" sz="1600" dirty="0" err="1"/>
              <a:t>бинов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</a:t>
            </a:r>
            <a:r>
              <a:rPr lang="ru-RU" b="0" dirty="0" smtClean="0"/>
              <a:t>Этапы поднятие </a:t>
            </a:r>
            <a:r>
              <a:rPr lang="en-US" b="0" dirty="0" err="1" smtClean="0"/>
              <a:t>ApplicationContext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57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После выхода четвертой версии </a:t>
            </a:r>
            <a:r>
              <a:rPr lang="ru-RU" sz="1600" dirty="0" err="1"/>
              <a:t>спринга</a:t>
            </a:r>
            <a:r>
              <a:rPr lang="ru-RU" sz="1600" dirty="0"/>
              <a:t>, у нас появилось четыре способа конфигурирования контекста: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Xml </a:t>
            </a:r>
            <a:r>
              <a:rPr lang="ru-RU" sz="1600" dirty="0"/>
              <a:t>конфигурация — </a:t>
            </a:r>
            <a:r>
              <a:rPr lang="en-US" sz="1600" dirty="0" err="1"/>
              <a:t>ClassPathXmlApplicationContext</a:t>
            </a:r>
            <a:r>
              <a:rPr lang="en-US" sz="1600" dirty="0"/>
              <a:t>(“context.xml”)</a:t>
            </a:r>
          </a:p>
          <a:p>
            <a:r>
              <a:rPr lang="ru-RU" sz="1600" dirty="0"/>
              <a:t>Конфигурация через аннотации с указанием пакета для сканирования — </a:t>
            </a:r>
            <a:r>
              <a:rPr lang="en-US" sz="1600" dirty="0" err="1"/>
              <a:t>AnnotationConfigApplicationContext</a:t>
            </a:r>
            <a:r>
              <a:rPr lang="en-US" sz="1600" dirty="0"/>
              <a:t>(“package.name”)</a:t>
            </a:r>
          </a:p>
          <a:p>
            <a:r>
              <a:rPr lang="ru-RU" sz="1600" dirty="0"/>
              <a:t>Конфигурация через аннотации с указанием класса (или массива классов) помеченного аннотацией @</a:t>
            </a:r>
            <a:r>
              <a:rPr lang="en-US" sz="1600" dirty="0"/>
              <a:t>Configuration -</a:t>
            </a:r>
            <a:r>
              <a:rPr lang="en-US" sz="1600" dirty="0" err="1"/>
              <a:t>AnnotationConfigApplicationContext</a:t>
            </a:r>
            <a:r>
              <a:rPr lang="en-US" sz="1600" dirty="0"/>
              <a:t>(</a:t>
            </a:r>
            <a:r>
              <a:rPr lang="en-US" sz="1600" dirty="0" err="1"/>
              <a:t>JavaConfig.class</a:t>
            </a:r>
            <a:r>
              <a:rPr lang="en-US" sz="1600" dirty="0"/>
              <a:t>). </a:t>
            </a:r>
            <a:r>
              <a:rPr lang="ru-RU" sz="1600" dirty="0"/>
              <a:t>Этот способ конфигурации называется — </a:t>
            </a:r>
            <a:r>
              <a:rPr lang="en-US" sz="1600" dirty="0" err="1"/>
              <a:t>JavaConfig</a:t>
            </a:r>
            <a:r>
              <a:rPr lang="en-US" sz="1600" dirty="0"/>
              <a:t>.</a:t>
            </a:r>
          </a:p>
          <a:p>
            <a:r>
              <a:rPr lang="en-US" sz="1600" dirty="0"/>
              <a:t>Groovy </a:t>
            </a:r>
            <a:r>
              <a:rPr lang="ru-RU" sz="1600" dirty="0"/>
              <a:t>конфигурация — </a:t>
            </a:r>
            <a:r>
              <a:rPr lang="en-US" sz="1600" dirty="0" err="1"/>
              <a:t>GenericGroovyApplicationContext</a:t>
            </a:r>
            <a:r>
              <a:rPr lang="en-US" sz="1600" dirty="0"/>
              <a:t>(“</a:t>
            </a:r>
            <a:r>
              <a:rPr lang="en-US" sz="1600" dirty="0" err="1"/>
              <a:t>context.groovy</a:t>
            </a:r>
            <a:r>
              <a:rPr lang="en-US" sz="1600" dirty="0"/>
              <a:t>”)</a:t>
            </a:r>
          </a:p>
          <a:p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1. Парсирование конфигурации и создание BeanDefinition</a:t>
            </a:r>
          </a:p>
        </p:txBody>
      </p:sp>
    </p:spTree>
    <p:extLst>
      <p:ext uri="{BB962C8B-B14F-4D97-AF65-F5344CB8AC3E}">
        <p14:creationId xmlns:p14="http://schemas.microsoft.com/office/powerpoint/2010/main" val="360644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После первого этапа у нас имеется </a:t>
            </a:r>
            <a:r>
              <a:rPr lang="ru-RU" sz="1600" dirty="0" err="1"/>
              <a:t>Map</a:t>
            </a:r>
            <a:r>
              <a:rPr lang="ru-RU" sz="1600" dirty="0"/>
              <a:t>, в котором хранятся </a:t>
            </a:r>
            <a:r>
              <a:rPr lang="ru-RU" sz="1600" i="1" dirty="0" err="1"/>
              <a:t>BeanDefinition</a:t>
            </a:r>
            <a:r>
              <a:rPr lang="ru-RU" sz="1600" dirty="0"/>
              <a:t>. Архитектура </a:t>
            </a:r>
            <a:r>
              <a:rPr lang="ru-RU" sz="1600" dirty="0" err="1"/>
              <a:t>спринга</a:t>
            </a:r>
            <a:r>
              <a:rPr lang="ru-RU" sz="1600" dirty="0"/>
              <a:t> построена таким образом, что у нас есть возможность повлиять на то, какими будут наши </a:t>
            </a:r>
            <a:r>
              <a:rPr lang="ru-RU" sz="1600" dirty="0" err="1"/>
              <a:t>бины</a:t>
            </a:r>
            <a:r>
              <a:rPr lang="ru-RU" sz="1600" dirty="0"/>
              <a:t> еще до их фактического создания, иначе говоря мы имеем доступ к метаданным класса. Для этого существует специальный интерфейс </a:t>
            </a:r>
            <a:r>
              <a:rPr lang="ru-RU" sz="1600" i="1" dirty="0" err="1"/>
              <a:t>BeanFactoryPostProcessor</a:t>
            </a:r>
            <a:r>
              <a:rPr lang="ru-RU" sz="1600" dirty="0"/>
              <a:t>, реализовав который, мы получаем доступ к созданным </a:t>
            </a:r>
            <a:r>
              <a:rPr lang="ru-RU" sz="1600" i="1" dirty="0" err="1"/>
              <a:t>BeanDefinition</a:t>
            </a:r>
            <a:r>
              <a:rPr lang="ru-RU" sz="1600" dirty="0"/>
              <a:t> и можем их изменять.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2. Настройка созданных </a:t>
            </a:r>
            <a:r>
              <a:rPr lang="en-US" b="0" dirty="0"/>
              <a:t>BeanDefinition</a:t>
            </a:r>
          </a:p>
        </p:txBody>
      </p:sp>
    </p:spTree>
    <p:extLst>
      <p:ext uri="{BB962C8B-B14F-4D97-AF65-F5344CB8AC3E}">
        <p14:creationId xmlns:p14="http://schemas.microsoft.com/office/powerpoint/2010/main" val="253207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i="1" dirty="0" err="1"/>
              <a:t>FactoryBean</a:t>
            </a:r>
            <a:r>
              <a:rPr lang="ru-RU" sz="1600" dirty="0"/>
              <a:t> — это </a:t>
            </a:r>
            <a:r>
              <a:rPr lang="ru-RU" sz="1600" dirty="0" err="1"/>
              <a:t>generic</a:t>
            </a:r>
            <a:r>
              <a:rPr lang="ru-RU" sz="1600" dirty="0"/>
              <a:t> интерфейс, которому можно делегировать процесс создания </a:t>
            </a:r>
            <a:r>
              <a:rPr lang="ru-RU" sz="1600" dirty="0" err="1"/>
              <a:t>бинов</a:t>
            </a:r>
            <a:r>
              <a:rPr lang="ru-RU" sz="1600" dirty="0"/>
              <a:t> типа . В те времена, когда конфигурация была исключительно в </a:t>
            </a:r>
            <a:r>
              <a:rPr lang="ru-RU" sz="1600" dirty="0" err="1"/>
              <a:t>xml</a:t>
            </a:r>
            <a:r>
              <a:rPr lang="ru-RU" sz="1600" dirty="0"/>
              <a:t>, разработчикам был необходим механизм с помощью которого они бы могли управлять процессом создания </a:t>
            </a:r>
            <a:r>
              <a:rPr lang="ru-RU" sz="1600" dirty="0" err="1"/>
              <a:t>бинов</a:t>
            </a:r>
            <a:r>
              <a:rPr lang="ru-RU" sz="1600" dirty="0"/>
              <a:t>. Именно для этого и был сделан этот интерфейс. </a:t>
            </a:r>
            <a:endParaRPr lang="ru-RU" sz="1600" dirty="0" smtClean="0"/>
          </a:p>
          <a:p>
            <a:r>
              <a:rPr lang="ru-RU" sz="1600" dirty="0" smtClean="0"/>
              <a:t>Необходим для гибкого управления создания конкретного </a:t>
            </a:r>
            <a:r>
              <a:rPr lang="ru-RU" sz="1600" dirty="0" err="1" smtClean="0"/>
              <a:t>бина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3. Создание кастомных </a:t>
            </a:r>
            <a:r>
              <a:rPr lang="en-US" b="0" dirty="0"/>
              <a:t>FactoryBean</a:t>
            </a:r>
          </a:p>
        </p:txBody>
      </p:sp>
    </p:spTree>
    <p:extLst>
      <p:ext uri="{BB962C8B-B14F-4D97-AF65-F5344CB8AC3E}">
        <p14:creationId xmlns:p14="http://schemas.microsoft.com/office/powerpoint/2010/main" val="88529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en-US" sz="1600" dirty="0"/>
              <a:t>&lt;?xml version="1.0" encoding="UTF-8"?&gt; &lt;beans </a:t>
            </a:r>
            <a:r>
              <a:rPr lang="en-US" sz="1600" dirty="0" err="1"/>
              <a:t>xmlns</a:t>
            </a:r>
            <a:r>
              <a:rPr lang="en-US" sz="1600" dirty="0"/>
              <a:t>="http://www.springframework.org/schema/beans" </a:t>
            </a:r>
            <a:r>
              <a:rPr lang="en-US" sz="1600" dirty="0" err="1"/>
              <a:t>xmlns:xsi</a:t>
            </a:r>
            <a:r>
              <a:rPr lang="en-US" sz="1600" dirty="0"/>
              <a:t>="http://www.w3.org/2001/XMLSchema-instance" </a:t>
            </a:r>
            <a:r>
              <a:rPr lang="en-US" sz="1600" dirty="0" err="1"/>
              <a:t>xmlns:context</a:t>
            </a:r>
            <a:r>
              <a:rPr lang="en-US" sz="1600" dirty="0"/>
              <a:t>="http://www.springframework.org/schema/context" </a:t>
            </a:r>
            <a:r>
              <a:rPr lang="en-US" sz="1600" dirty="0" err="1"/>
              <a:t>xsi:schemaLocation</a:t>
            </a:r>
            <a:r>
              <a:rPr lang="en-US" sz="1600" dirty="0"/>
              <a:t>="http://www.springframework.org/schema/beans http://www.springframework.org/schema/beans/spring-beans.xsd http://www.springframework.org/schema/context http://www.springframework.org/schema/context/spring-context.xsd</a:t>
            </a:r>
            <a:r>
              <a:rPr lang="en-US" sz="1600" dirty="0" smtClean="0"/>
              <a:t>"&gt;</a:t>
            </a:r>
            <a:endParaRPr lang="ru-RU" sz="1600" dirty="0" smtClean="0"/>
          </a:p>
          <a:p>
            <a:r>
              <a:rPr lang="en-US" sz="1600" dirty="0" smtClean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bean id="</a:t>
            </a:r>
            <a:r>
              <a:rPr lang="en-US" sz="1600" dirty="0" err="1"/>
              <a:t>colorFactory</a:t>
            </a:r>
            <a:r>
              <a:rPr lang="en-US" sz="1600" dirty="0"/>
              <a:t>" class="</a:t>
            </a:r>
            <a:r>
              <a:rPr lang="en-US" sz="1600" dirty="0" err="1"/>
              <a:t>com.malahov.temp.ColorFactory</a:t>
            </a:r>
            <a:r>
              <a:rPr lang="en-US" sz="1600" dirty="0" smtClean="0"/>
              <a:t>"&gt;&lt;/</a:t>
            </a:r>
            <a:r>
              <a:rPr lang="en-US" sz="1600" dirty="0"/>
              <a:t>bean&gt; </a:t>
            </a:r>
            <a:endParaRPr lang="ru-RU" sz="1600" dirty="0" smtClean="0"/>
          </a:p>
          <a:p>
            <a:r>
              <a:rPr lang="en-US" sz="1600" dirty="0" smtClean="0"/>
              <a:t>&lt;/</a:t>
            </a:r>
            <a:r>
              <a:rPr lang="en-US" sz="1600" dirty="0"/>
              <a:t>beans&gt;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3. Создание кастомных </a:t>
            </a:r>
            <a:r>
              <a:rPr lang="en-US" b="0" dirty="0"/>
              <a:t>FactoryBean</a:t>
            </a:r>
          </a:p>
        </p:txBody>
      </p:sp>
    </p:spTree>
    <p:extLst>
      <p:ext uri="{BB962C8B-B14F-4D97-AF65-F5344CB8AC3E}">
        <p14:creationId xmlns:p14="http://schemas.microsoft.com/office/powerpoint/2010/main" val="31893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3. Создание кастомных </a:t>
            </a:r>
            <a:r>
              <a:rPr lang="en-US" b="0" dirty="0"/>
              <a:t>FactoryBean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ColorFactory</a:t>
            </a:r>
            <a:r>
              <a:rPr lang="en-US" sz="1200" dirty="0"/>
              <a:t> implements </a:t>
            </a:r>
            <a:r>
              <a:rPr lang="en-US" sz="1200" dirty="0" err="1"/>
              <a:t>FactoryBean</a:t>
            </a:r>
            <a:r>
              <a:rPr lang="en-US" sz="1200" dirty="0"/>
              <a:t>&lt;Color&gt; {</a:t>
            </a:r>
          </a:p>
          <a:p>
            <a:pPr marL="0" indent="0">
              <a:buNone/>
            </a:pPr>
            <a:r>
              <a:rPr lang="en-US" sz="1200" dirty="0"/>
              <a:t>    @Override</a:t>
            </a:r>
          </a:p>
          <a:p>
            <a:pPr marL="0" indent="0">
              <a:buNone/>
            </a:pPr>
            <a:r>
              <a:rPr lang="en-US" sz="1200" dirty="0"/>
              <a:t>    public Color </a:t>
            </a:r>
            <a:r>
              <a:rPr lang="en-US" sz="1200" dirty="0" err="1"/>
              <a:t>getObject</a:t>
            </a:r>
            <a:r>
              <a:rPr lang="en-US" sz="1200" dirty="0"/>
              <a:t>() throws Exception {</a:t>
            </a:r>
          </a:p>
          <a:p>
            <a:pPr marL="0" indent="0">
              <a:buNone/>
            </a:pPr>
            <a:r>
              <a:rPr lang="en-US" sz="1200" dirty="0"/>
              <a:t>        Random </a:t>
            </a:r>
            <a:r>
              <a:rPr lang="en-US" sz="1200" dirty="0" err="1"/>
              <a:t>random</a:t>
            </a:r>
            <a:r>
              <a:rPr lang="en-US" sz="1200" dirty="0"/>
              <a:t> = new Random();</a:t>
            </a:r>
          </a:p>
          <a:p>
            <a:pPr marL="0" indent="0">
              <a:buNone/>
            </a:pPr>
            <a:r>
              <a:rPr lang="en-US" sz="1200" dirty="0"/>
              <a:t>        Color </a:t>
            </a:r>
            <a:r>
              <a:rPr lang="en-US" sz="1200" dirty="0" err="1"/>
              <a:t>color</a:t>
            </a:r>
            <a:r>
              <a:rPr lang="en-US" sz="1200" dirty="0"/>
              <a:t> = new Color(</a:t>
            </a:r>
            <a:r>
              <a:rPr lang="en-US" sz="1200" dirty="0" err="1"/>
              <a:t>random.nextInt</a:t>
            </a:r>
            <a:r>
              <a:rPr lang="en-US" sz="1200" dirty="0"/>
              <a:t>(255), </a:t>
            </a:r>
            <a:r>
              <a:rPr lang="en-US" sz="1200" dirty="0" err="1"/>
              <a:t>random.nextInt</a:t>
            </a:r>
            <a:r>
              <a:rPr lang="en-US" sz="1200" dirty="0"/>
              <a:t>(255), </a:t>
            </a:r>
            <a:r>
              <a:rPr lang="en-US" sz="1200" dirty="0" err="1"/>
              <a:t>random.nextInt</a:t>
            </a:r>
            <a:r>
              <a:rPr lang="en-US" sz="1200" dirty="0"/>
              <a:t>(255));</a:t>
            </a:r>
          </a:p>
          <a:p>
            <a:pPr marL="0" indent="0">
              <a:buNone/>
            </a:pPr>
            <a:r>
              <a:rPr lang="en-US" sz="1200" dirty="0"/>
              <a:t>        return color;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@Override </a:t>
            </a:r>
          </a:p>
          <a:p>
            <a:pPr marL="0" indent="0">
              <a:buNone/>
            </a:pPr>
            <a:r>
              <a:rPr lang="en-US" sz="1200" dirty="0"/>
              <a:t>    public Class&lt;?&gt; </a:t>
            </a:r>
            <a:r>
              <a:rPr lang="en-US" sz="1200" dirty="0" err="1"/>
              <a:t>getObjectType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  return </a:t>
            </a:r>
            <a:r>
              <a:rPr lang="en-US" sz="1200" dirty="0" err="1"/>
              <a:t>Color.class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@Override</a:t>
            </a:r>
          </a:p>
          <a:p>
            <a:pPr marL="0" indent="0">
              <a:buNone/>
            </a:pPr>
            <a:r>
              <a:rPr lang="en-US" sz="1200" dirty="0"/>
              <a:t>    public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isSingleton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  return false;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734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4. Создание экземпляров бинов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sz="1800" dirty="0"/>
              <a:t>Созданием экземпляров </a:t>
            </a:r>
            <a:r>
              <a:rPr lang="ru-RU" sz="1800" dirty="0" err="1"/>
              <a:t>бинов</a:t>
            </a:r>
            <a:r>
              <a:rPr lang="ru-RU" sz="1800" dirty="0"/>
              <a:t> занимается </a:t>
            </a:r>
            <a:r>
              <a:rPr lang="ru-RU" sz="1800" i="1" dirty="0" err="1"/>
              <a:t>BeanFactory</a:t>
            </a:r>
            <a:r>
              <a:rPr lang="ru-RU" sz="1800" dirty="0"/>
              <a:t> при этом, если нужно, делегирует это </a:t>
            </a:r>
            <a:r>
              <a:rPr lang="ru-RU" sz="1800" dirty="0" err="1"/>
              <a:t>кастомным</a:t>
            </a:r>
            <a:r>
              <a:rPr lang="ru-RU" sz="1800" dirty="0"/>
              <a:t> </a:t>
            </a:r>
            <a:r>
              <a:rPr lang="ru-RU" sz="1800" i="1" dirty="0" err="1"/>
              <a:t>FactoryBean</a:t>
            </a:r>
            <a:r>
              <a:rPr lang="ru-RU" sz="1800" dirty="0"/>
              <a:t>. Экземпляры </a:t>
            </a:r>
            <a:r>
              <a:rPr lang="ru-RU" sz="1800" dirty="0" err="1"/>
              <a:t>бинов</a:t>
            </a:r>
            <a:r>
              <a:rPr lang="ru-RU" sz="1800" dirty="0"/>
              <a:t> создаются на основе ранее созданных </a:t>
            </a:r>
            <a:r>
              <a:rPr lang="ru-RU" sz="1800" i="1" dirty="0" err="1"/>
              <a:t>BeanDefinition</a:t>
            </a:r>
            <a:r>
              <a:rPr lang="ru-RU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599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1"/>
            <a:r>
              <a:rPr lang="en-US" b="1" dirty="0"/>
              <a:t>Spring Framework</a:t>
            </a:r>
            <a:r>
              <a:rPr lang="en-US" dirty="0"/>
              <a:t> (</a:t>
            </a:r>
            <a:r>
              <a:rPr lang="ru-RU" dirty="0"/>
              <a:t>или коротко </a:t>
            </a:r>
            <a:r>
              <a:rPr lang="en-US" b="1" dirty="0"/>
              <a:t>Spring</a:t>
            </a:r>
            <a:r>
              <a:rPr lang="en-US" dirty="0"/>
              <a:t>) — </a:t>
            </a:r>
            <a:r>
              <a:rPr lang="ru-RU" dirty="0"/>
              <a:t>универсальный </a:t>
            </a:r>
            <a:r>
              <a:rPr lang="ru-RU" dirty="0" err="1">
                <a:hlinkClick r:id="rId2" tooltip="Фреймворк"/>
              </a:rPr>
              <a:t>фреймворк</a:t>
            </a:r>
            <a:r>
              <a:rPr lang="ru-RU" dirty="0"/>
              <a:t> </a:t>
            </a:r>
            <a:r>
              <a:rPr lang="ru-RU" dirty="0">
                <a:hlinkClick r:id="rId3" tooltip="Открытое программное обеспечение"/>
              </a:rPr>
              <a:t>с открытым исходным кодом</a:t>
            </a:r>
            <a:r>
              <a:rPr lang="ru-RU" dirty="0"/>
              <a:t> для </a:t>
            </a:r>
            <a:r>
              <a:rPr lang="en-US" dirty="0">
                <a:hlinkClick r:id="rId4" tooltip="Java"/>
              </a:rPr>
              <a:t>Java</a:t>
            </a:r>
            <a:r>
              <a:rPr lang="en-US" dirty="0"/>
              <a:t>-</a:t>
            </a:r>
            <a:r>
              <a:rPr lang="ru-RU" dirty="0"/>
              <a:t>платформы. Также существует </a:t>
            </a:r>
            <a:r>
              <a:rPr lang="ru-RU" dirty="0" err="1">
                <a:hlinkClick r:id="rId5" tooltip="Форк"/>
              </a:rPr>
              <a:t>форк</a:t>
            </a:r>
            <a:r>
              <a:rPr lang="ru-RU" dirty="0"/>
              <a:t> для платформы </a:t>
            </a:r>
            <a:r>
              <a:rPr lang="ru-RU" dirty="0">
                <a:hlinkClick r:id="rId6" tooltip=".NET Framework"/>
              </a:rPr>
              <a:t>.</a:t>
            </a:r>
            <a:r>
              <a:rPr lang="en-US" dirty="0">
                <a:hlinkClick r:id="rId6" tooltip=".NET Framework"/>
              </a:rPr>
              <a:t>NET Framework</a:t>
            </a:r>
            <a:r>
              <a:rPr lang="en-US" dirty="0"/>
              <a:t>, </a:t>
            </a:r>
            <a:r>
              <a:rPr lang="ru-RU" dirty="0"/>
              <a:t>названный </a:t>
            </a:r>
            <a:r>
              <a:rPr lang="en-US" dirty="0" smtClean="0"/>
              <a:t>Spring.NET</a:t>
            </a:r>
          </a:p>
          <a:p>
            <a:pPr lvl="1"/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/>
              <a:t>предоставляет </a:t>
            </a:r>
            <a:r>
              <a:rPr lang="ru-RU" dirty="0" smtClean="0"/>
              <a:t>большую </a:t>
            </a:r>
            <a:r>
              <a:rPr lang="ru-RU" dirty="0"/>
              <a:t>свободу </a:t>
            </a:r>
            <a:r>
              <a:rPr lang="ru-RU" dirty="0" err="1"/>
              <a:t>Java</a:t>
            </a:r>
            <a:r>
              <a:rPr lang="ru-RU" dirty="0"/>
              <a:t>-разработчикам в проектировании; кроме того, он предоставляет хорошо документированные и лёгкие в использовании средства решения проблем, возникающих при создании приложений корпоративного масштаба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Между тем, особенности ядра </a:t>
            </a:r>
            <a:r>
              <a:rPr lang="ru-RU" dirty="0" err="1"/>
              <a:t>Spring</a:t>
            </a:r>
            <a:r>
              <a:rPr lang="ru-RU" dirty="0"/>
              <a:t> применимы в любом </a:t>
            </a:r>
            <a:r>
              <a:rPr lang="ru-RU" dirty="0" err="1"/>
              <a:t>Java</a:t>
            </a:r>
            <a:r>
              <a:rPr lang="ru-RU" dirty="0"/>
              <a:t>-приложении, и существует множество расширений и усовершенствований для построения </a:t>
            </a:r>
            <a:r>
              <a:rPr lang="ru-RU" dirty="0">
                <a:hlinkClick r:id="rId7" tooltip="Веб-приложение"/>
              </a:rPr>
              <a:t>веб-приложений</a:t>
            </a:r>
            <a:r>
              <a:rPr lang="ru-RU" dirty="0"/>
              <a:t> на </a:t>
            </a:r>
            <a:r>
              <a:rPr lang="ru-RU" dirty="0" err="1">
                <a:hlinkClick r:id="rId8" tooltip="J2EE"/>
              </a:rPr>
              <a:t>Java</a:t>
            </a:r>
            <a:r>
              <a:rPr lang="ru-RU" dirty="0">
                <a:hlinkClick r:id="rId8" tooltip="J2EE"/>
              </a:rPr>
              <a:t> </a:t>
            </a:r>
            <a:r>
              <a:rPr lang="ru-RU" dirty="0" err="1">
                <a:hlinkClick r:id="rId8" tooltip="J2EE"/>
              </a:rPr>
              <a:t>Enterprise</a:t>
            </a:r>
            <a:r>
              <a:rPr lang="ru-RU" dirty="0">
                <a:hlinkClick r:id="rId8" tooltip="J2EE"/>
              </a:rPr>
              <a:t> платформе</a:t>
            </a:r>
            <a:r>
              <a:rPr lang="ru-RU" dirty="0"/>
              <a:t>. По этим причинам </a:t>
            </a:r>
            <a:r>
              <a:rPr lang="ru-RU" dirty="0" err="1"/>
              <a:t>Spring</a:t>
            </a:r>
            <a:r>
              <a:rPr lang="ru-RU" dirty="0"/>
              <a:t> приобрёл большую популярность и признаётся разработчиками как стратегически важный </a:t>
            </a:r>
            <a:r>
              <a:rPr lang="ru-RU" dirty="0" err="1"/>
              <a:t>фреймворк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Spring framework?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374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5. Настройка созданных бинов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sz="1800" dirty="0" smtClean="0"/>
              <a:t>Интерфейс</a:t>
            </a:r>
            <a:r>
              <a:rPr lang="ru-RU" sz="1800" dirty="0"/>
              <a:t> </a:t>
            </a:r>
            <a:r>
              <a:rPr lang="ru-RU" sz="1800" i="1" dirty="0" err="1"/>
              <a:t>BeanPostProcessor</a:t>
            </a:r>
            <a:r>
              <a:rPr lang="ru-RU" sz="1800" dirty="0"/>
              <a:t> позволяет вклиниться в процесс настройки ваших </a:t>
            </a:r>
            <a:r>
              <a:rPr lang="ru-RU" sz="1800" dirty="0" err="1"/>
              <a:t>бинов</a:t>
            </a:r>
            <a:r>
              <a:rPr lang="ru-RU" sz="1800" dirty="0"/>
              <a:t> до того, как они попадут в контейнер. Интерфейс несет в себе несколько </a:t>
            </a:r>
            <a:r>
              <a:rPr lang="ru-RU" sz="1800" dirty="0" smtClean="0"/>
              <a:t>методов.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BeanPostProcessor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Object </a:t>
            </a:r>
            <a:r>
              <a:rPr lang="en-US" sz="1800" dirty="0" err="1"/>
              <a:t>postProcessBeforeInitialization</a:t>
            </a:r>
            <a:r>
              <a:rPr lang="en-US" sz="1800" dirty="0"/>
              <a:t>(Object bean, String </a:t>
            </a:r>
            <a:r>
              <a:rPr lang="en-US" sz="1800" dirty="0" err="1"/>
              <a:t>beanName</a:t>
            </a:r>
            <a:r>
              <a:rPr lang="en-US" sz="1800" dirty="0"/>
              <a:t>) throws </a:t>
            </a:r>
            <a:r>
              <a:rPr lang="en-US" sz="1800" dirty="0" err="1"/>
              <a:t>BeansException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Object </a:t>
            </a:r>
            <a:r>
              <a:rPr lang="en-US" sz="1800" dirty="0" err="1"/>
              <a:t>postProcessAfterInitialization</a:t>
            </a:r>
            <a:r>
              <a:rPr lang="en-US" sz="1800" dirty="0"/>
              <a:t>(Object bean, String </a:t>
            </a:r>
            <a:r>
              <a:rPr lang="en-US" sz="1800" dirty="0" err="1"/>
              <a:t>beanName</a:t>
            </a:r>
            <a:r>
              <a:rPr lang="en-US" sz="1800" dirty="0"/>
              <a:t>) throws </a:t>
            </a:r>
            <a:r>
              <a:rPr lang="en-US" sz="1800" dirty="0" err="1"/>
              <a:t>BeansException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8570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5. Настройка созданных бинов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sz="1800" dirty="0"/>
              <a:t>Оба метода вызываются для каждого </a:t>
            </a:r>
            <a:r>
              <a:rPr lang="ru-RU" sz="1800" dirty="0" err="1"/>
              <a:t>бина</a:t>
            </a:r>
            <a:r>
              <a:rPr lang="ru-RU" sz="1800" dirty="0"/>
              <a:t>. У обоих методов параметры абсолютно одинаковые. Разница только в порядке их вызова. Первый вызывается до </a:t>
            </a:r>
            <a:r>
              <a:rPr lang="ru-RU" sz="1800" dirty="0" err="1"/>
              <a:t>init</a:t>
            </a:r>
            <a:r>
              <a:rPr lang="ru-RU" sz="1800" dirty="0"/>
              <a:t>-метода, </a:t>
            </a:r>
            <a:r>
              <a:rPr lang="ru-RU" sz="1800" dirty="0" err="1"/>
              <a:t>воторой</a:t>
            </a:r>
            <a:r>
              <a:rPr lang="ru-RU" sz="1800" dirty="0"/>
              <a:t>, после. Важно понимать, что на данном этапе экземпляр </a:t>
            </a:r>
            <a:r>
              <a:rPr lang="ru-RU" sz="1800" dirty="0" err="1"/>
              <a:t>бина</a:t>
            </a:r>
            <a:r>
              <a:rPr lang="ru-RU" sz="1800" dirty="0"/>
              <a:t> уже создан и идет его </a:t>
            </a:r>
            <a:r>
              <a:rPr lang="ru-RU" sz="1800" dirty="0" err="1"/>
              <a:t>донастройка</a:t>
            </a:r>
            <a:r>
              <a:rPr lang="ru-RU" sz="1800" dirty="0"/>
              <a:t>. Тут есть два важных момента: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Оба метода в итоге должны вернуть бин. Если в методе вы вернете </a:t>
            </a:r>
            <a:r>
              <a:rPr lang="ru-RU" sz="1800" dirty="0" err="1"/>
              <a:t>null</a:t>
            </a:r>
            <a:r>
              <a:rPr lang="ru-RU" sz="1800" dirty="0"/>
              <a:t>, то при получении этого </a:t>
            </a:r>
            <a:r>
              <a:rPr lang="ru-RU" sz="1800" dirty="0" err="1"/>
              <a:t>бина</a:t>
            </a:r>
            <a:r>
              <a:rPr lang="ru-RU" sz="1800" dirty="0"/>
              <a:t> из контекста вы получите </a:t>
            </a:r>
            <a:r>
              <a:rPr lang="ru-RU" sz="1800" dirty="0" err="1"/>
              <a:t>null</a:t>
            </a:r>
            <a:r>
              <a:rPr lang="ru-RU" sz="1800" dirty="0"/>
              <a:t>, а поскольку через </a:t>
            </a:r>
            <a:r>
              <a:rPr lang="ru-RU" sz="1800" dirty="0" err="1"/>
              <a:t>бинпостпроцессор</a:t>
            </a:r>
            <a:r>
              <a:rPr lang="ru-RU" sz="1800" dirty="0"/>
              <a:t> проходят все </a:t>
            </a:r>
            <a:r>
              <a:rPr lang="ru-RU" sz="1800" dirty="0" err="1"/>
              <a:t>бины</a:t>
            </a:r>
            <a:r>
              <a:rPr lang="ru-RU" sz="1800" dirty="0"/>
              <a:t>, после поднятия контекста, при запросе любого </a:t>
            </a:r>
            <a:r>
              <a:rPr lang="ru-RU" sz="1800" dirty="0" err="1"/>
              <a:t>бина</a:t>
            </a:r>
            <a:r>
              <a:rPr lang="ru-RU" sz="1800" dirty="0"/>
              <a:t> вы будете получать фиг, в смысле </a:t>
            </a:r>
            <a:r>
              <a:rPr lang="ru-RU" sz="1800" dirty="0" err="1"/>
              <a:t>null</a:t>
            </a:r>
            <a:r>
              <a:rPr lang="ru-RU" sz="1800" dirty="0"/>
              <a:t>.</a:t>
            </a:r>
          </a:p>
          <a:p>
            <a:r>
              <a:rPr lang="ru-RU" sz="1800" dirty="0"/>
              <a:t>Если вы хотите сделать прокси над вашим объектом, то имейте ввиду, что это принято делать после вызова </a:t>
            </a:r>
            <a:r>
              <a:rPr lang="ru-RU" sz="1800" dirty="0" err="1"/>
              <a:t>init</a:t>
            </a:r>
            <a:r>
              <a:rPr lang="ru-RU" sz="1800" dirty="0"/>
              <a:t> метода, иначе говоря это нужно делать в методе </a:t>
            </a:r>
            <a:r>
              <a:rPr lang="ru-RU" sz="1800" b="1" dirty="0" err="1"/>
              <a:t>postProcessAfterInitialization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0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3"/>
            <a:ext cx="8474110" cy="2338924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err="1"/>
              <a:t>Spring</a:t>
            </a:r>
            <a:r>
              <a:rPr lang="ru-RU" sz="1600" dirty="0"/>
              <a:t> имеет собственную </a:t>
            </a:r>
            <a:r>
              <a:rPr lang="ru-RU" sz="1600" dirty="0">
                <a:hlinkClick r:id="rId2" tooltip="Model-View-Controller"/>
              </a:rPr>
              <a:t>MVC</a:t>
            </a:r>
            <a:r>
              <a:rPr lang="ru-RU" sz="1600" dirty="0"/>
              <a:t>-платформу веб-приложений, которая не была первоначально запланирована. Разработчики </a:t>
            </a:r>
            <a:r>
              <a:rPr lang="ru-RU" sz="1600" dirty="0" err="1"/>
              <a:t>Spring</a:t>
            </a:r>
            <a:r>
              <a:rPr lang="ru-RU" sz="1600" dirty="0"/>
              <a:t> решили написать её как реакцию на то, что они восприняли как неудачность конструкции (тогда) популярного </a:t>
            </a:r>
            <a:r>
              <a:rPr lang="ru-RU" sz="1600" dirty="0" err="1">
                <a:hlinkClick r:id="rId3" tooltip="Apache Struts"/>
              </a:rPr>
              <a:t>Apache</a:t>
            </a:r>
            <a:r>
              <a:rPr lang="ru-RU" sz="1600" dirty="0">
                <a:hlinkClick r:id="rId3" tooltip="Apache Struts"/>
              </a:rPr>
              <a:t> </a:t>
            </a:r>
            <a:r>
              <a:rPr lang="ru-RU" sz="1600" dirty="0" err="1">
                <a:hlinkClick r:id="rId3" tooltip="Apache Struts"/>
              </a:rPr>
              <a:t>Struts</a:t>
            </a:r>
            <a:r>
              <a:rPr lang="ru-RU" sz="1600" dirty="0"/>
              <a:t>, а также других доступных веб-</a:t>
            </a:r>
            <a:r>
              <a:rPr lang="ru-RU" sz="1600" dirty="0" err="1"/>
              <a:t>фреймворков</a:t>
            </a:r>
            <a:r>
              <a:rPr lang="ru-RU" sz="1600" dirty="0"/>
              <a:t>. В частности, по их мнению, было недостаточным разделение между слоями представления и обработки запросов, а также между слоем обработки запросов и моделью.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6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схема для понимания</a:t>
            </a:r>
            <a:endParaRPr lang="ru-RU" dirty="0"/>
          </a:p>
        </p:txBody>
      </p:sp>
      <p:pic>
        <p:nvPicPr>
          <p:cNvPr id="1026" name="Picture 2" descr="D:\Users\DUtkin\Desktop\f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84" y="916081"/>
            <a:ext cx="6235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b="1" dirty="0"/>
              <a:t>ORM</a:t>
            </a:r>
            <a:r>
              <a:rPr lang="ru-RU" sz="1600" dirty="0"/>
              <a:t> (</a:t>
            </a:r>
            <a:r>
              <a:rPr lang="ru-RU" sz="1600" dirty="0">
                <a:hlinkClick r:id="rId2" tooltip="Английский язык"/>
              </a:rPr>
              <a:t>англ.</a:t>
            </a:r>
            <a:r>
              <a:rPr lang="ru-RU" sz="1600" dirty="0"/>
              <a:t> </a:t>
            </a:r>
            <a:r>
              <a:rPr lang="ru-RU" sz="1600" dirty="0" err="1"/>
              <a:t>Object-Relational</a:t>
            </a:r>
            <a:r>
              <a:rPr lang="ru-RU" sz="1600" dirty="0"/>
              <a:t> </a:t>
            </a:r>
            <a:r>
              <a:rPr lang="ru-RU" sz="1600" dirty="0" err="1"/>
              <a:t>Mapping</a:t>
            </a:r>
            <a:r>
              <a:rPr lang="ru-RU" sz="1600" dirty="0"/>
              <a:t>, </a:t>
            </a:r>
            <a:r>
              <a:rPr lang="ru-RU" sz="1600" dirty="0">
                <a:hlinkClick r:id="rId3" tooltip="Русский язык"/>
              </a:rPr>
              <a:t>рус.</a:t>
            </a:r>
            <a:r>
              <a:rPr lang="ru-RU" sz="1600" dirty="0"/>
              <a:t> </a:t>
            </a:r>
            <a:r>
              <a:rPr lang="ru-RU" sz="1600" i="1" dirty="0"/>
              <a:t>объектно-реляционное отображение</a:t>
            </a:r>
            <a:r>
              <a:rPr lang="ru-RU" sz="1600" dirty="0"/>
              <a:t>, или преобразование) — технология программирования, которая связывает </a:t>
            </a:r>
            <a:r>
              <a:rPr lang="ru-RU" sz="1600" dirty="0">
                <a:hlinkClick r:id="rId4" tooltip="Базы данных"/>
              </a:rPr>
              <a:t>базы данных</a:t>
            </a:r>
            <a:r>
              <a:rPr lang="ru-RU" sz="1600" dirty="0"/>
              <a:t> с концепциями </a:t>
            </a:r>
            <a:r>
              <a:rPr lang="ru-RU" sz="1600" dirty="0">
                <a:hlinkClick r:id="rId5" tooltip="Объектно-ориентированное программирование"/>
              </a:rPr>
              <a:t>объектно-ориентированных языков программирования</a:t>
            </a:r>
            <a:r>
              <a:rPr lang="ru-RU" sz="1600" dirty="0"/>
              <a:t>, создавая «виртуальную </a:t>
            </a:r>
            <a:r>
              <a:rPr lang="ru-RU" sz="1600" dirty="0">
                <a:hlinkClick r:id="rId6" tooltip="Объектно-ориентированная база данных"/>
              </a:rPr>
              <a:t>объектную базу</a:t>
            </a:r>
            <a:r>
              <a:rPr lang="ru-RU" sz="1600" dirty="0"/>
              <a:t> данных». Существуют как </a:t>
            </a:r>
            <a:r>
              <a:rPr lang="ru-RU" sz="1600" dirty="0" err="1">
                <a:hlinkClick r:id="rId7" tooltip="Проприетарное программное обеспечение"/>
              </a:rPr>
              <a:t>проприетарные</a:t>
            </a:r>
            <a:r>
              <a:rPr lang="ru-RU" sz="1600" dirty="0"/>
              <a:t>, так и </a:t>
            </a:r>
            <a:r>
              <a:rPr lang="ru-RU" sz="1600" dirty="0">
                <a:hlinkClick r:id="rId8" tooltip="Свободное программное обеспечение"/>
              </a:rPr>
              <a:t>свободные</a:t>
            </a:r>
            <a:r>
              <a:rPr lang="ru-RU" sz="1600" dirty="0"/>
              <a:t> реализации этой технологии.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59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b="1" dirty="0"/>
              <a:t>ORM</a:t>
            </a:r>
            <a:r>
              <a:rPr lang="ru-RU" sz="1600" dirty="0"/>
              <a:t> (</a:t>
            </a:r>
            <a:r>
              <a:rPr lang="ru-RU" sz="1600" dirty="0">
                <a:hlinkClick r:id="rId2" tooltip="Английский язык"/>
              </a:rPr>
              <a:t>англ.</a:t>
            </a:r>
            <a:r>
              <a:rPr lang="ru-RU" sz="1600" dirty="0"/>
              <a:t> </a:t>
            </a:r>
            <a:r>
              <a:rPr lang="ru-RU" sz="1600" dirty="0" err="1"/>
              <a:t>Object-Relational</a:t>
            </a:r>
            <a:r>
              <a:rPr lang="ru-RU" sz="1600" dirty="0"/>
              <a:t> </a:t>
            </a:r>
            <a:r>
              <a:rPr lang="ru-RU" sz="1600" dirty="0" err="1"/>
              <a:t>Mapping</a:t>
            </a:r>
            <a:r>
              <a:rPr lang="ru-RU" sz="1600" dirty="0"/>
              <a:t>, </a:t>
            </a:r>
            <a:r>
              <a:rPr lang="ru-RU" sz="1600" dirty="0">
                <a:hlinkClick r:id="rId3" tooltip="Русский язык"/>
              </a:rPr>
              <a:t>рус.</a:t>
            </a:r>
            <a:r>
              <a:rPr lang="ru-RU" sz="1600" dirty="0"/>
              <a:t> </a:t>
            </a:r>
            <a:r>
              <a:rPr lang="ru-RU" sz="1600" i="1" dirty="0"/>
              <a:t>объектно-реляционное отображение</a:t>
            </a:r>
            <a:r>
              <a:rPr lang="ru-RU" sz="1600" dirty="0"/>
              <a:t>, или преобразование) — технология программирования, которая связывает </a:t>
            </a:r>
            <a:r>
              <a:rPr lang="ru-RU" sz="1600" dirty="0">
                <a:hlinkClick r:id="rId4" tooltip="Базы данных"/>
              </a:rPr>
              <a:t>базы данных</a:t>
            </a:r>
            <a:r>
              <a:rPr lang="ru-RU" sz="1600" dirty="0"/>
              <a:t> с концепциями </a:t>
            </a:r>
            <a:r>
              <a:rPr lang="ru-RU" sz="1600" dirty="0">
                <a:hlinkClick r:id="rId5" tooltip="Объектно-ориентированное программирование"/>
              </a:rPr>
              <a:t>объектно-ориентированных языков программирования</a:t>
            </a:r>
            <a:r>
              <a:rPr lang="ru-RU" sz="1600" dirty="0"/>
              <a:t>, создавая «виртуальную </a:t>
            </a:r>
            <a:r>
              <a:rPr lang="ru-RU" sz="1600" dirty="0">
                <a:hlinkClick r:id="rId6" tooltip="Объектно-ориентированная база данных"/>
              </a:rPr>
              <a:t>объектную базу</a:t>
            </a:r>
            <a:r>
              <a:rPr lang="ru-RU" sz="1600" dirty="0"/>
              <a:t> данных». Существуют как </a:t>
            </a:r>
            <a:r>
              <a:rPr lang="ru-RU" sz="1600" dirty="0" err="1">
                <a:hlinkClick r:id="rId7" tooltip="Проприетарное программное обеспечение"/>
              </a:rPr>
              <a:t>проприетарные</a:t>
            </a:r>
            <a:r>
              <a:rPr lang="ru-RU" sz="1600" dirty="0"/>
              <a:t>, так и </a:t>
            </a:r>
            <a:r>
              <a:rPr lang="ru-RU" sz="1600" dirty="0">
                <a:hlinkClick r:id="rId8" tooltip="Свободное программное обеспечение"/>
              </a:rPr>
              <a:t>свободные</a:t>
            </a:r>
            <a:r>
              <a:rPr lang="ru-RU" sz="1600" dirty="0"/>
              <a:t> реализации этой технологии.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27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en-US" sz="1600" dirty="0" err="1">
                <a:hlinkClick r:id="rId3" tooltip="ActiveJDBC (страница отсутствует)"/>
              </a:rPr>
              <a:t>ActiveJDBC</a:t>
            </a:r>
            <a:r>
              <a:rPr lang="en-US" sz="1600" dirty="0"/>
              <a:t> — Java </a:t>
            </a:r>
            <a:r>
              <a:rPr lang="ru-RU" sz="1600" dirty="0"/>
              <a:t>реализация </a:t>
            </a:r>
            <a:r>
              <a:rPr lang="ru-RU" sz="1600" dirty="0">
                <a:hlinkClick r:id="rId4" tooltip="ActiveRecord"/>
              </a:rPr>
              <a:t>паттерна </a:t>
            </a:r>
            <a:r>
              <a:rPr lang="en-US" sz="1600" dirty="0" err="1">
                <a:hlinkClick r:id="rId4" tooltip="ActiveRecord"/>
              </a:rPr>
              <a:t>ActiveRecord</a:t>
            </a:r>
            <a:r>
              <a:rPr lang="en-US" sz="1600" dirty="0"/>
              <a:t>, </a:t>
            </a:r>
            <a:r>
              <a:rPr lang="ru-RU" sz="1600" dirty="0"/>
              <a:t>вдохновленная </a:t>
            </a:r>
            <a:r>
              <a:rPr lang="en-US" sz="1600" dirty="0"/>
              <a:t>Ruby on Rails</a:t>
            </a:r>
          </a:p>
          <a:p>
            <a:r>
              <a:rPr lang="en-US" sz="1600" dirty="0">
                <a:hlinkClick r:id="rId5" tooltip="Athena Framework (страница отсутствует)"/>
              </a:rPr>
              <a:t>Athena Framework</a:t>
            </a:r>
            <a:r>
              <a:rPr lang="en-US" sz="1600" dirty="0"/>
              <a:t>, Java ORM </a:t>
            </a:r>
            <a:r>
              <a:rPr lang="ru-RU" sz="1600" dirty="0"/>
              <a:t>с открытым исходным кодом, встроенная поддержка </a:t>
            </a:r>
            <a:r>
              <a:rPr lang="ru-RU" sz="1600" dirty="0" err="1">
                <a:hlinkClick r:id="rId6" tooltip="Мультиарендность"/>
              </a:rPr>
              <a:t>мультиарендности</a:t>
            </a:r>
            <a:r>
              <a:rPr lang="ru-RU" sz="1600" dirty="0"/>
              <a:t> </a:t>
            </a:r>
            <a:r>
              <a:rPr lang="en-US" sz="1600" dirty="0"/>
              <a:t>SaaS </a:t>
            </a:r>
            <a:r>
              <a:rPr lang="ru-RU" sz="1600" dirty="0"/>
              <a:t>и удаленного доступа к </a:t>
            </a:r>
            <a:r>
              <a:rPr lang="en-US" sz="1600" dirty="0">
                <a:hlinkClick r:id="rId7" tooltip="Adobe Flex"/>
              </a:rPr>
              <a:t>Adobe Flex</a:t>
            </a:r>
            <a:endParaRPr lang="en-US" sz="1600" dirty="0"/>
          </a:p>
          <a:p>
            <a:r>
              <a:rPr lang="en-US" sz="1600" dirty="0" smtClean="0">
                <a:hlinkClick r:id="rId8" tooltip="Apache Cayenne (страница отсутствует)"/>
              </a:rPr>
              <a:t>Cayenne</a:t>
            </a:r>
            <a:r>
              <a:rPr lang="en-US" sz="1600" dirty="0"/>
              <a:t>, Java </a:t>
            </a:r>
            <a:r>
              <a:rPr lang="ru-RU" sz="1600" dirty="0">
                <a:hlinkClick r:id="rId9" tooltip="Программное обеспечение"/>
              </a:rPr>
              <a:t>ПО</a:t>
            </a:r>
            <a:r>
              <a:rPr lang="ru-RU" sz="1600" dirty="0"/>
              <a:t> с открытым исходным кодом от компании </a:t>
            </a:r>
            <a:r>
              <a:rPr lang="en-US" sz="1600" dirty="0">
                <a:hlinkClick r:id="rId10" tooltip="Apache Software Foundation"/>
              </a:rPr>
              <a:t>Apache</a:t>
            </a:r>
            <a:endParaRPr lang="en-US" sz="1600" dirty="0"/>
          </a:p>
          <a:p>
            <a:r>
              <a:rPr lang="en-US" sz="1600" dirty="0" err="1">
                <a:hlinkClick r:id="rId11" tooltip="DataNucleus (страница отсутствует)"/>
              </a:rPr>
              <a:t>DataNucleus</a:t>
            </a:r>
            <a:r>
              <a:rPr lang="en-US" sz="1600" dirty="0"/>
              <a:t>, JDO </a:t>
            </a:r>
            <a:r>
              <a:rPr lang="ru-RU" sz="1600" dirty="0"/>
              <a:t>и </a:t>
            </a:r>
            <a:r>
              <a:rPr lang="en-US" sz="1600" dirty="0"/>
              <a:t>JPA </a:t>
            </a:r>
            <a:r>
              <a:rPr lang="ru-RU" sz="1600" dirty="0"/>
              <a:t>реализация с открытым исходным кодом. Ранее известна была как </a:t>
            </a:r>
            <a:r>
              <a:rPr lang="en-US" sz="1600" dirty="0"/>
              <a:t>JPOX</a:t>
            </a:r>
          </a:p>
          <a:p>
            <a:r>
              <a:rPr lang="en-US" sz="1600" dirty="0" err="1">
                <a:hlinkClick r:id="rId12" tooltip="Ebean (страница отсутствует)"/>
              </a:rPr>
              <a:t>Ebean</a:t>
            </a:r>
            <a:r>
              <a:rPr lang="en-US" sz="1600" dirty="0"/>
              <a:t>, ORM-</a:t>
            </a:r>
            <a:r>
              <a:rPr lang="ru-RU" sz="1600" dirty="0" err="1"/>
              <a:t>фреймворк</a:t>
            </a:r>
            <a:r>
              <a:rPr lang="ru-RU" sz="1600" dirty="0"/>
              <a:t> с открытым исходным кодом</a:t>
            </a:r>
          </a:p>
          <a:p>
            <a:r>
              <a:rPr lang="en-US" sz="1600" dirty="0" err="1">
                <a:hlinkClick r:id="rId13" tooltip="EclipseLink"/>
              </a:rPr>
              <a:t>EclipseLink</a:t>
            </a:r>
            <a:r>
              <a:rPr lang="en-US" sz="1600" dirty="0"/>
              <a:t>, </a:t>
            </a:r>
            <a:r>
              <a:rPr lang="ru-RU" sz="1600" dirty="0"/>
              <a:t>свободный </a:t>
            </a:r>
            <a:r>
              <a:rPr lang="ru-RU" sz="1600" dirty="0" err="1"/>
              <a:t>персистенс</a:t>
            </a:r>
            <a:r>
              <a:rPr lang="ru-RU" sz="1600" dirty="0"/>
              <a:t> и </a:t>
            </a:r>
            <a:r>
              <a:rPr lang="en-US" sz="1600" dirty="0"/>
              <a:t>ORM-</a:t>
            </a:r>
            <a:r>
              <a:rPr lang="ru-RU" sz="1600" dirty="0" err="1"/>
              <a:t>фреймворк</a:t>
            </a:r>
            <a:r>
              <a:rPr lang="ru-RU" sz="1600" dirty="0"/>
              <a:t> </a:t>
            </a:r>
            <a:r>
              <a:rPr lang="en-US" sz="1600" dirty="0"/>
              <a:t>Eclipse</a:t>
            </a:r>
          </a:p>
          <a:p>
            <a:r>
              <a:rPr lang="en-US" sz="1600" dirty="0">
                <a:hlinkClick r:id="rId14" tooltip="Enterprise Objects Framework (страница отсутствует)"/>
              </a:rPr>
              <a:t>Enterprise Objects Framework</a:t>
            </a:r>
            <a:r>
              <a:rPr lang="en-US" sz="1600" dirty="0"/>
              <a:t>, Mac OS X/Java, </a:t>
            </a:r>
            <a:r>
              <a:rPr lang="ru-RU" sz="1600" dirty="0"/>
              <a:t>часть </a:t>
            </a:r>
            <a:r>
              <a:rPr lang="en-US" sz="1600" dirty="0"/>
              <a:t>Apple </a:t>
            </a:r>
            <a:r>
              <a:rPr lang="en-US" sz="1600" dirty="0">
                <a:hlinkClick r:id="rId15" tooltip="WebObjects (страница отсутствует)"/>
              </a:rPr>
              <a:t>WebObjects</a:t>
            </a:r>
            <a:endParaRPr lang="en-US" sz="1600" dirty="0"/>
          </a:p>
          <a:p>
            <a:r>
              <a:rPr lang="en-US" sz="1600" dirty="0">
                <a:hlinkClick r:id="rId16" tooltip="Fjorm (software) (страница отсутствует)"/>
              </a:rPr>
              <a:t>Fast Java Object Relation Mapping</a:t>
            </a:r>
            <a:r>
              <a:rPr lang="en-US" sz="1600" dirty="0"/>
              <a:t> (</a:t>
            </a:r>
            <a:r>
              <a:rPr lang="en-US" sz="1600" dirty="0" err="1"/>
              <a:t>Fjorm</a:t>
            </a:r>
            <a:r>
              <a:rPr lang="en-US" sz="1600" dirty="0"/>
              <a:t>)</a:t>
            </a:r>
          </a:p>
          <a:p>
            <a:r>
              <a:rPr lang="en-US" sz="1600" dirty="0">
                <a:hlinkClick r:id="rId17" tooltip="Hibernate (библиотека)"/>
              </a:rPr>
              <a:t>Hibernate</a:t>
            </a:r>
            <a:r>
              <a:rPr lang="en-US" sz="1600" dirty="0"/>
              <a:t>, ORM-</a:t>
            </a:r>
            <a:r>
              <a:rPr lang="ru-RU" sz="1600" dirty="0" err="1"/>
              <a:t>фреймворк</a:t>
            </a:r>
            <a:r>
              <a:rPr lang="ru-RU" sz="1600" dirty="0"/>
              <a:t> с открытым исходным кодом, широко </a:t>
            </a:r>
            <a:r>
              <a:rPr lang="ru-RU" sz="1600" dirty="0" smtClean="0"/>
              <a:t>распространен</a:t>
            </a:r>
            <a:endParaRPr lang="en-US" sz="1600" dirty="0" smtClean="0"/>
          </a:p>
          <a:p>
            <a:r>
              <a:rPr lang="ru-RU" sz="1600" dirty="0" smtClean="0"/>
              <a:t>И Т Д…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Реализации </a:t>
            </a:r>
            <a:r>
              <a:rPr lang="en-US" b="0" dirty="0" smtClean="0"/>
              <a:t>ORM </a:t>
            </a:r>
            <a:r>
              <a:rPr lang="en-US" b="0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21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 err="1"/>
              <a:t>Spring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позволяет легче создавать </a:t>
            </a:r>
            <a:r>
              <a:rPr lang="ru-RU" sz="1600" dirty="0" err="1"/>
              <a:t>Spring</a:t>
            </a:r>
            <a:r>
              <a:rPr lang="ru-RU" sz="1600" dirty="0"/>
              <a:t>-управляемые приложения которые используют новые способы доступа к данным, например </a:t>
            </a:r>
            <a:r>
              <a:rPr lang="ru-RU" sz="1600" dirty="0" err="1"/>
              <a:t>нереляционные</a:t>
            </a:r>
            <a:r>
              <a:rPr lang="ru-RU" sz="1600" dirty="0"/>
              <a:t> базы данных, </a:t>
            </a:r>
            <a:r>
              <a:rPr lang="ru-RU" sz="1600" dirty="0" err="1"/>
              <a:t>map-reduce</a:t>
            </a:r>
            <a:r>
              <a:rPr lang="ru-RU" sz="1600" dirty="0"/>
              <a:t> </a:t>
            </a:r>
            <a:r>
              <a:rPr lang="ru-RU" sz="1600" dirty="0" err="1"/>
              <a:t>фреймворки</a:t>
            </a:r>
            <a:r>
              <a:rPr lang="ru-RU" sz="1600" dirty="0"/>
              <a:t>, </a:t>
            </a:r>
            <a:r>
              <a:rPr lang="ru-RU" sz="1600" dirty="0" err="1"/>
              <a:t>cloud</a:t>
            </a:r>
            <a:r>
              <a:rPr lang="ru-RU" sz="1600" dirty="0"/>
              <a:t> сервисы, а так же уже хорошо улучшенную </a:t>
            </a:r>
            <a:r>
              <a:rPr lang="ru-RU" sz="1600" dirty="0" smtClean="0"/>
              <a:t>поддержку </a:t>
            </a:r>
            <a:r>
              <a:rPr lang="ru-RU" sz="1600" dirty="0"/>
              <a:t>реляционных баз данных.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64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Создание и поддержка </a:t>
            </a:r>
            <a:r>
              <a:rPr lang="ru-RU" sz="1600" dirty="0" err="1"/>
              <a:t>репозиториев</a:t>
            </a:r>
            <a:r>
              <a:rPr lang="ru-RU" sz="1600" dirty="0"/>
              <a:t> созданных при помощи </a:t>
            </a:r>
            <a:r>
              <a:rPr lang="ru-RU" sz="1600" dirty="0" err="1"/>
              <a:t>Spring</a:t>
            </a:r>
            <a:r>
              <a:rPr lang="ru-RU" sz="1600" dirty="0"/>
              <a:t> и JPA</a:t>
            </a:r>
          </a:p>
          <a:p>
            <a:r>
              <a:rPr lang="ru-RU" sz="1600" dirty="0"/>
              <a:t>Поддержка </a:t>
            </a:r>
            <a:r>
              <a:rPr lang="ru-RU" sz="1600" dirty="0" err="1"/>
              <a:t>QueryDSL</a:t>
            </a:r>
            <a:r>
              <a:rPr lang="ru-RU" sz="1600" dirty="0"/>
              <a:t> и JPA запросов</a:t>
            </a:r>
          </a:p>
          <a:p>
            <a:r>
              <a:rPr lang="ru-RU" sz="1600" dirty="0"/>
              <a:t>Аудит доменных классов</a:t>
            </a:r>
          </a:p>
          <a:p>
            <a:r>
              <a:rPr lang="ru-RU" sz="1600" dirty="0"/>
              <a:t>Поддержка порционной загрузки, сортировки, </a:t>
            </a:r>
            <a:r>
              <a:rPr lang="ru-RU" sz="1600" dirty="0" err="1"/>
              <a:t>динамимических</a:t>
            </a:r>
            <a:r>
              <a:rPr lang="ru-RU" sz="1600" dirty="0"/>
              <a:t> запросов</a:t>
            </a:r>
          </a:p>
          <a:p>
            <a:r>
              <a:rPr lang="ru-RU" sz="1600" dirty="0"/>
              <a:t>Поддержка XML </a:t>
            </a:r>
            <a:r>
              <a:rPr lang="ru-RU" sz="1600" dirty="0" err="1"/>
              <a:t>мэппинга</a:t>
            </a:r>
            <a:r>
              <a:rPr lang="ru-RU" sz="1600" dirty="0"/>
              <a:t> для сущностей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Что может </a:t>
            </a:r>
            <a:r>
              <a:rPr lang="ru-RU" b="0" dirty="0" err="1"/>
              <a:t>Spring</a:t>
            </a:r>
            <a:r>
              <a:rPr lang="ru-RU" b="0" dirty="0"/>
              <a:t> </a:t>
            </a:r>
            <a:r>
              <a:rPr lang="ru-RU" b="0" dirty="0" err="1" smtClean="0"/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83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Е</a:t>
            </a:r>
            <a:r>
              <a:rPr lang="ru-RU" sz="1600" dirty="0" smtClean="0"/>
              <a:t>сли вам </a:t>
            </a:r>
            <a:r>
              <a:rPr lang="ru-RU" sz="1600" dirty="0"/>
              <a:t>нужно быстро в проекте создать </a:t>
            </a:r>
            <a:r>
              <a:rPr lang="ru-RU" sz="1600" dirty="0" err="1"/>
              <a:t>Repository</a:t>
            </a:r>
            <a:r>
              <a:rPr lang="ru-RU" sz="1600" dirty="0"/>
              <a:t> слой базируемый на JPA, предназначенный в основном для CRUD операций, и вы не хотите создавать абстрактные </a:t>
            </a:r>
            <a:r>
              <a:rPr lang="ru-RU" sz="1600" dirty="0" err="1"/>
              <a:t>дао</a:t>
            </a:r>
            <a:r>
              <a:rPr lang="ru-RU" sz="1600" dirty="0"/>
              <a:t>, интерфейсы их реализации, то </a:t>
            </a:r>
            <a:r>
              <a:rPr lang="ru-RU" sz="1600" dirty="0" err="1"/>
              <a:t>Spring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— JPA это хороший выбор.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Для чего в целом нужен </a:t>
            </a:r>
            <a:r>
              <a:rPr lang="en-US" b="0" dirty="0" smtClean="0"/>
              <a:t>Spring data</a:t>
            </a:r>
            <a:r>
              <a:rPr lang="ru-RU" b="0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95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b="1" dirty="0" err="1"/>
              <a:t>Spring</a:t>
            </a:r>
            <a:r>
              <a:rPr lang="ru-RU" dirty="0"/>
              <a:t> может быть рассмотрен как коллекция меньших </a:t>
            </a:r>
            <a:r>
              <a:rPr lang="ru-RU" dirty="0" err="1"/>
              <a:t>фреймворков</a:t>
            </a:r>
            <a:r>
              <a:rPr lang="ru-RU" dirty="0"/>
              <a:t> или </a:t>
            </a:r>
            <a:r>
              <a:rPr lang="ru-RU" dirty="0" err="1"/>
              <a:t>фреймворков</a:t>
            </a:r>
            <a:r>
              <a:rPr lang="ru-RU" dirty="0"/>
              <a:t> во </a:t>
            </a:r>
            <a:r>
              <a:rPr lang="ru-RU" dirty="0" err="1"/>
              <a:t>фреймворке</a:t>
            </a:r>
            <a:r>
              <a:rPr lang="ru-RU" dirty="0"/>
              <a:t>. Большинство этих </a:t>
            </a:r>
            <a:r>
              <a:rPr lang="ru-RU" dirty="0" err="1"/>
              <a:t>фреймворков</a:t>
            </a:r>
            <a:r>
              <a:rPr lang="ru-RU" dirty="0"/>
              <a:t> может работать независимо друг от друга, однако они обеспечивают большую функциональность при совместном их использовании. Эти </a:t>
            </a:r>
            <a:r>
              <a:rPr lang="ru-RU" dirty="0" err="1"/>
              <a:t>фреймворки</a:t>
            </a:r>
            <a:r>
              <a:rPr lang="ru-RU" dirty="0"/>
              <a:t> делятся на структурные элементы типовых комплексных приложений:</a:t>
            </a:r>
          </a:p>
          <a:p>
            <a:r>
              <a:rPr lang="ru-RU" b="1" dirty="0" err="1">
                <a:hlinkClick r:id="rId2" tooltip="Inversion of Control"/>
              </a:rPr>
              <a:t>Inversion</a:t>
            </a:r>
            <a:r>
              <a:rPr lang="ru-RU" b="1" dirty="0">
                <a:hlinkClick r:id="rId2" tooltip="Inversion of Control"/>
              </a:rPr>
              <a:t> </a:t>
            </a:r>
            <a:r>
              <a:rPr lang="ru-RU" b="1" dirty="0" err="1">
                <a:hlinkClick r:id="rId2" tooltip="Inversion of Control"/>
              </a:rPr>
              <a:t>of</a:t>
            </a:r>
            <a:r>
              <a:rPr lang="ru-RU" b="1" dirty="0">
                <a:hlinkClick r:id="rId2" tooltip="Inversion of Control"/>
              </a:rPr>
              <a:t> </a:t>
            </a:r>
            <a:r>
              <a:rPr lang="ru-RU" b="1" dirty="0" err="1">
                <a:hlinkClick r:id="rId2" tooltip="Inversion of Control"/>
              </a:rPr>
              <a:t>Control</a:t>
            </a:r>
            <a:r>
              <a:rPr lang="ru-RU" b="1" dirty="0"/>
              <a:t>-контейнер</a:t>
            </a:r>
            <a:r>
              <a:rPr lang="ru-RU" dirty="0"/>
              <a:t>: конфигурирование компонентов приложений и управление жизненным циклом </a:t>
            </a:r>
            <a:r>
              <a:rPr lang="ru-RU" dirty="0" err="1"/>
              <a:t>Java</a:t>
            </a:r>
            <a:r>
              <a:rPr lang="ru-RU" dirty="0"/>
              <a:t>-объектов.</a:t>
            </a:r>
          </a:p>
          <a:p>
            <a:r>
              <a:rPr lang="ru-RU" b="1" dirty="0"/>
              <a:t>Фреймворк </a:t>
            </a:r>
            <a:r>
              <a:rPr lang="ru-RU" b="1" dirty="0" err="1">
                <a:hlinkClick r:id="rId3" tooltip="Аспектно-ориентированное программирование"/>
              </a:rPr>
              <a:t>аспектно</a:t>
            </a:r>
            <a:r>
              <a:rPr lang="ru-RU" b="1" dirty="0">
                <a:hlinkClick r:id="rId3" tooltip="Аспектно-ориентированное программирование"/>
              </a:rPr>
              <a:t>-ориентированного программирования</a:t>
            </a:r>
            <a:r>
              <a:rPr lang="ru-RU" dirty="0"/>
              <a:t>: работает с функциональностью, которая не может быть реализована возможностями </a:t>
            </a:r>
            <a:r>
              <a:rPr lang="ru-RU" dirty="0">
                <a:hlinkClick r:id="rId4" tooltip="Объектно-ориентированное программирование"/>
              </a:rPr>
              <a:t>объектно-ориентированного программирования</a:t>
            </a:r>
            <a:r>
              <a:rPr lang="ru-RU" dirty="0"/>
              <a:t> на </a:t>
            </a:r>
            <a:r>
              <a:rPr lang="ru-RU" dirty="0" err="1"/>
              <a:t>Java</a:t>
            </a:r>
            <a:r>
              <a:rPr lang="ru-RU" dirty="0"/>
              <a:t> без потерь.</a:t>
            </a:r>
          </a:p>
          <a:p>
            <a:r>
              <a:rPr lang="ru-RU" b="1" dirty="0"/>
              <a:t>Фреймворк доступа к данным</a:t>
            </a:r>
            <a:r>
              <a:rPr lang="ru-RU" dirty="0"/>
              <a:t>: работает с </a:t>
            </a:r>
            <a:r>
              <a:rPr lang="ru-RU" dirty="0">
                <a:hlinkClick r:id="rId5" tooltip="СУРБД"/>
              </a:rPr>
              <a:t>системами управления реляционными базами данных</a:t>
            </a:r>
            <a:r>
              <a:rPr lang="ru-RU" dirty="0"/>
              <a:t> на </a:t>
            </a:r>
            <a:r>
              <a:rPr lang="ru-RU" dirty="0" err="1"/>
              <a:t>Java</a:t>
            </a:r>
            <a:r>
              <a:rPr lang="ru-RU" dirty="0"/>
              <a:t>-платформе, используя </a:t>
            </a:r>
            <a:r>
              <a:rPr lang="ru-RU" dirty="0">
                <a:hlinkClick r:id="rId6" tooltip="JDBC"/>
              </a:rPr>
              <a:t>JDBC</a:t>
            </a:r>
            <a:r>
              <a:rPr lang="ru-RU" dirty="0"/>
              <a:t>- и </a:t>
            </a:r>
            <a:r>
              <a:rPr lang="ru-RU" dirty="0">
                <a:hlinkClick r:id="rId7" tooltip="ORM"/>
              </a:rPr>
              <a:t>ORM</a:t>
            </a:r>
            <a:r>
              <a:rPr lang="ru-RU" dirty="0"/>
              <a:t>-средства и обеспечивая решения задач, которые повторяются в большом числе </a:t>
            </a:r>
            <a:r>
              <a:rPr lang="ru-RU" dirty="0" err="1"/>
              <a:t>Java-based</a:t>
            </a:r>
            <a:r>
              <a:rPr lang="ru-RU" dirty="0"/>
              <a:t> </a:t>
            </a:r>
            <a:r>
              <a:rPr lang="ru-RU" dirty="0" err="1"/>
              <a:t>environments</a:t>
            </a:r>
            <a:r>
              <a:rPr lang="ru-RU" dirty="0"/>
              <a:t>.</a:t>
            </a:r>
          </a:p>
          <a:p>
            <a:r>
              <a:rPr lang="ru-RU" b="1" dirty="0"/>
              <a:t>Фреймворк управления </a:t>
            </a:r>
            <a:r>
              <a:rPr lang="ru-RU" b="1" dirty="0">
                <a:hlinkClick r:id="rId8" tooltip="Транзакция (информатика)"/>
              </a:rPr>
              <a:t>транзакциями</a:t>
            </a:r>
            <a:r>
              <a:rPr lang="ru-RU" dirty="0"/>
              <a:t>: координация различных </a:t>
            </a:r>
            <a:r>
              <a:rPr lang="ru-RU" dirty="0">
                <a:hlinkClick r:id="rId9" tooltip="API"/>
              </a:rPr>
              <a:t>API</a:t>
            </a:r>
            <a:r>
              <a:rPr lang="ru-RU" dirty="0"/>
              <a:t> управления транзакциями и инструментарий настраиваемого управления транзакциями для объектов </a:t>
            </a:r>
            <a:r>
              <a:rPr lang="ru-RU" dirty="0" err="1"/>
              <a:t>Java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ru-RU" dirty="0" smtClean="0"/>
              <a:t>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83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/>
              <a:t>Наследовавшись от </a:t>
            </a:r>
            <a:r>
              <a:rPr lang="en-US" sz="1600" dirty="0" err="1"/>
              <a:t>CrudRepository</a:t>
            </a:r>
            <a:r>
              <a:rPr lang="en-US" sz="1600" dirty="0"/>
              <a:t> </a:t>
            </a:r>
            <a:r>
              <a:rPr lang="ru-RU" sz="1600" dirty="0"/>
              <a:t>вы получили возможность вызывать такие методы как: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save</a:t>
            </a:r>
          </a:p>
          <a:p>
            <a:r>
              <a:rPr lang="en-US" sz="1600" dirty="0" err="1"/>
              <a:t>findOne</a:t>
            </a:r>
            <a:endParaRPr lang="en-US" sz="1600" dirty="0"/>
          </a:p>
          <a:p>
            <a:r>
              <a:rPr lang="en-US" sz="1600" dirty="0"/>
              <a:t>exists</a:t>
            </a:r>
          </a:p>
          <a:p>
            <a:r>
              <a:rPr lang="en-US" sz="1600" dirty="0" err="1"/>
              <a:t>findAll</a:t>
            </a:r>
            <a:endParaRPr lang="en-US" sz="1600" dirty="0"/>
          </a:p>
          <a:p>
            <a:r>
              <a:rPr lang="en-US" sz="1600" dirty="0"/>
              <a:t>count</a:t>
            </a:r>
          </a:p>
          <a:p>
            <a:r>
              <a:rPr lang="en-US" sz="1600" dirty="0"/>
              <a:t>delete</a:t>
            </a:r>
          </a:p>
          <a:p>
            <a:r>
              <a:rPr lang="en-US" sz="1600" dirty="0" err="1"/>
              <a:t>deleteAll</a:t>
            </a:r>
            <a:endParaRPr lang="en-US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r>
              <a:rPr lang="en-US" dirty="0"/>
              <a:t> </a:t>
            </a:r>
            <a:r>
              <a:rPr lang="en-US" b="0" dirty="0" smtClean="0"/>
              <a:t>Spring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15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 smtClean="0"/>
              <a:t>1й метод: </a:t>
            </a:r>
            <a:r>
              <a:rPr lang="en-US" sz="1600" dirty="0" smtClean="0"/>
              <a:t>@Query</a:t>
            </a:r>
            <a:r>
              <a:rPr lang="en-US" sz="1600" dirty="0"/>
              <a:t>("FROM Test where dummy = ?1 ORDER BY tries ASC") List&lt;Product&gt; </a:t>
            </a:r>
            <a:r>
              <a:rPr lang="en-US" sz="1600" dirty="0" err="1"/>
              <a:t>findTests</a:t>
            </a:r>
            <a:r>
              <a:rPr lang="en-US" sz="1600" dirty="0"/>
              <a:t>(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dummyVal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2й метод: </a:t>
            </a:r>
            <a:r>
              <a:rPr lang="en-US" sz="1600" dirty="0" smtClean="0"/>
              <a:t>List&lt;Test</a:t>
            </a:r>
            <a:r>
              <a:rPr lang="en-US" sz="1600" dirty="0"/>
              <a:t>&gt; </a:t>
            </a:r>
            <a:r>
              <a:rPr lang="en-US" sz="1600" dirty="0" err="1" smtClean="0"/>
              <a:t>findByDummyOrderByTriesAsc</a:t>
            </a:r>
            <a:r>
              <a:rPr lang="en-US" sz="1600" dirty="0" smtClean="0"/>
              <a:t>(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/>
              <a:t>dummyVal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/>
              <a:t>Если с первым способом все предельно просто и это знакомый запрос, то второй способ заключается в том, чтобы составить имя метода, особым способом использую ключевые слова, такие как: «</a:t>
            </a:r>
            <a:r>
              <a:rPr lang="ru-RU" sz="1600" dirty="0" err="1"/>
              <a:t>find</a:t>
            </a:r>
            <a:r>
              <a:rPr lang="ru-RU" sz="1600" dirty="0"/>
              <a:t>», «</a:t>
            </a:r>
            <a:r>
              <a:rPr lang="ru-RU" sz="1600" dirty="0" err="1"/>
              <a:t>order</a:t>
            </a:r>
            <a:r>
              <a:rPr lang="ru-RU" sz="1600" dirty="0"/>
              <a:t>», имя переменных и </a:t>
            </a:r>
            <a:r>
              <a:rPr lang="ru-RU" sz="1600" dirty="0" err="1"/>
              <a:t>тд</a:t>
            </a:r>
            <a:r>
              <a:rPr lang="ru-RU" sz="1600" dirty="0"/>
              <a:t>. Разработчики </a:t>
            </a:r>
            <a:r>
              <a:rPr lang="ru-RU" sz="1600" dirty="0" err="1"/>
              <a:t>Spring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— JPA постарались учесть большинство возможных вариантов, которые могут вам понадобится.</a:t>
            </a:r>
            <a:endParaRPr lang="en-US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Работа с запросами, сортировкой, порционной загрузкой</a:t>
            </a:r>
          </a:p>
        </p:txBody>
      </p:sp>
    </p:spTree>
    <p:extLst>
      <p:ext uri="{BB962C8B-B14F-4D97-AF65-F5344CB8AC3E}">
        <p14:creationId xmlns:p14="http://schemas.microsoft.com/office/powerpoint/2010/main" val="33697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300" b="1" dirty="0"/>
              <a:t>Фреймворк </a:t>
            </a:r>
            <a:r>
              <a:rPr lang="ru-RU" sz="1300" b="1" dirty="0">
                <a:hlinkClick r:id="rId2" tooltip="Model-view-controller"/>
              </a:rPr>
              <a:t>MVC</a:t>
            </a:r>
            <a:r>
              <a:rPr lang="ru-RU" sz="1300" dirty="0"/>
              <a:t>: каркас, основанный на </a:t>
            </a:r>
            <a:r>
              <a:rPr lang="ru-RU" sz="1300" dirty="0">
                <a:hlinkClick r:id="rId3" tooltip="HTTP"/>
              </a:rPr>
              <a:t>HTTP</a:t>
            </a:r>
            <a:r>
              <a:rPr lang="ru-RU" sz="1300" dirty="0"/>
              <a:t> и </a:t>
            </a:r>
            <a:r>
              <a:rPr lang="ru-RU" sz="1300" dirty="0" err="1">
                <a:hlinkClick r:id="rId4" tooltip="Сервлет"/>
              </a:rPr>
              <a:t>сервлетах</a:t>
            </a:r>
            <a:r>
              <a:rPr lang="ru-RU" sz="1300" dirty="0"/>
              <a:t>, предоставляющий множество возможностей для расширения и настройки (</a:t>
            </a:r>
            <a:r>
              <a:rPr lang="ru-RU" sz="1300" i="1" dirty="0" err="1"/>
              <a:t>customization</a:t>
            </a:r>
            <a:r>
              <a:rPr lang="ru-RU" sz="1300" dirty="0"/>
              <a:t>).</a:t>
            </a:r>
          </a:p>
          <a:p>
            <a:r>
              <a:rPr lang="ru-RU" sz="1300" b="1" dirty="0"/>
              <a:t>Фреймворк удалённого доступа</a:t>
            </a:r>
            <a:r>
              <a:rPr lang="ru-RU" sz="1300" dirty="0"/>
              <a:t>: конфигурируемая передача </a:t>
            </a:r>
            <a:r>
              <a:rPr lang="ru-RU" sz="1300" dirty="0" err="1"/>
              <a:t>Java</a:t>
            </a:r>
            <a:r>
              <a:rPr lang="ru-RU" sz="1300" dirty="0"/>
              <a:t>-объектов через сеть в стиле </a:t>
            </a:r>
            <a:r>
              <a:rPr lang="ru-RU" sz="1300" dirty="0">
                <a:hlinkClick r:id="rId5" tooltip="Remote procedure call"/>
              </a:rPr>
              <a:t>RPC</a:t>
            </a:r>
            <a:r>
              <a:rPr lang="ru-RU" sz="1300" dirty="0"/>
              <a:t>, поддерживающая </a:t>
            </a:r>
            <a:r>
              <a:rPr lang="ru-RU" sz="1300" dirty="0">
                <a:hlinkClick r:id="rId6" tooltip="RMI"/>
              </a:rPr>
              <a:t>RMI</a:t>
            </a:r>
            <a:r>
              <a:rPr lang="ru-RU" sz="1300" dirty="0"/>
              <a:t>, </a:t>
            </a:r>
            <a:r>
              <a:rPr lang="ru-RU" sz="1300" dirty="0">
                <a:hlinkClick r:id="rId7" tooltip="CORBA"/>
              </a:rPr>
              <a:t>CORBA</a:t>
            </a:r>
            <a:r>
              <a:rPr lang="ru-RU" sz="1300" dirty="0"/>
              <a:t>, </a:t>
            </a:r>
            <a:r>
              <a:rPr lang="ru-RU" sz="1300" dirty="0">
                <a:hlinkClick r:id="rId3" tooltip="HTTP"/>
              </a:rPr>
              <a:t>HTTP</a:t>
            </a:r>
            <a:r>
              <a:rPr lang="ru-RU" sz="1300" dirty="0"/>
              <a:t>-</a:t>
            </a:r>
            <a:r>
              <a:rPr lang="ru-RU" sz="1300" dirty="0" err="1"/>
              <a:t>based</a:t>
            </a:r>
            <a:r>
              <a:rPr lang="ru-RU" sz="1300" dirty="0"/>
              <a:t> протоколы, включая </a:t>
            </a:r>
            <a:r>
              <a:rPr lang="ru-RU" sz="1300" dirty="0" err="1">
                <a:hlinkClick r:id="rId8" tooltip="Веб-служба"/>
              </a:rPr>
              <a:t>web</a:t>
            </a:r>
            <a:r>
              <a:rPr lang="ru-RU" sz="1300" dirty="0">
                <a:hlinkClick r:id="rId8" tooltip="Веб-служба"/>
              </a:rPr>
              <a:t>-сервисы</a:t>
            </a:r>
            <a:r>
              <a:rPr lang="ru-RU" sz="1300" dirty="0"/>
              <a:t> (</a:t>
            </a:r>
            <a:r>
              <a:rPr lang="ru-RU" sz="1300" dirty="0">
                <a:hlinkClick r:id="rId9" tooltip="SOAP"/>
              </a:rPr>
              <a:t>SOAP</a:t>
            </a:r>
            <a:r>
              <a:rPr lang="ru-RU" sz="1300" dirty="0"/>
              <a:t>).</a:t>
            </a:r>
          </a:p>
          <a:p>
            <a:r>
              <a:rPr lang="ru-RU" sz="1300" b="1" dirty="0"/>
              <a:t>Фреймворк </a:t>
            </a:r>
            <a:r>
              <a:rPr lang="ru-RU" sz="1300" b="1" dirty="0">
                <a:hlinkClick r:id="rId10" tooltip="Аутентификация"/>
              </a:rPr>
              <a:t>аутентификации</a:t>
            </a:r>
            <a:r>
              <a:rPr lang="ru-RU" sz="1300" b="1" dirty="0"/>
              <a:t> и </a:t>
            </a:r>
            <a:r>
              <a:rPr lang="ru-RU" sz="1300" b="1" dirty="0">
                <a:hlinkClick r:id="rId11" tooltip="Авторизация"/>
              </a:rPr>
              <a:t>авторизации</a:t>
            </a:r>
            <a:r>
              <a:rPr lang="ru-RU" sz="1300" dirty="0"/>
              <a:t>: конфигурируемый инструментарий процессов аутентификации и авторизации, поддерживающий много популярных и ставших индустриальными стандартами протоколов, инструментов, практик через дочерний проект </a:t>
            </a:r>
            <a:r>
              <a:rPr lang="ru-RU" sz="1300" dirty="0" err="1">
                <a:hlinkClick r:id="rId12" tooltip="Spring Security"/>
              </a:rPr>
              <a:t>Spring</a:t>
            </a:r>
            <a:r>
              <a:rPr lang="ru-RU" sz="1300" dirty="0">
                <a:hlinkClick r:id="rId12" tooltip="Spring Security"/>
              </a:rPr>
              <a:t> </a:t>
            </a:r>
            <a:r>
              <a:rPr lang="ru-RU" sz="1300" dirty="0" err="1">
                <a:hlinkClick r:id="rId12" tooltip="Spring Security"/>
              </a:rPr>
              <a:t>Security</a:t>
            </a:r>
            <a:r>
              <a:rPr lang="ru-RU" sz="1300" dirty="0"/>
              <a:t> (ранее известный как </a:t>
            </a:r>
            <a:r>
              <a:rPr lang="ru-RU" sz="1300" dirty="0" err="1">
                <a:hlinkClick r:id="rId13" tooltip="Acegi"/>
              </a:rPr>
              <a:t>Acegi</a:t>
            </a:r>
            <a:r>
              <a:rPr lang="ru-RU" sz="1300" dirty="0"/>
              <a:t>).</a:t>
            </a:r>
          </a:p>
          <a:p>
            <a:r>
              <a:rPr lang="ru-RU" sz="1300" b="1" dirty="0"/>
              <a:t>Фреймворк удалённого управления</a:t>
            </a:r>
            <a:r>
              <a:rPr lang="ru-RU" sz="1300" dirty="0"/>
              <a:t>: конфигурируемое представление и управление </a:t>
            </a:r>
            <a:r>
              <a:rPr lang="ru-RU" sz="1300" dirty="0" err="1"/>
              <a:t>Java</a:t>
            </a:r>
            <a:r>
              <a:rPr lang="ru-RU" sz="1300" dirty="0"/>
              <a:t>-объектами для локальной или удалённой конфигурации с помощью </a:t>
            </a:r>
            <a:r>
              <a:rPr lang="ru-RU" sz="1300" dirty="0">
                <a:hlinkClick r:id="rId14" tooltip="JMX"/>
              </a:rPr>
              <a:t>JMX</a:t>
            </a:r>
            <a:r>
              <a:rPr lang="ru-RU" sz="1300" dirty="0"/>
              <a:t>.</a:t>
            </a:r>
          </a:p>
          <a:p>
            <a:r>
              <a:rPr lang="ru-RU" sz="1300" b="1" dirty="0"/>
              <a:t>Фреймворк работы с сообщениями</a:t>
            </a:r>
            <a:r>
              <a:rPr lang="ru-RU" sz="1300" dirty="0"/>
              <a:t>: конфигурируемая регистрация объектов-слушателей сообщений для прозрачной обработки сообщений из </a:t>
            </a:r>
            <a:r>
              <a:rPr lang="ru-RU" sz="1300" dirty="0">
                <a:hlinkClick r:id="rId15" tooltip="Очередь сообщений"/>
              </a:rPr>
              <a:t>очереди сообщений</a:t>
            </a:r>
            <a:r>
              <a:rPr lang="ru-RU" sz="1300" dirty="0"/>
              <a:t> с помощью </a:t>
            </a:r>
            <a:r>
              <a:rPr lang="ru-RU" sz="1300" dirty="0">
                <a:hlinkClick r:id="rId16" tooltip="Java Message Service"/>
              </a:rPr>
              <a:t>JMS</a:t>
            </a:r>
            <a:r>
              <a:rPr lang="ru-RU" sz="1300" dirty="0"/>
              <a:t>, улучшенная отправка сообщений по стандарту JMS API.</a:t>
            </a:r>
          </a:p>
          <a:p>
            <a:r>
              <a:rPr lang="ru-RU" sz="1300" b="1" dirty="0">
                <a:hlinkClick r:id="rId17" tooltip="Тестирование программного обеспечения"/>
              </a:rPr>
              <a:t>Тестирование</a:t>
            </a:r>
            <a:r>
              <a:rPr lang="ru-RU" sz="1300" dirty="0"/>
              <a:t>: каркас, поддерживающий классы для написания модульных и интеграционных тестов.</a:t>
            </a:r>
            <a:endParaRPr lang="ru-RU" sz="13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ru-RU" dirty="0" smtClean="0"/>
              <a:t>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8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b="1" dirty="0" err="1"/>
              <a:t>Inversion</a:t>
            </a:r>
            <a:r>
              <a:rPr lang="ru-RU" sz="1600" b="1" dirty="0"/>
              <a:t> </a:t>
            </a:r>
            <a:r>
              <a:rPr lang="ru-RU" sz="1600" b="1" dirty="0" err="1"/>
              <a:t>of</a:t>
            </a:r>
            <a:r>
              <a:rPr lang="ru-RU" sz="1600" b="1" dirty="0"/>
              <a:t> </a:t>
            </a:r>
            <a:r>
              <a:rPr lang="ru-RU" sz="1600" b="1" dirty="0" err="1"/>
              <a:t>Control</a:t>
            </a:r>
            <a:r>
              <a:rPr lang="ru-RU" sz="1600" b="1" dirty="0"/>
              <a:t> (инверсия управления)</a:t>
            </a:r>
            <a:r>
              <a:rPr lang="ru-RU" sz="1600" dirty="0"/>
              <a:t> — это некий абстрактный принцип, набор рекомендаций для написания слабо связанного кода. Суть которого в том, что каждый компонент системы должен быть как можно более изолированным от других, не полагаясь в своей работе на детали конкретной реализации других компонентов</a:t>
            </a:r>
            <a:r>
              <a:rPr lang="ru-RU" sz="1600" dirty="0" smtClean="0"/>
              <a:t>.</a:t>
            </a:r>
          </a:p>
          <a:p>
            <a:r>
              <a:rPr lang="ru-RU" sz="1600" b="1" dirty="0" err="1"/>
              <a:t>Dependency</a:t>
            </a:r>
            <a:r>
              <a:rPr lang="ru-RU" sz="1600" b="1" dirty="0"/>
              <a:t> </a:t>
            </a:r>
            <a:r>
              <a:rPr lang="ru-RU" sz="1600" b="1" dirty="0" err="1"/>
              <a:t>Injection</a:t>
            </a:r>
            <a:r>
              <a:rPr lang="ru-RU" sz="1600" b="1" dirty="0"/>
              <a:t> (внедрение зависимостей)</a:t>
            </a:r>
            <a:r>
              <a:rPr lang="ru-RU" sz="1600" dirty="0"/>
              <a:t> — это одна из реализаций этого принципа </a:t>
            </a:r>
            <a:endParaRPr lang="ru-RU" sz="1600" dirty="0" smtClean="0"/>
          </a:p>
          <a:p>
            <a:r>
              <a:rPr lang="ru-RU" sz="1600" b="1" dirty="0" err="1" smtClean="0"/>
              <a:t>IoC</a:t>
            </a:r>
            <a:r>
              <a:rPr lang="ru-RU" sz="1600" b="1" dirty="0" smtClean="0"/>
              <a:t>-контейнер</a:t>
            </a:r>
            <a:r>
              <a:rPr lang="ru-RU" sz="1600" dirty="0"/>
              <a:t> — это какая-то библиотека, </a:t>
            </a:r>
            <a:r>
              <a:rPr lang="ru-RU" sz="1600" dirty="0" err="1"/>
              <a:t>фреймворк</a:t>
            </a:r>
            <a:r>
              <a:rPr lang="ru-RU" sz="1600" dirty="0"/>
              <a:t>, программа если хотите, которая позволит вам упростить и автоматизировать написание кода с использованием данного подхода на столько, на сколько это возможно. Их довольно много, пользуйтесь тем, чем вам будет </a:t>
            </a:r>
            <a:r>
              <a:rPr lang="ru-RU" sz="1600" dirty="0" smtClean="0"/>
              <a:t>удобно).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IoC</a:t>
            </a:r>
            <a:r>
              <a:rPr lang="en-US" b="0" dirty="0"/>
              <a:t>, </a:t>
            </a:r>
            <a:r>
              <a:rPr lang="en-US" b="0" dirty="0" smtClean="0"/>
              <a:t>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51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 err="1">
                <a:hlinkClick r:id="rId2"/>
              </a:rPr>
              <a:t>ApplicationContext</a:t>
            </a:r>
            <a:r>
              <a:rPr lang="ru-RU" sz="1600" dirty="0"/>
              <a:t> - это главный интерфейс в </a:t>
            </a:r>
            <a:r>
              <a:rPr lang="ru-RU" sz="1600" dirty="0" err="1"/>
              <a:t>Spring</a:t>
            </a:r>
            <a:r>
              <a:rPr lang="ru-RU" sz="1600" dirty="0"/>
              <a:t>-приложении, который предоставляет информацию о конфигурации приложения. Он доступен только для чтения во время выполнения, но может быть перезагружен при необходимости и поддержке приложением. Число классов, реализующих </a:t>
            </a:r>
            <a:r>
              <a:rPr lang="ru-RU" sz="1600" dirty="0" err="1"/>
              <a:t>ApplicationContext</a:t>
            </a:r>
            <a:r>
              <a:rPr lang="ru-RU" sz="1600" dirty="0"/>
              <a:t> интерфейс, доступны для различных параметров конфигурации и типов приложений.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</a:t>
            </a:r>
            <a:r>
              <a:rPr lang="ru-RU" b="0" dirty="0" smtClean="0"/>
              <a:t>контекст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33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r>
              <a:rPr lang="ru-RU" sz="1600" dirty="0" err="1"/>
              <a:t>ApplicationContext</a:t>
            </a:r>
            <a:r>
              <a:rPr lang="ru-RU" sz="1600" dirty="0"/>
              <a:t> предоставляет:</a:t>
            </a:r>
          </a:p>
          <a:p>
            <a:r>
              <a:rPr lang="ru-RU" sz="1600" dirty="0"/>
              <a:t>Фабричные методы </a:t>
            </a:r>
            <a:r>
              <a:rPr lang="ru-RU" sz="1600" dirty="0" err="1"/>
              <a:t>бина</a:t>
            </a:r>
            <a:r>
              <a:rPr lang="ru-RU" sz="1600" dirty="0"/>
              <a:t> для доступа к компонентам приложения</a:t>
            </a:r>
          </a:p>
          <a:p>
            <a:r>
              <a:rPr lang="ru-RU" sz="1600" dirty="0"/>
              <a:t>Возможность загружать файловые ресурсы в общем виде</a:t>
            </a:r>
          </a:p>
          <a:p>
            <a:r>
              <a:rPr lang="ru-RU" sz="1600" dirty="0"/>
              <a:t>Возможность публиковать события и регистрировать обработчики на них</a:t>
            </a:r>
          </a:p>
          <a:p>
            <a:r>
              <a:rPr lang="ru-RU" sz="1600" dirty="0"/>
              <a:t>Возможность работать с сообщениями с поддержкой интернационализации</a:t>
            </a:r>
          </a:p>
          <a:p>
            <a:r>
              <a:rPr lang="ru-RU" sz="1600" dirty="0"/>
              <a:t>Наследование от родительского контекста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Что предоставляет контекст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55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2"/>
            <a:ext cx="8474110" cy="3905507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package hello;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org.springframework.beans.BeansException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org.springframework.context.ApplicationContext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org.springframework.context.ApplicationContextAware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A implements </a:t>
            </a:r>
            <a:r>
              <a:rPr lang="en-US" sz="1100" dirty="0" err="1"/>
              <a:t>ApplicationContextAware</a:t>
            </a:r>
            <a:r>
              <a:rPr lang="en-US" sz="1100" dirty="0"/>
              <a:t>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private </a:t>
            </a:r>
            <a:r>
              <a:rPr lang="en-US" sz="1100" dirty="0" err="1"/>
              <a:t>ApplicationContext</a:t>
            </a:r>
            <a:r>
              <a:rPr lang="en-US" sz="1100" dirty="0"/>
              <a:t> </a:t>
            </a:r>
            <a:r>
              <a:rPr lang="en-US" sz="1100" dirty="0" err="1"/>
              <a:t>applicationContext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setApplicationContext</a:t>
            </a:r>
            <a:r>
              <a:rPr lang="en-US" sz="1100" dirty="0"/>
              <a:t>(</a:t>
            </a:r>
            <a:r>
              <a:rPr lang="en-US" sz="1100" dirty="0" err="1"/>
              <a:t>ApplicationContext</a:t>
            </a:r>
            <a:r>
              <a:rPr lang="en-US" sz="1100" dirty="0"/>
              <a:t> </a:t>
            </a:r>
            <a:r>
              <a:rPr lang="en-US" sz="1100" dirty="0" err="1"/>
              <a:t>applicationContext</a:t>
            </a:r>
            <a:r>
              <a:rPr lang="en-US" sz="1100" dirty="0"/>
              <a:t>) {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this.applicationContext</a:t>
            </a:r>
            <a:r>
              <a:rPr lang="en-US" sz="1100" dirty="0"/>
              <a:t> = </a:t>
            </a:r>
            <a:r>
              <a:rPr lang="en-US" sz="1100" dirty="0" err="1"/>
              <a:t>applicationContext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0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422275" y="969053"/>
            <a:ext cx="8474110" cy="2338924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package hello;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org.springframework.beans.factory.annotation.Autowired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B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@</a:t>
            </a:r>
            <a:r>
              <a:rPr lang="en-US" sz="1100" dirty="0" err="1"/>
              <a:t>Autowired</a:t>
            </a:r>
            <a:r>
              <a:rPr lang="en-US" sz="1100" dirty="0"/>
              <a:t> private </a:t>
            </a:r>
            <a:r>
              <a:rPr lang="en-US" sz="1100" dirty="0" err="1"/>
              <a:t>ApplicationContext</a:t>
            </a:r>
            <a:r>
              <a:rPr lang="en-US" sz="1100" dirty="0"/>
              <a:t> </a:t>
            </a:r>
            <a:r>
              <a:rPr lang="en-US" sz="1100" dirty="0" err="1"/>
              <a:t>applicationContext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Альтернативный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524918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theme/theme1.xml><?xml version="1.0" encoding="utf-8"?>
<a:theme xmlns:a="http://schemas.openxmlformats.org/drawingml/2006/main" name="ДБР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Планета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Планета.Бюджетирование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Планета. Аналитика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22824</TotalTime>
  <Words>732</Words>
  <Application>Microsoft Office PowerPoint</Application>
  <PresentationFormat>Экран (16:9)</PresentationFormat>
  <Paragraphs>159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ДБР общая</vt:lpstr>
      <vt:lpstr>Планета общая</vt:lpstr>
      <vt:lpstr>Планета.Бюджетирование</vt:lpstr>
      <vt:lpstr>Планета. Аналитика</vt:lpstr>
      <vt:lpstr>Spring Framework </vt:lpstr>
      <vt:lpstr>Что такое Spring framework?</vt:lpstr>
      <vt:lpstr>Spring модули</vt:lpstr>
      <vt:lpstr>Spring модули</vt:lpstr>
      <vt:lpstr>IoC, DI</vt:lpstr>
      <vt:lpstr>Spring контекст</vt:lpstr>
      <vt:lpstr>Что предоставляет контекст</vt:lpstr>
      <vt:lpstr>Пример</vt:lpstr>
      <vt:lpstr>Альтернативный вариант</vt:lpstr>
      <vt:lpstr>SPRING КОНФИГУРАЦИЯ Контекста</vt:lpstr>
      <vt:lpstr>SPRING Bean</vt:lpstr>
      <vt:lpstr>SPRING Bean XML пример</vt:lpstr>
      <vt:lpstr>Spring Этапы поднятие ApplicationContext</vt:lpstr>
      <vt:lpstr>1. Парсирование конфигурации и создание BeanDefinition</vt:lpstr>
      <vt:lpstr>2. Настройка созданных BeanDefinition</vt:lpstr>
      <vt:lpstr>3. Создание кастомных FactoryBean</vt:lpstr>
      <vt:lpstr>3. Создание кастомных FactoryBean</vt:lpstr>
      <vt:lpstr>3. Создание кастомных FactoryBean</vt:lpstr>
      <vt:lpstr>4. Создание экземпляров бинов</vt:lpstr>
      <vt:lpstr>5. Настройка созданных бинов</vt:lpstr>
      <vt:lpstr>5. Настройка созданных бинов</vt:lpstr>
      <vt:lpstr>SPRING MVC</vt:lpstr>
      <vt:lpstr>Простая схема для понимания</vt:lpstr>
      <vt:lpstr>ORM</vt:lpstr>
      <vt:lpstr>ORM</vt:lpstr>
      <vt:lpstr>Реализации ORM JAVA</vt:lpstr>
      <vt:lpstr>SPRING DATA</vt:lpstr>
      <vt:lpstr>Что может Spring Data</vt:lpstr>
      <vt:lpstr>Для чего в целом нужен Spring data?</vt:lpstr>
      <vt:lpstr>CrudRepository Spring data</vt:lpstr>
      <vt:lpstr>Работа с запросами, сортировкой, порционной загрузкой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Марина Николаевна</dc:creator>
  <cp:lastModifiedBy>Уткин Денис Вячеславович</cp:lastModifiedBy>
  <cp:revision>1648</cp:revision>
  <cp:lastPrinted>2017-08-15T06:16:03Z</cp:lastPrinted>
  <dcterms:modified xsi:type="dcterms:W3CDTF">2018-12-05T08:48:49Z</dcterms:modified>
</cp:coreProperties>
</file>