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0" r:id="rId6"/>
    <p:sldId id="263" r:id="rId7"/>
    <p:sldId id="257" r:id="rId8"/>
    <p:sldId id="258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73" d="100"/>
          <a:sy n="73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2B90-EEB9-4C29-A620-F2380F1E2AD7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D4F-359E-4563-99B7-4431F0BDA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44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2B90-EEB9-4C29-A620-F2380F1E2AD7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D4F-359E-4563-99B7-4431F0BDA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27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2B90-EEB9-4C29-A620-F2380F1E2AD7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D4F-359E-4563-99B7-4431F0BDA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1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2B90-EEB9-4C29-A620-F2380F1E2AD7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D4F-359E-4563-99B7-4431F0BDA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03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2B90-EEB9-4C29-A620-F2380F1E2AD7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D4F-359E-4563-99B7-4431F0BDA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64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2B90-EEB9-4C29-A620-F2380F1E2AD7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D4F-359E-4563-99B7-4431F0BDA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8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2B90-EEB9-4C29-A620-F2380F1E2AD7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D4F-359E-4563-99B7-4431F0BDA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14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2B90-EEB9-4C29-A620-F2380F1E2AD7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D4F-359E-4563-99B7-4431F0BDA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65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2B90-EEB9-4C29-A620-F2380F1E2AD7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D4F-359E-4563-99B7-4431F0BDA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2B90-EEB9-4C29-A620-F2380F1E2AD7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D4F-359E-4563-99B7-4431F0BDA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97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2B90-EEB9-4C29-A620-F2380F1E2AD7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D4F-359E-4563-99B7-4431F0BDA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88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2B90-EEB9-4C29-A620-F2380F1E2AD7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01D4F-359E-4563-99B7-4431F0BDA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49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Реализация проектов на уровне Баз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Олег </a:t>
            </a:r>
            <a:r>
              <a:rPr lang="ru-RU" dirty="0" smtClean="0"/>
              <a:t>Мехряков </a:t>
            </a:r>
            <a:r>
              <a:rPr lang="en-US" dirty="0" smtClean="0"/>
              <a:t>IBS</a:t>
            </a:r>
            <a:endParaRPr lang="ru-RU" dirty="0" smtClean="0"/>
          </a:p>
          <a:p>
            <a:pPr algn="r"/>
            <a:r>
              <a:rPr lang="en-US" dirty="0" smtClean="0"/>
              <a:t>omehryakov@gmail.com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818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ename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from (select </a:t>
            </a:r>
            <a:r>
              <a:rPr lang="ru-RU" sz="2400" dirty="0" smtClean="0"/>
              <a:t>	</a:t>
            </a:r>
            <a:r>
              <a:rPr lang="en-US" sz="2400" dirty="0" err="1" smtClean="0"/>
              <a:t>avg</a:t>
            </a:r>
            <a:r>
              <a:rPr lang="en-US" sz="2400" dirty="0" smtClean="0"/>
              <a:t>(salary) over (partition by </a:t>
            </a:r>
            <a:r>
              <a:rPr lang="en-US" sz="2400" dirty="0" err="1" smtClean="0"/>
              <a:t>deptno</a:t>
            </a:r>
            <a:r>
              <a:rPr lang="en-US" sz="2400" dirty="0" smtClean="0"/>
              <a:t>) </a:t>
            </a:r>
            <a:r>
              <a:rPr lang="ru-RU" sz="2400" dirty="0" smtClean="0"/>
              <a:t> </a:t>
            </a:r>
            <a:r>
              <a:rPr lang="en-US" sz="2400" dirty="0" smtClean="0"/>
              <a:t>as </a:t>
            </a:r>
            <a:r>
              <a:rPr lang="en-US" sz="2400" dirty="0" err="1" smtClean="0"/>
              <a:t>avg_dep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ru-RU" sz="2400" dirty="0"/>
              <a:t>	</a:t>
            </a:r>
            <a:r>
              <a:rPr lang="en-US" sz="2400" dirty="0" err="1" smtClean="0"/>
              <a:t>avg</a:t>
            </a:r>
            <a:r>
              <a:rPr lang="en-US" sz="2400" dirty="0" smtClean="0"/>
              <a:t>(salary) over () as </a:t>
            </a:r>
            <a:r>
              <a:rPr lang="en-US" sz="2400" dirty="0" err="1" smtClean="0"/>
              <a:t>avg_all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ename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en-US" sz="2400" dirty="0" smtClean="0"/>
              <a:t>		salary</a:t>
            </a:r>
          </a:p>
          <a:p>
            <a:pPr marL="0" indent="0">
              <a:buNone/>
            </a:pPr>
            <a:r>
              <a:rPr lang="en-US" sz="2400" dirty="0" smtClean="0"/>
              <a:t>		from </a:t>
            </a:r>
            <a:r>
              <a:rPr lang="en-US" sz="2400" dirty="0" err="1" smtClean="0"/>
              <a:t>emp</a:t>
            </a:r>
            <a:r>
              <a:rPr lang="en-US" sz="2400" dirty="0" smtClean="0"/>
              <a:t>) as </a:t>
            </a:r>
            <a:r>
              <a:rPr lang="en-US" sz="2400" dirty="0" err="1" smtClean="0"/>
              <a:t>src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where salary &lt; </a:t>
            </a:r>
            <a:r>
              <a:rPr lang="en-US" sz="2400" dirty="0" err="1" smtClean="0"/>
              <a:t>avg_all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and </a:t>
            </a:r>
            <a:r>
              <a:rPr lang="en-US" sz="2400" dirty="0" err="1" smtClean="0"/>
              <a:t>salaty</a:t>
            </a:r>
            <a:r>
              <a:rPr lang="en-US" sz="2400" dirty="0" smtClean="0"/>
              <a:t> &gt; </a:t>
            </a:r>
            <a:r>
              <a:rPr lang="en-US" sz="2400" dirty="0" err="1" smtClean="0"/>
              <a:t>avg_dep</a:t>
            </a:r>
            <a:r>
              <a:rPr lang="en-US" sz="2400" dirty="0" smtClean="0"/>
              <a:t>;	</a:t>
            </a:r>
            <a:endParaRPr lang="ru-RU" sz="2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76671" y="5445224"/>
            <a:ext cx="8229600" cy="1036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Вывести 2 сотрудника каждого департамента с наименьшими зарплатами.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953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B*Tree</a:t>
            </a:r>
            <a:r>
              <a:rPr lang="ru-RU" dirty="0" smtClean="0"/>
              <a:t> </a:t>
            </a:r>
            <a:r>
              <a:rPr lang="en-US" dirty="0" smtClean="0"/>
              <a:t>index</a:t>
            </a:r>
            <a:endParaRPr lang="ru-RU" dirty="0"/>
          </a:p>
        </p:txBody>
      </p:sp>
      <p:pic>
        <p:nvPicPr>
          <p:cNvPr id="6148" name="Picture 4" descr="D:\Users\OMekhryakov\Downloads\cncpt24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305550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7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B*Tree</a:t>
            </a:r>
            <a:r>
              <a:rPr lang="ru-RU" dirty="0" smtClean="0"/>
              <a:t> </a:t>
            </a:r>
            <a:r>
              <a:rPr lang="en-US" dirty="0" smtClean="0"/>
              <a:t>index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Сортировка</a:t>
            </a:r>
          </a:p>
          <a:p>
            <a:r>
              <a:rPr lang="ru-RU" dirty="0" smtClean="0"/>
              <a:t>Уникальность</a:t>
            </a:r>
          </a:p>
          <a:p>
            <a:r>
              <a:rPr lang="ru-RU" dirty="0" smtClean="0"/>
              <a:t>Глубина</a:t>
            </a:r>
          </a:p>
          <a:p>
            <a:r>
              <a:rPr lang="ru-RU" dirty="0" smtClean="0"/>
              <a:t>Сжатие</a:t>
            </a:r>
            <a:r>
              <a:rPr lang="en-US" dirty="0" smtClean="0"/>
              <a:t> (</a:t>
            </a:r>
            <a:r>
              <a:rPr lang="en-US" sz="2400" dirty="0" smtClean="0"/>
              <a:t>OPT_CMPR_PCTSAVE </a:t>
            </a:r>
            <a:r>
              <a:rPr lang="ru-RU" sz="2400" dirty="0" smtClean="0"/>
              <a:t>и </a:t>
            </a:r>
            <a:r>
              <a:rPr lang="en-US" sz="2400" dirty="0" smtClean="0"/>
              <a:t>OPT_CMPR_COUNT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Null</a:t>
            </a:r>
            <a:endParaRPr lang="ru-RU" dirty="0" smtClean="0"/>
          </a:p>
          <a:p>
            <a:r>
              <a:rPr lang="ru-RU" dirty="0" smtClean="0"/>
              <a:t>Распределение </a:t>
            </a:r>
            <a:r>
              <a:rPr lang="ru-RU" dirty="0"/>
              <a:t>записей по </a:t>
            </a:r>
            <a:r>
              <a:rPr lang="ru-RU" dirty="0" smtClean="0"/>
              <a:t>блокам (</a:t>
            </a:r>
            <a:r>
              <a:rPr lang="en-US" sz="2400" dirty="0" smtClean="0"/>
              <a:t>CLUSTERING_FACTOR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075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B*Tree</a:t>
            </a:r>
            <a:r>
              <a:rPr lang="ru-RU" dirty="0" smtClean="0"/>
              <a:t> </a:t>
            </a:r>
            <a:r>
              <a:rPr lang="en-US" dirty="0" smtClean="0"/>
              <a:t>index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x &gt; 5</a:t>
            </a:r>
            <a:endParaRPr lang="ru-RU" dirty="0" smtClean="0"/>
          </a:p>
          <a:p>
            <a:r>
              <a:rPr lang="ru-RU" dirty="0" smtClean="0"/>
              <a:t>Реверсивный ключ (параллельность)</a:t>
            </a:r>
          </a:p>
          <a:p>
            <a:r>
              <a:rPr lang="en-US" dirty="0" smtClean="0"/>
              <a:t>ORDER BY </a:t>
            </a:r>
            <a:r>
              <a:rPr lang="en-US" dirty="0" err="1" smtClean="0"/>
              <a:t>t.x</a:t>
            </a:r>
            <a:r>
              <a:rPr lang="en-US" dirty="0" smtClean="0"/>
              <a:t> ASC, </a:t>
            </a:r>
            <a:r>
              <a:rPr lang="en-US" dirty="0" err="1" smtClean="0"/>
              <a:t>t.y</a:t>
            </a:r>
            <a:r>
              <a:rPr lang="en-US" dirty="0" smtClean="0"/>
              <a:t> DESC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53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</a:t>
            </a:r>
            <a:r>
              <a:rPr lang="en-US" dirty="0" smtClean="0"/>
              <a:t>B*Tree index?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звлечение </a:t>
            </a:r>
            <a:r>
              <a:rPr lang="ru-RU" dirty="0"/>
              <a:t>небольшого процента </a:t>
            </a:r>
            <a:r>
              <a:rPr lang="ru-RU" dirty="0" smtClean="0"/>
              <a:t>записей</a:t>
            </a:r>
          </a:p>
          <a:p>
            <a:r>
              <a:rPr lang="ru-RU" dirty="0" smtClean="0"/>
              <a:t>Получения </a:t>
            </a:r>
            <a:r>
              <a:rPr lang="ru-RU" dirty="0"/>
              <a:t>ответа без использования </a:t>
            </a:r>
            <a:r>
              <a:rPr lang="ru-RU" dirty="0" smtClean="0"/>
              <a:t>таблицы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4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Bitmap index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Битовая карта</a:t>
            </a:r>
          </a:p>
          <a:p>
            <a:r>
              <a:rPr lang="ru-RU" dirty="0" smtClean="0"/>
              <a:t>Диапазоны не отработают</a:t>
            </a:r>
          </a:p>
          <a:p>
            <a:r>
              <a:rPr lang="en-US" dirty="0" smtClean="0"/>
              <a:t>NULL</a:t>
            </a:r>
            <a:r>
              <a:rPr lang="ru-RU" dirty="0" smtClean="0"/>
              <a:t> — 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3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</a:t>
            </a:r>
            <a:r>
              <a:rPr lang="en-US" dirty="0" smtClean="0"/>
              <a:t>Bitmap index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Низкая кардинальность</a:t>
            </a:r>
          </a:p>
          <a:p>
            <a:r>
              <a:rPr lang="ru-RU" dirty="0" smtClean="0"/>
              <a:t>Разная комбинация условий на столбцы</a:t>
            </a:r>
          </a:p>
          <a:p>
            <a:r>
              <a:rPr lang="ru-RU" dirty="0" smtClean="0"/>
              <a:t>Таблицы без интенсивной записи/обновления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99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Неявные функции — </a:t>
            </a:r>
            <a:r>
              <a:rPr lang="ru-RU" dirty="0" err="1"/>
              <a:t>where</a:t>
            </a:r>
            <a:r>
              <a:rPr lang="ru-RU" dirty="0"/>
              <a:t> x=5, где x </a:t>
            </a:r>
            <a:r>
              <a:rPr lang="ru-RU" dirty="0" smtClean="0"/>
              <a:t>строка</a:t>
            </a:r>
          </a:p>
          <a:p>
            <a:r>
              <a:rPr lang="ru-RU" dirty="0" smtClean="0"/>
              <a:t>Сжатие пространства индексов после удаления (</a:t>
            </a:r>
            <a:r>
              <a:rPr lang="en-US" dirty="0" smtClean="0"/>
              <a:t>rebuild</a:t>
            </a:r>
            <a:r>
              <a:rPr lang="ru-RU" dirty="0" smtClean="0"/>
              <a:t>)</a:t>
            </a:r>
          </a:p>
          <a:p>
            <a:r>
              <a:rPr lang="ru-RU" dirty="0" smtClean="0"/>
              <a:t>Составной индекс</a:t>
            </a:r>
          </a:p>
          <a:p>
            <a:r>
              <a:rPr lang="ru-RU" dirty="0" smtClean="0"/>
              <a:t>Внешние ключи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281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Тема дня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Хотите написать веб-сервис без СУБД?</a:t>
            </a:r>
          </a:p>
          <a:p>
            <a:r>
              <a:rPr lang="ru-RU" dirty="0" smtClean="0"/>
              <a:t>Хотите стать </a:t>
            </a:r>
            <a:r>
              <a:rPr lang="en-US" dirty="0" err="1" smtClean="0"/>
              <a:t>fullstack</a:t>
            </a:r>
            <a:r>
              <a:rPr lang="en-US" dirty="0" smtClean="0"/>
              <a:t> </a:t>
            </a:r>
            <a:r>
              <a:rPr lang="ru-RU" dirty="0" smtClean="0"/>
              <a:t>разработчиком без знаний СУБД?</a:t>
            </a:r>
            <a:endParaRPr lang="ru-RU" dirty="0"/>
          </a:p>
        </p:txBody>
      </p:sp>
      <p:pic>
        <p:nvPicPr>
          <p:cNvPr id="1026" name="Picture 2" descr="https://lh4.googleusercontent.com/lCs_FtrnUa5zXW3Jhja_-YRdXb2IF_FimJh_BEQPdT7DVNZOBDvrY0EMS1swJzgicS2ipf3MzTS-iwt-Bwtf0NI_awZIFYfdSgOTN00qlu7_EDtcTB0XXKn87_gK9X5vgoaGUbdQIw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068960"/>
            <a:ext cx="3240360" cy="32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8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Реляционные СУБД</a:t>
            </a:r>
            <a:endParaRPr lang="ru-RU" dirty="0"/>
          </a:p>
        </p:txBody>
      </p:sp>
      <p:pic>
        <p:nvPicPr>
          <p:cNvPr id="3082" name="Picture 10" descr="https://lh6.googleusercontent.com/25eCQi3PN1X38OSgf2miRCU9ZRnOAQZnPa-vmzsAkOnRQ7z_2Dke3nOVBFub8qHRxLfx4EYN7FuL_NHpPe8GNCKC3wEMHZyzLIgWLEtFhEqAfppNbgLrt1hGbsVgi1D3T58dDcttq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276" y="4509120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lh4.googleusercontent.com/SSPBySGykcIDiyEFn2HDU2N9uWCG9g7yrRgWZLNLsPK552ZyhornJVuoaBv5kI8rmTQmScI249Z5NFxhFYXppypxZuyKhqml7ogovJ_pjU0ynPjstxjW_cV-VbSuKdiU5O7Yv-ur0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lh3.googleusercontent.com/7A_fpLBkaBnE2x2GBGHoAHi_YH6WFAhj0c_eHOKJnyXamegYJjrRxqv3HacV05ZPLfW7eck2NjCoQ4IluuXqphPXd-cdEa234beCWmehNZy7lSnbcBbJCOmlyy_zShe-1h6FGtOZHq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124" y="1772816"/>
            <a:ext cx="146812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lh6.googleusercontent.com/V8A4Ct0sFo_catSM0T-i5vlqbW8rfjU02j2Be6YSeuSw-6NTX0OfHWITAxSUKsUN9R_f_NcoowFyZI0aMNMLx6cBBcYakUqypPSL9JfSj5tSCXBf_7e7V6oY7PN09QlwdtHg71qupd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20888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s://lh6.googleusercontent.com/mPH_oE9K2pseH2RkYSmvsMRqUtsyJp0VkfQb68mVUJjUveF7-j4LLVfeyG1KxNH5jBtHMO8oe-UHTeZ6IMQ1xXZ7LHQMDJizjiBdxpiAyqCeJO7M2tzo3uFH474tLW3oQgp10DWFAB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33156"/>
            <a:ext cx="18383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lh5.googleusercontent.com/Btvv0cGEmhFvV-PEX2Eoa0oZ8jA12YtmMNva2nYDijGZebR9K0YbTDjb19CPN8UXLlZM1v5Fbke8c86D9yQjBSinVsOVmZjPgcoeQOqHTL-lnUwLZ-3Z5XwCC0ECVqeTjRhabdtLst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43596"/>
            <a:ext cx="1714500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lh5.googleusercontent.com/00sK7EfTrAdR2NpEU1NDAC4WYTTU_OBEwfLsyg_QRCA3BG8n6f5atq45is5flYlycHzwNDL_kyyt4XLHu6Yh6c4DMejQTiphR0zMgKppCeGFHgQxOg-pshBeQYCzEMITb0Ykqb6aZK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25433"/>
            <a:ext cx="1743935" cy="174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Реляционные СУБД</a:t>
            </a:r>
            <a:endParaRPr lang="ru-RU" dirty="0"/>
          </a:p>
        </p:txBody>
      </p:sp>
      <p:pic>
        <p:nvPicPr>
          <p:cNvPr id="4098" name="Picture 2" descr="https://lh3.googleusercontent.com/35pKmlZM0E81Y3fv0JQ0fNXnwEdwQQKVCbF3j2l6kltwUikvbCShj647aEw9yDHZbwtu61ejjul-Mi7CQ9rCMYpCnTYg3SACTcPfueb0_xuz-sY84O24GyKz1mTGKVJcmPEksC4gl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64720"/>
            <a:ext cx="6495678" cy="488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2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СУБД</a:t>
            </a:r>
            <a:endParaRPr lang="ru-RU" dirty="0"/>
          </a:p>
        </p:txBody>
      </p:sp>
      <p:pic>
        <p:nvPicPr>
          <p:cNvPr id="2050" name="Picture 2" descr="https://lh3.googleusercontent.com/rWZvy-mPCMeUKqcD55sKfy622Hxfzk_zAdtkNL-Ooag2TPY1qHXERWGXGYN9YzurWUBNzfZ1A1osR-F5r4PDJJH3cgWC3hwxn01PTxR_Pk98EYBRsJ29D6MybNWPfrsrVGy3361eG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652" y="1628800"/>
            <a:ext cx="6667500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0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СУБД</a:t>
            </a:r>
            <a:endParaRPr lang="ru-RU" dirty="0"/>
          </a:p>
        </p:txBody>
      </p:sp>
      <p:pic>
        <p:nvPicPr>
          <p:cNvPr id="5122" name="Picture 2" descr="https://lh5.googleusercontent.com/sDmWeJCVtX0kPysnRio9daHzLum5bOavZf2EAV-kLiDcBalIKEDebxGWoir6tGTPZbiMMXCJvshII0UymzAAAHP7LBqADPXvoht2yCR_ad_lJ2ZUUe6I6QqASQH8rE3TRK7gM_KLs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74370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58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Таблицы</a:t>
            </a:r>
          </a:p>
          <a:p>
            <a:pPr lvl="1"/>
            <a:r>
              <a:rPr lang="ru-RU" dirty="0" smtClean="0"/>
              <a:t>Хранение данных</a:t>
            </a:r>
          </a:p>
          <a:p>
            <a:pPr lvl="1"/>
            <a:r>
              <a:rPr lang="ru-RU" dirty="0" smtClean="0"/>
              <a:t>Типы данных</a:t>
            </a:r>
          </a:p>
          <a:p>
            <a:pPr lvl="1"/>
            <a:r>
              <a:rPr lang="ru-RU" dirty="0" smtClean="0"/>
              <a:t>Ограничения, ключи</a:t>
            </a:r>
          </a:p>
          <a:p>
            <a:r>
              <a:rPr lang="ru-RU" dirty="0" smtClean="0"/>
              <a:t>Представления</a:t>
            </a:r>
          </a:p>
          <a:p>
            <a:pPr lvl="1"/>
            <a:r>
              <a:rPr lang="ru-RU" dirty="0" smtClean="0"/>
              <a:t>Синонимы</a:t>
            </a:r>
          </a:p>
          <a:p>
            <a:pPr lvl="1"/>
            <a:r>
              <a:rPr lang="ru-RU" dirty="0" smtClean="0"/>
              <a:t>Материализация</a:t>
            </a:r>
          </a:p>
          <a:p>
            <a:r>
              <a:rPr lang="ru-RU" dirty="0" smtClean="0"/>
              <a:t>Последовательности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3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/>
              <a:t>M</a:t>
            </a:r>
            <a:r>
              <a:rPr lang="en-US" dirty="0" smtClean="0"/>
              <a:t>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Запросы и </a:t>
            </a:r>
            <a:r>
              <a:rPr lang="ru-RU" dirty="0"/>
              <a:t>п</a:t>
            </a:r>
            <a:r>
              <a:rPr lang="ru-RU" dirty="0" smtClean="0"/>
              <a:t>одзапросы</a:t>
            </a:r>
            <a:endParaRPr lang="en-US" dirty="0" smtClean="0"/>
          </a:p>
          <a:p>
            <a:r>
              <a:rPr lang="en-US" dirty="0" smtClean="0"/>
              <a:t>Insert/</a:t>
            </a:r>
            <a:r>
              <a:rPr lang="en-US" dirty="0" smtClean="0"/>
              <a:t>Update/Delete</a:t>
            </a:r>
            <a:endParaRPr lang="en-US" dirty="0" smtClean="0"/>
          </a:p>
          <a:p>
            <a:r>
              <a:rPr lang="en-US" dirty="0" smtClean="0"/>
              <a:t>Merge</a:t>
            </a:r>
            <a:endParaRPr lang="ru-RU" dirty="0" smtClean="0"/>
          </a:p>
          <a:p>
            <a:r>
              <a:rPr lang="en-US" dirty="0" smtClean="0"/>
              <a:t>Commit </a:t>
            </a:r>
            <a:r>
              <a:rPr lang="ru-RU" dirty="0" smtClean="0"/>
              <a:t>и </a:t>
            </a:r>
            <a:r>
              <a:rPr lang="en-US" dirty="0" smtClean="0"/>
              <a:t>Rollback</a:t>
            </a:r>
          </a:p>
        </p:txBody>
      </p:sp>
    </p:spTree>
    <p:extLst>
      <p:ext uri="{BB962C8B-B14F-4D97-AF65-F5344CB8AC3E}">
        <p14:creationId xmlns:p14="http://schemas.microsoft.com/office/powerpoint/2010/main" val="20610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Вывести список сотрудников, у которых зарплата ниже средней по компании, но выше, чем средняя по отделу.</a:t>
            </a:r>
            <a:endParaRPr lang="ru-RU" sz="2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09600" y="2996952"/>
            <a:ext cx="8229600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299695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table </a:t>
            </a:r>
            <a:r>
              <a:rPr lang="en-US" dirty="0" err="1" smtClean="0"/>
              <a:t>emp</a:t>
            </a:r>
            <a:r>
              <a:rPr lang="en-US" dirty="0" smtClean="0"/>
              <a:t>(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empno</a:t>
            </a:r>
            <a:r>
              <a:rPr lang="en-US" dirty="0" smtClean="0"/>
              <a:t>    number(4,0),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ename</a:t>
            </a:r>
            <a:r>
              <a:rPr lang="en-US" dirty="0" smtClean="0"/>
              <a:t>    varchar2(10),  </a:t>
            </a:r>
          </a:p>
          <a:p>
            <a:r>
              <a:rPr lang="en-US" dirty="0" smtClean="0"/>
              <a:t>  job      varchar2(9),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sal</a:t>
            </a:r>
            <a:r>
              <a:rPr lang="en-US" dirty="0" smtClean="0"/>
              <a:t>      number(7,2),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comm</a:t>
            </a:r>
            <a:r>
              <a:rPr lang="en-US" dirty="0" smtClean="0"/>
              <a:t>     number(7,2),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deptno</a:t>
            </a:r>
            <a:r>
              <a:rPr lang="en-US" dirty="0" smtClean="0"/>
              <a:t>   number(2,0),  </a:t>
            </a:r>
          </a:p>
          <a:p>
            <a:r>
              <a:rPr lang="en-US" dirty="0" smtClean="0"/>
              <a:t>  constraint </a:t>
            </a:r>
            <a:r>
              <a:rPr lang="en-US" dirty="0" err="1" smtClean="0"/>
              <a:t>pk_emp</a:t>
            </a:r>
            <a:r>
              <a:rPr lang="en-US" dirty="0" smtClean="0"/>
              <a:t> primary key (</a:t>
            </a:r>
            <a:r>
              <a:rPr lang="en-US" dirty="0" err="1" smtClean="0"/>
              <a:t>empno</a:t>
            </a:r>
            <a:r>
              <a:rPr lang="en-US" dirty="0" smtClean="0"/>
              <a:t>),  </a:t>
            </a:r>
          </a:p>
          <a:p>
            <a:r>
              <a:rPr lang="en-US" dirty="0" smtClean="0"/>
              <a:t>  constraint </a:t>
            </a:r>
            <a:r>
              <a:rPr lang="en-US" dirty="0" err="1" smtClean="0"/>
              <a:t>fk_deptno</a:t>
            </a:r>
            <a:r>
              <a:rPr lang="en-US" dirty="0" smtClean="0"/>
              <a:t> foreign key (</a:t>
            </a:r>
            <a:r>
              <a:rPr lang="en-US" dirty="0" err="1" smtClean="0"/>
              <a:t>deptno</a:t>
            </a:r>
            <a:r>
              <a:rPr lang="en-US" dirty="0" smtClean="0"/>
              <a:t>) references </a:t>
            </a:r>
            <a:r>
              <a:rPr lang="en-US" dirty="0" err="1" smtClean="0"/>
              <a:t>dept</a:t>
            </a:r>
            <a:r>
              <a:rPr lang="en-US" dirty="0" smtClean="0"/>
              <a:t> (</a:t>
            </a:r>
            <a:r>
              <a:rPr lang="en-US" dirty="0" err="1" smtClean="0"/>
              <a:t>deptno</a:t>
            </a:r>
            <a:r>
              <a:rPr lang="en-US" dirty="0" smtClean="0"/>
              <a:t>)  </a:t>
            </a:r>
          </a:p>
          <a:p>
            <a:r>
              <a:rPr lang="en-US" dirty="0" smtClean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83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242</Words>
  <Application>Microsoft Office PowerPoint</Application>
  <PresentationFormat>Экран (4:3)</PresentationFormat>
  <Paragraphs>74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Реализация проектов на уровне Баз данных</vt:lpstr>
      <vt:lpstr>Тема дня</vt:lpstr>
      <vt:lpstr>Реляционные СУБД</vt:lpstr>
      <vt:lpstr>Реляционные СУБД</vt:lpstr>
      <vt:lpstr>СУБД</vt:lpstr>
      <vt:lpstr>Структура СУБД</vt:lpstr>
      <vt:lpstr>DDL</vt:lpstr>
      <vt:lpstr>DML</vt:lpstr>
      <vt:lpstr>Пример SQL</vt:lpstr>
      <vt:lpstr>Пример запроса</vt:lpstr>
      <vt:lpstr>B*Tree index</vt:lpstr>
      <vt:lpstr>B*Tree index</vt:lpstr>
      <vt:lpstr>B*Tree index</vt:lpstr>
      <vt:lpstr>Когда B*Tree index?</vt:lpstr>
      <vt:lpstr>Bitmap index</vt:lpstr>
      <vt:lpstr>Когда Bitmap index?</vt:lpstr>
      <vt:lpstr>Tips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проектов на уровне Баз данных</dc:title>
  <dc:creator>Мехряков Олег Викторович</dc:creator>
  <cp:lastModifiedBy>Мехряков Олег Викторович</cp:lastModifiedBy>
  <cp:revision>19</cp:revision>
  <dcterms:created xsi:type="dcterms:W3CDTF">2018-12-07T06:16:11Z</dcterms:created>
  <dcterms:modified xsi:type="dcterms:W3CDTF">2018-12-07T15:19:04Z</dcterms:modified>
</cp:coreProperties>
</file>