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3.jpeg" ContentType="image/jpeg"/>
  <Override PartName="/ppt/media/image11.png" ContentType="image/png"/>
  <Override PartName="/ppt/media/image15.png" ContentType="image/png"/>
  <Override PartName="/ppt/media/image6.jpeg" ContentType="image/jpeg"/>
  <Override PartName="/ppt/media/image16.png" ContentType="image/png"/>
  <Override PartName="/ppt/media/image8.jpeg" ContentType="image/jpeg"/>
  <Override PartName="/ppt/media/image9.jpeg" ContentType="image/jpeg"/>
  <Override PartName="/ppt/media/image12.png" ContentType="image/png"/>
  <Override PartName="/ppt/media/image10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8532360" y="4947840"/>
            <a:ext cx="360" cy="121320"/>
          </a:xfrm>
          <a:prstGeom prst="line">
            <a:avLst/>
          </a:prstGeom>
          <a:ln w="9360">
            <a:solidFill>
              <a:srgbClr val="1885b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8470800" y="4875840"/>
            <a:ext cx="491040" cy="2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2FCB579B-4072-42D3-B904-95FEB2B338DC}" type="slidenum">
              <a:rPr b="0" lang="ru-RU" sz="900" spc="-1" strike="noStrike">
                <a:solidFill>
                  <a:srgbClr val="818286"/>
                </a:solidFill>
                <a:latin typeface="Arial"/>
                <a:ea typeface="DejaVu Sans"/>
              </a:rPr>
              <a:t>&lt;number&gt;</a:t>
            </a:fld>
            <a:endParaRPr b="0" lang="ru-RU" sz="900" spc="-1" strike="noStrike">
              <a:latin typeface="Arial"/>
            </a:endParaRPr>
          </a:p>
        </p:txBody>
      </p:sp>
      <p:pic>
        <p:nvPicPr>
          <p:cNvPr id="2" name="Picture 12" descr=""/>
          <p:cNvPicPr/>
          <p:nvPr/>
        </p:nvPicPr>
        <p:blipFill>
          <a:blip r:embed="rId3"/>
          <a:stretch/>
        </p:blipFill>
        <p:spPr>
          <a:xfrm>
            <a:off x="1440" y="5099040"/>
            <a:ext cx="9141480" cy="62640"/>
          </a:xfrm>
          <a:prstGeom prst="rect">
            <a:avLst/>
          </a:prstGeom>
          <a:ln>
            <a:noFill/>
          </a:ln>
        </p:spPr>
      </p:pic>
      <p:pic>
        <p:nvPicPr>
          <p:cNvPr id="3" name="Picture 7" descr=""/>
          <p:cNvPicPr/>
          <p:nvPr/>
        </p:nvPicPr>
        <p:blipFill>
          <a:blip r:embed="rId4"/>
          <a:stretch/>
        </p:blipFill>
        <p:spPr>
          <a:xfrm>
            <a:off x="8461080" y="123480"/>
            <a:ext cx="501120" cy="501120"/>
          </a:xfrm>
          <a:prstGeom prst="rect">
            <a:avLst/>
          </a:prstGeom>
          <a:ln>
            <a:noFill/>
          </a:ln>
        </p:spPr>
      </p:pic>
      <p:pic>
        <p:nvPicPr>
          <p:cNvPr id="4" name="Picture 2" descr=""/>
          <p:cNvPicPr/>
          <p:nvPr/>
        </p:nvPicPr>
        <p:blipFill>
          <a:blip r:embed="rId5"/>
          <a:stretch/>
        </p:blipFill>
        <p:spPr>
          <a:xfrm>
            <a:off x="683640" y="339480"/>
            <a:ext cx="1221480" cy="1232280"/>
          </a:xfrm>
          <a:prstGeom prst="rect">
            <a:avLst/>
          </a:prstGeom>
          <a:ln w="9360"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"/>
          <p:cNvSpPr/>
          <p:nvPr/>
        </p:nvSpPr>
        <p:spPr>
          <a:xfrm>
            <a:off x="8532360" y="4947840"/>
            <a:ext cx="360" cy="121320"/>
          </a:xfrm>
          <a:prstGeom prst="line">
            <a:avLst/>
          </a:prstGeom>
          <a:ln w="9360">
            <a:solidFill>
              <a:srgbClr val="1885b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8470800" y="4875840"/>
            <a:ext cx="491040" cy="2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3733C096-CDDC-4F32-AD88-1679A8FFECDC}" type="slidenum">
              <a:rPr b="0" lang="ru-RU" sz="900" spc="-1" strike="noStrike">
                <a:solidFill>
                  <a:srgbClr val="818286"/>
                </a:solidFill>
                <a:latin typeface="Arial"/>
                <a:ea typeface="DejaVu Sans"/>
              </a:rPr>
              <a:t>1</a:t>
            </a:fld>
            <a:endParaRPr b="0" lang="ru-RU" sz="900" spc="-1" strike="noStrike">
              <a:latin typeface="Arial"/>
            </a:endParaRPr>
          </a:p>
        </p:txBody>
      </p:sp>
      <p:pic>
        <p:nvPicPr>
          <p:cNvPr id="45" name="Picture 12" descr=""/>
          <p:cNvPicPr/>
          <p:nvPr/>
        </p:nvPicPr>
        <p:blipFill>
          <a:blip r:embed="rId2"/>
          <a:stretch/>
        </p:blipFill>
        <p:spPr>
          <a:xfrm>
            <a:off x="1440" y="5099040"/>
            <a:ext cx="9141480" cy="62640"/>
          </a:xfrm>
          <a:prstGeom prst="rect">
            <a:avLst/>
          </a:prstGeom>
          <a:ln>
            <a:noFill/>
          </a:ln>
        </p:spPr>
      </p:pic>
      <p:pic>
        <p:nvPicPr>
          <p:cNvPr id="46" name="Picture 7" descr=""/>
          <p:cNvPicPr/>
          <p:nvPr/>
        </p:nvPicPr>
        <p:blipFill>
          <a:blip r:embed="rId3"/>
          <a:stretch/>
        </p:blipFill>
        <p:spPr>
          <a:xfrm>
            <a:off x="8461080" y="123480"/>
            <a:ext cx="501120" cy="501120"/>
          </a:xfrm>
          <a:prstGeom prst="rect">
            <a:avLst/>
          </a:prstGeom>
          <a:ln>
            <a:noFill/>
          </a:ln>
        </p:spPr>
      </p:pic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Line 1"/>
          <p:cNvSpPr/>
          <p:nvPr/>
        </p:nvSpPr>
        <p:spPr>
          <a:xfrm>
            <a:off x="8532360" y="4947840"/>
            <a:ext cx="360" cy="121320"/>
          </a:xfrm>
          <a:prstGeom prst="line">
            <a:avLst/>
          </a:prstGeom>
          <a:ln w="9360">
            <a:solidFill>
              <a:srgbClr val="1885b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 hidden="1"/>
          <p:cNvSpPr/>
          <p:nvPr/>
        </p:nvSpPr>
        <p:spPr>
          <a:xfrm>
            <a:off x="8470800" y="4875840"/>
            <a:ext cx="491040" cy="2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B66FF977-EDFC-4CD9-88CF-2272B63F7540}" type="slidenum">
              <a:rPr b="0" lang="ru-RU" sz="900" spc="-1" strike="noStrike">
                <a:solidFill>
                  <a:srgbClr val="818286"/>
                </a:solidFill>
                <a:latin typeface="Arial"/>
                <a:ea typeface="DejaVu Sans"/>
              </a:rPr>
              <a:t>1</a:t>
            </a:fld>
            <a:endParaRPr b="0" lang="ru-RU" sz="900" spc="-1" strike="noStrike">
              <a:latin typeface="Arial"/>
            </a:endParaRPr>
          </a:p>
        </p:txBody>
      </p:sp>
      <p:pic>
        <p:nvPicPr>
          <p:cNvPr id="87" name="Picture 12" descr=""/>
          <p:cNvPicPr/>
          <p:nvPr/>
        </p:nvPicPr>
        <p:blipFill>
          <a:blip r:embed="rId2"/>
          <a:stretch/>
        </p:blipFill>
        <p:spPr>
          <a:xfrm>
            <a:off x="1440" y="5099040"/>
            <a:ext cx="9141480" cy="62640"/>
          </a:xfrm>
          <a:prstGeom prst="rect">
            <a:avLst/>
          </a:prstGeom>
          <a:ln>
            <a:noFill/>
          </a:ln>
        </p:spPr>
      </p:pic>
      <p:pic>
        <p:nvPicPr>
          <p:cNvPr id="88" name="Picture 7" descr=""/>
          <p:cNvPicPr/>
          <p:nvPr/>
        </p:nvPicPr>
        <p:blipFill>
          <a:blip r:embed="rId3"/>
          <a:stretch/>
        </p:blipFill>
        <p:spPr>
          <a:xfrm>
            <a:off x="8461080" y="123480"/>
            <a:ext cx="501120" cy="501120"/>
          </a:xfrm>
          <a:prstGeom prst="rect">
            <a:avLst/>
          </a:prstGeom>
          <a:ln>
            <a:noFill/>
          </a:ln>
        </p:spPr>
      </p:pic>
      <p:pic>
        <p:nvPicPr>
          <p:cNvPr id="89" name="Рисунок 11" descr=""/>
          <p:cNvPicPr/>
          <p:nvPr/>
        </p:nvPicPr>
        <p:blipFill>
          <a:blip r:embed="rId4"/>
          <a:stretch/>
        </p:blipFill>
        <p:spPr>
          <a:xfrm>
            <a:off x="4456800" y="1594440"/>
            <a:ext cx="2525400" cy="1393200"/>
          </a:xfrm>
          <a:prstGeom prst="rect">
            <a:avLst/>
          </a:prstGeom>
          <a:ln>
            <a:noFill/>
          </a:ln>
        </p:spPr>
      </p:pic>
      <p:pic>
        <p:nvPicPr>
          <p:cNvPr id="90" name="Picture 2" descr=""/>
          <p:cNvPicPr/>
          <p:nvPr/>
        </p:nvPicPr>
        <p:blipFill>
          <a:blip r:embed="rId5"/>
          <a:stretch/>
        </p:blipFill>
        <p:spPr>
          <a:xfrm>
            <a:off x="2159280" y="1558080"/>
            <a:ext cx="1970640" cy="1490040"/>
          </a:xfrm>
          <a:prstGeom prst="rect">
            <a:avLst/>
          </a:prstGeom>
          <a:ln w="9360">
            <a:noFill/>
          </a:ln>
        </p:spPr>
      </p:pic>
      <p:sp>
        <p:nvSpPr>
          <p:cNvPr id="91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83640" y="1707480"/>
            <a:ext cx="705420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3864"/>
                </a:solidFill>
                <a:latin typeface="Arial"/>
                <a:ea typeface="DejaVu Sans"/>
              </a:rPr>
              <a:t>Углубленный курс Java (ВШЭ)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83640" y="2643840"/>
            <a:ext cx="6046200" cy="5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/>
          <a:p>
            <a:pPr marL="180000" indent="-177480">
              <a:lnSpc>
                <a:spcPct val="100000"/>
              </a:lnSpc>
            </a:pPr>
            <a:r>
              <a:rPr b="1" i="1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Java ORM (Hibernate)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683640" y="3435840"/>
            <a:ext cx="3237840" cy="2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80000" indent="-177480">
              <a:lnSpc>
                <a:spcPct val="100000"/>
              </a:lnSpc>
              <a:spcAft>
                <a:spcPts val="601"/>
              </a:spcAft>
            </a:pPr>
            <a:r>
              <a:rPr b="0" lang="ru-RU" sz="1200" spc="-1" strike="noStrike">
                <a:solidFill>
                  <a:srgbClr val="003864"/>
                </a:solidFill>
                <a:latin typeface="Arial"/>
                <a:ea typeface="DejaVu Sans"/>
              </a:rPr>
              <a:t>Науменко Тарас, г. Пермь, 2018 г.</a:t>
            </a:r>
            <a:endParaRPr b="0" lang="ru-RU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79640" y="123840"/>
            <a:ext cx="8134560" cy="5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e8dbe"/>
                </a:solidFill>
                <a:latin typeface="Arial"/>
                <a:ea typeface="DejaVu Sans"/>
              </a:rPr>
              <a:t>Relational Databases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24200" y="1097280"/>
            <a:ext cx="8011800" cy="188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"/>
          <p:cNvSpPr/>
          <p:nvPr/>
        </p:nvSpPr>
        <p:spPr>
          <a:xfrm>
            <a:off x="72000" y="792000"/>
            <a:ext cx="9001440" cy="17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080000" y="859320"/>
            <a:ext cx="6400440" cy="3028680"/>
          </a:xfrm>
          <a:prstGeom prst="rect">
            <a:avLst/>
          </a:prstGeom>
          <a:ln>
            <a:noFill/>
          </a:ln>
        </p:spPr>
      </p:pic>
      <p:sp>
        <p:nvSpPr>
          <p:cNvPr id="136" name="TextShape 4"/>
          <p:cNvSpPr txBox="1"/>
          <p:nvPr/>
        </p:nvSpPr>
        <p:spPr>
          <a:xfrm>
            <a:off x="648000" y="4176000"/>
            <a:ext cx="743796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200" spc="-1" strike="noStrike">
                <a:latin typeface="Arial"/>
              </a:rPr>
              <a:t>Реализация relation model — описание кортежей, сгруппированных  в отношения (Эдгар Кодд 1970 г.).</a:t>
            </a:r>
            <a:endParaRPr b="0" lang="ru-RU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79640" y="123840"/>
            <a:ext cx="8134560" cy="5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e8dbe"/>
                </a:solidFill>
                <a:latin typeface="Arial"/>
                <a:ea typeface="DejaVu Sans"/>
              </a:rPr>
              <a:t>Что такое ORM?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24200" y="1097280"/>
            <a:ext cx="8011800" cy="188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3"/>
          <p:cNvSpPr/>
          <p:nvPr/>
        </p:nvSpPr>
        <p:spPr>
          <a:xfrm>
            <a:off x="72000" y="792000"/>
            <a:ext cx="9001440" cy="17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Object-Relational Mapping  - технология программирования, которая позволяем связать данные из БД с ООП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Работа с данными переводиться в термины классов и парадигмы ООП, а не работа с таблицами и SQL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Плюсы: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Преодолевается семантический разрыв между способами управления данными (SQL и ООП)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Достигается абстрагирование от специфики БД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Минусы: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Производительность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Не всегда оптимальные запросы 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- Тонкий тюнинг работы с БД как правило не доступен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ru-RU" sz="1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79640" y="123840"/>
            <a:ext cx="8134560" cy="5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2e8dbe"/>
                </a:solidFill>
                <a:latin typeface="Arial"/>
                <a:ea typeface="DejaVu Sans"/>
              </a:rPr>
              <a:t>Реализации ORM в Java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24200" y="1097280"/>
            <a:ext cx="8011800" cy="188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/>
          <p:cNvSpPr/>
          <p:nvPr/>
        </p:nvSpPr>
        <p:spPr>
          <a:xfrm>
            <a:off x="72000" y="792000"/>
            <a:ext cx="9001440" cy="17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  <a:ea typeface="DejaVu Sans"/>
              </a:rPr>
              <a:t>ActiveJDBC — Java реализация паттерна ActiveRecord, вдохновленная Ruby on Rails</a:t>
            </a:r>
            <a:endParaRPr b="0" lang="ru-RU" sz="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  <a:ea typeface="DejaVu Sans"/>
              </a:rPr>
              <a:t>Athena Framework, Java ORM с открытым исходным кодом, встроенная поддержка мультиарендности SaaS и удаленного доступа к Adobe Flex</a:t>
            </a:r>
            <a:endParaRPr b="0" lang="ru-RU" sz="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  <a:ea typeface="DejaVu Sans"/>
              </a:rPr>
              <a:t>Carbonado, фреймворк с открытым исходным кодом, опирающийся на Berkeley DB или JDBC</a:t>
            </a:r>
            <a:endParaRPr b="0" lang="ru-RU" sz="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  <a:ea typeface="DejaVu Sans"/>
              </a:rPr>
              <a:t>Cayenne, Java ПО с открытым исходным кодом от компании Apache</a:t>
            </a:r>
            <a:endParaRPr b="0" lang="ru-RU" sz="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  <a:ea typeface="DejaVu Sans"/>
              </a:rPr>
              <a:t>DataNucleus, JDO и JPA реализация с открытым исходным кодом. Ранее известна была как JPOX</a:t>
            </a:r>
            <a:endParaRPr b="0" lang="ru-RU" sz="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  <a:ea typeface="DejaVu Sans"/>
              </a:rPr>
              <a:t>Ebean, ORM-фреймворк с открытым исходным кодом</a:t>
            </a:r>
            <a:endParaRPr b="0" lang="ru-RU" sz="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  <a:ea typeface="DejaVu Sans"/>
              </a:rPr>
              <a:t>EclipseLink, свободный персистенс и ORM-фреймворк Eclipse</a:t>
            </a:r>
            <a:endParaRPr b="0" lang="ru-RU" sz="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  <a:ea typeface="DejaVu Sans"/>
              </a:rPr>
              <a:t>Enterprise Objects Framework, Mac OS X/Java, часть Apple WebObjects</a:t>
            </a:r>
            <a:endParaRPr b="0" lang="ru-RU" sz="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  <a:ea typeface="DejaVu Sans"/>
              </a:rPr>
              <a:t>Fast Java Object Relation Mapping (Fjorm)</a:t>
            </a:r>
            <a:endParaRPr b="0" lang="ru-RU" sz="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1" lang="ru-RU" sz="700" spc="-1" strike="noStrike">
                <a:solidFill>
                  <a:srgbClr val="ce181e"/>
                </a:solidFill>
                <a:latin typeface="Arial"/>
                <a:ea typeface="DejaVu Sans"/>
              </a:rPr>
              <a:t>Java Persistence API (JPA)</a:t>
            </a:r>
            <a:endParaRPr b="0" lang="ru-RU" sz="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1" lang="ru-RU" sz="700" spc="-1" strike="noStrike">
                <a:solidFill>
                  <a:srgbClr val="ce181e"/>
                </a:solidFill>
                <a:latin typeface="Arial"/>
                <a:ea typeface="DejaVu Sans"/>
              </a:rPr>
              <a:t>Hibernate, ORM-фреймворк с открытым исходным кодом, широко распространен</a:t>
            </a:r>
            <a:endParaRPr b="0" lang="ru-RU" sz="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  <a:ea typeface="DejaVu Sans"/>
              </a:rPr>
              <a:t>Java Data Objects (JDO)</a:t>
            </a:r>
            <a:endParaRPr b="0" lang="ru-RU" sz="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  <a:ea typeface="DejaVu Sans"/>
              </a:rPr>
              <a:t>Java Object Oriented Querying (jOOQ)</a:t>
            </a:r>
            <a:endParaRPr b="0" lang="ru-RU" sz="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  <a:ea typeface="DejaVu Sans"/>
              </a:rPr>
              <a:t>Kodo, коммерческая реализация обоих объектов Java Data Objects и Java Persistence API</a:t>
            </a:r>
            <a:endParaRPr b="0" lang="ru-RU" sz="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  <a:ea typeface="DejaVu Sans"/>
              </a:rPr>
              <a:t>MyBatis, бесплатный, с открытым исходным кодом, ранее назывался iBATIS</a:t>
            </a:r>
            <a:endParaRPr b="0" lang="ru-RU" sz="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  <a:ea typeface="DejaVu Sans"/>
              </a:rPr>
              <a:t>Object Relational Bridge (Apache OJB), Java ORM; Apache ObJectRelationalBridge перестал поддерживаться и развиваться с 2011/01/16</a:t>
            </a:r>
            <a:endParaRPr b="0" lang="ru-RU" sz="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  <a:ea typeface="DejaVu Sans"/>
              </a:rPr>
              <a:t>OpenJPA, Apache, с открытым исходным кодом, с поддержкой JPA API</a:t>
            </a:r>
            <a:endParaRPr b="0" lang="ru-RU" sz="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  <a:ea typeface="DejaVu Sans"/>
              </a:rPr>
              <a:t>ORMLite, легкий фреймворк с открытым исходным кодом, поддерживает JDBC и Android</a:t>
            </a:r>
            <a:endParaRPr b="0" lang="ru-RU" sz="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  <a:ea typeface="DejaVu Sans"/>
              </a:rPr>
              <a:t>QueryDSL, предлагает замечательную сбалансированность между автогенерацией и управляемостью. Рекомендована как генератор сложных запросов для Hibernate и SpringORM</a:t>
            </a:r>
            <a:endParaRPr b="0" lang="ru-RU" sz="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  <a:ea typeface="DejaVu Sans"/>
              </a:rPr>
              <a:t>QuickDB ORM, ORM-фреймворк с открытым исходным кодом (GNU LGPL)</a:t>
            </a:r>
            <a:endParaRPr b="0" lang="ru-RU" sz="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  <a:ea typeface="DejaVu Sans"/>
              </a:rPr>
              <a:t>TopLink от Oracle</a:t>
            </a:r>
            <a:endParaRPr b="0" lang="ru-RU" sz="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  <a:ea typeface="DejaVu Sans"/>
              </a:rPr>
              <a:t>Torque, Java ORM</a:t>
            </a:r>
            <a:endParaRPr b="0" lang="ru-RU" sz="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ru-RU" sz="700" spc="-1" strike="noStrike">
                <a:solidFill>
                  <a:srgbClr val="000000"/>
                </a:solidFill>
                <a:latin typeface="Arial"/>
                <a:ea typeface="DejaVu Sans"/>
              </a:rPr>
              <a:t>UcaOrm, ORM-фреймворк с открытым исходным кодом для Android</a:t>
            </a:r>
            <a:endParaRPr b="0" lang="ru-RU" sz="700" spc="-1" strike="noStrike">
              <a:latin typeface="Arial"/>
            </a:endParaRPr>
          </a:p>
          <a:p>
            <a:r>
              <a:rPr b="0" lang="ru-RU" sz="700" spc="-1" strike="noStrike">
                <a:solidFill>
                  <a:srgbClr val="000000"/>
                </a:solidFill>
                <a:latin typeface="Arial"/>
                <a:ea typeface="DejaVu Sans"/>
              </a:rPr>
              <a:t>RESTjee, ORM-сервлет, предоставляющий удаленный RESTful доступ к данным, по</a:t>
            </a:r>
            <a:r>
              <a:rPr b="0" lang="ru-RU" sz="700" spc="-1" strike="noStrike">
                <a:solidFill>
                  <a:srgbClr val="000000"/>
                </a:solidFill>
                <a:latin typeface="Arial"/>
                <a:ea typeface="DejaVu Sans"/>
              </a:rPr>
              <a:t>ддерживает HTTP и JSON</a:t>
            </a:r>
            <a:endParaRPr b="0" lang="ru-RU" sz="7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72000" y="2750040"/>
            <a:ext cx="6426000" cy="232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79640" y="123840"/>
            <a:ext cx="8134560" cy="5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r>
              <a:rPr b="1" lang="ru-RU" sz="2400" spc="-1" strike="noStrike">
                <a:solidFill>
                  <a:srgbClr val="2e8dbe"/>
                </a:solidFill>
                <a:latin typeface="Arial"/>
                <a:ea typeface="DejaVu Sans"/>
              </a:rPr>
              <a:t>Java Persistence API (JPA)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24200" y="1097280"/>
            <a:ext cx="8011800" cy="188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"/>
          <p:cNvSpPr/>
          <p:nvPr/>
        </p:nvSpPr>
        <p:spPr>
          <a:xfrm>
            <a:off x="72000" y="792000"/>
            <a:ext cx="9001440" cy="17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JSR 338: JavaPersistence 2.2 - с</a:t>
            </a: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пецификация из Java EE 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JPA Provider — реализации JPA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72000" y="2750040"/>
            <a:ext cx="6426000" cy="232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48" name="Table 5"/>
          <p:cNvGraphicFramePr/>
          <p:nvPr/>
        </p:nvGraphicFramePr>
        <p:xfrm>
          <a:off x="4604760" y="736920"/>
          <a:ext cx="3665160" cy="3967560"/>
        </p:xfrm>
        <a:graphic>
          <a:graphicData uri="http://schemas.openxmlformats.org/drawingml/2006/table">
            <a:tbl>
              <a:tblPr/>
              <a:tblGrid>
                <a:gridCol w="1832760"/>
                <a:gridCol w="1832760"/>
              </a:tblGrid>
              <a:tr h="519480"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latin typeface="Arial"/>
                        </a:rPr>
                        <a:t>Entity</a:t>
                      </a:r>
                      <a:endParaRPr b="0" lang="ru-RU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latin typeface="Arial"/>
                        </a:rPr>
                        <a:t>Сущности - объекты, хранящиеся в виде записей в базе данных.</a:t>
                      </a:r>
                      <a:endParaRPr b="0" lang="ru-RU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19480"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latin typeface="Arial"/>
                        </a:rPr>
                        <a:t>EntityManager</a:t>
                      </a:r>
                      <a:endParaRPr b="0" lang="ru-RU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latin typeface="Arial"/>
                        </a:rPr>
                        <a:t>Интерфейс, он управляет операциями сохранения на объектах</a:t>
                      </a:r>
                      <a:endParaRPr b="0" lang="ru-RU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03160"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latin typeface="Arial"/>
                        </a:rPr>
                        <a:t>EntityManagerFactory</a:t>
                      </a:r>
                      <a:endParaRPr b="0" lang="ru-RU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latin typeface="Arial"/>
                        </a:rPr>
                        <a:t>Это фабричный класс EntityManager. Он создает и управляет несколькими экземплярами EntityManager.</a:t>
                      </a:r>
                      <a:endParaRPr b="0" lang="ru-RU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9480"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latin typeface="Arial"/>
                        </a:rPr>
                        <a:t>EntityTransaction</a:t>
                      </a:r>
                      <a:endParaRPr b="0" lang="ru-RU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latin typeface="Arial"/>
                          <a:ea typeface="Noto Sans CJK SC Regular"/>
                        </a:rPr>
                        <a:t>Класс, управляет транзакционностью </a:t>
                      </a:r>
                      <a:r>
                        <a:rPr b="0" lang="ru-RU" sz="1000" spc="-1" strike="noStrike">
                          <a:latin typeface="Arial"/>
                        </a:rPr>
                        <a:t>EntityManager</a:t>
                      </a:r>
                      <a:endParaRPr b="0" lang="ru-RU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61320"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latin typeface="Arial"/>
                        </a:rPr>
                        <a:t>Persistence</a:t>
                      </a:r>
                      <a:endParaRPr b="0" lang="ru-RU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latin typeface="Arial"/>
                        </a:rPr>
                        <a:t>Этот класс содержит статические методы для получения экземпляра EntityManagerFactory.</a:t>
                      </a:r>
                      <a:endParaRPr b="0" lang="ru-RU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945000"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latin typeface="Arial"/>
                        </a:rPr>
                        <a:t>Query</a:t>
                      </a:r>
                      <a:endParaRPr b="0" lang="ru-RU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ru-RU" sz="1000" spc="-1" strike="noStrike">
                          <a:latin typeface="Arial"/>
                        </a:rPr>
                        <a:t>Этот интерфейс реализуется каждым поставщиком JPA для получения реляционных объектов, которые соответствуют критериям.</a:t>
                      </a:r>
                      <a:endParaRPr b="0" lang="ru-RU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216000" y="1584000"/>
            <a:ext cx="4137840" cy="309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79640" y="123840"/>
            <a:ext cx="8134560" cy="5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r>
              <a:rPr b="1" lang="ru-RU" sz="2400" spc="-1" strike="noStrike">
                <a:solidFill>
                  <a:srgbClr val="2e8dbe"/>
                </a:solidFill>
                <a:latin typeface="Arial"/>
                <a:ea typeface="DejaVu Sans"/>
              </a:rPr>
              <a:t>Hibernate - реализация Java Persistence API (JPA)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24200" y="1097280"/>
            <a:ext cx="8011800" cy="188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3"/>
          <p:cNvSpPr/>
          <p:nvPr/>
        </p:nvSpPr>
        <p:spPr>
          <a:xfrm>
            <a:off x="72000" y="792000"/>
            <a:ext cx="9001440" cy="17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4"/>
          <p:cNvSpPr/>
          <p:nvPr/>
        </p:nvSpPr>
        <p:spPr>
          <a:xfrm>
            <a:off x="72000" y="2750040"/>
            <a:ext cx="6426000" cy="232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296000" y="619200"/>
            <a:ext cx="2066040" cy="53280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1296000" y="1224000"/>
            <a:ext cx="7475760" cy="366156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94680" y="648000"/>
            <a:ext cx="1013760" cy="93348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4"/>
          <a:stretch/>
        </p:blipFill>
        <p:spPr>
          <a:xfrm>
            <a:off x="124200" y="1800000"/>
            <a:ext cx="704160" cy="26604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5"/>
          <a:stretch/>
        </p:blipFill>
        <p:spPr>
          <a:xfrm>
            <a:off x="124200" y="2232000"/>
            <a:ext cx="1046160" cy="122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79640" y="123840"/>
            <a:ext cx="8134560" cy="5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r>
              <a:rPr b="1" lang="ru-RU" sz="2400" spc="-1" strike="noStrike">
                <a:solidFill>
                  <a:srgbClr val="2e8dbe"/>
                </a:solidFill>
                <a:latin typeface="Arial"/>
                <a:ea typeface="DejaVu Sans"/>
              </a:rPr>
              <a:t>Hibernate примеры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24200" y="1097280"/>
            <a:ext cx="8011800" cy="188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"/>
          <p:cNvSpPr/>
          <p:nvPr/>
        </p:nvSpPr>
        <p:spPr>
          <a:xfrm>
            <a:off x="72000" y="792000"/>
            <a:ext cx="9001440" cy="17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4"/>
          <p:cNvSpPr/>
          <p:nvPr/>
        </p:nvSpPr>
        <p:spPr>
          <a:xfrm>
            <a:off x="72000" y="2750040"/>
            <a:ext cx="6426000" cy="232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488160" y="853200"/>
            <a:ext cx="8151840" cy="217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11280" y="4333680"/>
            <a:ext cx="1942200" cy="38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ru-RU" sz="1200" spc="-1" strike="noStrike">
                <a:solidFill>
                  <a:srgbClr val="003864"/>
                </a:solidFill>
                <a:latin typeface="Arial"/>
                <a:ea typeface="DejaVu Sans"/>
              </a:rPr>
              <a:t>Россия, 432071, г. Ульяновск, ул. Марата, д. № 8 Б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2818080" y="4333680"/>
            <a:ext cx="1815480" cy="38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Aft>
                <a:spcPts val="99"/>
              </a:spcAft>
            </a:pPr>
            <a:r>
              <a:rPr b="1" lang="ru-RU" sz="1200" spc="-1" strike="noStrike">
                <a:solidFill>
                  <a:srgbClr val="003864"/>
                </a:solidFill>
                <a:latin typeface="Arial"/>
                <a:ea typeface="DejaVu Sans"/>
              </a:rPr>
              <a:t>тел.:   +7 (8422) 37-06-46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99"/>
              </a:spcAft>
            </a:pPr>
            <a:r>
              <a:rPr b="1" lang="ru-RU" sz="1200" spc="-1" strike="noStrike">
                <a:solidFill>
                  <a:srgbClr val="003864"/>
                </a:solidFill>
                <a:latin typeface="Arial"/>
                <a:ea typeface="DejaVu Sans"/>
              </a:rPr>
              <a:t>тел.:   +7 (8422) 37-06-36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5205600" y="4333680"/>
            <a:ext cx="947880" cy="38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ru-RU" sz="900" spc="-1" strike="noStrike">
                <a:solidFill>
                  <a:srgbClr val="003864"/>
                </a:solidFill>
                <a:latin typeface="Arial"/>
                <a:ea typeface="DejaVu Sans"/>
              </a:rPr>
              <a:t>ulsk@ibs.ru www.ibs.ru</a:t>
            </a:r>
            <a:endParaRPr b="0" lang="ru-RU" sz="9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6606000" y="4333680"/>
            <a:ext cx="1912680" cy="38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ru-RU" sz="1200" spc="-1" strike="noStrike">
                <a:solidFill>
                  <a:srgbClr val="003864"/>
                </a:solidFill>
                <a:latin typeface="Arial"/>
                <a:ea typeface="DejaVu Sans"/>
              </a:rPr>
              <a:t>www.facebook.com/ibs.ulsk</a:t>
            </a:r>
            <a:br/>
            <a:r>
              <a:rPr b="1" lang="ru-RU" sz="1200" spc="-1" strike="noStrike">
                <a:solidFill>
                  <a:srgbClr val="003864"/>
                </a:solidFill>
                <a:latin typeface="Arial"/>
                <a:ea typeface="DejaVu Sans"/>
              </a:rPr>
              <a:t>www.vk.com/ibs.ulsk</a:t>
            </a:r>
            <a:endParaRPr b="0" lang="ru-RU" sz="1200" spc="-1" strike="noStrike">
              <a:latin typeface="Arial"/>
            </a:endParaRPr>
          </a:p>
        </p:txBody>
      </p:sp>
      <p:pic>
        <p:nvPicPr>
          <p:cNvPr id="168" name="Рисунок 2" descr=""/>
          <p:cNvPicPr/>
          <p:nvPr/>
        </p:nvPicPr>
        <p:blipFill>
          <a:blip r:embed="rId1"/>
          <a:stretch/>
        </p:blipFill>
        <p:spPr>
          <a:xfrm>
            <a:off x="6216840" y="4348440"/>
            <a:ext cx="369000" cy="257400"/>
          </a:xfrm>
          <a:prstGeom prst="rect">
            <a:avLst/>
          </a:prstGeom>
          <a:ln w="9360">
            <a:noFill/>
          </a:ln>
        </p:spPr>
      </p:pic>
      <p:pic>
        <p:nvPicPr>
          <p:cNvPr id="169" name="Picture 2" descr=""/>
          <p:cNvPicPr/>
          <p:nvPr/>
        </p:nvPicPr>
        <p:blipFill>
          <a:blip r:embed="rId2"/>
          <a:stretch/>
        </p:blipFill>
        <p:spPr>
          <a:xfrm>
            <a:off x="4927680" y="4433040"/>
            <a:ext cx="133200" cy="65160"/>
          </a:xfrm>
          <a:prstGeom prst="rect">
            <a:avLst/>
          </a:prstGeom>
          <a:ln w="9360">
            <a:noFill/>
          </a:ln>
        </p:spPr>
      </p:pic>
      <p:pic>
        <p:nvPicPr>
          <p:cNvPr id="170" name="Picture 3" descr=""/>
          <p:cNvPicPr/>
          <p:nvPr/>
        </p:nvPicPr>
        <p:blipFill>
          <a:blip r:embed="rId3"/>
          <a:stretch/>
        </p:blipFill>
        <p:spPr>
          <a:xfrm>
            <a:off x="4942080" y="4558680"/>
            <a:ext cx="113040" cy="84240"/>
          </a:xfrm>
          <a:prstGeom prst="rect">
            <a:avLst/>
          </a:prstGeom>
          <a:ln w="9360">
            <a:noFill/>
          </a:ln>
        </p:spPr>
      </p:pic>
      <p:pic>
        <p:nvPicPr>
          <p:cNvPr id="171" name="" descr=""/>
          <p:cNvPicPr/>
          <p:nvPr/>
        </p:nvPicPr>
        <p:blipFill>
          <a:blip r:embed="rId4"/>
          <a:stretch/>
        </p:blipFill>
        <p:spPr>
          <a:xfrm>
            <a:off x="6342840" y="4582080"/>
            <a:ext cx="116640" cy="11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29612</TotalTime>
  <Application>LibreOffice/6.0.6.2$Linux_X86_64 LibreOffice_project/00m0$Build-2</Application>
  <Company>HQ-IB-SCCM-01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2013-12-23T07:41:29Z</dcterms:created>
  <dc:creator>Гниломедов Павел Павлович</dc:creator>
  <dc:description/>
  <dc:language>ru-RU</dc:language>
  <cp:lastModifiedBy/>
  <cp:lastPrinted>2014-03-14T08:23:41Z</cp:lastPrinted>
  <dcterms:modified xsi:type="dcterms:W3CDTF">2018-12-13T08:11:58Z</dcterms:modified>
  <cp:revision>953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HQ-IB-SCCM-01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Экран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41</vt:i4>
  </property>
</Properties>
</file>