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740000" cx="1062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8">
          <p15:clr>
            <a:srgbClr val="747775"/>
          </p15:clr>
        </p15:guide>
        <p15:guide id="2" pos="334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8" orient="horz"/>
        <p:guide pos="33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71acf8431_0_9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71acf84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71acf8431_0_22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71acf84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71acf8431_0_74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71acf843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9396e321f_0_13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9396e32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1acf8431_0_48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71acf843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1acf8431_0_61:notes"/>
          <p:cNvSpPr/>
          <p:nvPr>
            <p:ph idx="2" type="sldImg"/>
          </p:nvPr>
        </p:nvSpPr>
        <p:spPr>
          <a:xfrm>
            <a:off x="1076855" y="685800"/>
            <a:ext cx="470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71acf84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2023" y="1120445"/>
            <a:ext cx="9896100" cy="3088800"/>
          </a:xfrm>
          <a:prstGeom prst="rect">
            <a:avLst/>
          </a:prstGeom>
        </p:spPr>
        <p:txBody>
          <a:bodyPr anchorCtr="0" anchor="b" bIns="116650" lIns="116650" spcFirstLastPara="1" rIns="116650" wrap="square" tIns="11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2014" y="4264825"/>
            <a:ext cx="9896100" cy="11928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2014" y="1664510"/>
            <a:ext cx="9896100" cy="2954700"/>
          </a:xfrm>
          <a:prstGeom prst="rect">
            <a:avLst/>
          </a:prstGeom>
        </p:spPr>
        <p:txBody>
          <a:bodyPr anchorCtr="0" anchor="b" bIns="116650" lIns="116650" spcFirstLastPara="1" rIns="116650" wrap="square" tIns="11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2014" y="4743506"/>
            <a:ext cx="9896100" cy="19575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2014" y="3236625"/>
            <a:ext cx="9896100" cy="12669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2014" y="669679"/>
            <a:ext cx="9896100" cy="8619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2014" y="1734258"/>
            <a:ext cx="9896100" cy="51411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2014" y="669679"/>
            <a:ext cx="9896100" cy="8619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2014" y="1734258"/>
            <a:ext cx="4645500" cy="51411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12433" y="1734258"/>
            <a:ext cx="4645500" cy="51411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2014" y="669679"/>
            <a:ext cx="9896100" cy="8619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2014" y="836073"/>
            <a:ext cx="3261300" cy="1137300"/>
          </a:xfrm>
          <a:prstGeom prst="rect">
            <a:avLst/>
          </a:prstGeom>
        </p:spPr>
        <p:txBody>
          <a:bodyPr anchorCtr="0" anchor="b" bIns="116650" lIns="116650" spcFirstLastPara="1" rIns="116650" wrap="square" tIns="11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2014" y="2091087"/>
            <a:ext cx="3261300" cy="47844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69385" y="677391"/>
            <a:ext cx="7395600" cy="61560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10000" y="-188"/>
            <a:ext cx="5310000" cy="77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650" lIns="116650" spcFirstLastPara="1" rIns="116650" wrap="square" tIns="11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08356" y="1855696"/>
            <a:ext cx="4698300" cy="2230500"/>
          </a:xfrm>
          <a:prstGeom prst="rect">
            <a:avLst/>
          </a:prstGeom>
        </p:spPr>
        <p:txBody>
          <a:bodyPr anchorCtr="0" anchor="b" bIns="116650" lIns="116650" spcFirstLastPara="1" rIns="116650" wrap="square" tIns="116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08356" y="4218101"/>
            <a:ext cx="4698300" cy="1858500"/>
          </a:xfrm>
          <a:prstGeom prst="rect">
            <a:avLst/>
          </a:prstGeom>
        </p:spPr>
        <p:txBody>
          <a:bodyPr anchorCtr="0" anchor="t" bIns="116650" lIns="116650" spcFirstLastPara="1" rIns="116650" wrap="square" tIns="116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36821" y="1089597"/>
            <a:ext cx="4456500" cy="55605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2014" y="6366220"/>
            <a:ext cx="6967200" cy="9105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2014" y="669679"/>
            <a:ext cx="989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650" lIns="116650" spcFirstLastPara="1" rIns="116650" wrap="square" tIns="116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2014" y="1734258"/>
            <a:ext cx="9896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650" lIns="116650" spcFirstLastPara="1" rIns="116650" wrap="square" tIns="1166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840059" y="7017264"/>
            <a:ext cx="6372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650" lIns="116650" spcFirstLastPara="1" rIns="116650" wrap="square" tIns="1166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11" Type="http://schemas.openxmlformats.org/officeDocument/2006/relationships/image" Target="../media/image1.png"/><Relationship Id="rId10" Type="http://schemas.openxmlformats.org/officeDocument/2006/relationships/hyperlink" Target="http://drive.google.com/file/d/1FxuPzY-DStHku0Hfv6leYq4YTlTh_9hu/view" TargetMode="External"/><Relationship Id="rId12" Type="http://schemas.openxmlformats.org/officeDocument/2006/relationships/hyperlink" Target="http://drive.google.com/file/d/1FxuPzY-DStHku0Hfv6leYq4YTlTh_9hu/view" TargetMode="External"/><Relationship Id="rId9" Type="http://schemas.openxmlformats.org/officeDocument/2006/relationships/image" Target="../media/image5.png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9" Type="http://schemas.openxmlformats.org/officeDocument/2006/relationships/image" Target="../media/image5.png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slide" Target="/ppt/slides/slide4.xml"/><Relationship Id="rId12" Type="http://schemas.openxmlformats.org/officeDocument/2006/relationships/slide" Target="/ppt/slides/slide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9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9" Type="http://schemas.openxmlformats.org/officeDocument/2006/relationships/image" Target="../media/image3.png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56" name="Google Shape;56;p13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57" name="Google Shape;57;p13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58" name="Google Shape;58;p13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59" name="Google Shape;59;p13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014225" y="1573100"/>
            <a:ext cx="7310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900">
                <a:solidFill>
                  <a:srgbClr val="980000"/>
                </a:solidFill>
              </a:rPr>
              <a:t>MATEMATIKA</a:t>
            </a:r>
            <a:endParaRPr b="1" sz="39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900">
                <a:solidFill>
                  <a:srgbClr val="980000"/>
                </a:solidFill>
              </a:rPr>
              <a:t>KELAS 8 SEMESTER GANJIL</a:t>
            </a:r>
            <a:endParaRPr b="1" sz="3900">
              <a:solidFill>
                <a:srgbClr val="98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17675" y="5196975"/>
            <a:ext cx="827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/>
              <a:t>Sistem Persamaan Linier Dua Variabel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/>
              <a:t>(SPLDV)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/>
              <a:t>"Menyelesaikan SPLDV Dengan Tabel"</a:t>
            </a:r>
            <a:endParaRPr b="1" sz="32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1375" y="1018000"/>
            <a:ext cx="44958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title="Lirik Lagu Pelajar Pancasila.mp3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81400" y="3641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title="Lirik Lagu Pelajar Pancasila.mp3">
            <a:hlinkClick r:id="rId12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0875" y="1115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229175" y="1844675"/>
            <a:ext cx="7310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300"/>
              <a:t>TUJUAN PEMBELAJARAN</a:t>
            </a:r>
            <a:endParaRPr b="1" sz="4300"/>
          </a:p>
        </p:txBody>
      </p:sp>
      <p:sp>
        <p:nvSpPr>
          <p:cNvPr id="71" name="Google Shape;71;p14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72" name="Google Shape;72;p14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73" name="Google Shape;73;p14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74" name="Google Shape;74;p14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75" name="Google Shape;75;p14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878425" y="2822900"/>
            <a:ext cx="7785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id" sz="3600"/>
              <a:t>Siswa dapat menjelaskan prinsip prinsip untuk menyelesaikan persamaan linier dua variabel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id" sz="3600"/>
              <a:t>Siswa dapat menyelesaikan sistem persamaan linier dua </a:t>
            </a:r>
            <a:r>
              <a:rPr lang="id" sz="3600"/>
              <a:t>variabel dengan metode tabel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657725" y="1454325"/>
            <a:ext cx="8249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900">
                <a:solidFill>
                  <a:srgbClr val="FF0000"/>
                </a:solidFill>
              </a:rPr>
              <a:t>SISTEM PERSAMAAN LINIER DUA VARIABEL</a:t>
            </a:r>
            <a:endParaRPr b="1" sz="2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900">
                <a:solidFill>
                  <a:srgbClr val="FF0000"/>
                </a:solidFill>
              </a:rPr>
              <a:t>(SPLDV)</a:t>
            </a:r>
            <a:endParaRPr b="1" sz="2900"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127375" y="4109425"/>
            <a:ext cx="73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84" name="Google Shape;84;p15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85" name="Google Shape;85;p15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86" name="Google Shape;86;p15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87" name="Google Shape;87;p15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88" name="Google Shape;88;p15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765275" y="2573975"/>
            <a:ext cx="8158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Sistem persamaan linier dua variabel adalah kumpulan dua persamaan linier dua variabel yang memiliki satu penyelesaian yang memenuhi dua persamaan tersebut.</a:t>
            </a:r>
            <a:endParaRPr sz="2900"/>
          </a:p>
        </p:txBody>
      </p:sp>
      <p:sp>
        <p:nvSpPr>
          <p:cNvPr id="90" name="Google Shape;90;p15"/>
          <p:cNvSpPr txBox="1"/>
          <p:nvPr/>
        </p:nvSpPr>
        <p:spPr>
          <a:xfrm>
            <a:off x="1935000" y="4586425"/>
            <a:ext cx="790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0000"/>
                </a:solidFill>
              </a:rPr>
              <a:t>Bentuk umum 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0000"/>
                </a:solidFill>
              </a:rPr>
              <a:t>Sistem Persamaan Linier Dua Variabel</a:t>
            </a:r>
            <a:endParaRPr b="1" sz="2600">
              <a:solidFill>
                <a:srgbClr val="FF0000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100" y="3419400"/>
            <a:ext cx="4495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87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742625" y="1488600"/>
            <a:ext cx="812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0000"/>
                </a:solidFill>
              </a:rPr>
              <a:t>MENYELESAIKAN 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rgbClr val="FF0000"/>
                </a:solidFill>
              </a:rPr>
              <a:t>SISTEM PERSAMAAN LINIER DUA VARIABEL DENGAN TABEL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98" name="Google Shape;98;p16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99" name="Google Shape;99;p16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100" name="Google Shape;100;p16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101" name="Google Shape;101;p16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102" name="Google Shape;102;p16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629475" y="2874000"/>
            <a:ext cx="8238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Buatlah tabel dengan dua baris dan kolom sesuai kebutuhan atau sesuai penyelesaian. Ubahlah satu persatu persamaan linier dua variabel sehingga variabel y berada di luar sendirian. Isilah Tabel dengan variabel x diatas dan y di bawah,nilai variabel x diisi dengan bilangan bulat. nilai variabel y sesuai hasil perhitungan dari persamaan linier dua variabel yang nilai x nya di ganti dengan bilangan bulat.</a:t>
            </a:r>
            <a:endParaRPr sz="2800"/>
          </a:p>
        </p:txBody>
      </p:sp>
      <p:sp>
        <p:nvSpPr>
          <p:cNvPr id="104" name="Google Shape;104;p16">
            <a:hlinkClick action="ppaction://hlinksldjump" r:id="rId9"/>
          </p:cNvPr>
          <p:cNvSpPr/>
          <p:nvPr/>
        </p:nvSpPr>
        <p:spPr>
          <a:xfrm>
            <a:off x="8577775" y="6427350"/>
            <a:ext cx="1289700" cy="7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/>
              <a:t>NEXT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87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742613" y="1375450"/>
            <a:ext cx="812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900">
                <a:solidFill>
                  <a:srgbClr val="FF0000"/>
                </a:solidFill>
              </a:rPr>
              <a:t>MENYELESAIKAN 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900">
                <a:solidFill>
                  <a:srgbClr val="FF0000"/>
                </a:solidFill>
              </a:rPr>
              <a:t>SISTEM PERSAMAAN LINIER DUA VARIABEL DENGAN TABEL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11" name="Google Shape;111;p17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112" name="Google Shape;112;p17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113" name="Google Shape;113;p17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114" name="Google Shape;114;p17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115" name="Google Shape;115;p17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4500" y="1219050"/>
            <a:ext cx="9001125" cy="3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95350" y="3419400"/>
            <a:ext cx="7491050" cy="18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95350" y="5170900"/>
            <a:ext cx="7672175" cy="13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776675" y="6198750"/>
            <a:ext cx="8056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Himpunan penyelesaiannya adalah bilangan x dan y sama antara persamaan satu dengan persamaan kedua</a:t>
            </a:r>
            <a:endParaRPr b="1" sz="2300"/>
          </a:p>
        </p:txBody>
      </p:sp>
      <p:sp>
        <p:nvSpPr>
          <p:cNvPr id="120" name="Google Shape;120;p17">
            <a:hlinkClick action="ppaction://hlinksldjump" r:id="rId12"/>
          </p:cNvPr>
          <p:cNvSpPr/>
          <p:nvPr/>
        </p:nvSpPr>
        <p:spPr>
          <a:xfrm>
            <a:off x="9211450" y="6857350"/>
            <a:ext cx="1289700" cy="7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/>
              <a:t>NEXT</a:t>
            </a:r>
            <a:endParaRPr b="1" sz="2100"/>
          </a:p>
        </p:txBody>
      </p:sp>
      <p:sp>
        <p:nvSpPr>
          <p:cNvPr id="121" name="Google Shape;121;p17">
            <a:hlinkClick action="ppaction://hlinksldjump" r:id="rId13"/>
          </p:cNvPr>
          <p:cNvSpPr/>
          <p:nvPr/>
        </p:nvSpPr>
        <p:spPr>
          <a:xfrm flipH="1">
            <a:off x="7592875" y="6884550"/>
            <a:ext cx="1289700" cy="7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/>
              <a:t>BACK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128" name="Google Shape;128;p18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129" name="Google Shape;129;p18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130" name="Google Shape;130;p18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131" name="Google Shape;131;p18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082125" y="1710850"/>
            <a:ext cx="7310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Diketahui Sistem persamaan linier dua variabel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2x + y = 11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x + y = 7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tentukan himpunan penyelesaiannya!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jawab :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y = 11 - 2x</a:t>
            </a:r>
            <a:endParaRPr b="1" sz="2300"/>
          </a:p>
        </p:txBody>
      </p:sp>
      <p:sp>
        <p:nvSpPr>
          <p:cNvPr id="133" name="Google Shape;133;p18"/>
          <p:cNvSpPr txBox="1"/>
          <p:nvPr/>
        </p:nvSpPr>
        <p:spPr>
          <a:xfrm>
            <a:off x="2908175" y="5178300"/>
            <a:ext cx="565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/>
              <a:t>y = 7 - x</a:t>
            </a:r>
            <a:endParaRPr b="1" sz="23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8805" y="4264825"/>
            <a:ext cx="5032575" cy="99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711600" y="4639500"/>
            <a:ext cx="674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>
                <a:solidFill>
                  <a:schemeClr val="dk2"/>
                </a:solidFill>
              </a:rPr>
              <a:t>17     15    13   11    9     7    5   3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89530" y="5563888"/>
            <a:ext cx="5032602" cy="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3711600" y="5946113"/>
            <a:ext cx="674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>
                <a:solidFill>
                  <a:schemeClr val="dk2"/>
                </a:solidFill>
              </a:rPr>
              <a:t>10      9    8     7      6     5    4   3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7649475" y="4277375"/>
            <a:ext cx="572700" cy="998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649475" y="5563913"/>
            <a:ext cx="572700" cy="998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>
            <a:hlinkClick action="ppaction://hlinksldjump" r:id="rId10"/>
          </p:cNvPr>
          <p:cNvSpPr/>
          <p:nvPr/>
        </p:nvSpPr>
        <p:spPr>
          <a:xfrm flipH="1">
            <a:off x="8659675" y="6655950"/>
            <a:ext cx="1289700" cy="7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/>
              <a:t>BACK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20000" cy="7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2308425" y="1573075"/>
            <a:ext cx="731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400">
                <a:solidFill>
                  <a:srgbClr val="FF0000"/>
                </a:solidFill>
              </a:rPr>
              <a:t>LATIHAN SOAL</a:t>
            </a:r>
            <a:endParaRPr b="1" sz="3400">
              <a:solidFill>
                <a:srgbClr val="FF0000"/>
              </a:solidFill>
            </a:endParaRPr>
          </a:p>
        </p:txBody>
      </p:sp>
      <p:sp>
        <p:nvSpPr>
          <p:cNvPr id="147" name="Google Shape;147;p19">
            <a:hlinkClick action="ppaction://hlinksldjump" r:id="rId4"/>
          </p:cNvPr>
          <p:cNvSpPr/>
          <p:nvPr/>
        </p:nvSpPr>
        <p:spPr>
          <a:xfrm>
            <a:off x="226325" y="17200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UTAMA</a:t>
            </a:r>
            <a:endParaRPr b="1"/>
          </a:p>
        </p:txBody>
      </p:sp>
      <p:sp>
        <p:nvSpPr>
          <p:cNvPr id="148" name="Google Shape;148;p19">
            <a:hlinkClick action="ppaction://hlinksldjump" r:id="rId5"/>
          </p:cNvPr>
          <p:cNvSpPr/>
          <p:nvPr/>
        </p:nvSpPr>
        <p:spPr>
          <a:xfrm>
            <a:off x="226325" y="257397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/>
              <a:t>TUJUAN PEMBELAJARAN</a:t>
            </a:r>
            <a:endParaRPr b="1" sz="800"/>
          </a:p>
        </p:txBody>
      </p:sp>
      <p:sp>
        <p:nvSpPr>
          <p:cNvPr id="149" name="Google Shape;149;p19">
            <a:hlinkClick action="ppaction://hlinksldjump" r:id="rId6"/>
          </p:cNvPr>
          <p:cNvSpPr/>
          <p:nvPr/>
        </p:nvSpPr>
        <p:spPr>
          <a:xfrm>
            <a:off x="226325" y="34194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</a:t>
            </a:r>
            <a:endParaRPr/>
          </a:p>
        </p:txBody>
      </p:sp>
      <p:sp>
        <p:nvSpPr>
          <p:cNvPr id="150" name="Google Shape;150;p19">
            <a:hlinkClick action="ppaction://hlinksldjump" r:id="rId7"/>
          </p:cNvPr>
          <p:cNvSpPr/>
          <p:nvPr/>
        </p:nvSpPr>
        <p:spPr>
          <a:xfrm>
            <a:off x="226325" y="4264825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</a:t>
            </a:r>
            <a:endParaRPr/>
          </a:p>
        </p:txBody>
      </p:sp>
      <p:sp>
        <p:nvSpPr>
          <p:cNvPr id="151" name="Google Shape;151;p19">
            <a:hlinkClick action="ppaction://hlinksldjump" r:id="rId8"/>
          </p:cNvPr>
          <p:cNvSpPr/>
          <p:nvPr/>
        </p:nvSpPr>
        <p:spPr>
          <a:xfrm>
            <a:off x="226325" y="4993300"/>
            <a:ext cx="1086300" cy="52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SOAL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855775" y="2573975"/>
            <a:ext cx="80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/>
              <a:t>Tentukan himpunan penyelesaian dari sistem persamaan linier di bawah ini!</a:t>
            </a:r>
            <a:endParaRPr b="1" sz="3000"/>
          </a:p>
        </p:txBody>
      </p:sp>
      <p:sp>
        <p:nvSpPr>
          <p:cNvPr id="153" name="Google Shape;153;p19"/>
          <p:cNvSpPr txBox="1"/>
          <p:nvPr/>
        </p:nvSpPr>
        <p:spPr>
          <a:xfrm>
            <a:off x="2308425" y="3968350"/>
            <a:ext cx="7898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rabicPeriod"/>
            </a:pPr>
            <a:r>
              <a:rPr b="1" lang="id" sz="3100">
                <a:solidFill>
                  <a:schemeClr val="dk1"/>
                </a:solidFill>
              </a:rPr>
              <a:t>3x + y = 750</a:t>
            </a:r>
            <a:endParaRPr b="1" sz="3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100">
                <a:solidFill>
                  <a:schemeClr val="dk1"/>
                </a:solidFill>
              </a:rPr>
              <a:t>x + y = 350</a:t>
            </a:r>
            <a:endParaRPr b="1" sz="3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rabicPeriod"/>
            </a:pPr>
            <a:r>
              <a:rPr b="1" lang="id" sz="3100">
                <a:solidFill>
                  <a:schemeClr val="dk1"/>
                </a:solidFill>
              </a:rPr>
              <a:t>x + 3y = 700</a:t>
            </a:r>
            <a:endParaRPr b="1" sz="3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100">
                <a:solidFill>
                  <a:schemeClr val="dk1"/>
                </a:solidFill>
              </a:rPr>
              <a:t>2x + y = 600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