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Proxima Nova" charset="0"/>
      <p:regular r:id="rId10"/>
      <p:bold r:id="rId11"/>
      <p:italic r:id="rId12"/>
      <p:boldItalic r:id="rId13"/>
    </p:embeddedFont>
    <p:embeddedFont>
      <p:font typeface="Proxima Nova Semibold" charset="0"/>
      <p:regular r:id="rId14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418" y="13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7541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62bdfab0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62bdfab0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6f911c6f3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6f911c6f3_2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92504ddd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92504ddd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92504ddd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92504ddd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92504dd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92504dd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spcFirstLastPara="1" wrap="square" lIns="0" tIns="57600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lang="ru" b="1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выровняйте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/>
          <p:nvPr/>
        </p:nvSpPr>
        <p:spPr>
          <a:xfrm>
            <a:off x="144250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4854900" y="723900"/>
            <a:ext cx="9563100" cy="956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4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latin typeface="Proxima Nova"/>
                <a:ea typeface="Proxima Nova"/>
                <a:cs typeface="Proxima Nova"/>
                <a:sym typeface="Proxima Nova"/>
              </a:rPr>
              <a:t>Итоговый проект</a:t>
            </a: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latin typeface="Proxima Nova"/>
                <a:ea typeface="Proxima Nova"/>
                <a:cs typeface="Proxima Nova"/>
                <a:sym typeface="Proxima Nova"/>
              </a:rPr>
              <a:t>по курсу</a:t>
            </a: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A/B-тестирование: </a:t>
            </a: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практическое руководство</a:t>
            </a: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551850" y="7905600"/>
            <a:ext cx="57168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Шумилов Денис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93" name="Google Shape;393;p2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4" name="Google Shape;394;p2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Анализ исходных данных 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571500" y="1238250"/>
            <a:ext cx="11196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5600" b="0" i="0" u="none" strike="noStrike" cap="non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551850" y="1952550"/>
            <a:ext cx="13960500" cy="23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вы сделали с исходными данными (тестовый датасет)?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Какие проблемы нашли? Как их устранили?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Инсайты, к которым пришли в результате анализа данных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ru-RU" sz="2400" dirty="0" smtClean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lvl="0">
              <a:spcBef>
                <a:spcPts val="2000"/>
              </a:spcBef>
              <a:buSzPts val="1100"/>
            </a:pP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Проанализировав исходный </a:t>
            </a:r>
            <a:r>
              <a:rPr lang="ru-RU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датасет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ДЗ1), обнаружили, что в колонке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surge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есть значение </a:t>
            </a:r>
            <a:r>
              <a:rPr lang="en-US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NaN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,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 колонке </a:t>
            </a:r>
            <a:r>
              <a:rPr lang="en-US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order_made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есть ошибочные значения (0), т.к. в колонке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distance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есть расстояние по этим заказам, а также </a:t>
            </a:r>
            <a:r>
              <a:rPr lang="en-US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NaN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 колонке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distance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</a:p>
          <a:p>
            <a:pPr lvl="0">
              <a:spcBef>
                <a:spcPts val="2000"/>
              </a:spcBef>
              <a:buSzPts val="1100"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Заменяем </a:t>
            </a:r>
            <a:r>
              <a:rPr lang="en-US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NaN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 колонке 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surge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на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“no surge”,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наиболее вероятное, исходя из выполненных поездок (колонка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distance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– 91431 значение расстояния поездки).</a:t>
            </a:r>
          </a:p>
          <a:p>
            <a:pPr lvl="0">
              <a:spcBef>
                <a:spcPts val="2000"/>
              </a:spcBef>
              <a:buSzPts val="1100"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 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колонке </a:t>
            </a:r>
            <a:r>
              <a:rPr lang="en-US" sz="2400" dirty="0" err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order_made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ставим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“1”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, если была выполнена поездка 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(колонка 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distance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–значение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&gt;0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 lang="en-US" sz="2400" dirty="0" smtClean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lvl="0">
              <a:spcBef>
                <a:spcPts val="2000"/>
              </a:spcBef>
              <a:buSzPts val="1100"/>
            </a:pP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Заменяем </a:t>
            </a:r>
            <a:r>
              <a:rPr lang="en-US" sz="2400" dirty="0" err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NaN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в колонке 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distance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на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“0”.</a:t>
            </a:r>
            <a:endParaRPr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Формирование гипотез 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Какие гипотезы из них получились?</a:t>
            </a:r>
            <a:endParaRPr sz="3600" dirty="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осуществляли экспресс-анализ и сколько гипотез в итоге отмели? Какие остались и почему?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выбрали гипотезу для А/Б? Почему ее?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	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Гипотезы </a:t>
            </a:r>
            <a:r>
              <a:rPr lang="ru-RU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пририотизировал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 по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ICE.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Выбрал гипотезу (ДЗ1) о том, что если ввести накопительную систему скидок, с целью поощрения/привлечения клиентов, то сможем увеличить  прибыль. Основывал выбор на том, что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effort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(введение накопительной системы) не должен быть высоким, а </a:t>
            </a:r>
            <a:r>
              <a:rPr lang="en-US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confidense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обусловлен  опытом конкурентов.</a:t>
            </a:r>
            <a:endParaRPr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Подготовка к А/Б-тестированию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27"/>
          <p:cNvSpPr txBox="1"/>
          <p:nvPr/>
        </p:nvSpPr>
        <p:spPr>
          <a:xfrm>
            <a:off x="551850" y="1972800"/>
            <a:ext cx="15202500" cy="1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Каким образом сформировали выборку и выполнили сплит? 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Каковы результаты проверки на однородность?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lvl="0">
              <a:spcBef>
                <a:spcPts val="1200"/>
              </a:spcBef>
              <a:buSzPts val="1100"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	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Выборку сформировали </a:t>
            </a:r>
            <a:r>
              <a:rPr lang="ru-RU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рандомным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  способом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: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к </a:t>
            </a:r>
            <a:r>
              <a:rPr lang="ru-RU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датафрейму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 добавили колонку, которую заполнили </a:t>
            </a:r>
            <a:r>
              <a:rPr lang="ru-RU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рандомным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 способом  0 (выборка А) и 1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 (выборка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Б). Выборки уравняли по количеству. Проверили  однородность выборок с помощью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t-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теста. </a:t>
            </a:r>
          </a:p>
          <a:p>
            <a:pPr lvl="0">
              <a:spcBef>
                <a:spcPts val="1200"/>
              </a:spcBef>
              <a:buSzPts val="1100"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Значение 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t-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теста сравнили с табличным (при данных степенях свободы). Так как 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t-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теста оказался меньше табличного, делаем вывод, что выборки однородны (что подтверждает и значение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p-value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для 5% уровня значимости,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p-value&gt;0,05)</a:t>
            </a:r>
            <a:endParaRPr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Проведение А/Б-теста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551850" y="1972800"/>
            <a:ext cx="13622700" cy="1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показали результаты А/Б-теста? 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они были получены?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	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А/Б тестом проверяли гипотезу (ДЗ6) о том, что если владелец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Android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нажимает кнопку «отменить», то мы предлагаем ему </a:t>
            </a:r>
            <a:r>
              <a:rPr lang="ru-RU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промокод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 в надежде, что он НЕ отменит поездку и, следовательно, мы получим прибыль с поездки. </a:t>
            </a:r>
          </a:p>
          <a:p>
            <a:pPr lvl="0">
              <a:spcBef>
                <a:spcPts val="1200"/>
              </a:spcBef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Разбили </a:t>
            </a:r>
            <a:r>
              <a:rPr lang="ru-RU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датасет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на 7 тестовых и 7 контрольных выборок (по дате) с равным количеством наблюдений. Посчитали для 7 пар выборок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p-value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 построили график периодического 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p-value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</a:p>
          <a:p>
            <a:pPr lvl="0">
              <a:spcBef>
                <a:spcPts val="1200"/>
              </a:spcBef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Результаты теста показали неоднозначные результаты: в половине случаев получили </a:t>
            </a:r>
            <a:r>
              <a:rPr lang="ru-RU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стат.значимое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подтверждение альтернативной гипотезы Н1, что </a:t>
            </a:r>
            <a:r>
              <a:rPr lang="ru-RU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промокод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снижает отмены у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владельцев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Android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, в половине случаев – не получили </a:t>
            </a:r>
            <a:r>
              <a:rPr lang="ru-RU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стат.значимое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подтверждений отвергать нулевую гипотезу Н0. </a:t>
            </a:r>
            <a:endParaRPr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Анализ результатов А/Б-теста 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551850" y="1972800"/>
            <a:ext cx="16757700" cy="2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Какой вывод следует из теста? 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Какие дальнейшие шаги вы бы предприняли вместе с командой?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	</a:t>
            </a:r>
            <a:endParaRPr lang="ru-RU" sz="2400" dirty="0" smtClean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	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Результаты теста дают основания предположить, что для окончательного решения требуется дополнительный анализ: возможно присутствуют дни-выбросы, возможно, есть другие факторы, например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surge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, которые сильнее влияют на решение пользователя,  чем </a:t>
            </a:r>
            <a:r>
              <a:rPr lang="ru-RU" sz="2400" dirty="0" err="1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промокод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;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</a:rPr>
              <a:t> возможно, повлияла сезонность; надо проверить поведение вторичных метрик.</a:t>
            </a:r>
            <a:endParaRPr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Инсайты курса 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551850" y="1972800"/>
            <a:ext cx="16757700" cy="2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Поделитесь своими 2 – 3 инсайтами после прохождения курса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 </a:t>
            </a: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знал про вторичные метрики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 знал про периодический </a:t>
            </a:r>
            <a:r>
              <a:rPr lang="en-US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p-value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Вообще ничего не </a:t>
            </a:r>
            <a:r>
              <a:rPr lang="ru-RU" sz="240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знал про А/Б тесты)</a:t>
            </a:r>
            <a:endParaRPr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149</Words>
  <Application>Microsoft Office PowerPoint</Application>
  <PresentationFormat>Произвольный</PresentationFormat>
  <Paragraphs>70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Proxima Nova</vt:lpstr>
      <vt:lpstr>Proxima Nova Semibold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Администратор</cp:lastModifiedBy>
  <cp:revision>16</cp:revision>
  <dcterms:modified xsi:type="dcterms:W3CDTF">2021-11-06T15:36:01Z</dcterms:modified>
</cp:coreProperties>
</file>