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D9FF"/>
    <a:srgbClr val="7DF9FF"/>
    <a:srgbClr val="5555FF"/>
    <a:srgbClr val="0000FF"/>
    <a:srgbClr val="3333FF"/>
    <a:srgbClr val="3333CC"/>
    <a:srgbClr val="3366FF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760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задний фон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22" y="-24"/>
            <a:ext cx="12430212" cy="6991994"/>
          </a:xfrm>
          <a:prstGeom prst="rect">
            <a:avLst/>
          </a:prstGeom>
        </p:spPr>
      </p:pic>
      <p:pic>
        <p:nvPicPr>
          <p:cNvPr id="15" name="Рисунок 14" descr="фот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25" y="857232"/>
            <a:ext cx="3357783" cy="2000264"/>
          </a:xfrm>
          <a:prstGeom prst="rect">
            <a:avLst/>
          </a:prstGeom>
          <a:ln w="63500">
            <a:solidFill>
              <a:srgbClr val="04D9FF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60393" y="171370"/>
            <a:ext cx="426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4D9FF"/>
                </a:solidFill>
              </a:rPr>
              <a:t>Плакат команды </a:t>
            </a:r>
            <a:r>
              <a:rPr lang="en-US" sz="2000" b="1" dirty="0" smtClean="0">
                <a:solidFill>
                  <a:srgbClr val="04D9FF"/>
                </a:solidFill>
              </a:rPr>
              <a:t>“</a:t>
            </a:r>
            <a:r>
              <a:rPr lang="ru-RU" sz="2000" b="1" dirty="0" smtClean="0">
                <a:solidFill>
                  <a:srgbClr val="04D9FF"/>
                </a:solidFill>
              </a:rPr>
              <a:t>Таёжные Ёжики</a:t>
            </a:r>
            <a:r>
              <a:rPr lang="en-US" sz="2000" b="1" dirty="0" smtClean="0">
                <a:solidFill>
                  <a:srgbClr val="04D9FF"/>
                </a:solidFill>
              </a:rPr>
              <a:t>”</a:t>
            </a:r>
            <a:endParaRPr lang="ru-RU" sz="2000" b="1" dirty="0">
              <a:solidFill>
                <a:srgbClr val="04D9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919" y="630776"/>
            <a:ext cx="19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r>
              <a:rPr lang="ru-RU" b="1" dirty="0" smtClean="0">
                <a:solidFill>
                  <a:srgbClr val="04D9FF"/>
                </a:solidFill>
              </a:rPr>
              <a:t>Состав команды</a:t>
            </a:r>
            <a:r>
              <a:rPr lang="en-US" b="1" dirty="0" smtClean="0">
                <a:solidFill>
                  <a:srgbClr val="04D9FF"/>
                </a:solidFill>
              </a:rPr>
              <a:t>:</a:t>
            </a:r>
            <a:endParaRPr lang="ru-RU" b="1" dirty="0" smtClean="0">
              <a:solidFill>
                <a:srgbClr val="04D9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664" y="1048108"/>
            <a:ext cx="359239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4D9FF"/>
                </a:solidFill>
              </a:rPr>
              <a:t> Пильщиков Григорий 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Андреевич – 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программировал, 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сделал тренировочный 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лабиринт</a:t>
            </a:r>
            <a:r>
              <a:rPr lang="en-US" sz="1400" dirty="0" smtClean="0">
                <a:solidFill>
                  <a:srgbClr val="04D9FF"/>
                </a:solidFill>
              </a:rPr>
              <a:t>;</a:t>
            </a:r>
            <a:endParaRPr lang="ru-RU" sz="1400" dirty="0" smtClean="0">
              <a:solidFill>
                <a:srgbClr val="04D9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4D9FF"/>
                </a:solidFill>
              </a:rPr>
              <a:t> Цыганкова Мария 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Сергеевна – 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программировала</a:t>
            </a:r>
            <a:r>
              <a:rPr lang="ru-RU" sz="1400" dirty="0" smtClean="0">
                <a:solidFill>
                  <a:srgbClr val="04D9FF"/>
                </a:solidFill>
              </a:rPr>
              <a:t>, 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разбиралась с работой 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датчиков в </a:t>
            </a:r>
            <a:r>
              <a:rPr lang="ru-RU" sz="1400" dirty="0" err="1" smtClean="0">
                <a:solidFill>
                  <a:srgbClr val="04D9FF"/>
                </a:solidFill>
              </a:rPr>
              <a:t>webots</a:t>
            </a:r>
            <a:r>
              <a:rPr lang="ru-RU" sz="1400" dirty="0" smtClean="0">
                <a:solidFill>
                  <a:srgbClr val="04D9FF"/>
                </a:solidFill>
              </a:rPr>
              <a:t>, </a:t>
            </a:r>
            <a:r>
              <a:rPr lang="ru-RU" sz="1400" dirty="0" err="1" smtClean="0">
                <a:solidFill>
                  <a:srgbClr val="04D9FF"/>
                </a:solidFill>
              </a:rPr>
              <a:t>в</a:t>
            </a:r>
            <a:r>
              <a:rPr lang="ru-RU" sz="1400" dirty="0" smtClean="0">
                <a:solidFill>
                  <a:srgbClr val="04D9FF"/>
                </a:solidFill>
              </a:rPr>
              <a:t> том числе и с </a:t>
            </a:r>
            <a:r>
              <a:rPr lang="ru-RU" sz="1400" dirty="0" err="1" smtClean="0">
                <a:solidFill>
                  <a:srgbClr val="04D9FF"/>
                </a:solidFill>
              </a:rPr>
              <a:t>лидаром</a:t>
            </a:r>
            <a:r>
              <a:rPr lang="ru-RU" sz="1400" dirty="0" smtClean="0">
                <a:solidFill>
                  <a:srgbClr val="04D9FF"/>
                </a:solidFill>
              </a:rPr>
              <a:t>;</a:t>
            </a:r>
          </a:p>
          <a:p>
            <a:pPr>
              <a:buFont typeface="Wingdings" pitchFamily="2" charset="2"/>
              <a:buChar char="v"/>
            </a:pPr>
            <a:r>
              <a:rPr lang="ru-RU" sz="1400" dirty="0" smtClean="0">
                <a:solidFill>
                  <a:srgbClr val="04D9FF"/>
                </a:solidFill>
              </a:rPr>
              <a:t> </a:t>
            </a:r>
            <a:r>
              <a:rPr lang="ru-RU" sz="1400" dirty="0" err="1" smtClean="0">
                <a:solidFill>
                  <a:srgbClr val="04D9FF"/>
                </a:solidFill>
              </a:rPr>
              <a:t>Косаченко</a:t>
            </a:r>
            <a:r>
              <a:rPr lang="ru-RU" sz="1400" dirty="0" smtClean="0">
                <a:solidFill>
                  <a:srgbClr val="04D9FF"/>
                </a:solidFill>
              </a:rPr>
              <a:t> Сергей Викторович – тренер</a:t>
            </a:r>
            <a:r>
              <a:rPr lang="en-US" sz="1400" dirty="0" smtClean="0">
                <a:solidFill>
                  <a:srgbClr val="04D9FF"/>
                </a:solidFill>
              </a:rPr>
              <a:t>;</a:t>
            </a:r>
            <a:endParaRPr lang="ru-RU" sz="1400" dirty="0" smtClean="0">
              <a:solidFill>
                <a:srgbClr val="04D9FF"/>
              </a:solidFill>
            </a:endParaRPr>
          </a:p>
          <a:p>
            <a:endParaRPr lang="ru-RU" dirty="0"/>
          </a:p>
        </p:txBody>
      </p:sp>
      <p:pic>
        <p:nvPicPr>
          <p:cNvPr id="21" name="Рисунок 20" descr="робот1jp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95188" y="1928802"/>
            <a:ext cx="2605968" cy="1285884"/>
          </a:xfrm>
          <a:prstGeom prst="rect">
            <a:avLst/>
          </a:prstGeom>
          <a:ln w="31750">
            <a:solidFill>
              <a:srgbClr val="04D9FF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286512" y="1142984"/>
            <a:ext cx="82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4D9FF"/>
                </a:solidFill>
              </a:rPr>
              <a:t>Робот</a:t>
            </a:r>
            <a:r>
              <a:rPr lang="en-US" b="1" dirty="0" smtClean="0">
                <a:solidFill>
                  <a:srgbClr val="04D9FF"/>
                </a:solidFill>
              </a:rPr>
              <a:t>:</a:t>
            </a:r>
            <a:endParaRPr lang="ru-RU" b="1" dirty="0">
              <a:solidFill>
                <a:srgbClr val="04D9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57950" y="1500174"/>
            <a:ext cx="116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04D9FF"/>
                </a:solidFill>
              </a:rPr>
              <a:t>Вид спереди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215074" y="1785926"/>
            <a:ext cx="2928926" cy="1588"/>
          </a:xfrm>
          <a:prstGeom prst="line">
            <a:avLst/>
          </a:prstGeom>
          <a:ln>
            <a:solidFill>
              <a:srgbClr val="04D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215074" y="3500438"/>
            <a:ext cx="2928926" cy="1588"/>
          </a:xfrm>
          <a:prstGeom prst="line">
            <a:avLst/>
          </a:prstGeom>
          <a:ln>
            <a:solidFill>
              <a:srgbClr val="04D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rot="5400000">
            <a:off x="3857620" y="3000372"/>
            <a:ext cx="4714908" cy="1588"/>
          </a:xfrm>
          <a:prstGeom prst="line">
            <a:avLst/>
          </a:prstGeom>
          <a:ln>
            <a:gradFill flip="none" rotWithShape="1">
              <a:gsLst>
                <a:gs pos="100000">
                  <a:srgbClr val="04D9FF">
                    <a:alpha val="0"/>
                  </a:srgbClr>
                </a:gs>
                <a:gs pos="48000">
                  <a:srgbClr val="04D9FF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 descr="photo_5217881804734842660_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9388" y="3643314"/>
            <a:ext cx="2552900" cy="1643074"/>
          </a:xfrm>
          <a:prstGeom prst="rect">
            <a:avLst/>
          </a:prstGeom>
          <a:ln w="31750">
            <a:solidFill>
              <a:srgbClr val="04D9FF"/>
            </a:solidFill>
          </a:ln>
        </p:spPr>
      </p:pic>
      <p:pic>
        <p:nvPicPr>
          <p:cNvPr id="43" name="Рисунок 42" descr="поле.jf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0496" y="4357694"/>
            <a:ext cx="1571636" cy="943490"/>
          </a:xfrm>
          <a:prstGeom prst="rect">
            <a:avLst/>
          </a:prstGeom>
          <a:ln w="31750">
            <a:solidFill>
              <a:srgbClr val="04D9FF"/>
            </a:solidFill>
          </a:ln>
        </p:spPr>
      </p:pic>
      <p:cxnSp>
        <p:nvCxnSpPr>
          <p:cNvPr id="45" name="Прямая соединительная линия 44"/>
          <p:cNvCxnSpPr/>
          <p:nvPr/>
        </p:nvCxnSpPr>
        <p:spPr>
          <a:xfrm rot="16200000" flipV="1">
            <a:off x="5214942" y="4357694"/>
            <a:ext cx="1285884" cy="714380"/>
          </a:xfrm>
          <a:prstGeom prst="line">
            <a:avLst/>
          </a:prstGeom>
          <a:ln>
            <a:solidFill>
              <a:srgbClr val="04D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10800000">
            <a:off x="1928794" y="4071942"/>
            <a:ext cx="3571900" cy="1588"/>
          </a:xfrm>
          <a:prstGeom prst="line">
            <a:avLst/>
          </a:prstGeom>
          <a:ln>
            <a:solidFill>
              <a:srgbClr val="04D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57422" y="3714752"/>
            <a:ext cx="231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4D9FF"/>
                </a:solidFill>
              </a:rPr>
              <a:t>Тренировочные поля</a:t>
            </a:r>
            <a:endParaRPr lang="ru-RU" b="1" dirty="0">
              <a:solidFill>
                <a:srgbClr val="04D9FF"/>
              </a:solidFill>
            </a:endParaRPr>
          </a:p>
        </p:txBody>
      </p:sp>
      <p:pic>
        <p:nvPicPr>
          <p:cNvPr id="54" name="Рисунок 53" descr="поле еребус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71669" y="4429132"/>
            <a:ext cx="1651247" cy="928694"/>
          </a:xfrm>
          <a:prstGeom prst="rect">
            <a:avLst/>
          </a:prstGeom>
          <a:ln w="31750">
            <a:solidFill>
              <a:srgbClr val="04D9FF"/>
            </a:solidFill>
          </a:ln>
        </p:spPr>
      </p:pic>
      <p:sp>
        <p:nvSpPr>
          <p:cNvPr id="56" name="TextBox 55"/>
          <p:cNvSpPr txBox="1"/>
          <p:nvPr/>
        </p:nvSpPr>
        <p:spPr>
          <a:xfrm>
            <a:off x="3961978" y="407194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4D9FF"/>
                </a:solidFill>
              </a:rPr>
              <a:t> Самодельное</a:t>
            </a:r>
            <a:endParaRPr lang="ru-RU" sz="1400" dirty="0">
              <a:solidFill>
                <a:srgbClr val="04D9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71670" y="4071942"/>
            <a:ext cx="1012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4D9FF"/>
                </a:solidFill>
              </a:rPr>
              <a:t> От </a:t>
            </a:r>
            <a:r>
              <a:rPr lang="en-US" sz="1400" dirty="0" smtClean="0">
                <a:solidFill>
                  <a:srgbClr val="04D9FF"/>
                </a:solidFill>
              </a:rPr>
              <a:t>Erebus</a:t>
            </a:r>
            <a:endParaRPr lang="ru-RU" sz="1400" dirty="0">
              <a:solidFill>
                <a:srgbClr val="04D9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7464" y="-62670"/>
            <a:ext cx="73076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4D9FF"/>
                </a:solidFill>
              </a:rPr>
              <a:t>Аннотация</a:t>
            </a:r>
            <a:r>
              <a:rPr lang="en-US" b="1" dirty="0" smtClean="0">
                <a:solidFill>
                  <a:srgbClr val="04D9FF"/>
                </a:solidFill>
              </a:rPr>
              <a:t>: </a:t>
            </a:r>
            <a:r>
              <a:rPr lang="en-US" sz="1400" dirty="0" smtClean="0">
                <a:solidFill>
                  <a:srgbClr val="04D9FF"/>
                </a:solidFill>
              </a:rPr>
              <a:t> </a:t>
            </a:r>
            <a:r>
              <a:rPr lang="ru-RU" sz="1400" dirty="0" smtClean="0">
                <a:solidFill>
                  <a:srgbClr val="04D9FF"/>
                </a:solidFill>
              </a:rPr>
              <a:t>наша </a:t>
            </a:r>
            <a:r>
              <a:rPr lang="ru-RU" sz="1400" dirty="0" err="1" smtClean="0">
                <a:solidFill>
                  <a:srgbClr val="04D9FF"/>
                </a:solidFill>
              </a:rPr>
              <a:t>комманда</a:t>
            </a:r>
            <a:r>
              <a:rPr lang="ru-RU" sz="1400" dirty="0" smtClean="0">
                <a:solidFill>
                  <a:srgbClr val="04D9FF"/>
                </a:solidFill>
              </a:rPr>
              <a:t> </a:t>
            </a:r>
            <a:r>
              <a:rPr lang="ru-RU" sz="1400" dirty="0" err="1" smtClean="0">
                <a:solidFill>
                  <a:srgbClr val="04D9FF"/>
                </a:solidFill>
              </a:rPr>
              <a:t>учавствует</a:t>
            </a:r>
            <a:r>
              <a:rPr lang="ru-RU" sz="1400" dirty="0" smtClean="0">
                <a:solidFill>
                  <a:srgbClr val="04D9FF"/>
                </a:solidFill>
              </a:rPr>
              <a:t> в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    Соревнованиях ТРО в регламенте</a:t>
            </a:r>
            <a:r>
              <a:rPr lang="en-US" sz="1400" dirty="0" smtClean="0">
                <a:solidFill>
                  <a:srgbClr val="04D9FF"/>
                </a:solidFill>
              </a:rPr>
              <a:t> </a:t>
            </a:r>
            <a:r>
              <a:rPr lang="en-US" sz="1400" dirty="0" err="1" smtClean="0">
                <a:solidFill>
                  <a:srgbClr val="04D9FF"/>
                </a:solidFill>
              </a:rPr>
              <a:t>RoboCupJunior</a:t>
            </a:r>
            <a:r>
              <a:rPr lang="en-US" sz="1400" dirty="0" smtClean="0">
                <a:solidFill>
                  <a:srgbClr val="04D9FF"/>
                </a:solidFill>
              </a:rPr>
              <a:t> </a:t>
            </a:r>
            <a:endParaRPr lang="ru-RU" sz="1400" dirty="0" smtClean="0">
              <a:solidFill>
                <a:srgbClr val="04D9FF"/>
              </a:solidFill>
            </a:endParaRPr>
          </a:p>
          <a:p>
            <a:r>
              <a:rPr lang="ru-RU" sz="1400" dirty="0" smtClean="0">
                <a:solidFill>
                  <a:srgbClr val="04D9FF"/>
                </a:solidFill>
              </a:rPr>
              <a:t>                                     </a:t>
            </a:r>
            <a:r>
              <a:rPr lang="en-US" sz="1400" dirty="0" smtClean="0">
                <a:solidFill>
                  <a:srgbClr val="04D9FF"/>
                </a:solidFill>
              </a:rPr>
              <a:t>Rescue</a:t>
            </a:r>
            <a:r>
              <a:rPr lang="ru-RU" sz="1400" dirty="0" smtClean="0">
                <a:solidFill>
                  <a:srgbClr val="04D9FF"/>
                </a:solidFill>
              </a:rPr>
              <a:t> </a:t>
            </a:r>
            <a:r>
              <a:rPr lang="en-US" sz="1400" dirty="0" smtClean="0">
                <a:solidFill>
                  <a:srgbClr val="04D9FF"/>
                </a:solidFill>
              </a:rPr>
              <a:t>Simulation</a:t>
            </a:r>
            <a:r>
              <a:rPr lang="ru-RU" sz="1400" dirty="0" smtClean="0">
                <a:solidFill>
                  <a:srgbClr val="04D9FF"/>
                </a:solidFill>
              </a:rPr>
              <a:t>, чтобы лучше 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                                          отточить навыки </a:t>
            </a:r>
            <a:r>
              <a:rPr lang="ru-RU" sz="1400" dirty="0" err="1" smtClean="0">
                <a:solidFill>
                  <a:srgbClr val="04D9FF"/>
                </a:solidFill>
              </a:rPr>
              <a:t>програм</a:t>
            </a:r>
            <a:r>
              <a:rPr lang="ru-RU" sz="1400" dirty="0" smtClean="0">
                <a:solidFill>
                  <a:srgbClr val="04D9FF"/>
                </a:solidFill>
              </a:rPr>
              <a:t>-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                                                 </a:t>
            </a:r>
            <a:r>
              <a:rPr lang="ru-RU" sz="1400" dirty="0" err="1" smtClean="0">
                <a:solidFill>
                  <a:srgbClr val="04D9FF"/>
                </a:solidFill>
              </a:rPr>
              <a:t>мирования</a:t>
            </a:r>
            <a:r>
              <a:rPr lang="ru-RU" sz="1400" dirty="0" smtClean="0">
                <a:solidFill>
                  <a:srgbClr val="04D9FF"/>
                </a:solidFill>
              </a:rPr>
              <a:t> роботов в 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                                                    симуляторе </a:t>
            </a:r>
            <a:r>
              <a:rPr lang="ru-RU" sz="1400" dirty="0" err="1" smtClean="0">
                <a:solidFill>
                  <a:srgbClr val="04D9FF"/>
                </a:solidFill>
              </a:rPr>
              <a:t>Webots</a:t>
            </a:r>
            <a:r>
              <a:rPr lang="ru-RU" sz="1400" dirty="0" smtClean="0">
                <a:solidFill>
                  <a:srgbClr val="04D9FF"/>
                </a:solidFill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84274" y="5786454"/>
            <a:ext cx="8899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4D9FF"/>
                </a:solidFill>
              </a:rPr>
              <a:t>    </a:t>
            </a:r>
            <a:r>
              <a:rPr lang="ru-RU" sz="1400" dirty="0" smtClean="0">
                <a:solidFill>
                  <a:srgbClr val="04D9FF"/>
                </a:solidFill>
              </a:rPr>
              <a:t>            </a:t>
            </a:r>
            <a:r>
              <a:rPr lang="ru-RU" sz="1400" dirty="0" smtClean="0">
                <a:solidFill>
                  <a:srgbClr val="04D9FF"/>
                </a:solidFill>
              </a:rPr>
              <a:t>Мы </a:t>
            </a:r>
            <a:r>
              <a:rPr lang="ru-RU" sz="1400" dirty="0" smtClean="0">
                <a:solidFill>
                  <a:srgbClr val="04D9FF"/>
                </a:solidFill>
              </a:rPr>
              <a:t>планируем в </a:t>
            </a:r>
            <a:r>
              <a:rPr lang="ru-RU" sz="1400" dirty="0" err="1" smtClean="0">
                <a:solidFill>
                  <a:srgbClr val="04D9FF"/>
                </a:solidFill>
              </a:rPr>
              <a:t>Webots</a:t>
            </a:r>
            <a:r>
              <a:rPr lang="ru-RU" sz="1400" dirty="0" smtClean="0">
                <a:solidFill>
                  <a:srgbClr val="04D9FF"/>
                </a:solidFill>
              </a:rPr>
              <a:t> улучшить свои навыки в </a:t>
            </a:r>
            <a:endParaRPr lang="ru-RU" sz="1400" dirty="0" smtClean="0">
              <a:solidFill>
                <a:srgbClr val="04D9FF"/>
              </a:solidFill>
            </a:endParaRPr>
          </a:p>
          <a:p>
            <a:r>
              <a:rPr lang="ru-RU" sz="1400" dirty="0" smtClean="0">
                <a:solidFill>
                  <a:srgbClr val="04D9FF"/>
                </a:solidFill>
              </a:rPr>
              <a:t>           программировании</a:t>
            </a:r>
            <a:r>
              <a:rPr lang="ru-RU" sz="1400" dirty="0" smtClean="0">
                <a:solidFill>
                  <a:srgbClr val="04D9FF"/>
                </a:solidFill>
              </a:rPr>
              <a:t>, а именно: научиться строить карту и </a:t>
            </a:r>
            <a:endParaRPr lang="ru-RU" sz="1400" dirty="0" smtClean="0">
              <a:solidFill>
                <a:srgbClr val="04D9FF"/>
              </a:solidFill>
            </a:endParaRPr>
          </a:p>
          <a:p>
            <a:r>
              <a:rPr lang="ru-RU" sz="1400" dirty="0" smtClean="0">
                <a:solidFill>
                  <a:srgbClr val="04D9FF"/>
                </a:solidFill>
              </a:rPr>
              <a:t>    проходить </a:t>
            </a:r>
            <a:r>
              <a:rPr lang="ru-RU" sz="1400" dirty="0" smtClean="0">
                <a:solidFill>
                  <a:srgbClr val="04D9FF"/>
                </a:solidFill>
              </a:rPr>
              <a:t>лабиринт по алгоритму A* . И в дальнейшем 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    применить </a:t>
            </a:r>
            <a:r>
              <a:rPr lang="ru-RU" sz="1400" dirty="0" smtClean="0">
                <a:solidFill>
                  <a:srgbClr val="04D9FF"/>
                </a:solidFill>
              </a:rPr>
              <a:t>их на практике в реальном </a:t>
            </a:r>
            <a:r>
              <a:rPr lang="ru-RU" sz="1400" dirty="0" err="1" smtClean="0">
                <a:solidFill>
                  <a:srgbClr val="04D9FF"/>
                </a:solidFill>
              </a:rPr>
              <a:t>rescue</a:t>
            </a:r>
            <a:r>
              <a:rPr lang="ru-RU" sz="1400" dirty="0" smtClean="0">
                <a:solidFill>
                  <a:srgbClr val="04D9FF"/>
                </a:solidFill>
              </a:rPr>
              <a:t> </a:t>
            </a:r>
            <a:r>
              <a:rPr lang="ru-RU" sz="1400" dirty="0" err="1" smtClean="0">
                <a:solidFill>
                  <a:srgbClr val="04D9FF"/>
                </a:solidFill>
              </a:rPr>
              <a:t>maze</a:t>
            </a:r>
            <a:r>
              <a:rPr lang="ru-RU" sz="1400" dirty="0" smtClean="0">
                <a:solidFill>
                  <a:srgbClr val="04D9FF"/>
                </a:solidFill>
              </a:rPr>
              <a:t>.</a:t>
            </a:r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 rot="5400000">
            <a:off x="1250927" y="4750603"/>
            <a:ext cx="1356528" cy="794"/>
          </a:xfrm>
          <a:prstGeom prst="line">
            <a:avLst/>
          </a:prstGeom>
          <a:ln>
            <a:solidFill>
              <a:srgbClr val="04D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rot="10800000">
            <a:off x="214282" y="5429264"/>
            <a:ext cx="1714512" cy="1588"/>
          </a:xfrm>
          <a:prstGeom prst="line">
            <a:avLst/>
          </a:prstGeom>
          <a:ln>
            <a:solidFill>
              <a:srgbClr val="04D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 descr="лидар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flipH="1">
            <a:off x="7072330" y="5492773"/>
            <a:ext cx="1785950" cy="1079499"/>
          </a:xfrm>
          <a:prstGeom prst="rect">
            <a:avLst/>
          </a:prstGeom>
          <a:ln w="31750">
            <a:solidFill>
              <a:srgbClr val="04D9FF"/>
            </a:solidFill>
          </a:ln>
        </p:spPr>
      </p:pic>
      <p:cxnSp>
        <p:nvCxnSpPr>
          <p:cNvPr id="70" name="Прямая соединительная линия 69"/>
          <p:cNvCxnSpPr/>
          <p:nvPr/>
        </p:nvCxnSpPr>
        <p:spPr>
          <a:xfrm>
            <a:off x="6215074" y="5357826"/>
            <a:ext cx="2928926" cy="1588"/>
          </a:xfrm>
          <a:prstGeom prst="line">
            <a:avLst/>
          </a:prstGeom>
          <a:ln>
            <a:solidFill>
              <a:srgbClr val="04D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16200000" flipH="1">
            <a:off x="5929322" y="5643578"/>
            <a:ext cx="1357322" cy="785818"/>
          </a:xfrm>
          <a:prstGeom prst="line">
            <a:avLst/>
          </a:prstGeom>
          <a:ln>
            <a:solidFill>
              <a:srgbClr val="04D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7000892" y="6715148"/>
            <a:ext cx="2143108" cy="1588"/>
          </a:xfrm>
          <a:prstGeom prst="line">
            <a:avLst/>
          </a:prstGeom>
          <a:ln>
            <a:solidFill>
              <a:srgbClr val="04D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rot="10800000">
            <a:off x="5500695" y="6286520"/>
            <a:ext cx="1252543" cy="2"/>
          </a:xfrm>
          <a:prstGeom prst="line">
            <a:avLst/>
          </a:prstGeom>
          <a:ln>
            <a:solidFill>
              <a:srgbClr val="04D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214942" y="5786454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4D9FF"/>
                </a:solidFill>
              </a:rPr>
              <a:t>Зона действия                         </a:t>
            </a:r>
          </a:p>
          <a:p>
            <a:r>
              <a:rPr lang="ru-RU" sz="1400" dirty="0" smtClean="0">
                <a:solidFill>
                  <a:srgbClr val="04D9FF"/>
                </a:solidFill>
              </a:rPr>
              <a:t> </a:t>
            </a:r>
            <a:r>
              <a:rPr lang="ru-RU" sz="1400" dirty="0" smtClean="0">
                <a:solidFill>
                  <a:srgbClr val="04D9FF"/>
                </a:solidFill>
              </a:rPr>
              <a:t>          </a:t>
            </a:r>
            <a:r>
              <a:rPr lang="ru-RU" sz="1400" dirty="0" err="1" smtClean="0">
                <a:solidFill>
                  <a:srgbClr val="04D9FF"/>
                </a:solidFill>
              </a:rPr>
              <a:t>л</a:t>
            </a:r>
            <a:r>
              <a:rPr lang="ru-RU" sz="1400" dirty="0" err="1" smtClean="0">
                <a:solidFill>
                  <a:srgbClr val="04D9FF"/>
                </a:solidFill>
              </a:rPr>
              <a:t>идара</a:t>
            </a:r>
            <a:r>
              <a:rPr lang="ru-RU" sz="1400" dirty="0" smtClean="0">
                <a:solidFill>
                  <a:srgbClr val="04D9FF"/>
                </a:solidFill>
              </a:rPr>
              <a:t>.  </a:t>
            </a:r>
            <a:endParaRPr lang="ru-RU" sz="1400" dirty="0">
              <a:solidFill>
                <a:srgbClr val="04D9FF"/>
              </a:solidFill>
            </a:endParaRPr>
          </a:p>
        </p:txBody>
      </p:sp>
      <p:pic>
        <p:nvPicPr>
          <p:cNvPr id="82" name="Рисунок 81" descr="Screenshot_11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034" y="3929066"/>
            <a:ext cx="1314263" cy="1214446"/>
          </a:xfrm>
          <a:prstGeom prst="rect">
            <a:avLst/>
          </a:prstGeom>
          <a:ln w="31750">
            <a:solidFill>
              <a:srgbClr val="04D9FF"/>
            </a:solidFill>
          </a:ln>
        </p:spPr>
      </p:pic>
      <p:sp>
        <p:nvSpPr>
          <p:cNvPr id="83" name="TextBox 82"/>
          <p:cNvSpPr txBox="1"/>
          <p:nvPr/>
        </p:nvSpPr>
        <p:spPr>
          <a:xfrm>
            <a:off x="142844" y="5143512"/>
            <a:ext cx="185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04D9FF"/>
                </a:solidFill>
              </a:rPr>
              <a:t>Ссылка на наш </a:t>
            </a:r>
            <a:r>
              <a:rPr lang="en-US" sz="1400" dirty="0" err="1" smtClean="0">
                <a:solidFill>
                  <a:srgbClr val="04D9FF"/>
                </a:solidFill>
              </a:rPr>
              <a:t>Github</a:t>
            </a:r>
            <a:endParaRPr lang="ru-RU" sz="1400" dirty="0">
              <a:solidFill>
                <a:srgbClr val="04D9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05577" y="3264099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04D9FF"/>
                </a:solidFill>
              </a:rPr>
              <a:t>Вид сбоку</a:t>
            </a:r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 rot="5400000">
            <a:off x="-607255" y="5464983"/>
            <a:ext cx="857256" cy="785818"/>
          </a:xfrm>
          <a:prstGeom prst="line">
            <a:avLst/>
          </a:prstGeom>
          <a:ln>
            <a:solidFill>
              <a:srgbClr val="04D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86182" y="5357826"/>
            <a:ext cx="25058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solidFill>
                  <a:srgbClr val="04D9FF"/>
                </a:solidFill>
              </a:rPr>
              <a:t>Было изготовлено самостоятельно  для оттачивания </a:t>
            </a:r>
          </a:p>
          <a:p>
            <a:r>
              <a:rPr lang="ru-RU" sz="800" dirty="0" smtClean="0">
                <a:solidFill>
                  <a:srgbClr val="04D9FF"/>
                </a:solidFill>
              </a:rPr>
              <a:t>                            программ для робота </a:t>
            </a:r>
            <a:r>
              <a:rPr lang="en-US" sz="800" dirty="0" smtClean="0">
                <a:solidFill>
                  <a:srgbClr val="04D9FF"/>
                </a:solidFill>
              </a:rPr>
              <a:t>e-pack.</a:t>
            </a:r>
            <a:r>
              <a:rPr lang="ru-RU" dirty="0" smtClean="0">
                <a:solidFill>
                  <a:srgbClr val="04D9FF"/>
                </a:solidFill>
              </a:rPr>
              <a:t> </a:t>
            </a:r>
            <a:endParaRPr lang="ru-RU" dirty="0">
              <a:solidFill>
                <a:srgbClr val="04D9FF"/>
              </a:solidFill>
            </a:endParaRPr>
          </a:p>
        </p:txBody>
      </p:sp>
      <p:cxnSp>
        <p:nvCxnSpPr>
          <p:cNvPr id="97" name="Прямая соединительная линия 96"/>
          <p:cNvCxnSpPr/>
          <p:nvPr/>
        </p:nvCxnSpPr>
        <p:spPr>
          <a:xfrm rot="10800000">
            <a:off x="4500563" y="5786454"/>
            <a:ext cx="1971693" cy="1588"/>
          </a:xfrm>
          <a:prstGeom prst="line">
            <a:avLst/>
          </a:prstGeom>
          <a:ln>
            <a:solidFill>
              <a:srgbClr val="04D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rot="16200000" flipV="1">
            <a:off x="5000628" y="5786454"/>
            <a:ext cx="500070" cy="500070"/>
          </a:xfrm>
          <a:prstGeom prst="line">
            <a:avLst/>
          </a:prstGeom>
          <a:ln>
            <a:solidFill>
              <a:srgbClr val="04D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152</Words>
  <PresentationFormat>Экран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Grin</dc:creator>
  <cp:lastModifiedBy>Grin</cp:lastModifiedBy>
  <cp:revision>45</cp:revision>
  <dcterms:created xsi:type="dcterms:W3CDTF">2023-03-11T13:03:51Z</dcterms:created>
  <dcterms:modified xsi:type="dcterms:W3CDTF">2023-03-11T14:56:47Z</dcterms:modified>
</cp:coreProperties>
</file>