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7" r:id="rId3"/>
    <p:sldId id="28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8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енис Иванов" initials="ДИ" lastIdx="3" clrIdx="0">
    <p:extLst>
      <p:ext uri="{19B8F6BF-5375-455C-9EA6-DF929625EA0E}">
        <p15:presenceInfo xmlns:p15="http://schemas.microsoft.com/office/powerpoint/2012/main" userId="Денис Иванов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0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3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848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4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628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75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447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1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1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41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4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31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8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92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CFC3E-A0C1-4B73-B9C5-A087E7217BE8}" type="datetimeFigureOut">
              <a:rPr lang="ru-RU" smtClean="0"/>
              <a:t>02.03.2022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AB8583-0AD3-4309-8D69-03EF9A3027F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382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824205" y="1045770"/>
            <a:ext cx="7180108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Введение в межсетевую операционную </a:t>
            </a:r>
          </a:p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систему IOS компании Cisco</a:t>
            </a:r>
          </a:p>
        </p:txBody>
      </p:sp>
    </p:spTree>
    <p:extLst>
      <p:ext uri="{BB962C8B-B14F-4D97-AF65-F5344CB8AC3E}">
        <p14:creationId xmlns:p14="http://schemas.microsoft.com/office/powerpoint/2010/main" val="314780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278295" y="276612"/>
            <a:ext cx="870272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Команда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ping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C80C-7040-4F41-B274-9DEFE0A75C3B}"/>
              </a:ext>
            </a:extLst>
          </p:cNvPr>
          <p:cNvSpPr txBox="1"/>
          <p:nvPr/>
        </p:nvSpPr>
        <p:spPr>
          <a:xfrm>
            <a:off x="322470" y="1236879"/>
            <a:ext cx="9511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Команда </a:t>
            </a:r>
            <a:r>
              <a:rPr lang="en-US" dirty="0"/>
              <a:t>ping </a:t>
            </a:r>
            <a:r>
              <a:rPr lang="ru-RU" dirty="0"/>
              <a:t>посылает </a:t>
            </a:r>
            <a:r>
              <a:rPr lang="en-US" dirty="0"/>
              <a:t>ICMP(Internet Control Message Protocol) </a:t>
            </a:r>
            <a:r>
              <a:rPr lang="ru-RU" dirty="0"/>
              <a:t>эхо-пакеты для </a:t>
            </a:r>
          </a:p>
          <a:p>
            <a:r>
              <a:rPr lang="ru-RU" dirty="0"/>
              <a:t>верификации соединения.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7610E-98A5-41A2-AA28-C7630039C5DF}"/>
              </a:ext>
            </a:extLst>
          </p:cNvPr>
          <p:cNvSpPr txBox="1"/>
          <p:nvPr/>
        </p:nvSpPr>
        <p:spPr>
          <a:xfrm>
            <a:off x="322470" y="2012480"/>
            <a:ext cx="3230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/>
              <a:t>Switch&gt; ping 172.16.101.1</a:t>
            </a:r>
            <a:endParaRPr lang="ru-RU" dirty="0"/>
          </a:p>
        </p:txBody>
      </p:sp>
      <p:graphicFrame>
        <p:nvGraphicFramePr>
          <p:cNvPr id="5" name="Таблица 6">
            <a:extLst>
              <a:ext uri="{FF2B5EF4-FFF2-40B4-BE49-F238E27FC236}">
                <a16:creationId xmlns:a16="http://schemas.microsoft.com/office/drawing/2014/main" id="{2A365391-7611-4F1A-8B0B-3A75D062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80384"/>
              </p:ext>
            </p:extLst>
          </p:nvPr>
        </p:nvGraphicFramePr>
        <p:xfrm>
          <a:off x="1937578" y="2936491"/>
          <a:ext cx="8128000" cy="350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5742694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886909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Символ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23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Успешный приём эхо-ответа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5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Превышено время ожидания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29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Пункт назначения недосягаем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175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Перегрузка сети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375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Выполнение команды прервано администратором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61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Неизвестный тип пакета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39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Пакет превысил значение параметра времени жизни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86292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70D7A1-A279-4BD0-8727-5BDD57C16AAB}"/>
              </a:ext>
            </a:extLst>
          </p:cNvPr>
          <p:cNvSpPr txBox="1"/>
          <p:nvPr/>
        </p:nvSpPr>
        <p:spPr>
          <a:xfrm>
            <a:off x="4747592" y="2271783"/>
            <a:ext cx="42334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u="sng" dirty="0"/>
              <a:t>Результаты команды </a:t>
            </a:r>
            <a:r>
              <a:rPr lang="en-US" sz="2400" b="1" u="sng" dirty="0"/>
              <a:t>ping</a:t>
            </a:r>
            <a:endParaRPr lang="ru-RU" sz="2400" b="1" u="sng" dirty="0"/>
          </a:p>
        </p:txBody>
      </p:sp>
    </p:spTree>
    <p:extLst>
      <p:ext uri="{BB962C8B-B14F-4D97-AF65-F5344CB8AC3E}">
        <p14:creationId xmlns:p14="http://schemas.microsoft.com/office/powerpoint/2010/main" val="265095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278295" y="276612"/>
            <a:ext cx="870272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Команда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traceroute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C80C-7040-4F41-B274-9DEFE0A75C3B}"/>
              </a:ext>
            </a:extLst>
          </p:cNvPr>
          <p:cNvSpPr txBox="1"/>
          <p:nvPr/>
        </p:nvSpPr>
        <p:spPr>
          <a:xfrm>
            <a:off x="1104348" y="2270548"/>
            <a:ext cx="9511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Показывает адреса промежуточных интерфейсов (хопов) на пути пакетов в пункт назначения.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B7610E-98A5-41A2-AA28-C7630039C5DF}"/>
              </a:ext>
            </a:extLst>
          </p:cNvPr>
          <p:cNvSpPr txBox="1"/>
          <p:nvPr/>
        </p:nvSpPr>
        <p:spPr>
          <a:xfrm>
            <a:off x="1104348" y="4330148"/>
            <a:ext cx="72445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Пример</a:t>
            </a:r>
            <a:r>
              <a:rPr lang="en-US" sz="3200" dirty="0"/>
              <a:t>:</a:t>
            </a:r>
            <a:endParaRPr lang="ru-RU" sz="3200" dirty="0"/>
          </a:p>
          <a:p>
            <a:r>
              <a:rPr lang="en-US" sz="3200" dirty="0"/>
              <a:t>Switch&gt; traceroute 172.16.101.1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91491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278295" y="276612"/>
            <a:ext cx="538038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Команда 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telnet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C80C-7040-4F41-B274-9DEFE0A75C3B}"/>
              </a:ext>
            </a:extLst>
          </p:cNvPr>
          <p:cNvSpPr txBox="1"/>
          <p:nvPr/>
        </p:nvSpPr>
        <p:spPr>
          <a:xfrm>
            <a:off x="1369393" y="2305591"/>
            <a:ext cx="69397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Данный протокол позволяет удалённо управлять каким-либо сетевым устройством через терминал.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544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3432313" y="2410212"/>
            <a:ext cx="595022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ПРАКТИКА</a:t>
            </a:r>
          </a:p>
        </p:txBody>
      </p:sp>
    </p:spTree>
    <p:extLst>
      <p:ext uri="{BB962C8B-B14F-4D97-AF65-F5344CB8AC3E}">
        <p14:creationId xmlns:p14="http://schemas.microsoft.com/office/powerpoint/2010/main" val="1321993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CFBACC-8656-4D10-92EC-45489F08C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03" y="1225026"/>
            <a:ext cx="8074980" cy="4943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D8DA42-5770-4A3A-9EC4-F014F08C66D7}"/>
              </a:ext>
            </a:extLst>
          </p:cNvPr>
          <p:cNvSpPr/>
          <p:nvPr/>
        </p:nvSpPr>
        <p:spPr>
          <a:xfrm>
            <a:off x="0" y="170594"/>
            <a:ext cx="88922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Терминал маршрутизатора</a:t>
            </a:r>
          </a:p>
        </p:txBody>
      </p:sp>
    </p:spTree>
    <p:extLst>
      <p:ext uri="{BB962C8B-B14F-4D97-AF65-F5344CB8AC3E}">
        <p14:creationId xmlns:p14="http://schemas.microsoft.com/office/powerpoint/2010/main" val="240298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D8DA42-5770-4A3A-9EC4-F014F08C66D7}"/>
              </a:ext>
            </a:extLst>
          </p:cNvPr>
          <p:cNvSpPr/>
          <p:nvPr/>
        </p:nvSpPr>
        <p:spPr>
          <a:xfrm>
            <a:off x="0" y="170594"/>
            <a:ext cx="103499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Изменение режимов и выход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ED38C-D468-484C-8476-3BD7B090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965" y="1001591"/>
            <a:ext cx="5402453" cy="52269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accent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981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B75EF95-F7F0-4D26-99F8-C1985FF2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729" y="1345963"/>
            <a:ext cx="5185327" cy="5022824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529B3FC-5BD0-4BB4-AD6D-99B45DCAFBCB}"/>
              </a:ext>
            </a:extLst>
          </p:cNvPr>
          <p:cNvSpPr/>
          <p:nvPr/>
        </p:nvSpPr>
        <p:spPr>
          <a:xfrm>
            <a:off x="346419" y="257680"/>
            <a:ext cx="103499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Просмотр доступных команд (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55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061037-EE22-47DF-A07A-79C7CCD28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37" y="1605138"/>
            <a:ext cx="6410325" cy="4733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66468B5-6F29-41D6-8F11-C64493105038}"/>
              </a:ext>
            </a:extLst>
          </p:cNvPr>
          <p:cNvSpPr/>
          <p:nvPr/>
        </p:nvSpPr>
        <p:spPr>
          <a:xfrm>
            <a:off x="331905" y="35478"/>
            <a:ext cx="1034994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Просмотр доступных команд (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?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расширенного режима</a:t>
            </a:r>
          </a:p>
        </p:txBody>
      </p:sp>
    </p:spTree>
    <p:extLst>
      <p:ext uri="{BB962C8B-B14F-4D97-AF65-F5344CB8AC3E}">
        <p14:creationId xmlns:p14="http://schemas.microsoft.com/office/powerpoint/2010/main" val="2051493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F370AE-0EE6-4639-B8E7-03C1B7F5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570" y="1039350"/>
            <a:ext cx="4747943" cy="53582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1E1F02-7028-414C-BDAC-9B484EDA21DB}"/>
              </a:ext>
            </a:extLst>
          </p:cNvPr>
          <p:cNvSpPr/>
          <p:nvPr/>
        </p:nvSpPr>
        <p:spPr>
          <a:xfrm>
            <a:off x="331905" y="35478"/>
            <a:ext cx="103499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Установка пароля</a:t>
            </a:r>
          </a:p>
        </p:txBody>
      </p:sp>
    </p:spTree>
    <p:extLst>
      <p:ext uri="{BB962C8B-B14F-4D97-AF65-F5344CB8AC3E}">
        <p14:creationId xmlns:p14="http://schemas.microsoft.com/office/powerpoint/2010/main" val="325382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1881978" y="2264175"/>
            <a:ext cx="743619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</p:spTree>
    <p:extLst>
      <p:ext uri="{BB962C8B-B14F-4D97-AF65-F5344CB8AC3E}">
        <p14:creationId xmlns:p14="http://schemas.microsoft.com/office/powerpoint/2010/main" val="10477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2517913" y="2012646"/>
            <a:ext cx="5950226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НЕМНОГО ТЕОРИИ</a:t>
            </a:r>
          </a:p>
        </p:txBody>
      </p:sp>
    </p:spTree>
    <p:extLst>
      <p:ext uri="{BB962C8B-B14F-4D97-AF65-F5344CB8AC3E}">
        <p14:creationId xmlns:p14="http://schemas.microsoft.com/office/powerpoint/2010/main" val="1139655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1574592" y="1406865"/>
            <a:ext cx="71801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Добавляется 3 маршрутизатора, соединяем их проводами ethernet.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Черная линия означает Ethernet соединение.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Красная означает последовательное соединение.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создании последовательного соединения выбираем последовательное соединение точка-точка (serial cable).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7980625" y="4633686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F93666-AEAC-4A71-8005-00F5A9B7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46" y="3429000"/>
            <a:ext cx="4355166" cy="335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66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1243348" y="1506117"/>
            <a:ext cx="778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Необходимо настроить каждый маршрутизатор по отдельности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667594" y="3120504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5FFA9-024D-4A72-9F0A-F791ECE7B21A}"/>
              </a:ext>
            </a:extLst>
          </p:cNvPr>
          <p:cNvSpPr txBox="1"/>
          <p:nvPr/>
        </p:nvSpPr>
        <p:spPr>
          <a:xfrm>
            <a:off x="2219465" y="4059222"/>
            <a:ext cx="7257143" cy="92333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b="1" dirty="0"/>
              <a:t>-настройка портов, которые нужны для соединения кабелей устройств (включение порта с помощью команды No ShutDown в консоли)</a:t>
            </a:r>
            <a:endParaRPr lang="ru-RU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39007DD6-D227-4638-8A99-BBE171E858E9}"/>
              </a:ext>
            </a:extLst>
          </p:cNvPr>
          <p:cNvSpPr/>
          <p:nvPr/>
        </p:nvSpPr>
        <p:spPr>
          <a:xfrm>
            <a:off x="4787274" y="2371819"/>
            <a:ext cx="1308726" cy="13611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41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1139164" y="2427584"/>
            <a:ext cx="7180108" cy="193899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Находится главный маршрутизатор, задаётся частота тактовых импульсов, которые используются для передачи данных, с помощью команды clock rate 64000, а затем поднимается интерфейс с помощью No ShutDown.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8558549" y="1888445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3915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1412703" y="3739462"/>
            <a:ext cx="7180108" cy="83099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Необходима проверка</a:t>
            </a:r>
            <a:r>
              <a:rPr lang="en-US" sz="2400" dirty="0"/>
              <a:t>:</a:t>
            </a:r>
            <a:r>
              <a:rPr lang="ru-RU" sz="2400" dirty="0"/>
              <a:t> подняты ли порты (show cdp interface) и посылают ли они пакеты.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4218777" y="1770152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4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20893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602135" y="2180833"/>
            <a:ext cx="718010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Необходимо убедиться, что сетевое устройство посылает и принимает CDP-обновления.</a:t>
            </a:r>
          </a:p>
          <a:p>
            <a:r>
              <a:rPr lang="ru-RU" sz="2400" dirty="0"/>
              <a:t>router1#show cdp neighbors - cdp для получения инфы о всех устройствах.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8558549" y="1888445"/>
            <a:ext cx="9628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/>
              <a:t>5</a:t>
            </a:r>
            <a:endParaRPr lang="ru-RU" sz="11500" dirty="0"/>
          </a:p>
        </p:txBody>
      </p:sp>
    </p:spTree>
    <p:extLst>
      <p:ext uri="{BB962C8B-B14F-4D97-AF65-F5344CB8AC3E}">
        <p14:creationId xmlns:p14="http://schemas.microsoft.com/office/powerpoint/2010/main" val="298055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2505946" y="2758443"/>
            <a:ext cx="7180108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Далее устанавливаются IP адреса для определённых интерфейсов (IP ad 172.16.10.1 255.255.255.0)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764378" y="2497976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64898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645678" y="2368398"/>
            <a:ext cx="718010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Пингуются все порты с главного маршрутизатора + пинг с других маршрутизаторов на главный (будут неудачи, т.к. не все пути определены, по которым идут пакеты).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8471463" y="3702731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5248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0" y="744807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2663164" y="2499625"/>
            <a:ext cx="7180108" cy="156966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определение всех путей с помощью команды traceroute 172.16.10.2</a:t>
            </a:r>
          </a:p>
          <a:p>
            <a:r>
              <a:rPr lang="ru-RU" sz="2400" dirty="0"/>
              <a:t>идёт поддержка 5 линий, которые должны быть защищены паролем.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764377" y="2686730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1897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-208079" y="178750"/>
            <a:ext cx="10745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Соединение маршрутизаторов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F1D8-3E79-4F30-AAEC-2F3AC5596611}"/>
              </a:ext>
            </a:extLst>
          </p:cNvPr>
          <p:cNvSpPr txBox="1"/>
          <p:nvPr/>
        </p:nvSpPr>
        <p:spPr>
          <a:xfrm>
            <a:off x="718250" y="2936311"/>
            <a:ext cx="7180108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Проверяется все активные telnet-сессии командой show sessions, далее закрывается сессия (disconnect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FC7A6-6A7E-47E5-9993-4D7FFF81FBEC}"/>
              </a:ext>
            </a:extLst>
          </p:cNvPr>
          <p:cNvSpPr txBox="1"/>
          <p:nvPr/>
        </p:nvSpPr>
        <p:spPr>
          <a:xfrm>
            <a:off x="8877863" y="2019073"/>
            <a:ext cx="11515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5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1898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1761888-A0AB-428D-8CB0-4F536317D689}"/>
              </a:ext>
            </a:extLst>
          </p:cNvPr>
          <p:cNvSpPr/>
          <p:nvPr/>
        </p:nvSpPr>
        <p:spPr>
          <a:xfrm>
            <a:off x="1881978" y="2264175"/>
            <a:ext cx="7436193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внимание!!!</a:t>
            </a:r>
          </a:p>
        </p:txBody>
      </p:sp>
    </p:spTree>
    <p:extLst>
      <p:ext uri="{BB962C8B-B14F-4D97-AF65-F5344CB8AC3E}">
        <p14:creationId xmlns:p14="http://schemas.microsoft.com/office/powerpoint/2010/main" val="2778416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DFF2E0-F714-4900-AD44-E33AD5B0788B}"/>
              </a:ext>
            </a:extLst>
          </p:cNvPr>
          <p:cNvSpPr txBox="1"/>
          <p:nvPr/>
        </p:nvSpPr>
        <p:spPr>
          <a:xfrm>
            <a:off x="212497" y="1269216"/>
            <a:ext cx="96737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Это устройство, которое строит на основе таблицы маршрутизации локальную сеть, принимает внешние пакеты от интернет провайдера и передаёт из получателю по кабелю или беспроводной технологии Wi-Fi.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4A4864-692F-4F94-8E10-99FFF7A890BA}"/>
              </a:ext>
            </a:extLst>
          </p:cNvPr>
          <p:cNvSpPr/>
          <p:nvPr/>
        </p:nvSpPr>
        <p:spPr>
          <a:xfrm>
            <a:off x="371839" y="93947"/>
            <a:ext cx="951443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Маршрутизатор</a:t>
            </a:r>
            <a:endParaRPr lang="ru-RU" sz="80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5B781-5AEC-484F-BEA1-8E39D5E37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01" y="2998482"/>
            <a:ext cx="6448425" cy="3152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2151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1029317" y="317870"/>
            <a:ext cx="71801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Режимы сетевого устройства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BE42A7B-6B5E-4097-9D49-169665B1BC88}"/>
              </a:ext>
            </a:extLst>
          </p:cNvPr>
          <p:cNvSpPr/>
          <p:nvPr/>
        </p:nvSpPr>
        <p:spPr>
          <a:xfrm>
            <a:off x="7274156" y="2688498"/>
            <a:ext cx="369864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Продвинутый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2CC87F-7B6C-49EE-8AE4-B11EBE16AA1E}"/>
              </a:ext>
            </a:extLst>
          </p:cNvPr>
          <p:cNvSpPr/>
          <p:nvPr/>
        </p:nvSpPr>
        <p:spPr>
          <a:xfrm>
            <a:off x="560744" y="2661258"/>
            <a:ext cx="39494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Пользовательский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45FDC-379E-4F87-B295-DFE6A8F7BDE6}"/>
              </a:ext>
            </a:extLst>
          </p:cNvPr>
          <p:cNvSpPr txBox="1"/>
          <p:nvPr/>
        </p:nvSpPr>
        <p:spPr>
          <a:xfrm>
            <a:off x="799283" y="3490668"/>
            <a:ext cx="3001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Только просмотр информации о устройстве</a:t>
            </a:r>
          </a:p>
          <a:p>
            <a:pPr algn="ctr"/>
            <a:r>
              <a:rPr lang="en-US" dirty="0"/>
              <a:t>Switch&gt;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1B8B8-A9F3-4A8B-AE0E-80BD524B89BD}"/>
              </a:ext>
            </a:extLst>
          </p:cNvPr>
          <p:cNvSpPr txBox="1"/>
          <p:nvPr/>
        </p:nvSpPr>
        <p:spPr>
          <a:xfrm>
            <a:off x="7711526" y="3607587"/>
            <a:ext cx="282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Имеются команды настройки</a:t>
            </a:r>
          </a:p>
          <a:p>
            <a:pPr algn="ctr"/>
            <a:r>
              <a:rPr lang="en-US" dirty="0"/>
              <a:t>Switch#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AC5D9-42AE-4E66-BB41-72CF0FB584A7}"/>
              </a:ext>
            </a:extLst>
          </p:cNvPr>
          <p:cNvSpPr txBox="1"/>
          <p:nvPr/>
        </p:nvSpPr>
        <p:spPr>
          <a:xfrm>
            <a:off x="5258341" y="3646283"/>
            <a:ext cx="2165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Switch&gt;</a:t>
            </a:r>
          </a:p>
          <a:p>
            <a:r>
              <a:rPr lang="en-US" dirty="0"/>
              <a:t>Switch&gt; enable</a:t>
            </a:r>
          </a:p>
          <a:p>
            <a:r>
              <a:rPr lang="en-US" dirty="0"/>
              <a:t>Switch#</a:t>
            </a:r>
          </a:p>
          <a:p>
            <a:r>
              <a:rPr lang="en-US" dirty="0"/>
              <a:t>Switch# disable</a:t>
            </a:r>
          </a:p>
          <a:p>
            <a:r>
              <a:rPr lang="en-US" dirty="0"/>
              <a:t>Switch&gt;</a:t>
            </a:r>
            <a:endParaRPr lang="ru-RU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11B71EBB-5B82-4763-BE12-804D49FAEF63}"/>
              </a:ext>
            </a:extLst>
          </p:cNvPr>
          <p:cNvSpPr/>
          <p:nvPr/>
        </p:nvSpPr>
        <p:spPr>
          <a:xfrm>
            <a:off x="4917845" y="2651330"/>
            <a:ext cx="2320019" cy="8506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-349107" y="263279"/>
            <a:ext cx="7180108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Режимы сетевого устройства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2CC87F-7B6C-49EE-8AE4-B11EBE16AA1E}"/>
              </a:ext>
            </a:extLst>
          </p:cNvPr>
          <p:cNvSpPr/>
          <p:nvPr/>
        </p:nvSpPr>
        <p:spPr>
          <a:xfrm>
            <a:off x="5022968" y="1984709"/>
            <a:ext cx="394944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Глобальное конфигурирование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45FDC-379E-4F87-B295-DFE6A8F7BDE6}"/>
              </a:ext>
            </a:extLst>
          </p:cNvPr>
          <p:cNvSpPr txBox="1"/>
          <p:nvPr/>
        </p:nvSpPr>
        <p:spPr>
          <a:xfrm>
            <a:off x="4341172" y="3120159"/>
            <a:ext cx="56216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Мощные однострочные </a:t>
            </a:r>
          </a:p>
          <a:p>
            <a:pPr algn="ctr"/>
            <a:r>
              <a:rPr lang="ru-RU" dirty="0"/>
              <a:t>команды, которые решают задачи конфигурирования</a:t>
            </a:r>
          </a:p>
          <a:p>
            <a:pPr algn="ctr"/>
            <a:r>
              <a:rPr lang="en-US" dirty="0"/>
              <a:t>Switch(config)#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902FC-EABA-4811-945C-33B5B411AF25}"/>
              </a:ext>
            </a:extLst>
          </p:cNvPr>
          <p:cNvSpPr txBox="1"/>
          <p:nvPr/>
        </p:nvSpPr>
        <p:spPr>
          <a:xfrm>
            <a:off x="1138451" y="4022430"/>
            <a:ext cx="35290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Switch# configure terminal</a:t>
            </a:r>
          </a:p>
          <a:p>
            <a:r>
              <a:rPr lang="en-US" dirty="0"/>
              <a:t>Switch(config)#(commands)</a:t>
            </a:r>
          </a:p>
          <a:p>
            <a:r>
              <a:rPr lang="en-US" dirty="0"/>
              <a:t>Switch(config)# exit </a:t>
            </a:r>
          </a:p>
          <a:p>
            <a:r>
              <a:rPr lang="en-US" dirty="0"/>
              <a:t>Switch#</a:t>
            </a:r>
            <a:endParaRPr lang="ru-RU" dirty="0"/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D0440F3-7A94-4B46-9750-2B0CEFB6BEB3}"/>
              </a:ext>
            </a:extLst>
          </p:cNvPr>
          <p:cNvSpPr/>
          <p:nvPr/>
        </p:nvSpPr>
        <p:spPr>
          <a:xfrm>
            <a:off x="1501253" y="2628115"/>
            <a:ext cx="2251881" cy="11058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42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401520" y="287078"/>
            <a:ext cx="7180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Некоторые команды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2CC87F-7B6C-49EE-8AE4-B11EBE16AA1E}"/>
              </a:ext>
            </a:extLst>
          </p:cNvPr>
          <p:cNvSpPr/>
          <p:nvPr/>
        </p:nvSpPr>
        <p:spPr>
          <a:xfrm>
            <a:off x="886461" y="1694948"/>
            <a:ext cx="3648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Конфигурация определённого интерфейса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902FC-EABA-4811-945C-33B5B411AF25}"/>
              </a:ext>
            </a:extLst>
          </p:cNvPr>
          <p:cNvSpPr txBox="1"/>
          <p:nvPr/>
        </p:nvSpPr>
        <p:spPr>
          <a:xfrm>
            <a:off x="6447429" y="1310227"/>
            <a:ext cx="44571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Switch# conf t</a:t>
            </a:r>
          </a:p>
          <a:p>
            <a:r>
              <a:rPr lang="en-US" dirty="0"/>
              <a:t>Switch(config)# interface type port</a:t>
            </a:r>
          </a:p>
          <a:p>
            <a:r>
              <a:rPr lang="en-US" dirty="0"/>
              <a:t>Switch( config-if)# (commands)</a:t>
            </a:r>
          </a:p>
          <a:p>
            <a:r>
              <a:rPr lang="en-US" dirty="0"/>
              <a:t>Switch( config-if)# exit</a:t>
            </a:r>
          </a:p>
          <a:p>
            <a:r>
              <a:rPr lang="en-US" dirty="0"/>
              <a:t>Switch(config)# exit</a:t>
            </a:r>
            <a:endParaRPr lang="ru-RU" dirty="0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128C6E7-E306-4C85-8530-3F35B43A8546}"/>
              </a:ext>
            </a:extLst>
          </p:cNvPr>
          <p:cNvSpPr/>
          <p:nvPr/>
        </p:nvSpPr>
        <p:spPr>
          <a:xfrm>
            <a:off x="4722126" y="1642083"/>
            <a:ext cx="1373874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1947-2095-488B-AC43-CAA8C313882E}"/>
              </a:ext>
            </a:extLst>
          </p:cNvPr>
          <p:cNvSpPr txBox="1"/>
          <p:nvPr/>
        </p:nvSpPr>
        <p:spPr>
          <a:xfrm>
            <a:off x="6447429" y="3734828"/>
            <a:ext cx="4152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(config)# line console 0</a:t>
            </a:r>
          </a:p>
          <a:p>
            <a:r>
              <a:rPr lang="en-US" dirty="0"/>
              <a:t>Switch ( config-line)# login</a:t>
            </a:r>
          </a:p>
          <a:p>
            <a:r>
              <a:rPr lang="en-US" dirty="0"/>
              <a:t>Switch ( config-line)# password Cisco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2ACDC0-A1A0-4F09-98DA-BBE8F208FAF5}"/>
              </a:ext>
            </a:extLst>
          </p:cNvPr>
          <p:cNvSpPr/>
          <p:nvPr/>
        </p:nvSpPr>
        <p:spPr>
          <a:xfrm>
            <a:off x="886460" y="3954034"/>
            <a:ext cx="3648009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Пароль терминала консоли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A8FA732-1314-4E42-A175-69F7002D97DD}"/>
              </a:ext>
            </a:extLst>
          </p:cNvPr>
          <p:cNvSpPr/>
          <p:nvPr/>
        </p:nvSpPr>
        <p:spPr>
          <a:xfrm>
            <a:off x="4804012" y="3800146"/>
            <a:ext cx="1373874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782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401520" y="287078"/>
            <a:ext cx="7180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Некоторые команды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2CC87F-7B6C-49EE-8AE4-B11EBE16AA1E}"/>
              </a:ext>
            </a:extLst>
          </p:cNvPr>
          <p:cNvSpPr/>
          <p:nvPr/>
        </p:nvSpPr>
        <p:spPr>
          <a:xfrm>
            <a:off x="722688" y="1683926"/>
            <a:ext cx="3648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/>
              <a:t>Парольная защита на вход по протоколу Telnet</a:t>
            </a:r>
            <a:endParaRPr lang="ru-RU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902FC-EABA-4811-945C-33B5B411AF25}"/>
              </a:ext>
            </a:extLst>
          </p:cNvPr>
          <p:cNvSpPr txBox="1"/>
          <p:nvPr/>
        </p:nvSpPr>
        <p:spPr>
          <a:xfrm>
            <a:off x="6447429" y="1534361"/>
            <a:ext cx="44571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(config)# line vty 0 4</a:t>
            </a:r>
          </a:p>
          <a:p>
            <a:r>
              <a:rPr lang="en-US" dirty="0"/>
              <a:t>Switch (config-line)# login</a:t>
            </a:r>
          </a:p>
          <a:p>
            <a:r>
              <a:rPr lang="en-US" dirty="0"/>
              <a:t>Switch (config-line)# password cisco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128C6E7-E306-4C85-8530-3F35B43A8546}"/>
              </a:ext>
            </a:extLst>
          </p:cNvPr>
          <p:cNvSpPr/>
          <p:nvPr/>
        </p:nvSpPr>
        <p:spPr>
          <a:xfrm>
            <a:off x="4722126" y="1642083"/>
            <a:ext cx="1373874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811947-2095-488B-AC43-CAA8C313882E}"/>
              </a:ext>
            </a:extLst>
          </p:cNvPr>
          <p:cNvSpPr txBox="1"/>
          <p:nvPr/>
        </p:nvSpPr>
        <p:spPr>
          <a:xfrm>
            <a:off x="6599829" y="3015316"/>
            <a:ext cx="359505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Switch#conf t</a:t>
            </a:r>
          </a:p>
          <a:p>
            <a:r>
              <a:rPr lang="en-US" sz="1400" dirty="0"/>
              <a:t>Switch(config)# enable password </a:t>
            </a:r>
            <a:r>
              <a:rPr lang="ru-RU" sz="1400" dirty="0"/>
              <a:t>пароль</a:t>
            </a:r>
          </a:p>
          <a:p>
            <a:r>
              <a:rPr lang="ru-RU" sz="1400" dirty="0"/>
              <a:t>Далее</a:t>
            </a:r>
          </a:p>
          <a:p>
            <a:r>
              <a:rPr lang="en-US" sz="1400" dirty="0"/>
              <a:t>Ctrl-Z</a:t>
            </a:r>
          </a:p>
          <a:p>
            <a:r>
              <a:rPr lang="en-US" sz="1400" dirty="0"/>
              <a:t>Switch#ex</a:t>
            </a:r>
          </a:p>
          <a:p>
            <a:r>
              <a:rPr lang="en-US" sz="1400" dirty="0"/>
              <a:t>…</a:t>
            </a:r>
          </a:p>
          <a:p>
            <a:r>
              <a:rPr lang="en-US" sz="1400" dirty="0"/>
              <a:t>Press RETURN to get started</a:t>
            </a:r>
          </a:p>
          <a:p>
            <a:r>
              <a:rPr lang="en-US" sz="1400" dirty="0"/>
              <a:t>Switch&gt;en</a:t>
            </a:r>
          </a:p>
          <a:p>
            <a:r>
              <a:rPr lang="en-US" sz="1400" dirty="0"/>
              <a:t>Password: </a:t>
            </a:r>
            <a:r>
              <a:rPr lang="ru-RU" sz="1400" dirty="0"/>
              <a:t>пароль</a:t>
            </a:r>
          </a:p>
          <a:p>
            <a:r>
              <a:rPr lang="en-US" sz="1400" dirty="0"/>
              <a:t>Switch# </a:t>
            </a:r>
          </a:p>
          <a:p>
            <a:r>
              <a:rPr lang="ru-RU" sz="1400" dirty="0"/>
              <a:t>Здесь пароль – латинские символы.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42ACDC0-A1A0-4F09-98DA-BBE8F208FAF5}"/>
              </a:ext>
            </a:extLst>
          </p:cNvPr>
          <p:cNvSpPr/>
          <p:nvPr/>
        </p:nvSpPr>
        <p:spPr>
          <a:xfrm>
            <a:off x="945031" y="3738590"/>
            <a:ext cx="36480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/>
              <a:t>Ограничение доступа к привилегированному режиму</a:t>
            </a:r>
            <a:endParaRPr lang="ru-RU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A8FA732-1314-4E42-A175-69F7002D97DD}"/>
              </a:ext>
            </a:extLst>
          </p:cNvPr>
          <p:cNvSpPr/>
          <p:nvPr/>
        </p:nvSpPr>
        <p:spPr>
          <a:xfrm>
            <a:off x="4722126" y="3738590"/>
            <a:ext cx="1373874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36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401520" y="287078"/>
            <a:ext cx="718010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Некоторые команды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2CC87F-7B6C-49EE-8AE4-B11EBE16AA1E}"/>
              </a:ext>
            </a:extLst>
          </p:cNvPr>
          <p:cNvSpPr/>
          <p:nvPr/>
        </p:nvSpPr>
        <p:spPr>
          <a:xfrm>
            <a:off x="343565" y="1720446"/>
            <a:ext cx="364800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000" dirty="0"/>
              <a:t>Установки на сетевом интерфейсе IP адреса</a:t>
            </a:r>
            <a:endParaRPr lang="ru-RU" sz="2000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C902FC-EABA-4811-945C-33B5B411AF25}"/>
              </a:ext>
            </a:extLst>
          </p:cNvPr>
          <p:cNvSpPr txBox="1"/>
          <p:nvPr/>
        </p:nvSpPr>
        <p:spPr>
          <a:xfrm>
            <a:off x="5071626" y="1774308"/>
            <a:ext cx="57445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Router(config-if)#ip address [</a:t>
            </a:r>
            <a:r>
              <a:rPr lang="en-US" sz="1600" dirty="0" err="1"/>
              <a:t>ip</a:t>
            </a:r>
            <a:r>
              <a:rPr lang="en-US" sz="1600" dirty="0"/>
              <a:t>-address] [subnet-mask],</a:t>
            </a:r>
          </a:p>
          <a:p>
            <a:r>
              <a:rPr lang="en-US" sz="1600" dirty="0"/>
              <a:t>Router(config-if)#no shut</a:t>
            </a:r>
            <a:r>
              <a:rPr lang="ru-RU" sz="1600" dirty="0"/>
              <a:t> – </a:t>
            </a:r>
            <a:r>
              <a:rPr lang="en-US" sz="1600" dirty="0"/>
              <a:t>“</a:t>
            </a:r>
            <a:r>
              <a:rPr lang="ru-RU" sz="1600" dirty="0"/>
              <a:t>активация интерфейса</a:t>
            </a:r>
            <a:r>
              <a:rPr lang="en-US" sz="1600" dirty="0"/>
              <a:t>”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8128C6E7-E306-4C85-8530-3F35B43A8546}"/>
              </a:ext>
            </a:extLst>
          </p:cNvPr>
          <p:cNvSpPr/>
          <p:nvPr/>
        </p:nvSpPr>
        <p:spPr>
          <a:xfrm>
            <a:off x="3991574" y="1720446"/>
            <a:ext cx="910048" cy="7078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2" name="Таблица 5">
            <a:extLst>
              <a:ext uri="{FF2B5EF4-FFF2-40B4-BE49-F238E27FC236}">
                <a16:creationId xmlns:a16="http://schemas.microsoft.com/office/drawing/2014/main" id="{A8DD489C-688F-4908-95F0-ECCCBD8CB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353429"/>
              </p:ext>
            </p:extLst>
          </p:nvPr>
        </p:nvGraphicFramePr>
        <p:xfrm>
          <a:off x="1168927" y="3352800"/>
          <a:ext cx="8128000" cy="324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5793994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45085165"/>
                    </a:ext>
                  </a:extLst>
                </a:gridCol>
              </a:tblGrid>
              <a:tr h="41129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Команда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Описание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5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version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Выводит на экран данные о конфигурации аппаратной части системы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53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running-conf ig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Показывает содержание активной конфигурации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295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interfaces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Показывает данные обо всех интерфейсах на устройстве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60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protocols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Выводит данные о протоколах третьего сетевого уровня.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60073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4185692-EC53-42BC-8ED0-B39394ED67DB}"/>
              </a:ext>
            </a:extLst>
          </p:cNvPr>
          <p:cNvSpPr txBox="1"/>
          <p:nvPr/>
        </p:nvSpPr>
        <p:spPr>
          <a:xfrm>
            <a:off x="2150906" y="2799870"/>
            <a:ext cx="54307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u="sng" dirty="0"/>
              <a:t>Состояние устройства</a:t>
            </a:r>
          </a:p>
        </p:txBody>
      </p:sp>
    </p:spTree>
    <p:extLst>
      <p:ext uri="{BB962C8B-B14F-4D97-AF65-F5344CB8AC3E}">
        <p14:creationId xmlns:p14="http://schemas.microsoft.com/office/powerpoint/2010/main" val="76362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04592A6-107F-4D8C-9EA8-9AC1BA4F2CBD}"/>
              </a:ext>
            </a:extLst>
          </p:cNvPr>
          <p:cNvSpPr/>
          <p:nvPr/>
        </p:nvSpPr>
        <p:spPr>
          <a:xfrm>
            <a:off x="0" y="280102"/>
            <a:ext cx="9656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Cisco Discovery Protocol (CDP)</a:t>
            </a:r>
            <a:endParaRPr lang="ru-RU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DBC80C-7040-4F41-B274-9DEFE0A75C3B}"/>
              </a:ext>
            </a:extLst>
          </p:cNvPr>
          <p:cNvSpPr txBox="1"/>
          <p:nvPr/>
        </p:nvSpPr>
        <p:spPr>
          <a:xfrm>
            <a:off x="692423" y="1296630"/>
            <a:ext cx="95117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u="sng"/>
              <a:t>Проприетарный протокол второго уровня. </a:t>
            </a:r>
          </a:p>
          <a:p>
            <a:r>
              <a:rPr lang="ru-RU"/>
              <a:t>Позволяет обнаруживать</a:t>
            </a:r>
            <a:r>
              <a:rPr lang="en-US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подключённое (напрямую или через устройства первого уровня) сетевое оборудование Cisco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название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версия IOS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IP-адрес</a:t>
            </a:r>
            <a:endParaRPr lang="en-US"/>
          </a:p>
          <a:p>
            <a:endParaRPr lang="en-US"/>
          </a:p>
          <a:p>
            <a:pPr marL="342900" indent="-342900">
              <a:buFont typeface="+mj-lt"/>
              <a:buAutoNum type="arabicPeriod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Поддерживается многими устройствами компании, почти не поддерживается сторонними производителями.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Получаемая информация включает в себя</a:t>
            </a:r>
            <a:r>
              <a:rPr lang="en-US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/>
              <a:t>типы подключённых устройств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интерфейсы устройства, к которым подключены соседние устройства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интерфейсы, использующиеся для создания соединений</a:t>
            </a:r>
            <a:endParaRPr lang="en-US"/>
          </a:p>
          <a:p>
            <a:pPr marL="342900" indent="-342900">
              <a:buFont typeface="+mj-lt"/>
              <a:buAutoNum type="arabicPeriod"/>
            </a:pPr>
            <a:r>
              <a:rPr lang="ru-RU"/>
              <a:t>модели устройств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55A011-D793-41EA-9313-75B8A1BE51DC}"/>
              </a:ext>
            </a:extLst>
          </p:cNvPr>
          <p:cNvSpPr txBox="1"/>
          <p:nvPr/>
        </p:nvSpPr>
        <p:spPr>
          <a:xfrm>
            <a:off x="8452588" y="2635457"/>
            <a:ext cx="2408583" cy="92333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dirty="0"/>
              <a:t>Используется семейство команд show cdp</a:t>
            </a:r>
          </a:p>
        </p:txBody>
      </p:sp>
    </p:spTree>
    <p:extLst>
      <p:ext uri="{BB962C8B-B14F-4D97-AF65-F5344CB8AC3E}">
        <p14:creationId xmlns:p14="http://schemas.microsoft.com/office/powerpoint/2010/main" val="373979983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</TotalTime>
  <Words>729</Words>
  <Application>Microsoft Office PowerPoint</Application>
  <PresentationFormat>Широкоэкранный</PresentationFormat>
  <Paragraphs>154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Trebuchet MS</vt:lpstr>
      <vt:lpstr>Wingdings 3</vt:lpstr>
      <vt:lpstr>Аспект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Денис Иванов</dc:creator>
  <cp:lastModifiedBy>Денис Иванов</cp:lastModifiedBy>
  <cp:revision>45</cp:revision>
  <dcterms:created xsi:type="dcterms:W3CDTF">2022-03-02T16:48:46Z</dcterms:created>
  <dcterms:modified xsi:type="dcterms:W3CDTF">2022-03-02T19:57:02Z</dcterms:modified>
</cp:coreProperties>
</file>