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2" r:id="rId20"/>
    <p:sldId id="279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12.02.12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12.02.12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12.02.12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12.02.12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12.02.12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12.02.12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12.02.12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12.02.12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12.02.12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12.02.12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12.02.12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12.02.12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Improving relevance prediction by addressing biases and </a:t>
            </a:r>
            <a:r>
              <a:rPr lang="en-US" sz="4400" dirty="0" err="1" smtClean="0"/>
              <a:t>sparsity</a:t>
            </a:r>
            <a:r>
              <a:rPr lang="en-US" sz="4400" dirty="0" smtClean="0"/>
              <a:t> in web search click data</a:t>
            </a:r>
            <a:br>
              <a:rPr lang="en-US" sz="4400" dirty="0" smtClean="0"/>
            </a:b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Qi </a:t>
            </a:r>
            <a:r>
              <a:rPr lang="en-US" sz="1600" dirty="0" err="1"/>
              <a:t>Guo</a:t>
            </a:r>
            <a:r>
              <a:rPr lang="en-US" sz="1600" dirty="0"/>
              <a:t>, Dmitry </a:t>
            </a:r>
            <a:r>
              <a:rPr lang="en-US" sz="1600" dirty="0" err="1"/>
              <a:t>Lagun</a:t>
            </a:r>
            <a:r>
              <a:rPr lang="en-US" sz="1600" dirty="0"/>
              <a:t>, </a:t>
            </a:r>
            <a:r>
              <a:rPr lang="en-US" sz="1600" u="sng" dirty="0"/>
              <a:t>Denis Savenkov</a:t>
            </a:r>
            <a:r>
              <a:rPr lang="en-US" sz="1600" dirty="0"/>
              <a:t>, </a:t>
            </a:r>
            <a:r>
              <a:rPr lang="en-US" sz="1600" dirty="0" err="1"/>
              <a:t>Qiaoling</a:t>
            </a:r>
            <a:r>
              <a:rPr lang="en-US" sz="1600" dirty="0"/>
              <a:t> Liu</a:t>
            </a:r>
          </a:p>
          <a:p>
            <a:r>
              <a:rPr lang="en-US" sz="1600" dirty="0" smtClean="0"/>
              <a:t>[qguo3</a:t>
            </a:r>
            <a:r>
              <a:rPr lang="en-US" sz="1600" dirty="0"/>
              <a:t>,dlagun,denis.savenkov,</a:t>
            </a:r>
            <a:r>
              <a:rPr lang="en-US" sz="1600" dirty="0" smtClean="0"/>
              <a:t>qiaoling.liu</a:t>
            </a:r>
            <a:r>
              <a:rPr lang="en-US" sz="1600" dirty="0"/>
              <a:t>]</a:t>
            </a:r>
            <a:r>
              <a:rPr lang="en-US" sz="1600" dirty="0" smtClean="0"/>
              <a:t>@</a:t>
            </a:r>
            <a:r>
              <a:rPr lang="en-US" sz="1600" dirty="0" err="1" smtClean="0"/>
              <a:t>emory.edu</a:t>
            </a:r>
            <a:endParaRPr lang="en-US" sz="1600" dirty="0" smtClean="0"/>
          </a:p>
          <a:p>
            <a:r>
              <a:rPr lang="en-US" sz="1800" dirty="0"/>
              <a:t>Mathematics </a:t>
            </a:r>
            <a:r>
              <a:rPr lang="en-US" sz="1800" dirty="0" smtClean="0"/>
              <a:t>&amp; </a:t>
            </a:r>
            <a:r>
              <a:rPr lang="en-US" sz="1800" dirty="0"/>
              <a:t>Computer </a:t>
            </a:r>
            <a:r>
              <a:rPr lang="en-US" sz="1800" dirty="0" smtClean="0"/>
              <a:t>Science, Emory University</a:t>
            </a:r>
            <a:endParaRPr lang="en-US" sz="1800" dirty="0"/>
          </a:p>
          <a:p>
            <a:endParaRPr lang="en-US" sz="1600" dirty="0"/>
          </a:p>
          <a:p>
            <a:endParaRPr lang="ru-RU" sz="1600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174" y="0"/>
            <a:ext cx="1530419" cy="1530419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924169" cy="120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65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5540"/>
          </a:xfrm>
        </p:spPr>
        <p:txBody>
          <a:bodyPr/>
          <a:lstStyle/>
          <a:p>
            <a:r>
              <a:rPr lang="en-US" dirty="0" smtClean="0"/>
              <a:t>Click Models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browsing probability models</a:t>
            </a:r>
          </a:p>
          <a:p>
            <a:r>
              <a:rPr lang="en-US" dirty="0" smtClean="0"/>
              <a:t>DBN, CCM, UBM, DCM, SUM, PCC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Don’t work well for infrequent queries</a:t>
            </a:r>
          </a:p>
          <a:p>
            <a:r>
              <a:rPr lang="en-US" dirty="0" smtClean="0"/>
              <a:t>Hard to incorporate different kind of features</a:t>
            </a:r>
          </a:p>
        </p:txBody>
      </p:sp>
      <p:pic>
        <p:nvPicPr>
          <p:cNvPr id="7" name="Изображение 6" descr="Screen shot 2012-02-09 at 22.55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28665"/>
            <a:ext cx="2160567" cy="194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8424"/>
          </a:xfrm>
        </p:spPr>
        <p:txBody>
          <a:bodyPr/>
          <a:lstStyle/>
          <a:p>
            <a:r>
              <a:rPr lang="en-US" dirty="0" smtClean="0"/>
              <a:t>Our approach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Models are good</a:t>
            </a:r>
          </a:p>
          <a:p>
            <a:r>
              <a:rPr lang="en-US" dirty="0" smtClean="0"/>
              <a:t>But we have different types of information we want to combine in our model</a:t>
            </a:r>
          </a:p>
          <a:p>
            <a:r>
              <a:rPr lang="en-US" dirty="0" smtClean="0"/>
              <a:t>Let’s use Machine Learning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ML algorithms:</a:t>
            </a:r>
          </a:p>
          <a:p>
            <a:pPr lvl="1"/>
            <a:r>
              <a:rPr lang="en-US" dirty="0" err="1" smtClean="0">
                <a:sym typeface="Wingdings"/>
              </a:rPr>
              <a:t>AUCRank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Gradient Boosted Decision Trees (</a:t>
            </a:r>
            <a:r>
              <a:rPr lang="en-US" dirty="0" err="1" smtClean="0">
                <a:sym typeface="Wingdings"/>
              </a:rPr>
              <a:t>pGBRT</a:t>
            </a:r>
            <a:r>
              <a:rPr lang="en-US" dirty="0" smtClean="0">
                <a:sym typeface="Wingdings"/>
              </a:rPr>
              <a:t> implementation) – regression problem</a:t>
            </a: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41713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9773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Yandex Relevance Prediction Challenge data:</a:t>
            </a:r>
          </a:p>
          <a:p>
            <a:pPr lvl="1"/>
            <a:r>
              <a:rPr lang="en-US" dirty="0"/>
              <a:t>Unique queries: </a:t>
            </a:r>
            <a:r>
              <a:rPr lang="en-US" dirty="0" smtClean="0"/>
              <a:t>30,717,251</a:t>
            </a:r>
          </a:p>
          <a:p>
            <a:pPr lvl="1"/>
            <a:r>
              <a:rPr lang="en-US" dirty="0" smtClean="0"/>
              <a:t>Unique </a:t>
            </a:r>
            <a:r>
              <a:rPr lang="en-US" dirty="0" err="1"/>
              <a:t>urls</a:t>
            </a:r>
            <a:r>
              <a:rPr lang="en-US" dirty="0"/>
              <a:t>: </a:t>
            </a:r>
            <a:r>
              <a:rPr lang="en-US" dirty="0" smtClean="0"/>
              <a:t>117,093,258</a:t>
            </a:r>
          </a:p>
          <a:p>
            <a:pPr lvl="1"/>
            <a:r>
              <a:rPr lang="en-US" dirty="0" smtClean="0"/>
              <a:t>Sessions</a:t>
            </a:r>
            <a:r>
              <a:rPr lang="en-US" dirty="0"/>
              <a:t>: </a:t>
            </a:r>
            <a:r>
              <a:rPr lang="en-US" dirty="0" smtClean="0"/>
              <a:t>43,977,859</a:t>
            </a:r>
          </a:p>
          <a:p>
            <a:pPr lvl="1"/>
            <a:r>
              <a:rPr lang="en-US" dirty="0"/>
              <a:t>4 Regions:</a:t>
            </a:r>
          </a:p>
          <a:p>
            <a:pPr lvl="2"/>
            <a:r>
              <a:rPr lang="en-US" dirty="0" smtClean="0"/>
              <a:t>Probably: </a:t>
            </a:r>
            <a:r>
              <a:rPr lang="en-US" dirty="0"/>
              <a:t>Russia, Ukraine, Belarus &amp; Kazakhstan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Quality measure</a:t>
            </a:r>
          </a:p>
          <a:p>
            <a:pPr lvl="1"/>
            <a:r>
              <a:rPr lang="en-US" dirty="0" smtClean="0"/>
              <a:t>AUC - Area Under Curve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Public and hidden test subsets</a:t>
            </a:r>
          </a:p>
          <a:p>
            <a:r>
              <a:rPr lang="en-US" dirty="0" smtClean="0"/>
              <a:t>Hidden subset labels aren’t currently available</a:t>
            </a:r>
          </a:p>
        </p:txBody>
      </p:sp>
    </p:spTree>
    <p:extLst>
      <p:ext uri="{BB962C8B-B14F-4D97-AF65-F5344CB8AC3E}">
        <p14:creationId xmlns:p14="http://schemas.microsoft.com/office/powerpoint/2010/main" val="39852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61588"/>
          </a:xfrm>
        </p:spPr>
        <p:txBody>
          <a:bodyPr/>
          <a:lstStyle/>
          <a:p>
            <a:r>
              <a:rPr lang="en-US" dirty="0" smtClean="0"/>
              <a:t>Features: position-bias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28197"/>
            <a:ext cx="8229600" cy="3997966"/>
          </a:xfrm>
        </p:spPr>
        <p:txBody>
          <a:bodyPr/>
          <a:lstStyle/>
          <a:p>
            <a:r>
              <a:rPr lang="en-US" sz="2800" b="1" dirty="0"/>
              <a:t>p</a:t>
            </a:r>
            <a:r>
              <a:rPr lang="en-US" sz="2800" b="1" dirty="0" smtClean="0"/>
              <a:t>er position CTR</a:t>
            </a:r>
          </a:p>
          <a:p>
            <a:r>
              <a:rPr lang="en-US" sz="2800" dirty="0" smtClean="0"/>
              <a:t>“</a:t>
            </a:r>
            <a:r>
              <a:rPr lang="en-US" sz="2800" b="1" dirty="0" smtClean="0"/>
              <a:t>Click-</a:t>
            </a:r>
            <a:r>
              <a:rPr lang="en-US" sz="2800" b="1" dirty="0" err="1" smtClean="0"/>
              <a:t>SkipAbove</a:t>
            </a:r>
            <a:r>
              <a:rPr lang="en-US" sz="2800" dirty="0" smtClean="0"/>
              <a:t>” and similar behavior patterns</a:t>
            </a:r>
          </a:p>
          <a:p>
            <a:r>
              <a:rPr lang="en-US" sz="2800" b="1" dirty="0" smtClean="0"/>
              <a:t>DBN</a:t>
            </a:r>
            <a:r>
              <a:rPr lang="en-US" sz="2800" dirty="0" smtClean="0"/>
              <a:t> (Dynamic Bayesian Network)</a:t>
            </a:r>
          </a:p>
          <a:p>
            <a:r>
              <a:rPr lang="en-US" sz="2800" b="1" dirty="0" smtClean="0"/>
              <a:t>“Corrected” shows</a:t>
            </a:r>
            <a:r>
              <a:rPr lang="en-US" sz="2800" dirty="0" smtClean="0"/>
              <a:t>: shows with clicks on the current position or below (cascade hypothesis)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10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81495"/>
          </a:xfrm>
        </p:spPr>
        <p:txBody>
          <a:bodyPr/>
          <a:lstStyle/>
          <a:p>
            <a:r>
              <a:rPr lang="en-US" dirty="0" smtClean="0"/>
              <a:t>Features: perception-bias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0800"/>
            <a:ext cx="8229600" cy="42153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Post-click behavior</a:t>
            </a:r>
          </a:p>
          <a:p>
            <a:pPr lvl="1"/>
            <a:r>
              <a:rPr lang="en-US" sz="2000" dirty="0" smtClean="0"/>
              <a:t>Average/median/min/max/</a:t>
            </a:r>
            <a:r>
              <a:rPr lang="en-US" sz="2000" dirty="0" err="1" smtClean="0"/>
              <a:t>std</a:t>
            </a:r>
            <a:r>
              <a:rPr lang="en-US" sz="2000" dirty="0" smtClean="0"/>
              <a:t> </a:t>
            </a:r>
            <a:r>
              <a:rPr lang="en-US" sz="2000" b="1" dirty="0" smtClean="0"/>
              <a:t>dwell-time</a:t>
            </a:r>
          </a:p>
          <a:p>
            <a:endParaRPr lang="en-US" sz="2800" dirty="0" smtClean="0"/>
          </a:p>
          <a:p>
            <a:r>
              <a:rPr lang="en-US" sz="2800" b="1" dirty="0" smtClean="0"/>
              <a:t>Sat[</a:t>
            </a:r>
            <a:r>
              <a:rPr lang="en-US" sz="2800" b="1" dirty="0" err="1" smtClean="0"/>
              <a:t>Dissat</a:t>
            </a:r>
            <a:r>
              <a:rPr lang="en-US" sz="2800" b="1" dirty="0" smtClean="0"/>
              <a:t>] </a:t>
            </a:r>
            <a:r>
              <a:rPr lang="en-US" sz="2800" b="1" dirty="0" err="1" smtClean="0"/>
              <a:t>ctr</a:t>
            </a:r>
            <a:r>
              <a:rPr lang="en-US" sz="2800" b="1" dirty="0" smtClean="0"/>
              <a:t> </a:t>
            </a:r>
            <a:r>
              <a:rPr lang="en-US" sz="2800" dirty="0" smtClean="0"/>
              <a:t>(clicks with dwell &gt;[&lt;] threshold)</a:t>
            </a:r>
          </a:p>
          <a:p>
            <a:endParaRPr lang="en-US" sz="2800" dirty="0" smtClean="0"/>
          </a:p>
          <a:p>
            <a:r>
              <a:rPr lang="en-US" sz="2800" b="1" dirty="0" smtClean="0"/>
              <a:t>Last click </a:t>
            </a:r>
            <a:r>
              <a:rPr lang="en-US" sz="2800" b="1" dirty="0" err="1" smtClean="0"/>
              <a:t>ctr</a:t>
            </a:r>
            <a:r>
              <a:rPr lang="en-US" sz="2800" dirty="0" smtClean="0"/>
              <a:t> (in query/session)</a:t>
            </a:r>
          </a:p>
          <a:p>
            <a:endParaRPr lang="en-US" sz="2800" dirty="0" smtClean="0"/>
          </a:p>
          <a:p>
            <a:r>
              <a:rPr lang="en-US" sz="2800" b="1" dirty="0"/>
              <a:t>T</a:t>
            </a:r>
            <a:r>
              <a:rPr lang="en-US" sz="2800" b="1" dirty="0" smtClean="0"/>
              <a:t>ime before click</a:t>
            </a:r>
          </a:p>
        </p:txBody>
      </p:sp>
    </p:spTree>
    <p:extLst>
      <p:ext uri="{BB962C8B-B14F-4D97-AF65-F5344CB8AC3E}">
        <p14:creationId xmlns:p14="http://schemas.microsoft.com/office/powerpoint/2010/main" val="300663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292937"/>
          </a:xfrm>
        </p:spPr>
        <p:txBody>
          <a:bodyPr/>
          <a:lstStyle/>
          <a:p>
            <a:r>
              <a:rPr lang="en-US" dirty="0" smtClean="0"/>
              <a:t>Features: query-bias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48103"/>
            <a:ext cx="8229600" cy="4078060"/>
          </a:xfrm>
        </p:spPr>
        <p:txBody>
          <a:bodyPr/>
          <a:lstStyle/>
          <a:p>
            <a:r>
              <a:rPr lang="en-US" b="1" dirty="0" smtClean="0"/>
              <a:t>Query features</a:t>
            </a:r>
            <a:r>
              <a:rPr lang="en-US" dirty="0" smtClean="0"/>
              <a:t>: </a:t>
            </a:r>
            <a:r>
              <a:rPr lang="en-US" dirty="0" err="1" smtClean="0"/>
              <a:t>ctr</a:t>
            </a:r>
            <a:r>
              <a:rPr lang="en-US" dirty="0" smtClean="0"/>
              <a:t>, no click shows, average click position, etc.</a:t>
            </a:r>
          </a:p>
          <a:p>
            <a:endParaRPr lang="en-US" dirty="0" smtClean="0"/>
          </a:p>
          <a:p>
            <a:r>
              <a:rPr lang="en-US" dirty="0" err="1" smtClean="0"/>
              <a:t>Url</a:t>
            </a:r>
            <a:r>
              <a:rPr lang="en-US" dirty="0" smtClean="0"/>
              <a:t> features </a:t>
            </a:r>
            <a:r>
              <a:rPr lang="en-US" b="1" dirty="0" smtClean="0"/>
              <a:t>normalization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&gt;average query dwell time</a:t>
            </a:r>
          </a:p>
          <a:p>
            <a:pPr lvl="1"/>
            <a:r>
              <a:rPr lang="en-US" sz="2000" dirty="0" smtClean="0"/>
              <a:t># clicks before click on the given </a:t>
            </a:r>
            <a:r>
              <a:rPr lang="en-US" sz="2000" dirty="0" err="1" smtClean="0"/>
              <a:t>url</a:t>
            </a:r>
            <a:endParaRPr lang="en-US" sz="2000" dirty="0" smtClean="0"/>
          </a:p>
          <a:p>
            <a:pPr lvl="1"/>
            <a:r>
              <a:rPr lang="en-US" sz="2000" dirty="0" smtClean="0"/>
              <a:t>The only click in query/shows</a:t>
            </a:r>
          </a:p>
          <a:p>
            <a:pPr lvl="1"/>
            <a:r>
              <a:rPr lang="en-US" sz="2000" dirty="0" err="1" smtClean="0"/>
              <a:t>Url</a:t>
            </a:r>
            <a:r>
              <a:rPr lang="en-US" sz="2000" dirty="0" smtClean="0"/>
              <a:t> dwell/total dwell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68367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47169"/>
          </a:xfrm>
        </p:spPr>
        <p:txBody>
          <a:bodyPr/>
          <a:lstStyle/>
          <a:p>
            <a:r>
              <a:rPr lang="en-US" dirty="0" smtClean="0"/>
              <a:t>Features: session-bias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36662"/>
            <a:ext cx="8229600" cy="408950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Url</a:t>
            </a:r>
            <a:r>
              <a:rPr lang="en-US" sz="2800" dirty="0" smtClean="0"/>
              <a:t> features </a:t>
            </a:r>
            <a:r>
              <a:rPr lang="en-US" sz="2800" b="1" dirty="0" smtClean="0"/>
              <a:t>normalization</a:t>
            </a:r>
            <a:endParaRPr lang="ru-RU" sz="2800" b="1" dirty="0"/>
          </a:p>
          <a:p>
            <a:pPr lvl="1"/>
            <a:r>
              <a:rPr lang="en-US" sz="2000" dirty="0" smtClean="0"/>
              <a:t>&gt;</a:t>
            </a:r>
            <a:r>
              <a:rPr lang="en-US" sz="2000" dirty="0"/>
              <a:t>average </a:t>
            </a:r>
            <a:r>
              <a:rPr lang="en-US" sz="2000" dirty="0" smtClean="0"/>
              <a:t>session dwell time</a:t>
            </a:r>
          </a:p>
          <a:p>
            <a:pPr lvl="1"/>
            <a:endParaRPr lang="ru-RU" sz="2000" dirty="0" smtClean="0"/>
          </a:p>
          <a:p>
            <a:pPr lvl="1"/>
            <a:r>
              <a:rPr lang="en-US" sz="2000" dirty="0" smtClean="0"/>
              <a:t>#clicks in session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#</a:t>
            </a:r>
            <a:r>
              <a:rPr lang="en-US" sz="2000" dirty="0"/>
              <a:t>l</a:t>
            </a:r>
            <a:r>
              <a:rPr lang="en-US" sz="2000" dirty="0" smtClean="0"/>
              <a:t>ongest clicks in session/clicks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/>
              <a:t>d</a:t>
            </a:r>
            <a:r>
              <a:rPr lang="en-US" sz="2000" dirty="0" smtClean="0"/>
              <a:t>well/session duration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2800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61588"/>
          </a:xfrm>
        </p:spPr>
        <p:txBody>
          <a:bodyPr/>
          <a:lstStyle/>
          <a:p>
            <a:r>
              <a:rPr lang="en-US" dirty="0" smtClean="0"/>
              <a:t>Features: </a:t>
            </a:r>
            <a:r>
              <a:rPr lang="en-US" dirty="0" err="1" smtClean="0"/>
              <a:t>sparsity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50614"/>
            <a:ext cx="8229600" cy="4375549"/>
          </a:xfrm>
        </p:spPr>
        <p:txBody>
          <a:bodyPr/>
          <a:lstStyle/>
          <a:p>
            <a:r>
              <a:rPr lang="en-US" sz="2800" b="1" dirty="0" smtClean="0"/>
              <a:t>Pseudo-counts </a:t>
            </a:r>
            <a:r>
              <a:rPr lang="en-US" sz="2800" dirty="0" smtClean="0"/>
              <a:t>for </a:t>
            </a:r>
            <a:r>
              <a:rPr lang="en-US" sz="2800" dirty="0" err="1" smtClean="0"/>
              <a:t>sparsity</a:t>
            </a:r>
            <a:endParaRPr lang="en-US" sz="2800" dirty="0" smtClean="0"/>
          </a:p>
          <a:p>
            <a:r>
              <a:rPr lang="en-US" sz="2800" dirty="0" smtClean="0"/>
              <a:t>Prior information: </a:t>
            </a:r>
            <a:r>
              <a:rPr lang="en-US" sz="2800" b="1" dirty="0" smtClean="0"/>
              <a:t>original ranking </a:t>
            </a:r>
            <a:r>
              <a:rPr lang="en-US" sz="2800" dirty="0" smtClean="0"/>
              <a:t>(average show position; shows on </a:t>
            </a:r>
            <a:r>
              <a:rPr lang="en-US" sz="2800" dirty="0" err="1" smtClean="0"/>
              <a:t>i-th</a:t>
            </a:r>
            <a:r>
              <a:rPr lang="en-US" sz="2800" dirty="0" smtClean="0"/>
              <a:t> </a:t>
            </a:r>
            <a:r>
              <a:rPr lang="en-US" sz="2800" dirty="0" err="1" smtClean="0"/>
              <a:t>pos</a:t>
            </a:r>
            <a:r>
              <a:rPr lang="en-US" sz="2800" dirty="0" smtClean="0"/>
              <a:t> / shows)</a:t>
            </a:r>
          </a:p>
          <a:p>
            <a:r>
              <a:rPr lang="en-US" sz="2800" b="1" dirty="0" smtClean="0"/>
              <a:t>Back-offs </a:t>
            </a:r>
            <a:r>
              <a:rPr lang="en-US" sz="2800" dirty="0" smtClean="0"/>
              <a:t>(more data – less precise): </a:t>
            </a:r>
          </a:p>
          <a:p>
            <a:pPr lvl="1"/>
            <a:r>
              <a:rPr lang="en-US" sz="1800" dirty="0" err="1" smtClean="0"/>
              <a:t>url</a:t>
            </a:r>
            <a:r>
              <a:rPr lang="en-US" sz="1800" dirty="0" smtClean="0"/>
              <a:t>-query-region</a:t>
            </a:r>
          </a:p>
          <a:p>
            <a:pPr lvl="1"/>
            <a:r>
              <a:rPr lang="en-US" sz="1800" dirty="0" err="1" smtClean="0"/>
              <a:t>url</a:t>
            </a:r>
            <a:r>
              <a:rPr lang="en-US" sz="1800" dirty="0" smtClean="0"/>
              <a:t>-query</a:t>
            </a:r>
          </a:p>
          <a:p>
            <a:pPr lvl="1"/>
            <a:r>
              <a:rPr lang="en-US" sz="1800" dirty="0" err="1" smtClean="0"/>
              <a:t>url</a:t>
            </a:r>
            <a:r>
              <a:rPr lang="en-US" sz="1800" dirty="0" smtClean="0"/>
              <a:t>-region</a:t>
            </a:r>
          </a:p>
          <a:p>
            <a:pPr lvl="1"/>
            <a:r>
              <a:rPr lang="en-US" sz="1800" dirty="0" err="1" smtClean="0"/>
              <a:t>url</a:t>
            </a:r>
            <a:endParaRPr lang="en-US" sz="1800" dirty="0"/>
          </a:p>
          <a:p>
            <a:pPr lvl="1"/>
            <a:r>
              <a:rPr lang="en-US" sz="1800" dirty="0" smtClean="0"/>
              <a:t>query-region</a:t>
            </a:r>
          </a:p>
          <a:p>
            <a:pPr lvl="1"/>
            <a:r>
              <a:rPr lang="en-US" sz="1800" dirty="0" smtClean="0"/>
              <a:t>query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58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81495"/>
          </a:xfrm>
        </p:spPr>
        <p:txBody>
          <a:bodyPr/>
          <a:lstStyle/>
          <a:p>
            <a:r>
              <a:rPr lang="en-US" dirty="0" smtClean="0"/>
              <a:t>Parameter tuning</a:t>
            </a:r>
            <a:endParaRPr lang="ru-RU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l="-33126" r="-33126"/>
          <a:stretch>
            <a:fillRect/>
          </a:stretch>
        </p:blipFill>
        <p:spPr>
          <a:xfrm>
            <a:off x="2254697" y="1789676"/>
            <a:ext cx="7885074" cy="4336487"/>
          </a:xfrm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1750614"/>
            <a:ext cx="8229600" cy="437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Later experiments:</a:t>
            </a:r>
          </a:p>
          <a:p>
            <a:pPr marL="0" indent="0">
              <a:buNone/>
            </a:pPr>
            <a:r>
              <a:rPr lang="en-US" sz="2800" dirty="0" smtClean="0"/>
              <a:t>5-fold CV</a:t>
            </a:r>
          </a:p>
          <a:p>
            <a:r>
              <a:rPr lang="en-US" sz="2800" dirty="0" smtClean="0"/>
              <a:t>Tree height h=3</a:t>
            </a:r>
          </a:p>
          <a:p>
            <a:r>
              <a:rPr lang="en-US" sz="2800" dirty="0" smtClean="0"/>
              <a:t>Iterations: ~250</a:t>
            </a:r>
          </a:p>
          <a:p>
            <a:r>
              <a:rPr lang="en-US" sz="2800" dirty="0" smtClean="0"/>
              <a:t>Learning rate: 0.1</a:t>
            </a:r>
            <a:endParaRPr lang="en-US" sz="18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31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89960"/>
          </a:xfrm>
        </p:spPr>
        <p:txBody>
          <a:bodyPr/>
          <a:lstStyle/>
          <a:p>
            <a:r>
              <a:rPr lang="en-US" dirty="0" smtClean="0"/>
              <a:t>Results (5-fold CV)</a:t>
            </a:r>
            <a:endParaRPr lang="ru-RU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t="-33488" b="-33488"/>
          <a:stretch>
            <a:fillRect/>
          </a:stretch>
        </p:blipFill>
        <p:spPr>
          <a:xfrm>
            <a:off x="2196190" y="1189960"/>
            <a:ext cx="4267820" cy="2347137"/>
          </a:xfrm>
        </p:spPr>
      </p:pic>
      <p:sp>
        <p:nvSpPr>
          <p:cNvPr id="3" name="TextBox 2"/>
          <p:cNvSpPr txBox="1"/>
          <p:nvPr/>
        </p:nvSpPr>
        <p:spPr>
          <a:xfrm>
            <a:off x="766529" y="3169412"/>
            <a:ext cx="7825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Baselines: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Original ranking (average show position): 0.6126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Ctr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0.6212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Models: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AUC-Rank: 0.6337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AUC-Rank + Regression: 0.6495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Gradient Boosted Regression Trees: 0.6574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196190" y="2746060"/>
            <a:ext cx="4267820" cy="251723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196190" y="2509434"/>
            <a:ext cx="4267820" cy="251723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196190" y="2257711"/>
            <a:ext cx="4267820" cy="251723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196190" y="2131849"/>
            <a:ext cx="4267820" cy="251723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196190" y="1868685"/>
            <a:ext cx="4267820" cy="251723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28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Prediction Challenge</a:t>
            </a:r>
            <a:endParaRPr lang="ru-RU" dirty="0"/>
          </a:p>
        </p:txBody>
      </p:sp>
      <p:pic>
        <p:nvPicPr>
          <p:cNvPr id="5" name="Изображение 4" descr="Screen shot 2012-02-08 at 22.22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17" y="1600199"/>
            <a:ext cx="6503009" cy="4658243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1482617" y="3890252"/>
            <a:ext cx="6503009" cy="2173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Изображение 6" descr="Screen shot 2012-02-08 at 22.27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24" y="1600198"/>
            <a:ext cx="6757802" cy="4952857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1227824" y="6075659"/>
            <a:ext cx="6757802" cy="1827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584" y="0"/>
            <a:ext cx="1038416" cy="103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8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89960"/>
          </a:xfrm>
        </p:spPr>
        <p:txBody>
          <a:bodyPr/>
          <a:lstStyle/>
          <a:p>
            <a:r>
              <a:rPr lang="en-US" dirty="0" smtClean="0"/>
              <a:t>Results (5-fold CV)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30" y="4055872"/>
            <a:ext cx="3653620" cy="1590692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177" y="4055872"/>
            <a:ext cx="3896775" cy="1590692"/>
          </a:xfrm>
          <a:prstGeom prst="rect">
            <a:avLst/>
          </a:prstGeom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and perception-bias features are the most important relevance signals</a:t>
            </a:r>
          </a:p>
          <a:p>
            <a:r>
              <a:rPr lang="en-US" dirty="0" smtClean="0"/>
              <a:t>Query-bias features don</a:t>
            </a:r>
            <a:r>
              <a:rPr lang="fr-FR" dirty="0" smtClean="0"/>
              <a:t>’</a:t>
            </a:r>
            <a:r>
              <a:rPr lang="en-US" dirty="0" smtClean="0"/>
              <a:t>t work well by itself but provide important information to other feature groups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05930" y="4508115"/>
            <a:ext cx="3653620" cy="41191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762584" y="5103095"/>
            <a:ext cx="3653620" cy="22883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05930" y="4900796"/>
            <a:ext cx="3653620" cy="22883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94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(5-fold CV)</a:t>
            </a:r>
            <a:endParaRPr lang="ru-RU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t="-22623" b="-22623"/>
          <a:stretch>
            <a:fillRect/>
          </a:stretch>
        </p:blipFill>
        <p:spPr>
          <a:xfrm>
            <a:off x="4085598" y="3649820"/>
            <a:ext cx="4601202" cy="2530484"/>
          </a:xfr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288" y="1889428"/>
            <a:ext cx="4538512" cy="1760392"/>
          </a:xfrm>
          <a:prstGeom prst="rect">
            <a:avLst/>
          </a:prstGeom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457200" y="1600200"/>
            <a:ext cx="36910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000" dirty="0"/>
              <a:t>q</a:t>
            </a:r>
            <a:r>
              <a:rPr lang="en-US" sz="2000" dirty="0" smtClean="0"/>
              <a:t>uery-</a:t>
            </a:r>
            <a:r>
              <a:rPr lang="en-US" sz="2000" dirty="0" err="1" smtClean="0"/>
              <a:t>url</a:t>
            </a:r>
            <a:r>
              <a:rPr lang="en-US" sz="2000" dirty="0" smtClean="0"/>
              <a:t> level features are the best trade-off between precision and </a:t>
            </a:r>
            <a:r>
              <a:rPr lang="en-US" sz="2000" dirty="0" err="1" smtClean="0"/>
              <a:t>sparsity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/>
              <a:t>r</a:t>
            </a:r>
            <a:r>
              <a:rPr lang="en-US" sz="2000" dirty="0" smtClean="0"/>
              <a:t>egion-</a:t>
            </a:r>
            <a:r>
              <a:rPr lang="en-US" sz="2000" dirty="0" err="1" smtClean="0"/>
              <a:t>url</a:t>
            </a:r>
            <a:r>
              <a:rPr lang="en-US" sz="2000" dirty="0" smtClean="0"/>
              <a:t> features have both problems: sparse and not precise</a:t>
            </a:r>
          </a:p>
          <a:p>
            <a:endParaRPr lang="ru-RU" sz="20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9550" y="2406458"/>
            <a:ext cx="4427250" cy="22883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148288" y="5236267"/>
            <a:ext cx="4538512" cy="22883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259550" y="3073744"/>
            <a:ext cx="4427250" cy="22883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48288" y="4599174"/>
            <a:ext cx="4538512" cy="228839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52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7" grpId="2" animBg="1"/>
      <p:bldP spid="8" grpId="1" animBg="1"/>
      <p:bldP spid="8" grpId="2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15821"/>
          </a:xfrm>
        </p:spPr>
        <p:txBody>
          <a:bodyPr/>
          <a:lstStyle/>
          <a:p>
            <a:r>
              <a:rPr lang="en-US" dirty="0" smtClean="0"/>
              <a:t>Feature importance</a:t>
            </a:r>
            <a:endParaRPr lang="ru-RU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l="-20916" r="-20916"/>
          <a:stretch>
            <a:fillRect/>
          </a:stretch>
        </p:blipFill>
        <p:spPr/>
      </p:pic>
      <p:sp>
        <p:nvSpPr>
          <p:cNvPr id="5" name="Скругленный прямоугольник 4"/>
          <p:cNvSpPr/>
          <p:nvPr/>
        </p:nvSpPr>
        <p:spPr>
          <a:xfrm>
            <a:off x="1651064" y="1819264"/>
            <a:ext cx="5671000" cy="663631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651064" y="2627508"/>
            <a:ext cx="5671000" cy="33595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651064" y="4496196"/>
            <a:ext cx="5671000" cy="206433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555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78518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Sparsity</a:t>
            </a:r>
            <a:r>
              <a:rPr lang="en-US" dirty="0"/>
              <a:t>: Back-off strategy to address data </a:t>
            </a:r>
            <a:r>
              <a:rPr lang="en-US" dirty="0" err="1"/>
              <a:t>sparsity</a:t>
            </a:r>
            <a:r>
              <a:rPr lang="en-US"/>
              <a:t> = +3.1% </a:t>
            </a:r>
            <a:r>
              <a:rPr lang="en-US"/>
              <a:t>AUC </a:t>
            </a:r>
            <a:r>
              <a:rPr lang="en-US" smtClean="0"/>
              <a:t>improvement</a:t>
            </a:r>
            <a:endParaRPr lang="en-US" u="sng" smtClean="0"/>
          </a:p>
          <a:p>
            <a:r>
              <a:rPr lang="en-US" u="sng" dirty="0" smtClean="0"/>
              <a:t>Perception</a:t>
            </a:r>
            <a:r>
              <a:rPr lang="en-US" u="sng" dirty="0" smtClean="0"/>
              <a:t>-bias</a:t>
            </a:r>
            <a:r>
              <a:rPr lang="en-US" dirty="0" smtClean="0"/>
              <a:t>: dwell-time is the most important relevance signal (who would’ve guessed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)</a:t>
            </a:r>
          </a:p>
          <a:p>
            <a:r>
              <a:rPr lang="en-US" u="sng" dirty="0" smtClean="0"/>
              <a:t>Session-bias</a:t>
            </a:r>
            <a:r>
              <a:rPr lang="en-US" dirty="0" smtClean="0"/>
              <a:t>: session-level normalization helps to improve relevance prediction </a:t>
            </a:r>
            <a:r>
              <a:rPr lang="en-US" dirty="0" smtClean="0"/>
              <a:t>quality</a:t>
            </a:r>
          </a:p>
          <a:p>
            <a:r>
              <a:rPr lang="en-US" u="sng" dirty="0" smtClean="0"/>
              <a:t>Query</a:t>
            </a:r>
            <a:r>
              <a:rPr lang="en-US" u="sng" dirty="0"/>
              <a:t>-bias</a:t>
            </a:r>
            <a:r>
              <a:rPr lang="en-US" dirty="0"/>
              <a:t>: query-level information gives an important additional information that helps predict </a:t>
            </a:r>
            <a:r>
              <a:rPr lang="en-US" dirty="0" smtClean="0"/>
              <a:t>relevance</a:t>
            </a:r>
            <a:endParaRPr lang="en-US" dirty="0" smtClean="0"/>
          </a:p>
          <a:p>
            <a:r>
              <a:rPr lang="en-US" u="sng" dirty="0"/>
              <a:t>Position-bias</a:t>
            </a:r>
            <a:r>
              <a:rPr lang="en-US" dirty="0"/>
              <a:t> features are useful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0748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2726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Thanks to the organizers for such an interesting challenge &amp; open dataset!</a:t>
            </a:r>
          </a:p>
          <a:p>
            <a:endParaRPr lang="en-US" sz="3600" dirty="0"/>
          </a:p>
          <a:p>
            <a:r>
              <a:rPr lang="en-US" sz="3600" dirty="0" smtClean="0"/>
              <a:t>Thank you for listening!</a:t>
            </a:r>
          </a:p>
          <a:p>
            <a:endParaRPr lang="en-US" sz="3600" dirty="0"/>
          </a:p>
          <a:p>
            <a:r>
              <a:rPr lang="en-US" sz="3600" i="1" dirty="0" smtClean="0"/>
              <a:t>P.S. Do not </a:t>
            </a:r>
            <a:r>
              <a:rPr lang="en-US" sz="3600" i="1" dirty="0" err="1" smtClean="0"/>
              <a:t>overfit</a:t>
            </a:r>
            <a:r>
              <a:rPr lang="en-US" sz="3600" i="1" dirty="0" smtClean="0"/>
              <a:t> </a:t>
            </a:r>
            <a:r>
              <a:rPr lang="en-US" sz="3600" i="1" dirty="0" smtClean="0">
                <a:sym typeface="Wingdings"/>
              </a:rPr>
              <a:t></a:t>
            </a:r>
            <a:endParaRPr lang="en-US" sz="3600" i="1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491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4098"/>
          </a:xfrm>
        </p:spPr>
        <p:txBody>
          <a:bodyPr/>
          <a:lstStyle/>
          <a:p>
            <a:r>
              <a:rPr lang="en-US" dirty="0" smtClean="0"/>
              <a:t>Web Search Click Data</a:t>
            </a:r>
            <a:endParaRPr lang="ru-RU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56617"/>
          <a:stretch/>
        </p:blipFill>
        <p:spPr>
          <a:xfrm>
            <a:off x="457200" y="1600200"/>
            <a:ext cx="8145463" cy="4525963"/>
          </a:xfrm>
        </p:spPr>
      </p:pic>
      <p:sp>
        <p:nvSpPr>
          <p:cNvPr id="5" name="Скругленный прямоугольник 4"/>
          <p:cNvSpPr/>
          <p:nvPr/>
        </p:nvSpPr>
        <p:spPr>
          <a:xfrm>
            <a:off x="1590261" y="4576767"/>
            <a:ext cx="3798320" cy="51488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590260" y="3596417"/>
            <a:ext cx="3798321" cy="51488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Выгнутая влево стрелка 5"/>
          <p:cNvSpPr/>
          <p:nvPr/>
        </p:nvSpPr>
        <p:spPr>
          <a:xfrm rot="10800000">
            <a:off x="6525730" y="3598163"/>
            <a:ext cx="880937" cy="124187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697481" y="2849038"/>
            <a:ext cx="263137" cy="2402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5697481" y="3733721"/>
            <a:ext cx="366104" cy="2402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5697481" y="4217936"/>
            <a:ext cx="171611" cy="2402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5712592" y="4719902"/>
            <a:ext cx="511163" cy="2402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5697481" y="5261328"/>
            <a:ext cx="171611" cy="2402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1590260" y="2673277"/>
            <a:ext cx="3798321" cy="782182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Выгнутая влево стрелка 40"/>
          <p:cNvSpPr/>
          <p:nvPr/>
        </p:nvSpPr>
        <p:spPr>
          <a:xfrm rot="10800000">
            <a:off x="6530245" y="2673277"/>
            <a:ext cx="880937" cy="2166765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04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28" grpId="1" animBg="1"/>
      <p:bldP spid="6" grpId="0" animBg="1"/>
      <p:bldP spid="6" grpId="1" animBg="1"/>
      <p:bldP spid="9" grpId="0" animBg="1"/>
      <p:bldP spid="30" grpId="0" animBg="1"/>
      <p:bldP spid="33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prediction problems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Position-bias</a:t>
            </a:r>
          </a:p>
          <a:p>
            <a:r>
              <a:rPr lang="en-US" sz="3200" dirty="0" smtClean="0"/>
              <a:t>Perception-bias</a:t>
            </a:r>
          </a:p>
          <a:p>
            <a:r>
              <a:rPr lang="en-US" sz="3200" dirty="0" smtClean="0"/>
              <a:t>Query-bias</a:t>
            </a:r>
          </a:p>
          <a:p>
            <a:r>
              <a:rPr lang="en-US" sz="3200" dirty="0" smtClean="0"/>
              <a:t>Session-bias</a:t>
            </a:r>
          </a:p>
          <a:p>
            <a:r>
              <a:rPr lang="en-US" sz="3200" dirty="0" err="1" smtClean="0"/>
              <a:t>Sparsity</a:t>
            </a:r>
            <a:endParaRPr lang="ru-RU" sz="3200" dirty="0"/>
          </a:p>
        </p:txBody>
      </p:sp>
      <p:pic>
        <p:nvPicPr>
          <p:cNvPr id="6" name="Содержимое 3"/>
          <p:cNvPicPr>
            <a:picLocks noChangeAspect="1"/>
          </p:cNvPicPr>
          <p:nvPr/>
        </p:nvPicPr>
        <p:blipFill rotWithShape="1">
          <a:blip r:embed="rId2"/>
          <a:srcRect r="-56617"/>
          <a:stretch/>
        </p:blipFill>
        <p:spPr>
          <a:xfrm>
            <a:off x="4411280" y="1600200"/>
            <a:ext cx="7131649" cy="39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6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prediction problems: position-bias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4811" y="1830707"/>
            <a:ext cx="8229600" cy="4295456"/>
          </a:xfrm>
        </p:spPr>
        <p:txBody>
          <a:bodyPr>
            <a:normAutofit/>
          </a:bodyPr>
          <a:lstStyle/>
          <a:p>
            <a:r>
              <a:rPr lang="en-US" dirty="0" smtClean="0"/>
              <a:t>CTR is a good indicator of document relevance</a:t>
            </a:r>
          </a:p>
          <a:p>
            <a:r>
              <a:rPr lang="en-US" dirty="0" smtClean="0"/>
              <a:t>search results are not independent</a:t>
            </a:r>
          </a:p>
          <a:p>
            <a:r>
              <a:rPr lang="en-US" dirty="0" smtClean="0"/>
              <a:t>different positions – different attention</a:t>
            </a:r>
            <a:r>
              <a:rPr lang="en-US" dirty="0"/>
              <a:t>					</a:t>
            </a:r>
            <a:r>
              <a:rPr lang="en-US" dirty="0" smtClean="0"/>
              <a:t>				</a:t>
            </a:r>
            <a:r>
              <a:rPr lang="en-US" sz="1600" dirty="0" smtClean="0"/>
              <a:t>[</a:t>
            </a:r>
            <a:r>
              <a:rPr lang="en-US" sz="1600" dirty="0"/>
              <a:t>Joachims+07]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687388" y="3172941"/>
            <a:ext cx="3657600" cy="2720975"/>
            <a:chOff x="685800" y="1295401"/>
            <a:chExt cx="3657600" cy="2721707"/>
          </a:xfrm>
        </p:grpSpPr>
        <p:grpSp>
          <p:nvGrpSpPr>
            <p:cNvPr id="6" name="Group 77"/>
            <p:cNvGrpSpPr>
              <a:grpSpLocks/>
            </p:cNvGrpSpPr>
            <p:nvPr/>
          </p:nvGrpSpPr>
          <p:grpSpPr bwMode="auto">
            <a:xfrm>
              <a:off x="685800" y="1752600"/>
              <a:ext cx="3657600" cy="2264508"/>
              <a:chOff x="685800" y="1752600"/>
              <a:chExt cx="3657600" cy="2264508"/>
            </a:xfrm>
          </p:grpSpPr>
          <p:pic>
            <p:nvPicPr>
              <p:cNvPr id="8" name="Picture 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5601" y="1871785"/>
                <a:ext cx="3261727" cy="18188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11"/>
              <p:cNvSpPr txBox="1">
                <a:spLocks noChangeArrowheads="1"/>
              </p:cNvSpPr>
              <p:nvPr/>
            </p:nvSpPr>
            <p:spPr bwMode="auto">
              <a:xfrm>
                <a:off x="1754945" y="3659554"/>
                <a:ext cx="1913206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rbel" charset="0"/>
                    <a:ea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rbel" charset="0"/>
                    <a:ea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rbel" charset="0"/>
                    <a:ea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rbel" charset="0"/>
                    <a:ea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rbel" charset="0"/>
                    <a:ea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rbel" charset="0"/>
                    <a:ea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rbel" charset="0"/>
                    <a:ea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rbel" charset="0"/>
                    <a:ea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rbel" charset="0"/>
                    <a:ea typeface="Arial" charset="0"/>
                  </a:defRPr>
                </a:lvl9pPr>
              </a:lstStyle>
              <a:p>
                <a:r>
                  <a:rPr lang="en-US" sz="1500" b="1">
                    <a:latin typeface="Calibri" charset="0"/>
                  </a:rPr>
                  <a:t>Normal Position</a:t>
                </a:r>
              </a:p>
            </p:txBody>
          </p:sp>
          <p:sp>
            <p:nvSpPr>
              <p:cNvPr id="10" name="Rectangle 13"/>
              <p:cNvSpPr/>
              <p:nvPr/>
            </p:nvSpPr>
            <p:spPr>
              <a:xfrm>
                <a:off x="685800" y="1752724"/>
                <a:ext cx="3657600" cy="226438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>
                  <a:solidFill>
                    <a:srgbClr val="FFFFFF"/>
                  </a:solidFill>
                  <a:latin typeface="Corbel" charset="0"/>
                  <a:ea typeface="Arial" charset="0"/>
                </a:endParaRPr>
              </a:p>
            </p:txBody>
          </p:sp>
          <p:grpSp>
            <p:nvGrpSpPr>
              <p:cNvPr id="11" name="Group 85"/>
              <p:cNvGrpSpPr>
                <a:grpSpLocks/>
              </p:cNvGrpSpPr>
              <p:nvPr/>
            </p:nvGrpSpPr>
            <p:grpSpPr bwMode="auto">
              <a:xfrm>
                <a:off x="1417320" y="2765669"/>
                <a:ext cx="2644726" cy="655515"/>
                <a:chOff x="1143000" y="1752600"/>
                <a:chExt cx="3581400" cy="838200"/>
              </a:xfrm>
            </p:grpSpPr>
            <p:cxnSp>
              <p:nvCxnSpPr>
                <p:cNvPr id="22" name="Straight Connector 17"/>
                <p:cNvCxnSpPr/>
                <p:nvPr/>
              </p:nvCxnSpPr>
              <p:spPr>
                <a:xfrm rot="16200000" flipH="1">
                  <a:off x="1029113" y="1867112"/>
                  <a:ext cx="609139" cy="38050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19"/>
                <p:cNvCxnSpPr/>
                <p:nvPr/>
              </p:nvCxnSpPr>
              <p:spPr>
                <a:xfrm>
                  <a:off x="1523934" y="2361934"/>
                  <a:ext cx="380505" cy="7715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0"/>
                <p:cNvCxnSpPr/>
                <p:nvPr/>
              </p:nvCxnSpPr>
              <p:spPr>
                <a:xfrm>
                  <a:off x="1904438" y="2439091"/>
                  <a:ext cx="382654" cy="7512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1"/>
                <p:cNvCxnSpPr/>
                <p:nvPr/>
              </p:nvCxnSpPr>
              <p:spPr>
                <a:xfrm>
                  <a:off x="3505994" y="2591377"/>
                  <a:ext cx="380505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2"/>
                <p:cNvCxnSpPr/>
                <p:nvPr/>
              </p:nvCxnSpPr>
              <p:spPr>
                <a:xfrm flipV="1">
                  <a:off x="2742837" y="2524371"/>
                  <a:ext cx="382654" cy="1015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3"/>
                <p:cNvCxnSpPr/>
                <p:nvPr/>
              </p:nvCxnSpPr>
              <p:spPr>
                <a:xfrm>
                  <a:off x="3125491" y="2514219"/>
                  <a:ext cx="380503" cy="7715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4"/>
                <p:cNvCxnSpPr/>
                <p:nvPr/>
              </p:nvCxnSpPr>
              <p:spPr>
                <a:xfrm>
                  <a:off x="2287092" y="2514219"/>
                  <a:ext cx="455745" cy="2030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5"/>
                <p:cNvCxnSpPr/>
                <p:nvPr/>
              </p:nvCxnSpPr>
              <p:spPr>
                <a:xfrm>
                  <a:off x="3886498" y="2591377"/>
                  <a:ext cx="380503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54"/>
                <p:cNvCxnSpPr/>
                <p:nvPr/>
              </p:nvCxnSpPr>
              <p:spPr>
                <a:xfrm>
                  <a:off x="4267002" y="2591377"/>
                  <a:ext cx="457895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52"/>
              <p:cNvGrpSpPr>
                <a:grpSpLocks/>
              </p:cNvGrpSpPr>
              <p:nvPr/>
            </p:nvGrpSpPr>
            <p:grpSpPr bwMode="auto">
              <a:xfrm>
                <a:off x="1271016" y="2194560"/>
                <a:ext cx="2624328" cy="987552"/>
                <a:chOff x="1271016" y="2194560"/>
                <a:chExt cx="2624328" cy="987552"/>
              </a:xfrm>
            </p:grpSpPr>
            <p:cxnSp>
              <p:nvCxnSpPr>
                <p:cNvPr id="13" name="Straight Connector 34"/>
                <p:cNvCxnSpPr/>
                <p:nvPr/>
              </p:nvCxnSpPr>
              <p:spPr bwMode="auto">
                <a:xfrm>
                  <a:off x="1271588" y="2194168"/>
                  <a:ext cx="274637" cy="155617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37"/>
                <p:cNvCxnSpPr/>
                <p:nvPr/>
              </p:nvCxnSpPr>
              <p:spPr bwMode="auto">
                <a:xfrm>
                  <a:off x="1546225" y="2349785"/>
                  <a:ext cx="304800" cy="19214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44"/>
                <p:cNvCxnSpPr/>
                <p:nvPr/>
              </p:nvCxnSpPr>
              <p:spPr bwMode="auto">
                <a:xfrm>
                  <a:off x="1847850" y="2541925"/>
                  <a:ext cx="292100" cy="265183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45"/>
                <p:cNvCxnSpPr/>
                <p:nvPr/>
              </p:nvCxnSpPr>
              <p:spPr bwMode="auto">
                <a:xfrm>
                  <a:off x="2139950" y="2807108"/>
                  <a:ext cx="292100" cy="82572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46"/>
                <p:cNvCxnSpPr/>
                <p:nvPr/>
              </p:nvCxnSpPr>
              <p:spPr bwMode="auto">
                <a:xfrm>
                  <a:off x="2432050" y="2889680"/>
                  <a:ext cx="293688" cy="146089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47"/>
                <p:cNvCxnSpPr/>
                <p:nvPr/>
              </p:nvCxnSpPr>
              <p:spPr bwMode="auto">
                <a:xfrm>
                  <a:off x="2725738" y="3035770"/>
                  <a:ext cx="292100" cy="119095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48"/>
                <p:cNvCxnSpPr/>
                <p:nvPr/>
              </p:nvCxnSpPr>
              <p:spPr bwMode="auto">
                <a:xfrm>
                  <a:off x="3017838" y="3154865"/>
                  <a:ext cx="292100" cy="26994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49"/>
                <p:cNvCxnSpPr/>
                <p:nvPr/>
              </p:nvCxnSpPr>
              <p:spPr bwMode="auto">
                <a:xfrm flipV="1">
                  <a:off x="3309938" y="3135810"/>
                  <a:ext cx="293687" cy="46049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51"/>
                <p:cNvCxnSpPr/>
                <p:nvPr/>
              </p:nvCxnSpPr>
              <p:spPr bwMode="auto">
                <a:xfrm>
                  <a:off x="3603625" y="3135810"/>
                  <a:ext cx="292100" cy="36522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75"/>
            <p:cNvSpPr txBox="1">
              <a:spLocks noChangeArrowheads="1"/>
            </p:cNvSpPr>
            <p:nvPr/>
          </p:nvSpPr>
          <p:spPr bwMode="auto">
            <a:xfrm rot="-5400000">
              <a:off x="-109220" y="2090421"/>
              <a:ext cx="191320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rbel" charset="0"/>
                  <a:ea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rbel" charset="0"/>
                  <a:ea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rbel" charset="0"/>
                  <a:ea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rbel" charset="0"/>
                  <a:ea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rbel" charset="0"/>
                  <a:ea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charset="0"/>
                  <a:ea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charset="0"/>
                  <a:ea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charset="0"/>
                  <a:ea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charset="0"/>
                  <a:ea typeface="Arial" charset="0"/>
                </a:defRPr>
              </a:lvl9pPr>
            </a:lstStyle>
            <a:p>
              <a:r>
                <a:rPr lang="en-US" sz="1500" b="1">
                  <a:latin typeface="Calibri" charset="0"/>
                </a:rPr>
                <a:t>Percentage</a:t>
              </a:r>
            </a:p>
          </p:txBody>
        </p:sp>
      </p:grpSp>
      <p:grpSp>
        <p:nvGrpSpPr>
          <p:cNvPr id="31" name="Group 80"/>
          <p:cNvGrpSpPr>
            <a:grpSpLocks/>
          </p:cNvGrpSpPr>
          <p:nvPr/>
        </p:nvGrpSpPr>
        <p:grpSpPr bwMode="auto">
          <a:xfrm>
            <a:off x="4931222" y="3167468"/>
            <a:ext cx="3657600" cy="2743200"/>
            <a:chOff x="685800" y="3657601"/>
            <a:chExt cx="3657600" cy="2743199"/>
          </a:xfrm>
        </p:grpSpPr>
        <p:grpSp>
          <p:nvGrpSpPr>
            <p:cNvPr id="32" name="Group 78"/>
            <p:cNvGrpSpPr>
              <a:grpSpLocks/>
            </p:cNvGrpSpPr>
            <p:nvPr/>
          </p:nvGrpSpPr>
          <p:grpSpPr bwMode="auto">
            <a:xfrm>
              <a:off x="685800" y="4136292"/>
              <a:ext cx="3657600" cy="2264508"/>
              <a:chOff x="685800" y="4136292"/>
              <a:chExt cx="3657600" cy="2264508"/>
            </a:xfrm>
          </p:grpSpPr>
          <p:pic>
            <p:nvPicPr>
              <p:cNvPr id="34" name="Picture 2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799" y="4195885"/>
                <a:ext cx="3264408" cy="1819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TextBox 12"/>
              <p:cNvSpPr txBox="1">
                <a:spLocks noChangeArrowheads="1"/>
              </p:cNvSpPr>
              <p:nvPr/>
            </p:nvSpPr>
            <p:spPr bwMode="auto">
              <a:xfrm>
                <a:off x="1642403" y="6043246"/>
                <a:ext cx="1913206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rbel" charset="0"/>
                    <a:ea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rbel" charset="0"/>
                    <a:ea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rbel" charset="0"/>
                    <a:ea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rbel" charset="0"/>
                    <a:ea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rbel" charset="0"/>
                    <a:ea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rbel" charset="0"/>
                    <a:ea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rbel" charset="0"/>
                    <a:ea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rbel" charset="0"/>
                    <a:ea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rbel" charset="0"/>
                    <a:ea typeface="Arial" charset="0"/>
                  </a:defRPr>
                </a:lvl9pPr>
              </a:lstStyle>
              <a:p>
                <a:r>
                  <a:rPr lang="en-US" sz="1500" b="1">
                    <a:solidFill>
                      <a:srgbClr val="7030A0"/>
                    </a:solidFill>
                    <a:latin typeface="Calibri" charset="0"/>
                  </a:rPr>
                  <a:t>Reversed Impression</a:t>
                </a:r>
              </a:p>
            </p:txBody>
          </p:sp>
          <p:sp>
            <p:nvSpPr>
              <p:cNvPr id="36" name="Rectangle 15"/>
              <p:cNvSpPr/>
              <p:nvPr/>
            </p:nvSpPr>
            <p:spPr>
              <a:xfrm>
                <a:off x="685800" y="4137026"/>
                <a:ext cx="3657600" cy="22637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ru-RU">
                  <a:solidFill>
                    <a:srgbClr val="FFFFFF"/>
                  </a:solidFill>
                  <a:latin typeface="Corbel" charset="0"/>
                  <a:ea typeface="Arial" charset="0"/>
                </a:endParaRPr>
              </a:p>
            </p:txBody>
          </p:sp>
          <p:grpSp>
            <p:nvGrpSpPr>
              <p:cNvPr id="37" name="Group 86"/>
              <p:cNvGrpSpPr>
                <a:grpSpLocks/>
              </p:cNvGrpSpPr>
              <p:nvPr/>
            </p:nvGrpSpPr>
            <p:grpSpPr bwMode="auto">
              <a:xfrm>
                <a:off x="1417320" y="5506915"/>
                <a:ext cx="2644726" cy="238369"/>
                <a:chOff x="1143000" y="5257800"/>
                <a:chExt cx="3581400" cy="304800"/>
              </a:xfrm>
            </p:grpSpPr>
            <p:cxnSp>
              <p:nvCxnSpPr>
                <p:cNvPr id="47" name="Straight Connector 62"/>
                <p:cNvCxnSpPr/>
                <p:nvPr/>
              </p:nvCxnSpPr>
              <p:spPr>
                <a:xfrm flipV="1">
                  <a:off x="1143431" y="5268106"/>
                  <a:ext cx="380503" cy="669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63"/>
                <p:cNvCxnSpPr/>
                <p:nvPr/>
              </p:nvCxnSpPr>
              <p:spPr>
                <a:xfrm>
                  <a:off x="1523934" y="5257957"/>
                  <a:ext cx="380505" cy="15224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64"/>
                <p:cNvCxnSpPr/>
                <p:nvPr/>
              </p:nvCxnSpPr>
              <p:spPr>
                <a:xfrm>
                  <a:off x="1904438" y="5410201"/>
                  <a:ext cx="457894" cy="7713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65"/>
                <p:cNvCxnSpPr/>
                <p:nvPr/>
              </p:nvCxnSpPr>
              <p:spPr>
                <a:xfrm flipV="1">
                  <a:off x="3505994" y="5487338"/>
                  <a:ext cx="380505" cy="7510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66"/>
                <p:cNvCxnSpPr/>
                <p:nvPr/>
              </p:nvCxnSpPr>
              <p:spPr>
                <a:xfrm>
                  <a:off x="2742837" y="5487338"/>
                  <a:ext cx="382654" cy="812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67"/>
                <p:cNvCxnSpPr/>
                <p:nvPr/>
              </p:nvCxnSpPr>
              <p:spPr>
                <a:xfrm>
                  <a:off x="3125491" y="5487338"/>
                  <a:ext cx="380503" cy="7510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68"/>
                <p:cNvCxnSpPr/>
                <p:nvPr/>
              </p:nvCxnSpPr>
              <p:spPr>
                <a:xfrm>
                  <a:off x="2362332" y="5487338"/>
                  <a:ext cx="380505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69"/>
                <p:cNvCxnSpPr/>
                <p:nvPr/>
              </p:nvCxnSpPr>
              <p:spPr>
                <a:xfrm>
                  <a:off x="3886498" y="5487338"/>
                  <a:ext cx="380503" cy="5480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70"/>
                <p:cNvCxnSpPr/>
                <p:nvPr/>
              </p:nvCxnSpPr>
              <p:spPr>
                <a:xfrm flipV="1">
                  <a:off x="4267002" y="5487338"/>
                  <a:ext cx="457895" cy="5480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Connector 53"/>
              <p:cNvCxnSpPr/>
              <p:nvPr/>
            </p:nvCxnSpPr>
            <p:spPr bwMode="auto">
              <a:xfrm>
                <a:off x="1262063" y="4568826"/>
                <a:ext cx="274637" cy="111125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55"/>
              <p:cNvCxnSpPr/>
              <p:nvPr/>
            </p:nvCxnSpPr>
            <p:spPr bwMode="auto">
              <a:xfrm>
                <a:off x="1536700" y="4681539"/>
                <a:ext cx="304800" cy="220662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56"/>
              <p:cNvCxnSpPr/>
              <p:nvPr/>
            </p:nvCxnSpPr>
            <p:spPr bwMode="auto">
              <a:xfrm>
                <a:off x="1838325" y="4902201"/>
                <a:ext cx="292100" cy="80963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57"/>
              <p:cNvCxnSpPr/>
              <p:nvPr/>
            </p:nvCxnSpPr>
            <p:spPr bwMode="auto">
              <a:xfrm>
                <a:off x="2130425" y="4983164"/>
                <a:ext cx="292100" cy="8255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58"/>
              <p:cNvCxnSpPr/>
              <p:nvPr/>
            </p:nvCxnSpPr>
            <p:spPr bwMode="auto">
              <a:xfrm>
                <a:off x="2422525" y="5065714"/>
                <a:ext cx="293688" cy="220662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59"/>
              <p:cNvCxnSpPr/>
              <p:nvPr/>
            </p:nvCxnSpPr>
            <p:spPr bwMode="auto">
              <a:xfrm>
                <a:off x="2716213" y="5286375"/>
                <a:ext cx="292100" cy="36513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60"/>
              <p:cNvCxnSpPr/>
              <p:nvPr/>
            </p:nvCxnSpPr>
            <p:spPr bwMode="auto">
              <a:xfrm>
                <a:off x="3008313" y="5322888"/>
                <a:ext cx="292100" cy="6350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61"/>
              <p:cNvCxnSpPr/>
              <p:nvPr/>
            </p:nvCxnSpPr>
            <p:spPr bwMode="auto">
              <a:xfrm flipV="1">
                <a:off x="3300413" y="5359400"/>
                <a:ext cx="293687" cy="36513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71"/>
              <p:cNvCxnSpPr/>
              <p:nvPr/>
            </p:nvCxnSpPr>
            <p:spPr bwMode="auto">
              <a:xfrm>
                <a:off x="3602038" y="5359400"/>
                <a:ext cx="293687" cy="4445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76"/>
            <p:cNvSpPr txBox="1">
              <a:spLocks noChangeArrowheads="1"/>
            </p:cNvSpPr>
            <p:nvPr/>
          </p:nvSpPr>
          <p:spPr bwMode="auto">
            <a:xfrm rot="-5400000">
              <a:off x="-105117" y="4448519"/>
              <a:ext cx="190500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rbel" charset="0"/>
                  <a:ea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rbel" charset="0"/>
                  <a:ea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rbel" charset="0"/>
                  <a:ea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rbel" charset="0"/>
                  <a:ea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rbel" charset="0"/>
                  <a:ea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charset="0"/>
                  <a:ea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charset="0"/>
                  <a:ea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charset="0"/>
                  <a:ea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rbel" charset="0"/>
                  <a:ea typeface="Arial" charset="0"/>
                </a:defRPr>
              </a:lvl9pPr>
            </a:lstStyle>
            <a:p>
              <a:r>
                <a:rPr lang="en-US" sz="1500" b="1">
                  <a:latin typeface="Calibri" charset="0"/>
                </a:rPr>
                <a:t>Percentage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1828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prediction problems: perception-bias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16288"/>
            <a:ext cx="8229600" cy="4409875"/>
          </a:xfrm>
        </p:spPr>
        <p:txBody>
          <a:bodyPr/>
          <a:lstStyle/>
          <a:p>
            <a:r>
              <a:rPr lang="en-US" dirty="0" smtClean="0"/>
              <a:t>User decides to click or to skip based on snippets</a:t>
            </a:r>
          </a:p>
          <a:p>
            <a:r>
              <a:rPr lang="en-US" dirty="0" smtClean="0"/>
              <a:t>“Perceived” relevance may be inconsistent with “intrinsic” relevance</a:t>
            </a:r>
            <a:endParaRPr lang="ru-RU" dirty="0"/>
          </a:p>
        </p:txBody>
      </p:sp>
      <p:pic>
        <p:nvPicPr>
          <p:cNvPr id="4" name="Изображение 3" descr="Screen shot 2012-02-08 at 23.5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391715"/>
            <a:ext cx="5091551" cy="850239"/>
          </a:xfrm>
          <a:prstGeom prst="rect">
            <a:avLst/>
          </a:prstGeom>
        </p:spPr>
      </p:pic>
      <p:pic>
        <p:nvPicPr>
          <p:cNvPr id="6" name="Изображение 5" descr="Screen shot 2012-02-08 at 23.55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952737"/>
            <a:ext cx="5835200" cy="355488"/>
          </a:xfrm>
          <a:prstGeom prst="rect">
            <a:avLst/>
          </a:prstGeom>
        </p:spPr>
      </p:pic>
      <p:pic>
        <p:nvPicPr>
          <p:cNvPr id="10" name="Изображение 9" descr="Screen shot 2012-02-09 at 23.39.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721" y="4127536"/>
            <a:ext cx="5835198" cy="402723"/>
          </a:xfrm>
          <a:prstGeom prst="rect">
            <a:avLst/>
          </a:prstGeom>
        </p:spPr>
      </p:pic>
      <p:pic>
        <p:nvPicPr>
          <p:cNvPr id="11" name="Изображение 10" descr="Screen shot 2012-02-09 at 23.40.1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54" y="4611093"/>
            <a:ext cx="4800893" cy="181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65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prediction problems: query-bias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</a:t>
            </a:r>
            <a:r>
              <a:rPr lang="en-US" dirty="0" smtClean="0"/>
              <a:t>ueries are different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tr</a:t>
            </a:r>
            <a:r>
              <a:rPr lang="en-US" dirty="0" smtClean="0"/>
              <a:t> for </a:t>
            </a:r>
            <a:r>
              <a:rPr lang="en-US" b="1" dirty="0" smtClean="0"/>
              <a:t>difficult</a:t>
            </a:r>
            <a:r>
              <a:rPr lang="en-US" dirty="0" smtClean="0"/>
              <a:t> queries might not be trustworthy</a:t>
            </a:r>
          </a:p>
          <a:p>
            <a:pPr lvl="1"/>
            <a:r>
              <a:rPr lang="en-US" dirty="0" smtClean="0"/>
              <a:t>For </a:t>
            </a:r>
            <a:r>
              <a:rPr lang="en-US" b="1" dirty="0"/>
              <a:t>i</a:t>
            </a:r>
            <a:r>
              <a:rPr lang="en-US" b="1" dirty="0" smtClean="0"/>
              <a:t>nfrequent</a:t>
            </a:r>
            <a:r>
              <a:rPr lang="en-US" dirty="0" smtClean="0"/>
              <a:t> queries we might not have enough data</a:t>
            </a:r>
          </a:p>
          <a:p>
            <a:pPr lvl="1"/>
            <a:r>
              <a:rPr lang="en-US" b="1" dirty="0"/>
              <a:t>N</a:t>
            </a:r>
            <a:r>
              <a:rPr lang="en-US" b="1" dirty="0" smtClean="0"/>
              <a:t>avigational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b="1" dirty="0" smtClean="0"/>
              <a:t>informational</a:t>
            </a:r>
          </a:p>
          <a:p>
            <a:r>
              <a:rPr lang="en-US" dirty="0" smtClean="0"/>
              <a:t>Different queries – different time to get the answer</a:t>
            </a:r>
            <a:endParaRPr lang="en-US" dirty="0"/>
          </a:p>
          <a:p>
            <a:r>
              <a:rPr lang="en-US" dirty="0" smtClean="0"/>
              <a:t>Queries:</a:t>
            </a:r>
          </a:p>
          <a:p>
            <a:pPr lvl="1"/>
            <a:r>
              <a:rPr lang="en-US" dirty="0" smtClean="0"/>
              <a:t>P versus NP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to get rid of </a:t>
            </a:r>
            <a:r>
              <a:rPr lang="en-US" dirty="0" smtClean="0"/>
              <a:t>acne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 capital of Honduras</a:t>
            </a:r>
          </a:p>
          <a:p>
            <a:pPr lvl="1"/>
            <a:r>
              <a:rPr lang="en-US" dirty="0"/>
              <a:t>grand </a:t>
            </a:r>
            <a:r>
              <a:rPr lang="en-US" dirty="0" err="1"/>
              <a:t>hyatt</a:t>
            </a:r>
            <a:r>
              <a:rPr lang="en-US" dirty="0"/>
              <a:t> </a:t>
            </a:r>
            <a:r>
              <a:rPr lang="en-US" dirty="0" err="1"/>
              <a:t>seattle</a:t>
            </a:r>
            <a:r>
              <a:rPr lang="en-US" dirty="0"/>
              <a:t> zip code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Why </a:t>
            </a:r>
            <a:r>
              <a:rPr lang="en-US" dirty="0"/>
              <a:t>am I still </a:t>
            </a:r>
            <a:r>
              <a:rPr lang="en-US" dirty="0" smtClean="0"/>
              <a:t>single</a:t>
            </a:r>
          </a:p>
          <a:p>
            <a:pPr lvl="1"/>
            <a:r>
              <a:rPr lang="en-US" dirty="0"/>
              <a:t>why is hemp illegal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0510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prediction problems: session-bias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4939"/>
            <a:ext cx="8229600" cy="4341224"/>
          </a:xfrm>
        </p:spPr>
        <p:txBody>
          <a:bodyPr/>
          <a:lstStyle/>
          <a:p>
            <a:r>
              <a:rPr lang="en-US" dirty="0" smtClean="0"/>
              <a:t>Users are different</a:t>
            </a:r>
          </a:p>
          <a:p>
            <a:r>
              <a:rPr lang="en-US" dirty="0" smtClean="0"/>
              <a:t>Query ≠ Intent</a:t>
            </a:r>
          </a:p>
          <a:p>
            <a:r>
              <a:rPr lang="en-US" dirty="0" smtClean="0"/>
              <a:t>30s dwell time might not indicate relevance for </a:t>
            </a:r>
            <a:r>
              <a:rPr lang="en-US" dirty="0"/>
              <a:t>some types of users			</a:t>
            </a:r>
            <a:r>
              <a:rPr lang="en-US" dirty="0" smtClean="0"/>
              <a:t>    </a:t>
            </a:r>
            <a:r>
              <a:rPr lang="en-US" sz="1600" dirty="0" smtClean="0"/>
              <a:t>[</a:t>
            </a:r>
            <a:r>
              <a:rPr lang="en-US" sz="1600" dirty="0" err="1" smtClean="0"/>
              <a:t>Buscher</a:t>
            </a:r>
            <a:r>
              <a:rPr lang="en-US" sz="1600" dirty="0" smtClean="0"/>
              <a:t> et al. 2012]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05" y="3554885"/>
            <a:ext cx="5196948" cy="265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3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prediction problems: </a:t>
            </a:r>
            <a:r>
              <a:rPr lang="en-US" dirty="0" err="1" smtClean="0"/>
              <a:t>sparsity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4846"/>
            <a:ext cx="8229600" cy="4421317"/>
          </a:xfrm>
        </p:spPr>
        <p:txBody>
          <a:bodyPr/>
          <a:lstStyle/>
          <a:p>
            <a:r>
              <a:rPr lang="en-US" dirty="0" smtClean="0"/>
              <a:t>1 show – 1 clicks means relevant document?</a:t>
            </a:r>
          </a:p>
          <a:p>
            <a:endParaRPr lang="en-US" dirty="0" smtClean="0"/>
          </a:p>
          <a:p>
            <a:r>
              <a:rPr lang="en-US" dirty="0" smtClean="0"/>
              <a:t>What about 1 show – 0 clicks, non-relevant?</a:t>
            </a:r>
          </a:p>
          <a:p>
            <a:endParaRPr lang="en-US" dirty="0" smtClean="0"/>
          </a:p>
          <a:p>
            <a:r>
              <a:rPr lang="en-US" dirty="0" smtClean="0"/>
              <a:t>For tail queries (non-frequent doc-query-region) we might not have enough clicks/shows to make robust relevance prediction</a:t>
            </a:r>
          </a:p>
        </p:txBody>
      </p:sp>
    </p:spTree>
    <p:extLst>
      <p:ext uri="{BB962C8B-B14F-4D97-AF65-F5344CB8AC3E}">
        <p14:creationId xmlns:p14="http://schemas.microsoft.com/office/powerpoint/2010/main" val="149408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Исполнительная.thmx</Template>
  <TotalTime>2480</TotalTime>
  <Words>843</Words>
  <Application>Microsoft Macintosh PowerPoint</Application>
  <PresentationFormat>Экран (4:3)</PresentationFormat>
  <Paragraphs>161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Исполнительная</vt:lpstr>
      <vt:lpstr>Improving relevance prediction by addressing biases and sparsity in web search click data </vt:lpstr>
      <vt:lpstr>Relevance Prediction Challenge</vt:lpstr>
      <vt:lpstr>Web Search Click Data</vt:lpstr>
      <vt:lpstr>Relevance prediction problems</vt:lpstr>
      <vt:lpstr>Relevance prediction problems: position-bias</vt:lpstr>
      <vt:lpstr>Relevance prediction problems: perception-bias</vt:lpstr>
      <vt:lpstr>Relevance prediction problems: query-bias</vt:lpstr>
      <vt:lpstr>Relevance prediction problems: session-bias</vt:lpstr>
      <vt:lpstr>Relevance prediction problems: sparsity</vt:lpstr>
      <vt:lpstr>Click Models</vt:lpstr>
      <vt:lpstr>Our approach</vt:lpstr>
      <vt:lpstr>Dataset</vt:lpstr>
      <vt:lpstr>Features: position-bias</vt:lpstr>
      <vt:lpstr>Features: perception-bias</vt:lpstr>
      <vt:lpstr>Features: query-bias</vt:lpstr>
      <vt:lpstr>Features: session-bias</vt:lpstr>
      <vt:lpstr>Features: sparsity</vt:lpstr>
      <vt:lpstr>Parameter tuning</vt:lpstr>
      <vt:lpstr>Results (5-fold CV)</vt:lpstr>
      <vt:lpstr>Results (5-fold CV)</vt:lpstr>
      <vt:lpstr>Results (5-fold CV)</vt:lpstr>
      <vt:lpstr>Feature importance</vt:lpstr>
      <vt:lpstr>Conclusions</vt:lpstr>
      <vt:lpstr>THANK YOU</vt:lpstr>
    </vt:vector>
  </TitlesOfParts>
  <Company>Yandex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relevance prediction by addressing biases and sparsity in web search click data </dc:title>
  <dc:creator>Denis Savenkov</dc:creator>
  <cp:lastModifiedBy>Denis Savenkov</cp:lastModifiedBy>
  <cp:revision>171</cp:revision>
  <dcterms:created xsi:type="dcterms:W3CDTF">2012-02-09T06:05:23Z</dcterms:created>
  <dcterms:modified xsi:type="dcterms:W3CDTF">2012-02-12T18:58:43Z</dcterms:modified>
</cp:coreProperties>
</file>