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5" r:id="rId4"/>
    <p:sldId id="283" r:id="rId5"/>
    <p:sldId id="286" r:id="rId6"/>
    <p:sldId id="259" r:id="rId7"/>
    <p:sldId id="261" r:id="rId8"/>
    <p:sldId id="264" r:id="rId9"/>
    <p:sldId id="312" r:id="rId10"/>
    <p:sldId id="288" r:id="rId11"/>
    <p:sldId id="290" r:id="rId12"/>
    <p:sldId id="295" r:id="rId13"/>
    <p:sldId id="308" r:id="rId14"/>
    <p:sldId id="293" r:id="rId15"/>
    <p:sldId id="296" r:id="rId16"/>
    <p:sldId id="297" r:id="rId17"/>
    <p:sldId id="292" r:id="rId18"/>
    <p:sldId id="262" r:id="rId19"/>
    <p:sldId id="315" r:id="rId20"/>
    <p:sldId id="314" r:id="rId21"/>
    <p:sldId id="309" r:id="rId22"/>
    <p:sldId id="294" r:id="rId23"/>
    <p:sldId id="298" r:id="rId24"/>
    <p:sldId id="299" r:id="rId25"/>
    <p:sldId id="310" r:id="rId26"/>
    <p:sldId id="301" r:id="rId27"/>
    <p:sldId id="300" r:id="rId28"/>
    <p:sldId id="302" r:id="rId29"/>
    <p:sldId id="311" r:id="rId30"/>
    <p:sldId id="278" r:id="rId31"/>
    <p:sldId id="279" r:id="rId32"/>
    <p:sldId id="267" r:id="rId33"/>
    <p:sldId id="303" r:id="rId34"/>
    <p:sldId id="304" r:id="rId35"/>
    <p:sldId id="280" r:id="rId36"/>
    <p:sldId id="307" r:id="rId37"/>
    <p:sldId id="305" r:id="rId38"/>
    <p:sldId id="306" r:id="rId39"/>
    <p:sldId id="281" r:id="rId40"/>
    <p:sldId id="28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71" autoAdjust="0"/>
  </p:normalViewPr>
  <p:slideViewPr>
    <p:cSldViewPr>
      <p:cViewPr>
        <p:scale>
          <a:sx n="66" d="100"/>
          <a:sy n="66" d="100"/>
        </p:scale>
        <p:origin x="-2262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appytimes-lm:Users:dsavenk:Library:Application%20Support:Microsoft:Office:Office%202011%20AutoRecovery:Workbook1%20(version%201).xlsb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appytimes-lm:Users:dsavenk:Library:Application%20Support:Microsoft:Office:Office%202011%20AutoRecovery:Workbook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Sheet1!$D$1:$D$63</c:f>
              <c:numCache>
                <c:formatCode>General</c:formatCode>
                <c:ptCount val="63"/>
                <c:pt idx="0">
                  <c:v>0.68423400000000001</c:v>
                </c:pt>
                <c:pt idx="1">
                  <c:v>0.78038300000000005</c:v>
                </c:pt>
                <c:pt idx="2">
                  <c:v>0.77873800000000004</c:v>
                </c:pt>
                <c:pt idx="3">
                  <c:v>0.792153</c:v>
                </c:pt>
                <c:pt idx="4">
                  <c:v>0.54408199999999995</c:v>
                </c:pt>
                <c:pt idx="5">
                  <c:v>0.78994799999999998</c:v>
                </c:pt>
                <c:pt idx="6">
                  <c:v>0.77639199999999997</c:v>
                </c:pt>
                <c:pt idx="7">
                  <c:v>0.75053599999999998</c:v>
                </c:pt>
                <c:pt idx="8">
                  <c:v>0.78069200000000005</c:v>
                </c:pt>
                <c:pt idx="9">
                  <c:v>0.76403799999999999</c:v>
                </c:pt>
                <c:pt idx="10">
                  <c:v>0.79762999999999995</c:v>
                </c:pt>
                <c:pt idx="11">
                  <c:v>0.79537800000000003</c:v>
                </c:pt>
                <c:pt idx="12">
                  <c:v>0.746587</c:v>
                </c:pt>
                <c:pt idx="13">
                  <c:v>0.82106900000000005</c:v>
                </c:pt>
                <c:pt idx="14">
                  <c:v>0.82172400000000001</c:v>
                </c:pt>
                <c:pt idx="15">
                  <c:v>0.82173700000000005</c:v>
                </c:pt>
                <c:pt idx="16">
                  <c:v>0.82173700000000005</c:v>
                </c:pt>
                <c:pt idx="17">
                  <c:v>0.822496</c:v>
                </c:pt>
                <c:pt idx="18">
                  <c:v>0.50463800000000003</c:v>
                </c:pt>
                <c:pt idx="19">
                  <c:v>0.50595000000000001</c:v>
                </c:pt>
                <c:pt idx="20">
                  <c:v>0.821913</c:v>
                </c:pt>
                <c:pt idx="21">
                  <c:v>0.79594100000000001</c:v>
                </c:pt>
                <c:pt idx="22">
                  <c:v>0.77440699999999996</c:v>
                </c:pt>
                <c:pt idx="23">
                  <c:v>0.79510199999999998</c:v>
                </c:pt>
                <c:pt idx="24">
                  <c:v>0.822496</c:v>
                </c:pt>
                <c:pt idx="25">
                  <c:v>0.81351799999999996</c:v>
                </c:pt>
                <c:pt idx="26">
                  <c:v>0.81215000000000004</c:v>
                </c:pt>
                <c:pt idx="27">
                  <c:v>0.81952199999999997</c:v>
                </c:pt>
                <c:pt idx="28">
                  <c:v>0.819268</c:v>
                </c:pt>
                <c:pt idx="29">
                  <c:v>0.82316999999999996</c:v>
                </c:pt>
                <c:pt idx="30">
                  <c:v>0.50574600000000003</c:v>
                </c:pt>
                <c:pt idx="31">
                  <c:v>0.82345299999999999</c:v>
                </c:pt>
                <c:pt idx="32">
                  <c:v>0.82214500000000001</c:v>
                </c:pt>
                <c:pt idx="33">
                  <c:v>0.82650199999999996</c:v>
                </c:pt>
                <c:pt idx="34">
                  <c:v>0.82993399999999995</c:v>
                </c:pt>
                <c:pt idx="35">
                  <c:v>0.82762100000000005</c:v>
                </c:pt>
                <c:pt idx="36">
                  <c:v>0.82942499999999997</c:v>
                </c:pt>
                <c:pt idx="37">
                  <c:v>0.82881700000000003</c:v>
                </c:pt>
                <c:pt idx="38">
                  <c:v>0.83660199999999996</c:v>
                </c:pt>
                <c:pt idx="39">
                  <c:v>0.83538699999999999</c:v>
                </c:pt>
                <c:pt idx="40">
                  <c:v>0.83676200000000001</c:v>
                </c:pt>
                <c:pt idx="41">
                  <c:v>0.83428199999999997</c:v>
                </c:pt>
                <c:pt idx="42">
                  <c:v>0.83683700000000005</c:v>
                </c:pt>
                <c:pt idx="43">
                  <c:v>0.83853999999999995</c:v>
                </c:pt>
                <c:pt idx="44">
                  <c:v>0.83814200000000005</c:v>
                </c:pt>
                <c:pt idx="45">
                  <c:v>0.83490500000000001</c:v>
                </c:pt>
                <c:pt idx="46">
                  <c:v>0.83757400000000004</c:v>
                </c:pt>
                <c:pt idx="47">
                  <c:v>0.835812</c:v>
                </c:pt>
                <c:pt idx="48">
                  <c:v>0.83593600000000001</c:v>
                </c:pt>
                <c:pt idx="49">
                  <c:v>0.83726599999999995</c:v>
                </c:pt>
                <c:pt idx="50">
                  <c:v>0.83661799999999997</c:v>
                </c:pt>
                <c:pt idx="51">
                  <c:v>0.83699000000000001</c:v>
                </c:pt>
                <c:pt idx="52">
                  <c:v>0.83613599999999999</c:v>
                </c:pt>
                <c:pt idx="53">
                  <c:v>0.83737200000000001</c:v>
                </c:pt>
                <c:pt idx="54">
                  <c:v>0.83909999999999996</c:v>
                </c:pt>
                <c:pt idx="55">
                  <c:v>0.84093099999999998</c:v>
                </c:pt>
                <c:pt idx="56">
                  <c:v>0.83545499999999995</c:v>
                </c:pt>
                <c:pt idx="57">
                  <c:v>0.83441100000000001</c:v>
                </c:pt>
                <c:pt idx="58">
                  <c:v>0.84350999999999998</c:v>
                </c:pt>
                <c:pt idx="59">
                  <c:v>0.84684999999999999</c:v>
                </c:pt>
                <c:pt idx="60">
                  <c:v>0.84609199999999996</c:v>
                </c:pt>
                <c:pt idx="61">
                  <c:v>0.50574600000000003</c:v>
                </c:pt>
                <c:pt idx="62">
                  <c:v>0.84941500000000003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725312"/>
        <c:axId val="32436608"/>
      </c:lineChart>
      <c:catAx>
        <c:axId val="147725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32436608"/>
        <c:crosses val="autoZero"/>
        <c:auto val="1"/>
        <c:lblAlgn val="ctr"/>
        <c:lblOffset val="100"/>
        <c:noMultiLvlLbl val="0"/>
      </c:catAx>
      <c:valAx>
        <c:axId val="32436608"/>
        <c:scaling>
          <c:orientation val="minMax"/>
          <c:max val="1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77253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val>
            <c:numRef>
              <c:f>Sheet1!$D$1:$D$63</c:f>
              <c:numCache>
                <c:formatCode>General</c:formatCode>
                <c:ptCount val="63"/>
                <c:pt idx="0">
                  <c:v>0.68423400000000001</c:v>
                </c:pt>
                <c:pt idx="1">
                  <c:v>0.78038300000000005</c:v>
                </c:pt>
                <c:pt idx="2">
                  <c:v>0.77873800000000004</c:v>
                </c:pt>
                <c:pt idx="3">
                  <c:v>0.792153</c:v>
                </c:pt>
                <c:pt idx="4">
                  <c:v>0.54408199999999995</c:v>
                </c:pt>
                <c:pt idx="5">
                  <c:v>0.78994799999999998</c:v>
                </c:pt>
                <c:pt idx="6">
                  <c:v>0.77639199999999997</c:v>
                </c:pt>
                <c:pt idx="7">
                  <c:v>0.75053599999999998</c:v>
                </c:pt>
                <c:pt idx="8">
                  <c:v>0.78069200000000005</c:v>
                </c:pt>
                <c:pt idx="9">
                  <c:v>0.76403799999999999</c:v>
                </c:pt>
                <c:pt idx="10">
                  <c:v>0.79762999999999995</c:v>
                </c:pt>
                <c:pt idx="11">
                  <c:v>0.79537800000000003</c:v>
                </c:pt>
                <c:pt idx="12">
                  <c:v>0.746587</c:v>
                </c:pt>
                <c:pt idx="13">
                  <c:v>0.82106900000000005</c:v>
                </c:pt>
                <c:pt idx="14">
                  <c:v>0.82172400000000001</c:v>
                </c:pt>
                <c:pt idx="15">
                  <c:v>0.82173700000000005</c:v>
                </c:pt>
                <c:pt idx="16">
                  <c:v>0.82173700000000005</c:v>
                </c:pt>
                <c:pt idx="17">
                  <c:v>0.822496</c:v>
                </c:pt>
                <c:pt idx="18">
                  <c:v>0.50463800000000003</c:v>
                </c:pt>
                <c:pt idx="19">
                  <c:v>0.50595000000000001</c:v>
                </c:pt>
                <c:pt idx="20">
                  <c:v>0.821913</c:v>
                </c:pt>
                <c:pt idx="21">
                  <c:v>0.79594100000000001</c:v>
                </c:pt>
                <c:pt idx="22">
                  <c:v>0.77440699999999996</c:v>
                </c:pt>
                <c:pt idx="23">
                  <c:v>0.79510199999999998</c:v>
                </c:pt>
                <c:pt idx="24">
                  <c:v>0.822496</c:v>
                </c:pt>
                <c:pt idx="25">
                  <c:v>0.81351799999999996</c:v>
                </c:pt>
                <c:pt idx="26">
                  <c:v>0.81215000000000004</c:v>
                </c:pt>
                <c:pt idx="27">
                  <c:v>0.81952199999999997</c:v>
                </c:pt>
                <c:pt idx="28">
                  <c:v>0.819268</c:v>
                </c:pt>
                <c:pt idx="29">
                  <c:v>0.82316999999999996</c:v>
                </c:pt>
                <c:pt idx="30">
                  <c:v>0.50574600000000003</c:v>
                </c:pt>
                <c:pt idx="31">
                  <c:v>0.82345299999999999</c:v>
                </c:pt>
                <c:pt idx="32">
                  <c:v>0.82214500000000001</c:v>
                </c:pt>
                <c:pt idx="33">
                  <c:v>0.82650199999999996</c:v>
                </c:pt>
                <c:pt idx="34">
                  <c:v>0.82993399999999995</c:v>
                </c:pt>
                <c:pt idx="35">
                  <c:v>0.82762100000000005</c:v>
                </c:pt>
                <c:pt idx="36">
                  <c:v>0.82942499999999997</c:v>
                </c:pt>
                <c:pt idx="37">
                  <c:v>0.82881700000000003</c:v>
                </c:pt>
                <c:pt idx="38">
                  <c:v>0.83660199999999996</c:v>
                </c:pt>
                <c:pt idx="39">
                  <c:v>0.83538699999999999</c:v>
                </c:pt>
                <c:pt idx="40">
                  <c:v>0.83676200000000001</c:v>
                </c:pt>
                <c:pt idx="41">
                  <c:v>0.83428199999999997</c:v>
                </c:pt>
                <c:pt idx="42">
                  <c:v>0.83683700000000005</c:v>
                </c:pt>
                <c:pt idx="43">
                  <c:v>0.83853999999999995</c:v>
                </c:pt>
                <c:pt idx="44">
                  <c:v>0.83814200000000005</c:v>
                </c:pt>
                <c:pt idx="45">
                  <c:v>0.83490500000000001</c:v>
                </c:pt>
                <c:pt idx="46">
                  <c:v>0.83757400000000004</c:v>
                </c:pt>
                <c:pt idx="47">
                  <c:v>0.835812</c:v>
                </c:pt>
                <c:pt idx="48">
                  <c:v>0.83593600000000001</c:v>
                </c:pt>
                <c:pt idx="49">
                  <c:v>0.83726599999999995</c:v>
                </c:pt>
                <c:pt idx="50">
                  <c:v>0.83661799999999997</c:v>
                </c:pt>
                <c:pt idx="51">
                  <c:v>0.83699000000000001</c:v>
                </c:pt>
                <c:pt idx="52">
                  <c:v>0.83613599999999999</c:v>
                </c:pt>
                <c:pt idx="53">
                  <c:v>0.83737200000000001</c:v>
                </c:pt>
                <c:pt idx="54">
                  <c:v>0.83909999999999996</c:v>
                </c:pt>
                <c:pt idx="55">
                  <c:v>0.84093099999999998</c:v>
                </c:pt>
                <c:pt idx="56">
                  <c:v>0.83545499999999995</c:v>
                </c:pt>
                <c:pt idx="57">
                  <c:v>0.83441100000000001</c:v>
                </c:pt>
                <c:pt idx="58">
                  <c:v>0.84350999999999998</c:v>
                </c:pt>
                <c:pt idx="59">
                  <c:v>0.84684999999999999</c:v>
                </c:pt>
                <c:pt idx="60">
                  <c:v>0.84609199999999996</c:v>
                </c:pt>
                <c:pt idx="61">
                  <c:v>0.50574600000000003</c:v>
                </c:pt>
                <c:pt idx="62">
                  <c:v>0.84941500000000003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020800"/>
        <c:axId val="145022336"/>
      </c:lineChart>
      <c:catAx>
        <c:axId val="14502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crossAx val="145022336"/>
        <c:crosses val="autoZero"/>
        <c:auto val="1"/>
        <c:lblAlgn val="ctr"/>
        <c:lblOffset val="100"/>
        <c:noMultiLvlLbl val="0"/>
      </c:catAx>
      <c:valAx>
        <c:axId val="145022336"/>
        <c:scaling>
          <c:orientation val="minMax"/>
          <c:max val="0.85"/>
          <c:min val="0.7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5020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37603-6E5B-48C8-BA14-0371C7B445FD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762FD-21E3-420F-952C-7339144C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r>
              <a:rPr lang="en-US" baseline="0" dirty="0" smtClean="0"/>
              <a:t> names and affiliation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8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studied some</a:t>
            </a:r>
            <a:r>
              <a:rPr lang="en-US" baseline="0" dirty="0" smtClean="0"/>
              <a:t> papers about switching detection. The most popular reason for switching is dissatisfaction, then need for coverage (which is also kind of dissatisfaction), then user preferences.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started</a:t>
            </a:r>
            <a:r>
              <a:rPr lang="en-US" baseline="0" dirty="0" smtClean="0"/>
              <a:t> with features which can be useful for dissatisfaction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normalized histogram of duration for switch and non-switch</a:t>
            </a:r>
            <a:r>
              <a:rPr lang="en-US" baseline="0" dirty="0" smtClean="0"/>
              <a:t> sessions (log scale). We see that given a long session we are likely to have session with switch.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Histogram for number of queries</a:t>
            </a:r>
            <a:r>
              <a:rPr lang="en-US" baseline="0" dirty="0" smtClean="0"/>
              <a:t> in a session is even better. The more queries we have, the more likely there is also a switch.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2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coverage as a reason of switching it might be useful</a:t>
            </a:r>
            <a:r>
              <a:rPr lang="en-US" baseline="0" dirty="0" smtClean="0"/>
              <a:t> to consider task-based features (queries,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), though this is sparse.</a:t>
            </a:r>
          </a:p>
          <a:p>
            <a:r>
              <a:rPr lang="en-US" baseline="0" dirty="0" smtClean="0"/>
              <a:t>User switching frequency is a very good predictor.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click position</a:t>
            </a:r>
            <a:r>
              <a:rPr lang="en-US" baseline="0" dirty="0" smtClean="0"/>
              <a:t> shows that the lower users click the more chances we will have a switch in a session. This can explain dissatisfaction as well as desire for better coverage.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67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decided to add features which are based on statistics for</a:t>
            </a:r>
            <a:r>
              <a:rPr lang="en-US" baseline="0" dirty="0" smtClean="0"/>
              <a:t> all switch and non-switch sessions from a separate period (first tried on the same period, but the problem of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). This way we added 2*session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aggregated statistics we could also introduce</a:t>
            </a:r>
            <a:r>
              <a:rPr lang="en-US" baseline="0" dirty="0" smtClean="0"/>
              <a:t> some new features. For example sequence based features.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0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Markov model transition probabilities: interesting</a:t>
            </a:r>
            <a:r>
              <a:rPr lang="en-US" baseline="0" dirty="0" smtClean="0"/>
              <a:t> -&gt; in switch we are more likely to query back to query, and SAT clicks happens less often.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Plan of the talk: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Task description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Preprocessing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Feature Design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Model and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9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– D : changes</a:t>
            </a:r>
            <a:r>
              <a:rPr lang="en-US" baseline="0" dirty="0" smtClean="0"/>
              <a:t> direction to opposite</a:t>
            </a:r>
            <a:endParaRPr lang="en-US" dirty="0" smtClean="0"/>
          </a:p>
          <a:p>
            <a:r>
              <a:rPr lang="en-US" dirty="0" smtClean="0"/>
              <a:t>S-Q</a:t>
            </a:r>
            <a:r>
              <a:rPr lang="en-US" baseline="0" dirty="0" smtClean="0"/>
              <a:t>, becomes Q-S</a:t>
            </a:r>
            <a:endParaRPr lang="en-US" dirty="0" smtClean="0"/>
          </a:p>
          <a:p>
            <a:r>
              <a:rPr lang="en-US" dirty="0" smtClean="0"/>
              <a:t>K-D</a:t>
            </a:r>
            <a:r>
              <a:rPr lang="en-US" baseline="0" dirty="0" smtClean="0"/>
              <a:t> becomes dominated by K-Q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N-gram features: we used average ratio of frequencies in switch and non-switch sessions. Here,</a:t>
            </a:r>
            <a:r>
              <a:rPr lang="en-US" baseline="0" dirty="0" smtClean="0"/>
              <a:t> for switch we have more queries, for non-switch – SAT clicks.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built </a:t>
            </a:r>
            <a:r>
              <a:rPr lang="en-US" dirty="0" err="1" smtClean="0"/>
              <a:t>hCRF</a:t>
            </a:r>
            <a:r>
              <a:rPr lang="en-US" dirty="0" smtClean="0"/>
              <a:t> model over</a:t>
            </a:r>
            <a:r>
              <a:rPr lang="en-US" baseline="0" dirty="0" smtClean="0"/>
              <a:t> simple features (to avoid </a:t>
            </a:r>
            <a:r>
              <a:rPr lang="en-US" baseline="0" dirty="0" err="1" smtClean="0"/>
              <a:t>overfitting</a:t>
            </a:r>
            <a:r>
              <a:rPr lang="en-US" baseline="0" dirty="0" smtClean="0"/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9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account for task difficulty, we included query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switching statistics. (As well as CTRs in the last version)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0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switching frequency shows that more switching on statistics</a:t>
            </a:r>
            <a:r>
              <a:rPr lang="en-US" baseline="0" dirty="0" smtClean="0"/>
              <a:t> period – more likely on training.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same for </a:t>
            </a:r>
            <a:r>
              <a:rPr lang="en-US" dirty="0" err="1" smtClean="0"/>
              <a:t>url</a:t>
            </a:r>
            <a:r>
              <a:rPr lang="en-US" dirty="0" smtClean="0"/>
              <a:t> switch frequencies.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3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decided to add some personalization</a:t>
            </a:r>
            <a:r>
              <a:rPr lang="en-US" baseline="0" dirty="0" smtClean="0"/>
              <a:t> in our training and since it was easy we calculated also statistics for each user independently. This gave us 4 more features for each original feature.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5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switching frequency is</a:t>
            </a:r>
            <a:r>
              <a:rPr lang="en-US" baseline="0" dirty="0" smtClean="0"/>
              <a:t> one of the strongest features.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2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memory</a:t>
            </a:r>
            <a:r>
              <a:rPr lang="en-US" baseline="0" dirty="0" smtClean="0"/>
              <a:t> to generate the features, and a lot of features. Not all of them are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15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answer the question what was the key for winning the challenge: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Summary of major gains we had:</a:t>
            </a:r>
          </a:p>
          <a:p>
            <a:r>
              <a:rPr lang="en-US" baseline="0" dirty="0" smtClean="0"/>
              <a:t> - separate splits: 0.8 -&gt; 0.82 </a:t>
            </a:r>
          </a:p>
          <a:p>
            <a:r>
              <a:rPr lang="en-US" baseline="0" dirty="0" smtClean="0"/>
              <a:t> - statistics features: </a:t>
            </a:r>
          </a:p>
          <a:p>
            <a:r>
              <a:rPr lang="en-US" baseline="0" dirty="0" smtClean="0"/>
              <a:t> -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summarize utility of each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plot of AUC of our submissions.</a:t>
            </a:r>
            <a:r>
              <a:rPr lang="en-US" baseline="0" dirty="0" smtClean="0"/>
              <a:t> The best AUC was obtained by the last submission and is 0.849415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13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pGBRT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-learn. First used </a:t>
            </a:r>
            <a:r>
              <a:rPr lang="en-US" baseline="0" dirty="0" err="1" smtClean="0"/>
              <a:t>squred</a:t>
            </a:r>
            <a:r>
              <a:rPr lang="en-US" baseline="0" dirty="0" smtClean="0"/>
              <a:t> loss, second logistic. </a:t>
            </a:r>
            <a:r>
              <a:rPr lang="en-US" baseline="0" dirty="0" err="1" smtClean="0"/>
              <a:t>Scikit</a:t>
            </a:r>
            <a:r>
              <a:rPr lang="en-US" baseline="0" dirty="0" smtClean="0"/>
              <a:t> showed better results, but much much slower.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99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r>
              <a:rPr lang="en-US" baseline="0" dirty="0" smtClean="0"/>
              <a:t> features are very useful, n-gram is the most useful feature. Also user statistics are at the top.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important</a:t>
            </a:r>
            <a:r>
              <a:rPr lang="en-US" baseline="0" dirty="0" smtClean="0"/>
              <a:t> runs. Discuss different feature groups and emphasize the important details.</a:t>
            </a:r>
          </a:p>
          <a:p>
            <a:r>
              <a:rPr lang="en-US" baseline="0" dirty="0" smtClean="0"/>
              <a:t>User statistics is most important group. Surprisingly,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statistics are also very good. Sequence not bad. Second half of the table – groups duplicate information, even removing a group doesn’t change anything much.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r>
              <a:rPr lang="en-US" baseline="0" dirty="0" smtClean="0"/>
              <a:t> – Recall plot shows how important user features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1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improve</a:t>
            </a:r>
            <a:r>
              <a:rPr lang="en-US" baseline="0" dirty="0" smtClean="0"/>
              <a:t> results a little more, we did balancing and model averaging.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9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see, balancing are equivalent (but</a:t>
            </a:r>
            <a:r>
              <a:rPr lang="en-US" baseline="0" dirty="0" smtClean="0"/>
              <a:t> we chose class weight as the major as it is a little better</a:t>
            </a:r>
            <a:r>
              <a:rPr lang="en-US" dirty="0" smtClean="0"/>
              <a:t>). Averaging helps indeed.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all our</a:t>
            </a:r>
            <a:r>
              <a:rPr lang="en-US" baseline="0" dirty="0" smtClean="0"/>
              <a:t> major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1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submission. Weird</a:t>
            </a:r>
            <a:r>
              <a:rPr lang="en-US" baseline="0" dirty="0" smtClean="0"/>
              <a:t> setup because of lack of time. Still did good.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1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had some</a:t>
            </a:r>
            <a:r>
              <a:rPr lang="en-US" baseline="0" dirty="0" smtClean="0"/>
              <a:t> bugs in features </a:t>
            </a:r>
            <a:r>
              <a:rPr lang="en-US" baseline="0" dirty="0" smtClean="0">
                <a:sym typeface="Wingdings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6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Major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Sometimes users switch search engine during a search task. Only a fraction can be monitored. Detecting switching is important and has economic importance as well.</a:t>
            </a:r>
          </a:p>
          <a:p>
            <a:r>
              <a:rPr lang="en-US" baseline="0" dirty="0" smtClean="0"/>
              <a:t>Goal of the challenge is predict how likely a given session contain a switching actions. 30 days of search logs with special filtering. AUC as a quality 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9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gains.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test our hypothesis we used the following splits of data, Training on 3 days (tried more, didn’t get improvement, but longer training). Some of the features we used are based on aggregated statistics, so these statistics were calculated on a separate period.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Mention that just </a:t>
            </a:r>
            <a:r>
              <a:rPr lang="en-US" baseline="0" dirty="0" smtClean="0"/>
              <a:t>this improves AUC by 0.02 (from 0.8  to 0.82 )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5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removed users who don’t switch in the “statistics” (all</a:t>
            </a:r>
            <a:r>
              <a:rPr lang="en-US" baseline="0" dirty="0" smtClean="0"/>
              <a:t> the training set except current training split</a:t>
            </a:r>
            <a:r>
              <a:rPr lang="en-US" dirty="0" smtClean="0"/>
              <a:t>) period. These are some</a:t>
            </a:r>
            <a:r>
              <a:rPr lang="en-US" baseline="0" dirty="0" smtClean="0"/>
              <a:t> statistics over periods (actually noticed that on weekends higher switching rate).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 actual submission the scheme was different, we trained on what was the validation period. And the rest were used for statistics.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we talk about models.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9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Simple statistics were shown to be useful (as baseline was likely user switching frequency, duration was useful).</a:t>
            </a:r>
            <a:r>
              <a:rPr lang="en-US" baseline="0" dirty="0" smtClean="0"/>
              <a:t> Finally switched to machine learning based approach with </a:t>
            </a:r>
            <a:r>
              <a:rPr lang="en-US" baseline="0" dirty="0" err="1" smtClean="0"/>
              <a:t>probabilitstic</a:t>
            </a:r>
            <a:r>
              <a:rPr lang="en-US" baseline="0" dirty="0" smtClean="0"/>
              <a:t> output.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762FD-21E3-420F-952C-7339144C62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3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6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ECF3C-F743-4BEB-B2D1-4EAA5D1584D8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97E8-D658-467E-A791-CFF465AD1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2457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Detecting Search Engine Switching Based on User Preferences, Search Tasks, and Behavior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7772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“Out of </a:t>
            </a:r>
            <a:r>
              <a:rPr lang="en-US" dirty="0" err="1" smtClean="0"/>
              <a:t>mEmory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(Denis Savenkov, Dmitry Lagun, Qiaoling Liu)</a:t>
            </a:r>
          </a:p>
          <a:p>
            <a:r>
              <a:rPr lang="en-US" sz="2000" dirty="0" smtClean="0"/>
              <a:t>{</a:t>
            </a:r>
            <a:r>
              <a:rPr lang="en-US" sz="2000" dirty="0" err="1" smtClean="0"/>
              <a:t>dsavenk</a:t>
            </a:r>
            <a:r>
              <a:rPr lang="en-US" sz="2000" dirty="0" smtClean="0"/>
              <a:t>, dlagun, </a:t>
            </a:r>
            <a:r>
              <a:rPr lang="en-US" sz="2000" dirty="0" err="1" smtClean="0"/>
              <a:t>qiaoling.liu</a:t>
            </a:r>
            <a:r>
              <a:rPr lang="en-US" sz="2000" dirty="0" smtClean="0"/>
              <a:t>}@emory.edu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9293"/>
            <a:ext cx="3340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6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Reasons for switching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5867400" cy="4339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 </a:t>
            </a:r>
            <a:r>
              <a:rPr lang="en-US" sz="1400" dirty="0" err="1" smtClean="0"/>
              <a:t>Q.Guo</a:t>
            </a:r>
            <a:r>
              <a:rPr lang="en-US" sz="1400" dirty="0" smtClean="0"/>
              <a:t>, </a:t>
            </a:r>
            <a:r>
              <a:rPr lang="en-US" sz="1400" dirty="0" err="1" smtClean="0"/>
              <a:t>R.White</a:t>
            </a:r>
            <a:r>
              <a:rPr lang="en-US" sz="1400" dirty="0" smtClean="0"/>
              <a:t> – “Why </a:t>
            </a:r>
            <a:r>
              <a:rPr lang="en-US" sz="1400" dirty="0"/>
              <a:t>searchers switch: understanding and predicting engine switching </a:t>
            </a:r>
            <a:r>
              <a:rPr lang="en-US" sz="1400" dirty="0" smtClean="0"/>
              <a:t>rationales”, SIGIR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Feature Design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Dissatisfaction</a:t>
            </a:r>
          </a:p>
          <a:p>
            <a:pPr lvl="2"/>
            <a:r>
              <a:rPr lang="en-US" dirty="0" smtClean="0"/>
              <a:t>duration</a:t>
            </a:r>
          </a:p>
          <a:p>
            <a:pPr lvl="2"/>
            <a:r>
              <a:rPr lang="en-US" dirty="0" smtClean="0"/>
              <a:t>#queries</a:t>
            </a:r>
          </a:p>
          <a:p>
            <a:pPr lvl="2"/>
            <a:r>
              <a:rPr lang="en-US" dirty="0"/>
              <a:t>#</a:t>
            </a:r>
            <a:r>
              <a:rPr lang="en-US" dirty="0" smtClean="0"/>
              <a:t>clicks</a:t>
            </a:r>
          </a:p>
          <a:p>
            <a:pPr lvl="2"/>
            <a:r>
              <a:rPr lang="en-US" dirty="0" smtClean="0"/>
              <a:t>% abandoned queries</a:t>
            </a:r>
          </a:p>
          <a:p>
            <a:pPr lvl="2"/>
            <a:r>
              <a:rPr lang="en-US" dirty="0" err="1" smtClean="0"/>
              <a:t>ave</a:t>
            </a:r>
            <a:r>
              <a:rPr lang="en-US" dirty="0" smtClean="0"/>
              <a:t>/max/min click dwell time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ve</a:t>
            </a:r>
            <a:r>
              <a:rPr lang="en-US" dirty="0" smtClean="0"/>
              <a:t>/max/min pause (after query or click)</a:t>
            </a:r>
          </a:p>
          <a:p>
            <a:pPr lvl="2"/>
            <a:r>
              <a:rPr lang="en-US" dirty="0" err="1"/>
              <a:t>a</a:t>
            </a:r>
            <a:r>
              <a:rPr lang="en-US" dirty="0" err="1" smtClean="0"/>
              <a:t>ve</a:t>
            </a:r>
            <a:r>
              <a:rPr lang="en-US" dirty="0" smtClean="0"/>
              <a:t> click </a:t>
            </a:r>
            <a:r>
              <a:rPr lang="en-US" dirty="0" err="1" smtClean="0"/>
              <a:t>pos</a:t>
            </a:r>
            <a:endParaRPr lang="en-US" dirty="0" smtClean="0"/>
          </a:p>
          <a:p>
            <a:pPr lvl="2"/>
            <a:r>
              <a:rPr lang="en-US" dirty="0" smtClean="0"/>
              <a:t>last action (query or click)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2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Session duration density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447800"/>
            <a:ext cx="5867400" cy="44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# </a:t>
            </a:r>
            <a:r>
              <a:rPr lang="en-US" dirty="0" smtClean="0">
                <a:solidFill>
                  <a:schemeClr val="tx2"/>
                </a:solidFill>
              </a:rPr>
              <a:t>Queries density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019800" cy="46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Feature Design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Coverage</a:t>
            </a:r>
          </a:p>
          <a:p>
            <a:pPr lvl="2"/>
            <a:r>
              <a:rPr lang="en-US" dirty="0" smtClean="0"/>
              <a:t>#queries</a:t>
            </a:r>
          </a:p>
          <a:p>
            <a:pPr lvl="2"/>
            <a:r>
              <a:rPr lang="en-US" dirty="0" smtClean="0"/>
              <a:t>#clicks</a:t>
            </a:r>
          </a:p>
          <a:p>
            <a:pPr lvl="2"/>
            <a:r>
              <a:rPr lang="en-US" dirty="0" err="1" smtClean="0"/>
              <a:t>ave</a:t>
            </a:r>
            <a:r>
              <a:rPr lang="en-US" dirty="0" smtClean="0"/>
              <a:t> click </a:t>
            </a:r>
            <a:r>
              <a:rPr lang="en-US" dirty="0" err="1" smtClean="0"/>
              <a:t>pos</a:t>
            </a:r>
            <a:endParaRPr lang="en-US" dirty="0"/>
          </a:p>
          <a:p>
            <a:pPr lvl="2"/>
            <a:r>
              <a:rPr lang="en-US" dirty="0" smtClean="0"/>
              <a:t>Query/</a:t>
            </a:r>
            <a:r>
              <a:rPr lang="en-US" dirty="0" err="1" smtClean="0"/>
              <a:t>Url</a:t>
            </a:r>
            <a:r>
              <a:rPr lang="en-US" dirty="0" smtClean="0"/>
              <a:t> switching frequency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Preferences</a:t>
            </a:r>
          </a:p>
          <a:p>
            <a:pPr lvl="2"/>
            <a:r>
              <a:rPr lang="en-US" dirty="0" smtClean="0"/>
              <a:t>User switching frequency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47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Average click position density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358" y="1524000"/>
            <a:ext cx="605035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Aggregated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log period</a:t>
            </a:r>
          </a:p>
          <a:p>
            <a:r>
              <a:rPr lang="en-US" dirty="0" smtClean="0"/>
              <a:t>Calculate statistics for all session features</a:t>
            </a:r>
          </a:p>
          <a:p>
            <a:r>
              <a:rPr lang="en-US" dirty="0" smtClean="0"/>
              <a:t>For all switch and non-switch sessions separately</a:t>
            </a:r>
          </a:p>
          <a:p>
            <a:r>
              <a:rPr lang="en-US" dirty="0" smtClean="0"/>
              <a:t>Produce 2 new features:</a:t>
            </a:r>
          </a:p>
          <a:p>
            <a:pPr lvl="1"/>
            <a:r>
              <a:rPr lang="en-US" sz="2400" dirty="0" err="1" smtClean="0"/>
              <a:t>session_feature</a:t>
            </a:r>
            <a:r>
              <a:rPr lang="en-US" sz="2400" dirty="0" smtClean="0"/>
              <a:t> / </a:t>
            </a:r>
            <a:r>
              <a:rPr lang="en-US" sz="2400" dirty="0" err="1" smtClean="0"/>
              <a:t>ave_session_feature_switch</a:t>
            </a:r>
            <a:endParaRPr lang="en-US" sz="2400" dirty="0" smtClean="0"/>
          </a:p>
          <a:p>
            <a:pPr lvl="1"/>
            <a:r>
              <a:rPr lang="en-US" sz="2400" dirty="0" err="1"/>
              <a:t>session_feature</a:t>
            </a:r>
            <a:r>
              <a:rPr lang="en-US" sz="2400" dirty="0"/>
              <a:t> / </a:t>
            </a:r>
            <a:r>
              <a:rPr lang="en-US" sz="2400" dirty="0" err="1" smtClean="0"/>
              <a:t>ave_session_feature_nonswitch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37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Aggregated statistics: sequences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62200" y="1295400"/>
            <a:ext cx="4191000" cy="533400"/>
            <a:chOff x="2057400" y="1676400"/>
            <a:chExt cx="4191000" cy="533400"/>
          </a:xfrm>
        </p:grpSpPr>
        <p:sp>
          <p:nvSpPr>
            <p:cNvPr id="5" name="Connector 4"/>
            <p:cNvSpPr/>
            <p:nvPr/>
          </p:nvSpPr>
          <p:spPr>
            <a:xfrm>
              <a:off x="2057400" y="1676400"/>
              <a:ext cx="533400" cy="5334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590800" y="1828800"/>
              <a:ext cx="685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nector 6"/>
            <p:cNvSpPr/>
            <p:nvPr/>
          </p:nvSpPr>
          <p:spPr>
            <a:xfrm>
              <a:off x="3276600" y="1676400"/>
              <a:ext cx="533400" cy="5334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810000" y="1828800"/>
              <a:ext cx="685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onnector 8"/>
            <p:cNvSpPr/>
            <p:nvPr/>
          </p:nvSpPr>
          <p:spPr>
            <a:xfrm>
              <a:off x="4495800" y="1676400"/>
              <a:ext cx="533400" cy="5334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29200" y="1828800"/>
              <a:ext cx="685800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onnector 10"/>
            <p:cNvSpPr/>
            <p:nvPr/>
          </p:nvSpPr>
          <p:spPr>
            <a:xfrm>
              <a:off x="5715000" y="1676400"/>
              <a:ext cx="533400" cy="5334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2000" y="20574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3 types of sequences: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Type-I: Query, Click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Type-II: Query, </a:t>
            </a:r>
            <a:r>
              <a:rPr lang="en-US" sz="2000" dirty="0" err="1" smtClean="0"/>
              <a:t>Dsat</a:t>
            </a:r>
            <a:r>
              <a:rPr lang="en-US" sz="2000" dirty="0" smtClean="0"/>
              <a:t> click (&lt;200), </a:t>
            </a:r>
            <a:r>
              <a:rPr lang="en-US" sz="2000" dirty="0" err="1" smtClean="0"/>
              <a:t>Psat</a:t>
            </a:r>
            <a:r>
              <a:rPr lang="en-US" sz="2000" dirty="0" smtClean="0"/>
              <a:t> click, Sat click(&gt;500)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Type-III: Query with short pause, medium pause and long pause (</a:t>
            </a:r>
            <a:r>
              <a:rPr lang="en-US" sz="2000" dirty="0" err="1" smtClean="0"/>
              <a:t>q,K,Q</a:t>
            </a:r>
            <a:r>
              <a:rPr lang="en-US" sz="2000" dirty="0" smtClean="0"/>
              <a:t>), </a:t>
            </a:r>
            <a:r>
              <a:rPr lang="en-US" sz="2000" dirty="0" err="1"/>
              <a:t>Dsat</a:t>
            </a:r>
            <a:r>
              <a:rPr lang="en-US" sz="2000" dirty="0"/>
              <a:t> click (&lt;200), </a:t>
            </a:r>
            <a:r>
              <a:rPr lang="en-US" sz="2000" dirty="0" err="1"/>
              <a:t>Psat</a:t>
            </a:r>
            <a:r>
              <a:rPr lang="en-US" sz="2000" dirty="0"/>
              <a:t> click, Sat click(&gt;500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Features: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Probability(</a:t>
            </a:r>
            <a:r>
              <a:rPr lang="en-US" sz="2000" dirty="0" err="1" smtClean="0"/>
              <a:t>seq|switch</a:t>
            </a:r>
            <a:r>
              <a:rPr lang="en-US" sz="2000" dirty="0" smtClean="0"/>
              <a:t>/non-switch)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Probability of sequence under Markov assumption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err="1"/>
              <a:t>a</a:t>
            </a:r>
            <a:r>
              <a:rPr lang="en-US" sz="2000" dirty="0" err="1" smtClean="0"/>
              <a:t>ve</a:t>
            </a:r>
            <a:r>
              <a:rPr lang="en-US" sz="2000" dirty="0" smtClean="0"/>
              <a:t> {2,3,4}-gram odds (frequency in non-switch / frequency in switch)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708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Markov Model transitions probability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638800" cy="443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43200" y="1981200"/>
            <a:ext cx="685800" cy="38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1981200"/>
            <a:ext cx="685800" cy="38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1981200"/>
            <a:ext cx="685800" cy="38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1981200"/>
            <a:ext cx="685800" cy="3886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lagoon\Data\yandex-switch-detect\non-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63" y="278266"/>
            <a:ext cx="6427788" cy="64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Markov Model: Non-Switch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Talk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Description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Feature Design</a:t>
            </a:r>
          </a:p>
          <a:p>
            <a:pPr lvl="1"/>
            <a:r>
              <a:rPr lang="en-US" dirty="0"/>
              <a:t>Session Features</a:t>
            </a:r>
          </a:p>
          <a:p>
            <a:pPr lvl="1"/>
            <a:r>
              <a:rPr lang="en-US" dirty="0"/>
              <a:t>Overall historical statistics</a:t>
            </a:r>
          </a:p>
          <a:p>
            <a:pPr lvl="1"/>
            <a:r>
              <a:rPr lang="en-US" dirty="0"/>
              <a:t>Per-user historical statistics</a:t>
            </a:r>
          </a:p>
          <a:p>
            <a:r>
              <a:rPr lang="en-US" dirty="0" smtClean="0"/>
              <a:t>Model </a:t>
            </a:r>
            <a:endParaRPr lang="en-US" dirty="0"/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684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lagoon\Data\yandex-switch-detect\swi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06" y="271009"/>
            <a:ext cx="6427788" cy="644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Markov Model: Switch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49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N-Gram Features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981200"/>
            <a:ext cx="4599137" cy="4140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0800" y="144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Switch sessions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144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Non-switch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CRF (</a:t>
            </a:r>
            <a:r>
              <a:rPr lang="en-US" dirty="0" err="1" smtClean="0">
                <a:solidFill>
                  <a:schemeClr val="tx2"/>
                </a:solidFill>
              </a:rPr>
              <a:t>hCRF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query/click</a:t>
            </a:r>
          </a:p>
          <a:p>
            <a:pPr lvl="1"/>
            <a:r>
              <a:rPr lang="en-US" dirty="0" smtClean="0"/>
              <a:t>time elapsed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ueries before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uery: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ctrs</a:t>
            </a:r>
            <a:endParaRPr lang="en-US" dirty="0" smtClean="0"/>
          </a:p>
          <a:p>
            <a:pPr lvl="1"/>
            <a:r>
              <a:rPr lang="en-US" dirty="0"/>
              <a:t>q</a:t>
            </a:r>
            <a:r>
              <a:rPr lang="en-US" dirty="0" smtClean="0"/>
              <a:t>uery: clicked positions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lick: clicked position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6400"/>
            <a:ext cx="349713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Query and </a:t>
            </a:r>
            <a:r>
              <a:rPr lang="en-US" dirty="0" err="1">
                <a:solidFill>
                  <a:schemeClr val="tx2"/>
                </a:solidFill>
              </a:rPr>
              <a:t>Url</a:t>
            </a:r>
            <a:r>
              <a:rPr lang="en-US" dirty="0">
                <a:solidFill>
                  <a:schemeClr val="tx2"/>
                </a:solidFill>
              </a:rPr>
              <a:t> switch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depends on a search task</a:t>
            </a:r>
          </a:p>
          <a:p>
            <a:r>
              <a:rPr lang="en-US" dirty="0" smtClean="0"/>
              <a:t>Tasks defines Queries and clicked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For each query: frequency of sessions, which contain switch after (later or immediately) this query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url</a:t>
            </a:r>
            <a:r>
              <a:rPr lang="en-US" dirty="0" smtClean="0"/>
              <a:t>: </a:t>
            </a:r>
            <a:r>
              <a:rPr lang="en-US" dirty="0"/>
              <a:t>frequency of sessions, which contain switch after (later or immediately) </a:t>
            </a:r>
            <a:r>
              <a:rPr lang="en-US" dirty="0" smtClean="0"/>
              <a:t>click on this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Query </a:t>
            </a:r>
            <a:r>
              <a:rPr lang="en-US" dirty="0" smtClean="0">
                <a:solidFill>
                  <a:schemeClr val="tx2"/>
                </a:solidFill>
              </a:rPr>
              <a:t>switch </a:t>
            </a:r>
            <a:r>
              <a:rPr lang="en-US" dirty="0">
                <a:solidFill>
                  <a:schemeClr val="tx2"/>
                </a:solidFill>
              </a:rPr>
              <a:t>frequencies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24000"/>
            <a:ext cx="5943600" cy="46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Url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switch frequencies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524000"/>
            <a:ext cx="5638800" cy="43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5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Aggregated statistics: each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Separate log period</a:t>
            </a:r>
          </a:p>
          <a:p>
            <a:r>
              <a:rPr lang="en-US" dirty="0" smtClean="0"/>
              <a:t>Calculate statistics for all session features</a:t>
            </a:r>
          </a:p>
          <a:p>
            <a:r>
              <a:rPr lang="en-US" dirty="0" smtClean="0"/>
              <a:t>For all switch and non-switch sessions separately</a:t>
            </a:r>
          </a:p>
          <a:p>
            <a:r>
              <a:rPr lang="en-US" dirty="0" smtClean="0"/>
              <a:t>For each user independently</a:t>
            </a:r>
          </a:p>
          <a:p>
            <a:r>
              <a:rPr lang="en-US" dirty="0" smtClean="0"/>
              <a:t>Produce 4 new features:</a:t>
            </a:r>
          </a:p>
          <a:p>
            <a:pPr lvl="1"/>
            <a:r>
              <a:rPr lang="en-US" sz="2400" dirty="0" err="1">
                <a:solidFill>
                  <a:prstClr val="black"/>
                </a:solidFill>
              </a:rPr>
              <a:t>ave_user_session_feature_switch</a:t>
            </a:r>
            <a:endParaRPr lang="en-US" dirty="0" smtClean="0"/>
          </a:p>
          <a:p>
            <a:pPr lvl="1"/>
            <a:r>
              <a:rPr lang="en-US" sz="2400" dirty="0" err="1" smtClean="0">
                <a:solidFill>
                  <a:prstClr val="black"/>
                </a:solidFill>
              </a:rPr>
              <a:t>ave_user_session_feature_nonswitch</a:t>
            </a:r>
            <a:endParaRPr lang="en-US" sz="2400" dirty="0" smtClean="0"/>
          </a:p>
          <a:p>
            <a:pPr lvl="1"/>
            <a:r>
              <a:rPr lang="en-US" sz="2400" dirty="0" err="1" smtClean="0"/>
              <a:t>session_feature</a:t>
            </a:r>
            <a:r>
              <a:rPr lang="en-US" sz="2400" dirty="0" smtClean="0"/>
              <a:t> / </a:t>
            </a:r>
            <a:r>
              <a:rPr lang="en-US" sz="2400" dirty="0" err="1" smtClean="0"/>
              <a:t>ave_user_session_feature_switch</a:t>
            </a:r>
            <a:endParaRPr lang="en-US" sz="2400" dirty="0" smtClean="0"/>
          </a:p>
          <a:p>
            <a:pPr lvl="1"/>
            <a:r>
              <a:rPr lang="en-US" sz="2400" dirty="0" err="1"/>
              <a:t>session_feature</a:t>
            </a:r>
            <a:r>
              <a:rPr lang="en-US" sz="2400" dirty="0"/>
              <a:t> / </a:t>
            </a:r>
            <a:r>
              <a:rPr lang="en-US" sz="2400" dirty="0" err="1" smtClean="0"/>
              <a:t>ave_user_session_feature_nonswitch</a:t>
            </a:r>
            <a:endParaRPr lang="en-US" sz="2400" dirty="0" smtClean="0"/>
          </a:p>
          <a:p>
            <a:r>
              <a:rPr lang="en-US" dirty="0" smtClean="0"/>
              <a:t>+ Sequence features for each user</a:t>
            </a:r>
          </a:p>
          <a:p>
            <a:r>
              <a:rPr lang="en-US" dirty="0" smtClean="0"/>
              <a:t>+ Query/</a:t>
            </a:r>
            <a:r>
              <a:rPr lang="en-US" dirty="0" err="1" smtClean="0"/>
              <a:t>Url</a:t>
            </a:r>
            <a:r>
              <a:rPr lang="en-US" dirty="0" smtClean="0"/>
              <a:t> switch frequencies</a:t>
            </a:r>
          </a:p>
          <a:p>
            <a:r>
              <a:rPr lang="en-US" dirty="0" smtClean="0"/>
              <a:t>+ User statistics (switch frequency, sessions count)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User switching frequency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524000"/>
            <a:ext cx="566484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Features: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414 features in total</a:t>
            </a:r>
          </a:p>
          <a:p>
            <a:pPr lvl="1"/>
            <a:r>
              <a:rPr lang="en-US" dirty="0" smtClean="0"/>
              <a:t>“Out of </a:t>
            </a:r>
            <a:r>
              <a:rPr lang="en-US" dirty="0" err="1" smtClean="0"/>
              <a:t>mEmory</a:t>
            </a:r>
            <a:r>
              <a:rPr lang="en-US" dirty="0" smtClean="0"/>
              <a:t>” =&gt; 50Gb of RAM for feature generation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Most of the features are very similar</a:t>
            </a:r>
          </a:p>
          <a:p>
            <a:r>
              <a:rPr lang="en-US" dirty="0" smtClean="0"/>
              <a:t>Only 291 were included in the model</a:t>
            </a:r>
          </a:p>
          <a:p>
            <a:r>
              <a:rPr lang="en-US" dirty="0" smtClean="0"/>
              <a:t>Didn’t do any feature selection,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Talk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Task Description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Design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Features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Overall historical statistics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Per-user historical statistics</a:t>
            </a:r>
          </a:p>
          <a:p>
            <a:r>
              <a:rPr lang="en-US" dirty="0" smtClean="0"/>
              <a:t>Model </a:t>
            </a:r>
            <a:endParaRPr lang="en-US" dirty="0"/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7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Team</a:t>
            </a:r>
            <a:r>
              <a:rPr lang="en-US" dirty="0" smtClean="0"/>
              <a:t> </a:t>
            </a:r>
            <a:r>
              <a:rPr lang="en-US" dirty="0">
                <a:solidFill>
                  <a:schemeClr val="tx2"/>
                </a:solidFill>
              </a:rPr>
              <a:t>progress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246629"/>
              </p:ext>
            </p:extLst>
          </p:nvPr>
        </p:nvGraphicFramePr>
        <p:xfrm>
          <a:off x="457200" y="1676400"/>
          <a:ext cx="7315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96200" y="2667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0.849415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Model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Gradient Boosting Classification/Regression Trees</a:t>
            </a:r>
          </a:p>
          <a:p>
            <a:pPr lvl="1"/>
            <a:r>
              <a:rPr lang="en-US" dirty="0" err="1" smtClean="0"/>
              <a:t>pGBRT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 (Python) implementation</a:t>
            </a:r>
          </a:p>
          <a:p>
            <a:pPr lvl="2"/>
            <a:r>
              <a:rPr lang="en-US" dirty="0" smtClean="0"/>
              <a:t>Better, but much slower</a:t>
            </a:r>
          </a:p>
          <a:p>
            <a:r>
              <a:rPr lang="en-US" dirty="0" smtClean="0"/>
              <a:t>Parameters: </a:t>
            </a:r>
          </a:p>
          <a:p>
            <a:pPr lvl="1"/>
            <a:r>
              <a:rPr lang="en-US" dirty="0" smtClean="0"/>
              <a:t>400 iterations</a:t>
            </a:r>
          </a:p>
          <a:p>
            <a:pPr lvl="1"/>
            <a:r>
              <a:rPr lang="en-US" dirty="0" smtClean="0"/>
              <a:t>depth = 5</a:t>
            </a:r>
          </a:p>
          <a:p>
            <a:pPr lvl="1"/>
            <a:r>
              <a:rPr lang="en-US" dirty="0" smtClean="0"/>
              <a:t>learning rate = 0.1</a:t>
            </a:r>
          </a:p>
        </p:txBody>
      </p:sp>
    </p:spTree>
    <p:extLst>
      <p:ext uri="{BB962C8B-B14F-4D97-AF65-F5344CB8AC3E}">
        <p14:creationId xmlns:p14="http://schemas.microsoft.com/office/powerpoint/2010/main" val="33948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Feature importance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36614"/>
              </p:ext>
            </p:extLst>
          </p:nvPr>
        </p:nvGraphicFramePr>
        <p:xfrm>
          <a:off x="838200" y="1447801"/>
          <a:ext cx="7696201" cy="44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23"/>
                <a:gridCol w="4264978"/>
                <a:gridCol w="2565400"/>
              </a:tblGrid>
              <a:tr h="56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Score (</a:t>
                      </a:r>
                      <a:r>
                        <a:rPr lang="en-US" dirty="0" err="1" smtClean="0"/>
                        <a:t>Gini</a:t>
                      </a:r>
                      <a:r>
                        <a:rPr lang="en-US" dirty="0" smtClean="0"/>
                        <a:t> index for trees)</a:t>
                      </a:r>
                      <a:endParaRPr lang="en-US" dirty="0"/>
                    </a:p>
                  </a:txBody>
                  <a:tcPr/>
                </a:tc>
              </a:tr>
              <a:tr h="3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user_typeIII_2gram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0.0230</a:t>
                      </a:r>
                      <a:endParaRPr lang="en-US" dirty="0"/>
                    </a:p>
                  </a:txBody>
                  <a:tcPr/>
                </a:tc>
              </a:tr>
              <a:tr h="3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user_switches_count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0.0222</a:t>
                      </a:r>
                      <a:endParaRPr lang="en-US" dirty="0"/>
                    </a:p>
                  </a:txBody>
                  <a:tcPr/>
                </a:tc>
              </a:tr>
              <a:tr h="3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user_switch_probability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0.0184</a:t>
                      </a:r>
                      <a:endParaRPr lang="en-US" dirty="0"/>
                    </a:p>
                  </a:txBody>
                  <a:tcPr/>
                </a:tc>
              </a:tr>
              <a:tr h="3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to 1</a:t>
                      </a:r>
                      <a:r>
                        <a:rPr lang="en-US" baseline="0" dirty="0" smtClean="0"/>
                        <a:t> 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0.0129</a:t>
                      </a:r>
                      <a:endParaRPr lang="en-US" dirty="0"/>
                    </a:p>
                  </a:txBody>
                  <a:tcPr/>
                </a:tc>
              </a:tr>
              <a:tr h="320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abandoned_to_ave_abandoned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0.0114</a:t>
                      </a:r>
                      <a:endParaRPr lang="en-US" dirty="0"/>
                    </a:p>
                  </a:txBody>
                  <a:tcPr/>
                </a:tc>
              </a:tr>
              <a:tr h="5608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unique_queries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0.0114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38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ave_clicked_url_switch_prob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0.0103</a:t>
                      </a:r>
                      <a:endParaRPr lang="en-US" dirty="0"/>
                    </a:p>
                  </a:txBody>
                  <a:tcPr/>
                </a:tc>
              </a:tr>
              <a:tr h="438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min_pause_user_switch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0.0101</a:t>
                      </a:r>
                      <a:endParaRPr lang="en-US" dirty="0"/>
                    </a:p>
                  </a:txBody>
                  <a:tcPr/>
                </a:tc>
              </a:tr>
              <a:tr h="4381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38600" y="60960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More in report…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Feature Ablation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5715000" cy="2912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33600"/>
            <a:ext cx="2452557" cy="289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4600" y="1752600"/>
            <a:ext cx="230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feature group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4567" y="17526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feature group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953000" y="31242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543800" y="31242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53000" y="34290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543800" y="34290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53000" y="41910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543800" y="41910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53000" y="4495800"/>
            <a:ext cx="914400" cy="304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Feature ablation: ROC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19200"/>
            <a:ext cx="6302829" cy="5266289"/>
          </a:xfrm>
          <a:prstGeom prst="rect">
            <a:avLst/>
          </a:prstGeom>
        </p:spPr>
      </p:pic>
      <p:sp>
        <p:nvSpPr>
          <p:cNvPr id="3" name="Up-Down Arrow 2"/>
          <p:cNvSpPr/>
          <p:nvPr/>
        </p:nvSpPr>
        <p:spPr>
          <a:xfrm>
            <a:off x="3657600" y="3276600"/>
            <a:ext cx="228600" cy="7620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Averaging/Balancing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isn’t balanced (~10-20% sessions with switches)</a:t>
            </a:r>
          </a:p>
          <a:p>
            <a:r>
              <a:rPr lang="en-US" dirty="0" smtClean="0"/>
              <a:t>Balancing:</a:t>
            </a:r>
          </a:p>
          <a:p>
            <a:pPr lvl="1"/>
            <a:r>
              <a:rPr lang="en-US" dirty="0" smtClean="0"/>
              <a:t>Increase weight of positive class examples</a:t>
            </a:r>
          </a:p>
          <a:p>
            <a:pPr lvl="1"/>
            <a:r>
              <a:rPr lang="en-US" dirty="0" smtClean="0"/>
              <a:t>Subsampling</a:t>
            </a:r>
          </a:p>
          <a:p>
            <a:r>
              <a:rPr lang="en-US" dirty="0" smtClean="0"/>
              <a:t>Model trains on 3 days only</a:t>
            </a:r>
          </a:p>
          <a:p>
            <a:pPr lvl="1"/>
            <a:r>
              <a:rPr lang="en-US" dirty="0" smtClean="0"/>
              <a:t>Train models on different 3 day periods and average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Averaging / Balancing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7996690" cy="300962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705600" y="2743200"/>
            <a:ext cx="990600" cy="6858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05600" y="4495800"/>
            <a:ext cx="1066800" cy="381000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1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Team progress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63892"/>
              </p:ext>
            </p:extLst>
          </p:nvPr>
        </p:nvGraphicFramePr>
        <p:xfrm>
          <a:off x="457200" y="3048000"/>
          <a:ext cx="73152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0.849415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04800" y="2209800"/>
            <a:ext cx="1828800" cy="533400"/>
          </a:xfrm>
          <a:prstGeom prst="wedgeRectCallout">
            <a:avLst>
              <a:gd name="adj1" fmla="val -13132"/>
              <a:gd name="adj2" fmla="val 299624"/>
            </a:avLst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statistics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286000" y="1295400"/>
            <a:ext cx="1828800" cy="762000"/>
          </a:xfrm>
          <a:prstGeom prst="wedgeRectCallout">
            <a:avLst>
              <a:gd name="adj1" fmla="val -101450"/>
              <a:gd name="adj2" fmla="val 313658"/>
            </a:avLst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048000" y="2362200"/>
            <a:ext cx="1676400" cy="685800"/>
          </a:xfrm>
          <a:prstGeom prst="wedgeRectCallout">
            <a:avLst>
              <a:gd name="adj1" fmla="val -93901"/>
              <a:gd name="adj2" fmla="val 117584"/>
            </a:avLst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Separate statistics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105400" y="1371600"/>
            <a:ext cx="1828800" cy="914400"/>
          </a:xfrm>
          <a:prstGeom prst="wedgeRectCallout">
            <a:avLst>
              <a:gd name="adj1" fmla="val -53894"/>
              <a:gd name="adj2" fmla="val 158852"/>
            </a:avLst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 features (including user aggregated)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162800" y="1524000"/>
            <a:ext cx="1676400" cy="762000"/>
          </a:xfrm>
          <a:prstGeom prst="wedgeRectCallout">
            <a:avLst>
              <a:gd name="adj1" fmla="val -48251"/>
              <a:gd name="adj2" fmla="val 151076"/>
            </a:avLst>
          </a:prstGeom>
          <a:noFill/>
          <a:ln w="28575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More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Best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414 features</a:t>
            </a:r>
          </a:p>
          <a:p>
            <a:r>
              <a:rPr lang="en-US" dirty="0" smtClean="0"/>
              <a:t>Training (</a:t>
            </a:r>
            <a:r>
              <a:rPr lang="en-US" sz="2000" dirty="0" err="1" smtClean="0"/>
              <a:t>pGBRT</a:t>
            </a:r>
            <a:r>
              <a:rPr lang="en-US" sz="2000" dirty="0" smtClean="0"/>
              <a:t> - 400 iterations; depth </a:t>
            </a:r>
            <a:r>
              <a:rPr lang="en-US" sz="2000" dirty="0"/>
              <a:t>= </a:t>
            </a:r>
            <a:r>
              <a:rPr lang="en-US" sz="2000" dirty="0" smtClean="0"/>
              <a:t>5; learning </a:t>
            </a:r>
            <a:r>
              <a:rPr lang="en-US" sz="2000" dirty="0"/>
              <a:t>rate = </a:t>
            </a:r>
            <a:r>
              <a:rPr lang="en-US" sz="2000" dirty="0" smtClean="0"/>
              <a:t>0.1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Period 8 (25-27) – </a:t>
            </a:r>
            <a:r>
              <a:rPr lang="en-US" dirty="0" err="1" smtClean="0"/>
              <a:t>pos</a:t>
            </a:r>
            <a:r>
              <a:rPr lang="en-US" dirty="0" smtClean="0"/>
              <a:t> weight = 4</a:t>
            </a:r>
          </a:p>
          <a:p>
            <a:pPr lvl="1"/>
            <a:r>
              <a:rPr lang="en-US" dirty="0"/>
              <a:t>Period </a:t>
            </a:r>
            <a:r>
              <a:rPr lang="en-US" dirty="0" smtClean="0"/>
              <a:t>7 </a:t>
            </a:r>
            <a:r>
              <a:rPr lang="en-US" dirty="0"/>
              <a:t>(</a:t>
            </a:r>
            <a:r>
              <a:rPr lang="en-US" dirty="0" smtClean="0"/>
              <a:t>22-24) </a:t>
            </a:r>
            <a:r>
              <a:rPr lang="en-US" dirty="0"/>
              <a:t>– </a:t>
            </a:r>
            <a:r>
              <a:rPr lang="en-US" dirty="0" err="1"/>
              <a:t>pos</a:t>
            </a:r>
            <a:r>
              <a:rPr lang="en-US" dirty="0"/>
              <a:t> weight =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/>
              <a:t>Period 6 (19-21) – subsampling</a:t>
            </a:r>
            <a:endParaRPr lang="en-US" dirty="0"/>
          </a:p>
          <a:p>
            <a:pPr lvl="1"/>
            <a:r>
              <a:rPr lang="en-US" dirty="0"/>
              <a:t>Period </a:t>
            </a:r>
            <a:r>
              <a:rPr lang="en-US" dirty="0" smtClean="0"/>
              <a:t>3 (7-9) </a:t>
            </a:r>
            <a:r>
              <a:rPr lang="en-US" dirty="0"/>
              <a:t>– </a:t>
            </a:r>
            <a:r>
              <a:rPr lang="en-US" dirty="0" smtClean="0"/>
              <a:t>subsampling</a:t>
            </a:r>
          </a:p>
          <a:p>
            <a:r>
              <a:rPr lang="en-US" dirty="0" smtClean="0"/>
              <a:t>Average prediction of 4 models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BugZZZ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Unfortunately, feature generation code had/has bugs</a:t>
            </a:r>
          </a:p>
          <a:p>
            <a:r>
              <a:rPr lang="en-US" dirty="0" smtClean="0"/>
              <a:t>Some features were calculated incorrectly (average click position, 3,4-grams)</a:t>
            </a:r>
          </a:p>
          <a:p>
            <a:r>
              <a:rPr lang="en-US" dirty="0" smtClean="0"/>
              <a:t>Splitting: statistics period contained sessions of users without switches (sessions of these users were removed from training)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19200"/>
            <a:ext cx="3650719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Summary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Rich set of features</a:t>
            </a:r>
          </a:p>
          <a:p>
            <a:pPr lvl="1"/>
            <a:r>
              <a:rPr lang="en-US" dirty="0" smtClean="0"/>
              <a:t>Session features</a:t>
            </a:r>
          </a:p>
          <a:p>
            <a:pPr lvl="1"/>
            <a:r>
              <a:rPr lang="en-US" dirty="0" smtClean="0"/>
              <a:t>Aggregated statistics</a:t>
            </a:r>
          </a:p>
          <a:p>
            <a:pPr lvl="1"/>
            <a:r>
              <a:rPr lang="en-US" dirty="0" smtClean="0"/>
              <a:t>Per-user statistics</a:t>
            </a:r>
          </a:p>
          <a:p>
            <a:r>
              <a:rPr lang="en-US" dirty="0" smtClean="0"/>
              <a:t>Separate period for statistics collection</a:t>
            </a:r>
          </a:p>
          <a:p>
            <a:r>
              <a:rPr lang="en-US" dirty="0" smtClean="0"/>
              <a:t>Algorithm: gradient boosting tree (</a:t>
            </a:r>
            <a:r>
              <a:rPr lang="en-US" dirty="0" err="1" smtClean="0"/>
              <a:t>pGBRT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</a:t>
            </a:r>
            <a:r>
              <a:rPr lang="en-US" dirty="0"/>
              <a:t>/</a:t>
            </a:r>
            <a:r>
              <a:rPr lang="en-US" dirty="0" smtClean="0"/>
              <a:t>post-processing</a:t>
            </a:r>
          </a:p>
          <a:p>
            <a:pPr lvl="1"/>
            <a:r>
              <a:rPr lang="en-US" dirty="0" smtClean="0"/>
              <a:t>weight of switch sessions = 4</a:t>
            </a:r>
          </a:p>
          <a:p>
            <a:pPr lvl="1"/>
            <a:r>
              <a:rPr lang="en-US" dirty="0" smtClean="0"/>
              <a:t>Average predictions of models built on different 3 day periods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Task Description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predict for each test session how likely the user switched to another search engine during the search task.</a:t>
            </a:r>
          </a:p>
          <a:p>
            <a:r>
              <a:rPr lang="en-US" dirty="0" smtClean="0"/>
              <a:t>Dataset: </a:t>
            </a:r>
          </a:p>
          <a:p>
            <a:pPr lvl="1"/>
            <a:r>
              <a:rPr lang="en-US" dirty="0" smtClean="0"/>
              <a:t>train file (d1-27), each user switched at least once</a:t>
            </a:r>
          </a:p>
          <a:p>
            <a:pPr lvl="1"/>
            <a:r>
              <a:rPr lang="en-US" dirty="0" smtClean="0"/>
              <a:t>test file (d28-30), all sessions from these users</a:t>
            </a:r>
          </a:p>
          <a:p>
            <a:r>
              <a:rPr lang="en-US" dirty="0" smtClean="0"/>
              <a:t>Quality metric </a:t>
            </a:r>
          </a:p>
          <a:p>
            <a:pPr lvl="1"/>
            <a:r>
              <a:rPr lang="en-US" dirty="0" smtClean="0"/>
              <a:t>AUC for a ranked list of session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69246"/>
            <a:ext cx="5588754" cy="5588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Questions?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7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58792" y="3873500"/>
            <a:ext cx="6114643" cy="228600"/>
            <a:chOff x="1429157" y="3810000"/>
            <a:chExt cx="6114643" cy="3048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29157" y="38100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2000" y="38100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019800" y="38100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543800" y="3810000"/>
              <a:ext cx="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 for Model Testing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2000" y="3962400"/>
            <a:ext cx="7620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1628" y="4006334"/>
            <a:ext cx="7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10019" y="4006334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38800" y="4006334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4006334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30</a:t>
            </a:r>
            <a:endParaRPr lang="en-US" dirty="0"/>
          </a:p>
        </p:txBody>
      </p:sp>
      <p:sp>
        <p:nvSpPr>
          <p:cNvPr id="33" name="Right Brace 32"/>
          <p:cNvSpPr/>
          <p:nvPr/>
        </p:nvSpPr>
        <p:spPr>
          <a:xfrm rot="16200000">
            <a:off x="2356056" y="2508453"/>
            <a:ext cx="304800" cy="2145894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/>
          <p:cNvSpPr/>
          <p:nvPr/>
        </p:nvSpPr>
        <p:spPr>
          <a:xfrm rot="16200000">
            <a:off x="5105400" y="2895600"/>
            <a:ext cx="304800" cy="13716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812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48200" y="3048000"/>
            <a:ext cx="113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7" name="Right Brace 36"/>
          <p:cNvSpPr/>
          <p:nvPr/>
        </p:nvSpPr>
        <p:spPr>
          <a:xfrm rot="16200000">
            <a:off x="6606997" y="2861525"/>
            <a:ext cx="304799" cy="1416413"/>
          </a:xfrm>
          <a:prstGeom prst="rightBrace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463578" y="3047999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074864" y="35237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5" name="Right Brace 24"/>
          <p:cNvSpPr/>
          <p:nvPr/>
        </p:nvSpPr>
        <p:spPr>
          <a:xfrm rot="5400000">
            <a:off x="1713229" y="4230371"/>
            <a:ext cx="307342" cy="8382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5400000">
            <a:off x="3238500" y="3543303"/>
            <a:ext cx="304800" cy="22098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447800" y="480060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62200" y="4800600"/>
            <a:ext cx="215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Statistics for Training</a:t>
            </a:r>
            <a:endParaRPr lang="en-US" dirty="0"/>
          </a:p>
        </p:txBody>
      </p:sp>
      <p:sp>
        <p:nvSpPr>
          <p:cNvPr id="29" name="Right Brace 28"/>
          <p:cNvSpPr/>
          <p:nvPr/>
        </p:nvSpPr>
        <p:spPr>
          <a:xfrm rot="16200000">
            <a:off x="3924300" y="3162300"/>
            <a:ext cx="304800" cy="8382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581400" y="3048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00400" y="4038600"/>
            <a:ext cx="82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Day 21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657600" y="3886200"/>
            <a:ext cx="0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ight Brace 40"/>
          <p:cNvSpPr/>
          <p:nvPr/>
        </p:nvSpPr>
        <p:spPr>
          <a:xfrm rot="16200000">
            <a:off x="2819400" y="1447800"/>
            <a:ext cx="304800" cy="304800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447800" y="2438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Statistics for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14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6" grpId="0"/>
      <p:bldP spid="37" grpId="0" animBg="1"/>
      <p:bldP spid="39" grpId="0"/>
      <p:bldP spid="25" grpId="0" animBg="1"/>
      <p:bldP spid="26" grpId="0" animBg="1"/>
      <p:bldP spid="27" grpId="0"/>
      <p:bldP spid="28" grpId="0"/>
      <p:bldP spid="29" grpId="0" animBg="1"/>
      <p:bldP spid="30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 Preprocessing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day split, similar sessions filtering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32624"/>
              </p:ext>
            </p:extLst>
          </p:nvPr>
        </p:nvGraphicFramePr>
        <p:xfrm>
          <a:off x="1828800" y="2286000"/>
          <a:ext cx="6781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Switches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538’506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49’882 (9.2%)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4-6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608’598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63’590 (10.4%)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7-9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644’265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66’263 (10.28%)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10-12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613’752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61’579 (10.03%)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13-14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588’497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60’286 (10.24%)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15-18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493’880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49’117 (9.94%)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19-21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542’917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56’728 (10.44%)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22-24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556’502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55’490 (9.97%)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25-27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737’421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78’789 (10.68%)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524000" y="2971800"/>
            <a:ext cx="304800" cy="2971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6200000">
            <a:off x="70369" y="4273033"/>
            <a:ext cx="236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Training + statistics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5943600"/>
            <a:ext cx="110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 for Model Training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74864" y="35237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524000"/>
            <a:ext cx="7620000" cy="3657600"/>
            <a:chOff x="762000" y="1524000"/>
            <a:chExt cx="76200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358792" y="3873500"/>
              <a:ext cx="6114643" cy="228600"/>
              <a:chOff x="1429157" y="3810000"/>
              <a:chExt cx="6114643" cy="304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429157" y="38100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572000" y="38100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6019800" y="38100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543800" y="3810000"/>
                <a:ext cx="0" cy="304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>
              <a:off x="762000" y="3962400"/>
              <a:ext cx="7620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081628" y="4006334"/>
              <a:ext cx="707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Day 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0019" y="4006334"/>
              <a:ext cx="824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Day 24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4006334"/>
              <a:ext cx="824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Day 27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2800" y="4006334"/>
              <a:ext cx="824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Day 30</a:t>
              </a:r>
              <a:endParaRPr lang="en-US" dirty="0"/>
            </a:p>
          </p:txBody>
        </p:sp>
        <p:sp>
          <p:nvSpPr>
            <p:cNvPr id="33" name="Right Brace 32"/>
            <p:cNvSpPr/>
            <p:nvPr/>
          </p:nvSpPr>
          <p:spPr>
            <a:xfrm rot="16200000">
              <a:off x="2778329" y="2086178"/>
              <a:ext cx="304800" cy="2990443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Brace 33"/>
            <p:cNvSpPr/>
            <p:nvPr/>
          </p:nvSpPr>
          <p:spPr>
            <a:xfrm rot="16200000">
              <a:off x="5072379" y="2938779"/>
              <a:ext cx="307342" cy="12827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63099" y="3074904"/>
              <a:ext cx="215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Statistics for Training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62525" y="3031725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37" name="Right Brace 36"/>
            <p:cNvSpPr/>
            <p:nvPr/>
          </p:nvSpPr>
          <p:spPr>
            <a:xfrm rot="16200000">
              <a:off x="5857694" y="2174694"/>
              <a:ext cx="1727200" cy="1340211"/>
            </a:xfrm>
            <a:prstGeom prst="rightBrac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54479" y="1524000"/>
              <a:ext cx="555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</a:t>
              </a:r>
              <a:endParaRPr lang="en-US" dirty="0"/>
            </a:p>
          </p:txBody>
        </p:sp>
        <p:sp>
          <p:nvSpPr>
            <p:cNvPr id="23" name="Right Brace 22"/>
            <p:cNvSpPr/>
            <p:nvPr/>
          </p:nvSpPr>
          <p:spPr>
            <a:xfrm rot="16200000">
              <a:off x="2857500" y="571500"/>
              <a:ext cx="1600200" cy="4572000"/>
            </a:xfrm>
            <a:prstGeom prst="rightBrac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8899" y="1535668"/>
              <a:ext cx="2067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Statistics for Testing</a:t>
              </a:r>
              <a:endParaRPr lang="en-US" dirty="0"/>
            </a:p>
          </p:txBody>
        </p:sp>
        <p:sp>
          <p:nvSpPr>
            <p:cNvPr id="25" name="Right Brace 24"/>
            <p:cNvSpPr/>
            <p:nvPr/>
          </p:nvSpPr>
          <p:spPr>
            <a:xfrm rot="5400000">
              <a:off x="1897379" y="3970021"/>
              <a:ext cx="383542" cy="1282700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e 25"/>
            <p:cNvSpPr/>
            <p:nvPr/>
          </p:nvSpPr>
          <p:spPr>
            <a:xfrm rot="5400000">
              <a:off x="4200323" y="3114878"/>
              <a:ext cx="381000" cy="2990443"/>
            </a:xfrm>
            <a:prstGeom prst="rightBrac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76400" y="4812268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10899" y="4812268"/>
              <a:ext cx="215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Statistics for Training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5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Talk Outline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Task Description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r>
              <a:rPr lang="en-US" dirty="0"/>
              <a:t>Feature Design</a:t>
            </a:r>
          </a:p>
          <a:p>
            <a:pPr lvl="1"/>
            <a:r>
              <a:rPr lang="en-US" dirty="0"/>
              <a:t>Session Features</a:t>
            </a:r>
          </a:p>
          <a:p>
            <a:pPr lvl="1"/>
            <a:r>
              <a:rPr lang="en-US" dirty="0"/>
              <a:t>Overall historical </a:t>
            </a:r>
            <a:r>
              <a:rPr lang="en-US" dirty="0" smtClean="0"/>
              <a:t>statistics</a:t>
            </a:r>
            <a:endParaRPr lang="en-US" dirty="0"/>
          </a:p>
          <a:p>
            <a:pPr lvl="1"/>
            <a:r>
              <a:rPr lang="en-US" dirty="0"/>
              <a:t>Per-user historical statistics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086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Machine learning based approach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We started from simple statistics as predictors</a:t>
            </a:r>
          </a:p>
          <a:p>
            <a:pPr lvl="1"/>
            <a:r>
              <a:rPr lang="en-US" dirty="0" smtClean="0"/>
              <a:t>It was clear a lot of information can be useful</a:t>
            </a:r>
          </a:p>
          <a:p>
            <a:pPr lvl="1"/>
            <a:r>
              <a:rPr lang="en-US" dirty="0" smtClean="0"/>
              <a:t>Binary classification problem</a:t>
            </a:r>
          </a:p>
          <a:p>
            <a:pPr lvl="2"/>
            <a:r>
              <a:rPr lang="en-US" dirty="0" smtClean="0"/>
              <a:t>Offline settings (given the whole session)</a:t>
            </a:r>
          </a:p>
          <a:p>
            <a:pPr lvl="2"/>
            <a:r>
              <a:rPr lang="en-US" dirty="0" smtClean="0"/>
              <a:t>Probabilistic output (sort sessions by probability)</a:t>
            </a:r>
          </a:p>
          <a:p>
            <a:pPr lvl="1"/>
            <a:r>
              <a:rPr lang="en-US" dirty="0" smtClean="0"/>
              <a:t>The key was to design good features</a:t>
            </a:r>
          </a:p>
        </p:txBody>
      </p:sp>
    </p:spTree>
    <p:extLst>
      <p:ext uri="{BB962C8B-B14F-4D97-AF65-F5344CB8AC3E}">
        <p14:creationId xmlns:p14="http://schemas.microsoft.com/office/powerpoint/2010/main" val="31075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1990</Words>
  <Application>Microsoft Office PowerPoint</Application>
  <PresentationFormat>On-screen Show (4:3)</PresentationFormat>
  <Paragraphs>384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Detecting Search Engine Switching Based on User Preferences, Search Tasks, and Behavior Patterns</vt:lpstr>
      <vt:lpstr>Talk Outline</vt:lpstr>
      <vt:lpstr>Team progress</vt:lpstr>
      <vt:lpstr>Task Description</vt:lpstr>
      <vt:lpstr>Data for Model Testing</vt:lpstr>
      <vt:lpstr>Data Preprocessing</vt:lpstr>
      <vt:lpstr>Data for Model Training</vt:lpstr>
      <vt:lpstr>Talk Outline</vt:lpstr>
      <vt:lpstr>Machine learning based approach</vt:lpstr>
      <vt:lpstr>Reasons for switching</vt:lpstr>
      <vt:lpstr>Feature Design</vt:lpstr>
      <vt:lpstr>Session duration density</vt:lpstr>
      <vt:lpstr># Queries density</vt:lpstr>
      <vt:lpstr>Feature Design</vt:lpstr>
      <vt:lpstr>Average click position density</vt:lpstr>
      <vt:lpstr>Aggregated statistics</vt:lpstr>
      <vt:lpstr>Aggregated statistics: sequences</vt:lpstr>
      <vt:lpstr>Markov Model transitions probability</vt:lpstr>
      <vt:lpstr>Markov Model: Non-Switch</vt:lpstr>
      <vt:lpstr>Markov Model: Switch</vt:lpstr>
      <vt:lpstr>N-Gram Features</vt:lpstr>
      <vt:lpstr>CRF (hCRF)</vt:lpstr>
      <vt:lpstr>Query and Url switch frequency</vt:lpstr>
      <vt:lpstr>Query switch frequencies</vt:lpstr>
      <vt:lpstr>Url switch frequencies</vt:lpstr>
      <vt:lpstr>Aggregated statistics: each user</vt:lpstr>
      <vt:lpstr>User switching frequency</vt:lpstr>
      <vt:lpstr>Features: summary</vt:lpstr>
      <vt:lpstr>Talk Outline</vt:lpstr>
      <vt:lpstr>Model</vt:lpstr>
      <vt:lpstr>Feature importance</vt:lpstr>
      <vt:lpstr>Feature Ablation</vt:lpstr>
      <vt:lpstr>Feature ablation: ROC</vt:lpstr>
      <vt:lpstr>Averaging/Balancing</vt:lpstr>
      <vt:lpstr>Averaging / Balancing</vt:lpstr>
      <vt:lpstr>Team progress</vt:lpstr>
      <vt:lpstr>Best submission</vt:lpstr>
      <vt:lpstr>BugZZZ</vt:lpstr>
      <vt:lpstr>Summary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Search Engine Switching Based on User Behavior </dc:title>
  <dc:creator>dlagun</dc:creator>
  <cp:lastModifiedBy>dlagun</cp:lastModifiedBy>
  <cp:revision>189</cp:revision>
  <dcterms:created xsi:type="dcterms:W3CDTF">2013-01-31T03:40:45Z</dcterms:created>
  <dcterms:modified xsi:type="dcterms:W3CDTF">2013-02-04T05:18:36Z</dcterms:modified>
</cp:coreProperties>
</file>