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6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2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6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16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2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5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3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4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4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1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14162-B140-4326-ADB1-6E7B9DCC6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539552"/>
            <a:ext cx="6815669" cy="1968758"/>
          </a:xfrm>
        </p:spPr>
        <p:txBody>
          <a:bodyPr/>
          <a:lstStyle/>
          <a:p>
            <a:r>
              <a:rPr lang="ru-RU" sz="4400" dirty="0"/>
              <a:t>«Определение параметров линейного кода»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334719-373A-483E-A453-923C0CC46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882" y="5481377"/>
            <a:ext cx="3785118" cy="1143357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Выполнил: студенты группы ИП-111 </a:t>
            </a:r>
            <a:r>
              <a:rPr lang="ru-RU" dirty="0" err="1"/>
              <a:t>Кузьменок</a:t>
            </a:r>
            <a:r>
              <a:rPr lang="ru-RU" dirty="0"/>
              <a:t> Денис, </a:t>
            </a:r>
            <a:r>
              <a:rPr lang="ru-RU" dirty="0" err="1"/>
              <a:t>Звагинцев</a:t>
            </a:r>
            <a:r>
              <a:rPr lang="ru-RU" dirty="0"/>
              <a:t> Михаил, Патрушев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64505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A2A7E3-E8EA-4F14-B84D-246F3E8E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86408"/>
            <a:ext cx="9601196" cy="498946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Цель:</a:t>
            </a:r>
          </a:p>
          <a:p>
            <a:pPr lvl="1"/>
            <a:r>
              <a:rPr lang="ru-RU" dirty="0"/>
              <a:t>Изучение свойств линейного корректирующего кода.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Задание:</a:t>
            </a:r>
          </a:p>
          <a:p>
            <a:pPr lvl="1"/>
            <a:r>
              <a:rPr lang="ru-RU" dirty="0"/>
              <a:t>Текстовый файл имеет следующий формат: в первой строке через пробел записаны два натуральных числа n (количество строк матрицы) и m (количество столбцов), n</a:t>
            </a:r>
            <a:r>
              <a:rPr lang="en-US" dirty="0"/>
              <a:t>&lt;m, </a:t>
            </a:r>
            <a:r>
              <a:rPr lang="ru-RU" dirty="0"/>
              <a:t>в следующих n строках записаны строки порождающей матрицы некоторого линейного кода (через пробел по m нулей и единиц). Поскольку строки порождающей матрицы должны быть линейно независимы, то порождающая матрица G имеет вид G = </a:t>
            </a:r>
            <a:r>
              <a:rPr lang="ru-RU" dirty="0" err="1"/>
              <a:t>En</a:t>
            </a:r>
            <a:r>
              <a:rPr lang="ru-RU" dirty="0"/>
              <a:t> | </a:t>
            </a:r>
            <a:r>
              <a:rPr lang="ru-RU" dirty="0" err="1"/>
              <a:t>Dn</a:t>
            </a:r>
            <a:r>
              <a:rPr lang="ru-RU" dirty="0"/>
              <a:t>, m – n , где </a:t>
            </a:r>
            <a:r>
              <a:rPr lang="ru-RU" dirty="0" err="1"/>
              <a:t>En</a:t>
            </a:r>
            <a:r>
              <a:rPr lang="ru-RU" dirty="0"/>
              <a:t> – единичная подматрица размера n x n (на главной диагонали стоят 1, остальные элементы -- 0), а </a:t>
            </a:r>
            <a:r>
              <a:rPr lang="ru-RU" dirty="0" err="1"/>
              <a:t>Dn</a:t>
            </a:r>
            <a:r>
              <a:rPr lang="ru-RU" dirty="0"/>
              <a:t>, m – n – подматрица размера n x (m-n), состоящая из 0 и 1. Строки подматрицы </a:t>
            </a:r>
            <a:r>
              <a:rPr lang="ru-RU" dirty="0" err="1"/>
              <a:t>Dn</a:t>
            </a:r>
            <a:r>
              <a:rPr lang="ru-RU" dirty="0"/>
              <a:t>, m – n необходимо генерировать случайно. </a:t>
            </a:r>
            <a:endParaRPr lang="en-US" dirty="0"/>
          </a:p>
          <a:p>
            <a:pPr lvl="1"/>
            <a:r>
              <a:rPr lang="ru-RU" dirty="0"/>
              <a:t>По заданной порождающей матрице определить характеристики линейного кода: размерность кода, количество кодовых слов, минимальное кодовое расстояние. Использовать 5 различных файлов с матрицами различной размерности. Заполнить таблицу.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087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8C074-FC0F-40C0-867D-ADBC3C03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7126F22-2DDB-47B7-B15A-8AE7692A5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165" y="2443716"/>
            <a:ext cx="2768178" cy="1970567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578DED-216A-42DA-BFCB-BF302F9F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179" y="461864"/>
            <a:ext cx="2609765" cy="61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3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C2A77C-90F4-48FA-A670-2284EBB3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0DCA8E-6994-4766-9CDD-BF9E618C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7" y="514641"/>
            <a:ext cx="3562350" cy="2600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15D4FE-E5B5-4805-B1F0-B65AE7BA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41" y="514641"/>
            <a:ext cx="3187896" cy="48117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E0BC9D-061F-44C5-80B7-D997E983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58" y="514641"/>
            <a:ext cx="3705256" cy="57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51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6B670B1-0EF8-4593-AD73-88B76EC35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17FBDB-B38D-477D-A8C1-D0256494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0" y="597212"/>
            <a:ext cx="2773758" cy="19597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2C65B7-9BDA-47CA-B0C5-34EE9D8A9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943" y="597212"/>
            <a:ext cx="3209925" cy="4457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43199C-D96A-4B30-B651-F2B490F1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47" y="597212"/>
            <a:ext cx="32956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5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5D0219-50E5-4C57-A156-DBCF952CA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9ADC62-7EEB-4BC8-B84A-706C088A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" y="1163895"/>
            <a:ext cx="3456987" cy="15046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4AE71B-2FDB-4939-9CA5-6940A341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304" y="1163895"/>
            <a:ext cx="3124200" cy="3829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9671B6-29FD-4BE3-9349-6F144F026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269" y="1163895"/>
            <a:ext cx="3048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3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713C42-DBB5-41F2-B1F0-234DC7D2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17ED79-B50B-4ED2-842C-FAC67F23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38" y="737118"/>
            <a:ext cx="2628900" cy="2286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F270E3-CBF7-4262-9F19-702E76FC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799" y="737118"/>
            <a:ext cx="3190875" cy="48863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E29AAE-373D-42B6-B1F5-ABFCADCF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922" y="737118"/>
            <a:ext cx="31623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5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E72B0-DC58-4340-9277-E033825E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9ADE8FC-CB94-45A2-83DE-483708849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933475"/>
              </p:ext>
            </p:extLst>
          </p:nvPr>
        </p:nvGraphicFramePr>
        <p:xfrm>
          <a:off x="811764" y="2416628"/>
          <a:ext cx="10580915" cy="3592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6183">
                  <a:extLst>
                    <a:ext uri="{9D8B030D-6E8A-4147-A177-3AD203B41FA5}">
                      <a16:colId xmlns:a16="http://schemas.microsoft.com/office/drawing/2014/main" val="4118206393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2116935195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3462995202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1773717018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1510191797"/>
                    </a:ext>
                  </a:extLst>
                </a:gridCol>
              </a:tblGrid>
              <a:tr h="102636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Длина кода </a:t>
                      </a:r>
                      <a:r>
                        <a:rPr lang="en-US" sz="1100">
                          <a:effectLst/>
                        </a:rPr>
                        <a:t>n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Размерность кода </a:t>
                      </a:r>
                      <a:r>
                        <a:rPr lang="en-US" sz="1100">
                          <a:effectLst/>
                        </a:rPr>
                        <a:t>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Количество кодовых слов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Кодовое расстояние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852806"/>
                  </a:ext>
                </a:extLst>
              </a:tr>
              <a:tr h="513184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код1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274915"/>
                  </a:ext>
                </a:extLst>
              </a:tr>
              <a:tr h="513184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код2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</a:t>
                      </a:r>
                      <a:r>
                        <a:rPr lang="en-US" sz="11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815168"/>
                  </a:ext>
                </a:extLst>
              </a:tr>
              <a:tr h="513184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код3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</a:t>
                      </a:r>
                      <a:r>
                        <a:rPr lang="en-US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79213"/>
                  </a:ext>
                </a:extLst>
              </a:tr>
              <a:tr h="513184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код4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16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7587555"/>
                  </a:ext>
                </a:extLst>
              </a:tr>
              <a:tr h="513184">
                <a:tc>
                  <a:txBody>
                    <a:bodyPr/>
                    <a:lstStyle/>
                    <a:p>
                      <a:pPr algn="ctr"/>
                      <a:r>
                        <a:rPr lang="ru-RU" sz="1100">
                          <a:effectLst/>
                        </a:rPr>
                        <a:t>код5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845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95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2885-83AE-472F-BBA4-A36A7E54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49BAB-A641-477E-93DA-9FA2F031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Линейные коды являются мощным инструментом для обнаружения и исправления ошибок в системах передачи данных.</a:t>
            </a:r>
          </a:p>
          <a:p>
            <a:r>
              <a:rPr lang="ru-RU" dirty="0"/>
              <a:t>Минимальное кодовое расстояние напрямую влияет на корректирующую способность кода.</a:t>
            </a:r>
          </a:p>
          <a:p>
            <a:r>
              <a:rPr lang="ru-RU" dirty="0"/>
              <a:t>Проверочная матрица H позволяет эффективно выявлять ошибки, а порождающая матрица G — формировать избыточные кодовые слова.</a:t>
            </a:r>
          </a:p>
          <a:p>
            <a:r>
              <a:rPr lang="ru-RU" dirty="0"/>
              <a:t>Таким образом, работа подтвердила теоретические основы линейных кодов и продемонстрировала их практическую применимость в задачах помехоустойчивого кодирования.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144739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293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Натуральные материалы</vt:lpstr>
      <vt:lpstr>«Определение параметров линейного кода»</vt:lpstr>
      <vt:lpstr>Презентация PowerPoint</vt:lpstr>
      <vt:lpstr>Результаты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«Определение параметров линейного кода»</dc:title>
  <dc:creator>Denchik</dc:creator>
  <cp:lastModifiedBy>Denchik</cp:lastModifiedBy>
  <cp:revision>9</cp:revision>
  <dcterms:created xsi:type="dcterms:W3CDTF">2025-04-01T10:54:56Z</dcterms:created>
  <dcterms:modified xsi:type="dcterms:W3CDTF">2025-04-02T06:26:33Z</dcterms:modified>
</cp:coreProperties>
</file>