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60" r:id="rId4"/>
    <p:sldId id="261" r:id="rId5"/>
    <p:sldId id="262" r:id="rId6"/>
    <p:sldId id="263" r:id="rId7"/>
    <p:sldId id="264" r:id="rId8"/>
    <p:sldId id="265" r:id="rId9"/>
    <p:sldId id="266" r:id="rId10"/>
    <p:sldId id="268" r:id="rId11"/>
    <p:sldId id="269"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32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ncy\OneDrive\Desktop\Distribution%20of%20Customers%20across%20States.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ncy\OneDrive\Desktop\Average%20Discount%20Offered%20for%20different%20types%20of%20Credit%20Cards.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ncy\OneDrive\Desktop\Average%20Shipping%20Time%20by%20Quarter.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image" Target="../media/image10.jpg"/><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2.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image" Target="../media/image10.jp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dency\OneDrive\Desktop\Average%20Rating%20in%20each%20Quarter.csv" TargetMode="External"/></Relationships>
</file>

<file path=ppt/charts/_rels/chart3.xml.rels><?xml version="1.0" encoding="UTF-8" standalone="yes"?>
<Relationships xmlns="http://schemas.openxmlformats.org/package/2006/relationships"><Relationship Id="rId3" Type="http://schemas.openxmlformats.org/officeDocument/2006/relationships/image" Target="../media/image10.jp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image" Target="../media/image10.jp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dency\OneDrive\Desktop\Top%205%20Vehicle%20Makers%20as%20per%20Customer%20Count.csv" TargetMode="External"/></Relationships>
</file>

<file path=ppt/charts/_rels/chart5.xml.rels><?xml version="1.0" encoding="UTF-8" standalone="yes"?>
<Relationships xmlns="http://schemas.openxmlformats.org/package/2006/relationships"><Relationship Id="rId3" Type="http://schemas.openxmlformats.org/officeDocument/2006/relationships/image" Target="../media/image10.jpg"/><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dency\OneDrive\Desktop\distinct%20product%20count%20by%20vehicle%20maker.csv" TargetMode="External"/></Relationships>
</file>

<file path=ppt/charts/_rels/chart6.xml.rels><?xml version="1.0" encoding="UTF-8" standalone="yes"?>
<Relationships xmlns="http://schemas.openxmlformats.org/package/2006/relationships"><Relationship Id="rId3" Type="http://schemas.openxmlformats.org/officeDocument/2006/relationships/image" Target="../media/image10.jpg"/><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dency\OneDrive\Desktop\Trend%20of%20Revenue%20and%20Orders%20by%20Quarter.csv" TargetMode="Externa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ncy\OneDrive\Desktop\QoQ%20Percentage%20Change%20in%20Revenue.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image" Target="../media/image10.jpg"/><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dency\OneDrive\Desktop\Trend%20of%20Revenue%20and%20Orders%20by%20Quarter.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a:t>Top 5 States by customer count</a:t>
            </a:r>
          </a:p>
        </c:rich>
      </c:tx>
      <c:layout>
        <c:manualLayout>
          <c:xMode val="edge"/>
          <c:yMode val="edge"/>
          <c:x val="0.12696305271381517"/>
          <c:y val="2.3618841705181845E-2"/>
        </c:manualLayout>
      </c:layout>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1"/>
        <c:ser>
          <c:idx val="0"/>
          <c:order val="0"/>
          <c:tx>
            <c:strRef>
              <c:f>'Distribution of Customers acros'!$B$1</c:f>
              <c:strCache>
                <c:ptCount val="1"/>
                <c:pt idx="0">
                  <c:v>customer_count</c:v>
                </c:pt>
              </c:strCache>
            </c:strRef>
          </c:tx>
          <c:invertIfNegative val="0"/>
          <c:dPt>
            <c:idx val="0"/>
            <c:invertIfNegative val="0"/>
            <c:bubble3D val="0"/>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10800000" scaled="1"/>
                <a:tileRect/>
              </a:gradFill>
              <a:ln>
                <a:noFill/>
              </a:ln>
              <a:effectLst/>
            </c:spPr>
            <c:extLst>
              <c:ext xmlns:c16="http://schemas.microsoft.com/office/drawing/2014/chart" uri="{C3380CC4-5D6E-409C-BE32-E72D297353CC}">
                <c16:uniqueId val="{00000001-18C5-4138-86E3-A952A7D1337D}"/>
              </c:ext>
            </c:extLst>
          </c:dPt>
          <c:dPt>
            <c:idx val="1"/>
            <c:invertIfNegative val="0"/>
            <c:bubble3D val="0"/>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10800000" scaled="1"/>
                <a:tileRect/>
              </a:gradFill>
              <a:ln>
                <a:noFill/>
              </a:ln>
              <a:effectLst/>
            </c:spPr>
            <c:extLst>
              <c:ext xmlns:c16="http://schemas.microsoft.com/office/drawing/2014/chart" uri="{C3380CC4-5D6E-409C-BE32-E72D297353CC}">
                <c16:uniqueId val="{00000003-18C5-4138-86E3-A952A7D1337D}"/>
              </c:ext>
            </c:extLst>
          </c:dPt>
          <c:dPt>
            <c:idx val="2"/>
            <c:invertIfNegative val="0"/>
            <c:bubble3D val="0"/>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10800000" scaled="1"/>
                <a:tileRect/>
              </a:gradFill>
              <a:ln>
                <a:noFill/>
              </a:ln>
              <a:effectLst/>
            </c:spPr>
            <c:extLst>
              <c:ext xmlns:c16="http://schemas.microsoft.com/office/drawing/2014/chart" uri="{C3380CC4-5D6E-409C-BE32-E72D297353CC}">
                <c16:uniqueId val="{00000005-18C5-4138-86E3-A952A7D1337D}"/>
              </c:ext>
            </c:extLst>
          </c:dPt>
          <c:dPt>
            <c:idx val="3"/>
            <c:invertIfNegative val="0"/>
            <c:bubble3D val="0"/>
            <c:spPr>
              <a:gradFill flip="none" rotWithShape="1">
                <a:gsLst>
                  <a:gs pos="0">
                    <a:schemeClr val="accent2">
                      <a:lumMod val="60000"/>
                    </a:schemeClr>
                  </a:gs>
                  <a:gs pos="75000">
                    <a:schemeClr val="accent2">
                      <a:lumMod val="60000"/>
                      <a:lumMod val="60000"/>
                      <a:lumOff val="40000"/>
                    </a:schemeClr>
                  </a:gs>
                  <a:gs pos="51000">
                    <a:schemeClr val="accent2">
                      <a:lumMod val="60000"/>
                      <a:alpha val="75000"/>
                    </a:schemeClr>
                  </a:gs>
                  <a:gs pos="100000">
                    <a:schemeClr val="accent2">
                      <a:lumMod val="60000"/>
                      <a:lumMod val="20000"/>
                      <a:lumOff val="80000"/>
                      <a:alpha val="15000"/>
                    </a:schemeClr>
                  </a:gs>
                </a:gsLst>
                <a:lin ang="10800000" scaled="1"/>
                <a:tileRect/>
              </a:gradFill>
              <a:ln>
                <a:noFill/>
              </a:ln>
              <a:effectLst/>
            </c:spPr>
            <c:extLst>
              <c:ext xmlns:c16="http://schemas.microsoft.com/office/drawing/2014/chart" uri="{C3380CC4-5D6E-409C-BE32-E72D297353CC}">
                <c16:uniqueId val="{00000007-18C5-4138-86E3-A952A7D1337D}"/>
              </c:ext>
            </c:extLst>
          </c:dPt>
          <c:dPt>
            <c:idx val="4"/>
            <c:invertIfNegative val="0"/>
            <c:bubble3D val="0"/>
            <c:spPr>
              <a:gradFill flip="none" rotWithShape="1">
                <a:gsLst>
                  <a:gs pos="0">
                    <a:schemeClr val="accent4">
                      <a:lumMod val="60000"/>
                    </a:schemeClr>
                  </a:gs>
                  <a:gs pos="75000">
                    <a:schemeClr val="accent4">
                      <a:lumMod val="60000"/>
                      <a:lumMod val="60000"/>
                      <a:lumOff val="40000"/>
                    </a:schemeClr>
                  </a:gs>
                  <a:gs pos="51000">
                    <a:schemeClr val="accent4">
                      <a:lumMod val="60000"/>
                      <a:alpha val="75000"/>
                    </a:schemeClr>
                  </a:gs>
                  <a:gs pos="100000">
                    <a:schemeClr val="accent4">
                      <a:lumMod val="60000"/>
                      <a:lumMod val="20000"/>
                      <a:lumOff val="80000"/>
                      <a:alpha val="15000"/>
                    </a:schemeClr>
                  </a:gs>
                </a:gsLst>
                <a:lin ang="10800000" scaled="1"/>
                <a:tileRect/>
              </a:gradFill>
              <a:ln>
                <a:noFill/>
              </a:ln>
              <a:effectLst/>
            </c:spPr>
            <c:extLst>
              <c:ext xmlns:c16="http://schemas.microsoft.com/office/drawing/2014/chart" uri="{C3380CC4-5D6E-409C-BE32-E72D297353CC}">
                <c16:uniqueId val="{00000009-18C5-4138-86E3-A952A7D1337D}"/>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'Distribution of Customers acros'!$A$2:$A$6</c:f>
              <c:strCache>
                <c:ptCount val="5"/>
                <c:pt idx="0">
                  <c:v>California</c:v>
                </c:pt>
                <c:pt idx="1">
                  <c:v>Texas</c:v>
                </c:pt>
                <c:pt idx="2">
                  <c:v>Florida</c:v>
                </c:pt>
                <c:pt idx="3">
                  <c:v>New York</c:v>
                </c:pt>
                <c:pt idx="4">
                  <c:v>District of Columbia</c:v>
                </c:pt>
              </c:strCache>
            </c:strRef>
          </c:cat>
          <c:val>
            <c:numRef>
              <c:f>'Distribution of Customers acros'!$B$2:$B$6</c:f>
              <c:numCache>
                <c:formatCode>General</c:formatCode>
                <c:ptCount val="5"/>
                <c:pt idx="0">
                  <c:v>97</c:v>
                </c:pt>
                <c:pt idx="1">
                  <c:v>97</c:v>
                </c:pt>
                <c:pt idx="2">
                  <c:v>86</c:v>
                </c:pt>
                <c:pt idx="3">
                  <c:v>69</c:v>
                </c:pt>
                <c:pt idx="4">
                  <c:v>35</c:v>
                </c:pt>
              </c:numCache>
            </c:numRef>
          </c:val>
          <c:extLst>
            <c:ext xmlns:c16="http://schemas.microsoft.com/office/drawing/2014/chart" uri="{C3380CC4-5D6E-409C-BE32-E72D297353CC}">
              <c16:uniqueId val="{0000000A-18C5-4138-86E3-A952A7D1337D}"/>
            </c:ext>
          </c:extLst>
        </c:ser>
        <c:dLbls>
          <c:dLblPos val="inEnd"/>
          <c:showLegendKey val="0"/>
          <c:showVal val="1"/>
          <c:showCatName val="0"/>
          <c:showSerName val="0"/>
          <c:showPercent val="0"/>
          <c:showBubbleSize val="0"/>
        </c:dLbls>
        <c:gapWidth val="75"/>
        <c:overlap val="40"/>
        <c:axId val="710419024"/>
        <c:axId val="707789440"/>
      </c:barChart>
      <c:catAx>
        <c:axId val="710419024"/>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STATES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789440"/>
        <c:crosses val="autoZero"/>
        <c:auto val="1"/>
        <c:lblAlgn val="ctr"/>
        <c:lblOffset val="100"/>
        <c:noMultiLvlLbl val="0"/>
      </c:catAx>
      <c:valAx>
        <c:axId val="707789440"/>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CUSTOMER COUNT</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419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C000"/>
      </a:solid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a:t>average</a:t>
            </a:r>
            <a:r>
              <a:rPr lang="en-US" baseline="0"/>
              <a:t> </a:t>
            </a:r>
            <a:r>
              <a:rPr lang="en-US"/>
              <a:t>discount BY CREDIT</a:t>
            </a:r>
            <a:r>
              <a:rPr lang="en-US" baseline="0"/>
              <a:t> CARD TYPE</a:t>
            </a:r>
            <a:endParaRPr lang="en-US"/>
          </a:p>
        </c:rich>
      </c:tx>
      <c:layout>
        <c:manualLayout>
          <c:xMode val="edge"/>
          <c:yMode val="edge"/>
          <c:x val="0.18997548970500824"/>
          <c:y val="1.3210039630118891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'Average Discount Offered for di'!$B$1</c:f>
              <c:strCache>
                <c:ptCount val="1"/>
                <c:pt idx="0">
                  <c:v>average_discount</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10800000" scaled="1"/>
              <a:tileRect/>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'Average Discount Offered for di'!$A$2:$A$17</c:f>
              <c:strCache>
                <c:ptCount val="16"/>
                <c:pt idx="0">
                  <c:v>jcb</c:v>
                </c:pt>
                <c:pt idx="1">
                  <c:v>visa-electron</c:v>
                </c:pt>
                <c:pt idx="2">
                  <c:v>switch</c:v>
                </c:pt>
                <c:pt idx="3">
                  <c:v>diners-club-carte-blanche</c:v>
                </c:pt>
                <c:pt idx="4">
                  <c:v>laser</c:v>
                </c:pt>
                <c:pt idx="5">
                  <c:v>china-unionpay</c:v>
                </c:pt>
                <c:pt idx="6">
                  <c:v>diners-club-enroute</c:v>
                </c:pt>
                <c:pt idx="7">
                  <c:v>americanexpress</c:v>
                </c:pt>
                <c:pt idx="8">
                  <c:v>mastercard</c:v>
                </c:pt>
                <c:pt idx="9">
                  <c:v>visa</c:v>
                </c:pt>
                <c:pt idx="10">
                  <c:v>bankcard</c:v>
                </c:pt>
                <c:pt idx="11">
                  <c:v>solo</c:v>
                </c:pt>
                <c:pt idx="12">
                  <c:v>maestro</c:v>
                </c:pt>
                <c:pt idx="13">
                  <c:v>diners-club-us-ca</c:v>
                </c:pt>
                <c:pt idx="14">
                  <c:v>instapayment</c:v>
                </c:pt>
                <c:pt idx="15">
                  <c:v>diners-club-international</c:v>
                </c:pt>
              </c:strCache>
            </c:strRef>
          </c:cat>
          <c:val>
            <c:numRef>
              <c:f>'Average Discount Offered for di'!$B$2:$B$17</c:f>
              <c:numCache>
                <c:formatCode>0.00%</c:formatCode>
                <c:ptCount val="16"/>
                <c:pt idx="0">
                  <c:v>0.60738199999999998</c:v>
                </c:pt>
                <c:pt idx="1">
                  <c:v>0.62346900000000005</c:v>
                </c:pt>
                <c:pt idx="2">
                  <c:v>0.61023300000000003</c:v>
                </c:pt>
                <c:pt idx="3">
                  <c:v>0.61448999999999998</c:v>
                </c:pt>
                <c:pt idx="4">
                  <c:v>0.64384600000000003</c:v>
                </c:pt>
                <c:pt idx="5">
                  <c:v>0.622174</c:v>
                </c:pt>
                <c:pt idx="6">
                  <c:v>0.59979199999999999</c:v>
                </c:pt>
                <c:pt idx="7">
                  <c:v>0.61632699999999996</c:v>
                </c:pt>
                <c:pt idx="8">
                  <c:v>0.62949999999999995</c:v>
                </c:pt>
                <c:pt idx="9">
                  <c:v>0.60083299999999995</c:v>
                </c:pt>
                <c:pt idx="10">
                  <c:v>0.609545</c:v>
                </c:pt>
                <c:pt idx="11">
                  <c:v>0.58499999999999996</c:v>
                </c:pt>
                <c:pt idx="12">
                  <c:v>0.62421899999999997</c:v>
                </c:pt>
                <c:pt idx="13">
                  <c:v>0.61461500000000002</c:v>
                </c:pt>
                <c:pt idx="14">
                  <c:v>0.62062499999999998</c:v>
                </c:pt>
                <c:pt idx="15">
                  <c:v>0.58399999999999996</c:v>
                </c:pt>
              </c:numCache>
            </c:numRef>
          </c:val>
          <c:extLst>
            <c:ext xmlns:c16="http://schemas.microsoft.com/office/drawing/2014/chart" uri="{C3380CC4-5D6E-409C-BE32-E72D297353CC}">
              <c16:uniqueId val="{00000000-2420-4EAE-89B0-B751AE837E86}"/>
            </c:ext>
          </c:extLst>
        </c:ser>
        <c:dLbls>
          <c:dLblPos val="inEnd"/>
          <c:showLegendKey val="0"/>
          <c:showVal val="1"/>
          <c:showCatName val="0"/>
          <c:showSerName val="0"/>
          <c:showPercent val="0"/>
          <c:showBubbleSize val="0"/>
        </c:dLbls>
        <c:gapWidth val="109"/>
        <c:overlap val="-58"/>
        <c:axId val="1027112976"/>
        <c:axId val="1021270800"/>
      </c:barChart>
      <c:catAx>
        <c:axId val="1027112976"/>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CREDIT CARD</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1270800"/>
        <c:crosses val="autoZero"/>
        <c:auto val="1"/>
        <c:lblAlgn val="ctr"/>
        <c:lblOffset val="100"/>
        <c:noMultiLvlLbl val="0"/>
      </c:catAx>
      <c:valAx>
        <c:axId val="1021270800"/>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AVERAGE DISCOUNT</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11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C000"/>
      </a:solid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Shipping Time by Quarter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21877726982784"/>
          <c:y val="0.20971268423313827"/>
          <c:w val="0.82754703406002195"/>
          <c:h val="0.50035104746598047"/>
        </c:manualLayout>
      </c:layout>
      <c:lineChart>
        <c:grouping val="standard"/>
        <c:varyColors val="0"/>
        <c:ser>
          <c:idx val="0"/>
          <c:order val="0"/>
          <c:tx>
            <c:strRef>
              <c:f>'Average Shipping Time by Quarte'!$B$1</c:f>
              <c:strCache>
                <c:ptCount val="1"/>
                <c:pt idx="0">
                  <c:v>average_shipping_time</c:v>
                </c:pt>
              </c:strCache>
            </c:strRef>
          </c:tx>
          <c:spPr>
            <a:ln w="28575" cap="rnd">
              <a:solidFill>
                <a:schemeClr val="tx1"/>
              </a:solidFill>
              <a:round/>
            </a:ln>
            <a:effectLst/>
          </c:spPr>
          <c:marker>
            <c:symbol val="diamond"/>
            <c:size val="10"/>
            <c:spPr>
              <a:solidFill>
                <a:schemeClr val="tx1"/>
              </a:solidFill>
              <a:ln w="9525">
                <a:no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'Average Shipping Time by Quarte'!$A$2:$A$5</c:f>
              <c:numCache>
                <c:formatCode>General</c:formatCode>
                <c:ptCount val="4"/>
                <c:pt idx="0">
                  <c:v>1</c:v>
                </c:pt>
                <c:pt idx="1">
                  <c:v>2</c:v>
                </c:pt>
                <c:pt idx="2">
                  <c:v>3</c:v>
                </c:pt>
                <c:pt idx="3">
                  <c:v>4</c:v>
                </c:pt>
              </c:numCache>
            </c:numRef>
          </c:cat>
          <c:val>
            <c:numRef>
              <c:f>'Average Shipping Time by Quarte'!$B$2:$B$5</c:f>
              <c:numCache>
                <c:formatCode>General</c:formatCode>
                <c:ptCount val="4"/>
                <c:pt idx="0">
                  <c:v>57.167700000000004</c:v>
                </c:pt>
                <c:pt idx="1">
                  <c:v>71.110699999999994</c:v>
                </c:pt>
                <c:pt idx="2">
                  <c:v>117.7555</c:v>
                </c:pt>
                <c:pt idx="3">
                  <c:v>174.09549999999999</c:v>
                </c:pt>
              </c:numCache>
            </c:numRef>
          </c:val>
          <c:smooth val="0"/>
          <c:extLst>
            <c:ext xmlns:c16="http://schemas.microsoft.com/office/drawing/2014/chart" uri="{C3380CC4-5D6E-409C-BE32-E72D297353CC}">
              <c16:uniqueId val="{00000000-664E-4A93-9589-6DE9BB8751B2}"/>
            </c:ext>
          </c:extLst>
        </c:ser>
        <c:dLbls>
          <c:showLegendKey val="0"/>
          <c:showVal val="0"/>
          <c:showCatName val="0"/>
          <c:showSerName val="0"/>
          <c:showPercent val="0"/>
          <c:showBubbleSize val="0"/>
        </c:dLbls>
        <c:marker val="1"/>
        <c:smooth val="0"/>
        <c:axId val="935685248"/>
        <c:axId val="868530992"/>
      </c:lineChart>
      <c:catAx>
        <c:axId val="9356852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530992"/>
        <c:crosses val="autoZero"/>
        <c:auto val="1"/>
        <c:lblAlgn val="ctr"/>
        <c:lblOffset val="100"/>
        <c:noMultiLvlLbl val="0"/>
      </c:catAx>
      <c:valAx>
        <c:axId val="868530992"/>
        <c:scaling>
          <c:orientation val="minMax"/>
          <c:min val="4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Shipping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685248"/>
        <c:crosses val="autoZero"/>
        <c:crossBetween val="between"/>
      </c:valAx>
      <c:spPr>
        <a:noFill/>
        <a:ln>
          <a:noFill/>
        </a:ln>
        <a:effectLst/>
      </c:spPr>
    </c:plotArea>
    <c:legend>
      <c:legendPos val="b"/>
      <c:layout>
        <c:manualLayout>
          <c:xMode val="edge"/>
          <c:yMode val="edge"/>
          <c:x val="0.34178139511069805"/>
          <c:y val="0.9045854323092779"/>
          <c:w val="0.37322664372433156"/>
          <c:h val="9.541456769072206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C000"/>
      </a:solid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Total Revenue and Order Count by Quarter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148381452318459"/>
          <c:y val="0.17171296296296296"/>
          <c:w val="0.66036570428696417"/>
          <c:h val="0.59313075563649797"/>
        </c:manualLayout>
      </c:layout>
      <c:barChart>
        <c:barDir val="col"/>
        <c:grouping val="clustered"/>
        <c:varyColors val="0"/>
        <c:ser>
          <c:idx val="0"/>
          <c:order val="0"/>
          <c:tx>
            <c:strRef>
              <c:f>'Trend of Revenue and Orders by '!$B$1</c:f>
              <c:strCache>
                <c:ptCount val="1"/>
                <c:pt idx="0">
                  <c:v>total_revenue</c:v>
                </c:pt>
              </c:strCache>
            </c:strRef>
          </c:tx>
          <c:spPr>
            <a:blipFill>
              <a:blip xmlns:r="http://schemas.openxmlformats.org/officeDocument/2006/relationships" r:embed="rId3"/>
              <a:stretch>
                <a:fillRect/>
              </a:stretch>
            </a:blipFill>
            <a:ln>
              <a:noFill/>
            </a:ln>
            <a:effectLst/>
          </c:spPr>
          <c:invertIfNegative val="0"/>
          <c:dLbls>
            <c:dLbl>
              <c:idx val="0"/>
              <c:layout>
                <c:manualLayout>
                  <c:x val="-5.5555555555555809E-3"/>
                  <c:y val="6.2784144418304898E-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80E-4BE1-B092-479D45635159}"/>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'Trend of Revenue and Orders by '!$A$2:$A$5</c:f>
              <c:numCache>
                <c:formatCode>General</c:formatCode>
                <c:ptCount val="4"/>
                <c:pt idx="0">
                  <c:v>1</c:v>
                </c:pt>
                <c:pt idx="1">
                  <c:v>2</c:v>
                </c:pt>
                <c:pt idx="2">
                  <c:v>3</c:v>
                </c:pt>
                <c:pt idx="3">
                  <c:v>4</c:v>
                </c:pt>
              </c:numCache>
            </c:numRef>
          </c:cat>
          <c:val>
            <c:numRef>
              <c:f>'Trend of Revenue and Orders by '!$B$2:$B$5</c:f>
              <c:numCache>
                <c:formatCode>General</c:formatCode>
                <c:ptCount val="4"/>
                <c:pt idx="0">
                  <c:v>18032549.899599999</c:v>
                </c:pt>
                <c:pt idx="1">
                  <c:v>13122995.756200001</c:v>
                </c:pt>
                <c:pt idx="2">
                  <c:v>8882298.8449000008</c:v>
                </c:pt>
                <c:pt idx="3">
                  <c:v>8573149.2806000002</c:v>
                </c:pt>
              </c:numCache>
            </c:numRef>
          </c:val>
          <c:extLst>
            <c:ext xmlns:c16="http://schemas.microsoft.com/office/drawing/2014/chart" uri="{C3380CC4-5D6E-409C-BE32-E72D297353CC}">
              <c16:uniqueId val="{00000001-B80E-4BE1-B092-479D45635159}"/>
            </c:ext>
          </c:extLst>
        </c:ser>
        <c:dLbls>
          <c:showLegendKey val="0"/>
          <c:showVal val="0"/>
          <c:showCatName val="0"/>
          <c:showSerName val="0"/>
          <c:showPercent val="0"/>
          <c:showBubbleSize val="0"/>
        </c:dLbls>
        <c:gapWidth val="12"/>
        <c:axId val="986092976"/>
        <c:axId val="963403536"/>
      </c:barChart>
      <c:lineChart>
        <c:grouping val="standard"/>
        <c:varyColors val="0"/>
        <c:ser>
          <c:idx val="1"/>
          <c:order val="1"/>
          <c:tx>
            <c:strRef>
              <c:f>'Trend of Revenue and Orders by '!$C$1</c:f>
              <c:strCache>
                <c:ptCount val="1"/>
                <c:pt idx="0">
                  <c:v>total_orders</c:v>
                </c:pt>
              </c:strCache>
            </c:strRef>
          </c:tx>
          <c:spPr>
            <a:ln w="28575" cap="rnd">
              <a:solidFill>
                <a:schemeClr val="tx1">
                  <a:lumMod val="50000"/>
                  <a:lumOff val="50000"/>
                </a:schemeClr>
              </a:solidFill>
              <a:round/>
              <a:tailEnd type="stealth"/>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'Trend of Revenue and Orders by '!$A$2:$A$5</c:f>
              <c:numCache>
                <c:formatCode>General</c:formatCode>
                <c:ptCount val="4"/>
                <c:pt idx="0">
                  <c:v>1</c:v>
                </c:pt>
                <c:pt idx="1">
                  <c:v>2</c:v>
                </c:pt>
                <c:pt idx="2">
                  <c:v>3</c:v>
                </c:pt>
                <c:pt idx="3">
                  <c:v>4</c:v>
                </c:pt>
              </c:numCache>
            </c:numRef>
          </c:cat>
          <c:val>
            <c:numRef>
              <c:f>'Trend of Revenue and Orders by '!$C$2:$C$5</c:f>
              <c:numCache>
                <c:formatCode>General</c:formatCode>
                <c:ptCount val="4"/>
                <c:pt idx="0">
                  <c:v>310</c:v>
                </c:pt>
                <c:pt idx="1">
                  <c:v>262</c:v>
                </c:pt>
                <c:pt idx="2">
                  <c:v>229</c:v>
                </c:pt>
                <c:pt idx="3">
                  <c:v>199</c:v>
                </c:pt>
              </c:numCache>
            </c:numRef>
          </c:val>
          <c:smooth val="0"/>
          <c:extLst>
            <c:ext xmlns:c16="http://schemas.microsoft.com/office/drawing/2014/chart" uri="{C3380CC4-5D6E-409C-BE32-E72D297353CC}">
              <c16:uniqueId val="{00000003-B80E-4BE1-B092-479D45635159}"/>
            </c:ext>
          </c:extLst>
        </c:ser>
        <c:dLbls>
          <c:showLegendKey val="0"/>
          <c:showVal val="0"/>
          <c:showCatName val="0"/>
          <c:showSerName val="0"/>
          <c:showPercent val="0"/>
          <c:showBubbleSize val="0"/>
        </c:dLbls>
        <c:marker val="1"/>
        <c:smooth val="0"/>
        <c:axId val="986090576"/>
        <c:axId val="980599280"/>
      </c:lineChart>
      <c:catAx>
        <c:axId val="98609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Quarter</a:t>
                </a:r>
              </a:p>
            </c:rich>
          </c:tx>
          <c:layout>
            <c:manualLayout>
              <c:xMode val="edge"/>
              <c:yMode val="edge"/>
              <c:x val="0.47879155730533685"/>
              <c:y val="0.84892256283074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403536"/>
        <c:crosses val="autoZero"/>
        <c:auto val="1"/>
        <c:lblAlgn val="ctr"/>
        <c:lblOffset val="100"/>
        <c:noMultiLvlLbl val="0"/>
      </c:catAx>
      <c:valAx>
        <c:axId val="963403536"/>
        <c:scaling>
          <c:orientation val="minMax"/>
          <c:max val="300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 Revenue in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092976"/>
        <c:crosses val="autoZero"/>
        <c:crossBetween val="between"/>
      </c:valAx>
      <c:valAx>
        <c:axId val="98059928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 Orders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090576"/>
        <c:crosses val="max"/>
        <c:crossBetween val="between"/>
      </c:valAx>
      <c:catAx>
        <c:axId val="986090576"/>
        <c:scaling>
          <c:orientation val="minMax"/>
        </c:scaling>
        <c:delete val="1"/>
        <c:axPos val="b"/>
        <c:numFmt formatCode="General" sourceLinked="1"/>
        <c:majorTickMark val="out"/>
        <c:minorTickMark val="none"/>
        <c:tickLblPos val="nextTo"/>
        <c:crossAx val="980599280"/>
        <c:crosses val="autoZero"/>
        <c:auto val="1"/>
        <c:lblAlgn val="ctr"/>
        <c:lblOffset val="100"/>
        <c:noMultiLvlLbl val="0"/>
      </c:catAx>
      <c:spPr>
        <a:noFill/>
        <a:ln>
          <a:noFill/>
        </a:ln>
        <a:effectLst/>
      </c:spPr>
    </c:plotArea>
    <c:legend>
      <c:legendPos val="b"/>
      <c:layout>
        <c:manualLayout>
          <c:xMode val="edge"/>
          <c:yMode val="edge"/>
          <c:x val="0.2581327646544182"/>
          <c:y val="0.90721746394782898"/>
          <c:w val="0.4837344706911636"/>
          <c:h val="8.759193896184788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FFC000"/>
      </a:solidFill>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Shipping time by Customer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'shipping time and rating'!$B$1</c:f>
              <c:strCache>
                <c:ptCount val="1"/>
                <c:pt idx="0">
                  <c:v>average_shipping_time</c:v>
                </c:pt>
              </c:strCache>
            </c:strRef>
          </c:tx>
          <c:spPr>
            <a:ln w="28575" cap="rnd">
              <a:solidFill>
                <a:schemeClr val="tx1"/>
              </a:solidFill>
              <a:round/>
            </a:ln>
            <a:effectLst/>
          </c:spPr>
          <c:marker>
            <c:symbol val="diamond"/>
            <c:size val="8"/>
            <c:spPr>
              <a:solidFill>
                <a:schemeClr val="tx1"/>
              </a:solidFill>
              <a:ln w="9525">
                <a:no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'shipping time and rating'!$A$2:$A$6</c:f>
              <c:numCache>
                <c:formatCode>General</c:formatCode>
                <c:ptCount val="5"/>
                <c:pt idx="0">
                  <c:v>5</c:v>
                </c:pt>
                <c:pt idx="1">
                  <c:v>4</c:v>
                </c:pt>
                <c:pt idx="2">
                  <c:v>3</c:v>
                </c:pt>
                <c:pt idx="3">
                  <c:v>2</c:v>
                </c:pt>
                <c:pt idx="4">
                  <c:v>1</c:v>
                </c:pt>
              </c:numCache>
            </c:numRef>
          </c:cat>
          <c:val>
            <c:numRef>
              <c:f>'shipping time and rating'!$B$2:$B$6</c:f>
              <c:numCache>
                <c:formatCode>General</c:formatCode>
                <c:ptCount val="5"/>
                <c:pt idx="0">
                  <c:v>90.362799999999993</c:v>
                </c:pt>
                <c:pt idx="1">
                  <c:v>91.176699999999997</c:v>
                </c:pt>
                <c:pt idx="2">
                  <c:v>90.475200000000001</c:v>
                </c:pt>
                <c:pt idx="3">
                  <c:v>108.3681</c:v>
                </c:pt>
                <c:pt idx="4">
                  <c:v>113.94289999999999</c:v>
                </c:pt>
              </c:numCache>
            </c:numRef>
          </c:val>
          <c:smooth val="0"/>
          <c:extLst>
            <c:ext xmlns:c16="http://schemas.microsoft.com/office/drawing/2014/chart" uri="{C3380CC4-5D6E-409C-BE32-E72D297353CC}">
              <c16:uniqueId val="{00000000-3552-4EC2-B14D-F88CA6EC5CEA}"/>
            </c:ext>
          </c:extLst>
        </c:ser>
        <c:dLbls>
          <c:showLegendKey val="0"/>
          <c:showVal val="0"/>
          <c:showCatName val="0"/>
          <c:showSerName val="0"/>
          <c:showPercent val="0"/>
          <c:showBubbleSize val="0"/>
        </c:dLbls>
        <c:marker val="1"/>
        <c:smooth val="0"/>
        <c:axId val="1075076208"/>
        <c:axId val="1033769104"/>
      </c:lineChart>
      <c:catAx>
        <c:axId val="1075076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Customer Rating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3769104"/>
        <c:crosses val="autoZero"/>
        <c:auto val="1"/>
        <c:lblAlgn val="ctr"/>
        <c:lblOffset val="100"/>
        <c:noMultiLvlLbl val="0"/>
      </c:catAx>
      <c:valAx>
        <c:axId val="1033769104"/>
        <c:scaling>
          <c:orientation val="minMax"/>
          <c:min val="8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Shipping Time</a:t>
                </a:r>
              </a:p>
            </c:rich>
          </c:tx>
          <c:layout>
            <c:manualLayout>
              <c:xMode val="edge"/>
              <c:yMode val="edge"/>
              <c:x val="1.2805543287777865E-2"/>
              <c:y val="8.7999347851058077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5076208"/>
        <c:crosses val="autoZero"/>
        <c:crossBetween val="between"/>
      </c:valAx>
      <c:spPr>
        <a:noFill/>
        <a:ln>
          <a:noFill/>
        </a:ln>
        <a:effectLst/>
      </c:spPr>
    </c:plotArea>
    <c:plotVisOnly val="1"/>
    <c:dispBlanksAs val="gap"/>
    <c:showDLblsOverMax val="0"/>
  </c:chart>
  <c:spPr>
    <a:noFill/>
    <a:ln>
      <a:solidFill>
        <a:srgbClr val="FFC000"/>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Customer</a:t>
            </a:r>
            <a:r>
              <a:rPr lang="en-US" baseline="0"/>
              <a:t> Rating by Quarter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4927137177353"/>
          <c:y val="0.23399468468244702"/>
          <c:w val="0.8290810898759684"/>
          <c:h val="0.5615782022304463"/>
        </c:manualLayout>
      </c:layout>
      <c:barChart>
        <c:barDir val="col"/>
        <c:grouping val="clustered"/>
        <c:varyColors val="0"/>
        <c:ser>
          <c:idx val="0"/>
          <c:order val="0"/>
          <c:tx>
            <c:strRef>
              <c:f>'Average Rating in each Quarter'!$B$1</c:f>
              <c:strCache>
                <c:ptCount val="1"/>
                <c:pt idx="0">
                  <c:v>average_rating</c:v>
                </c:pt>
              </c:strCache>
            </c:strRef>
          </c:tx>
          <c:spPr>
            <a:blipFill>
              <a:blip xmlns:r="http://schemas.openxmlformats.org/officeDocument/2006/relationships" r:embed="rId3"/>
              <a:stretch>
                <a:fillRect/>
              </a:stretch>
            </a:blip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'Average Rating in each Quarter'!$A$2:$A$5</c:f>
              <c:numCache>
                <c:formatCode>General</c:formatCode>
                <c:ptCount val="4"/>
                <c:pt idx="0">
                  <c:v>1</c:v>
                </c:pt>
                <c:pt idx="1">
                  <c:v>2</c:v>
                </c:pt>
                <c:pt idx="2">
                  <c:v>3</c:v>
                </c:pt>
                <c:pt idx="3">
                  <c:v>4</c:v>
                </c:pt>
              </c:numCache>
            </c:numRef>
          </c:cat>
          <c:val>
            <c:numRef>
              <c:f>'Average Rating in each Quarter'!$B$2:$B$5</c:f>
              <c:numCache>
                <c:formatCode>General</c:formatCode>
                <c:ptCount val="4"/>
                <c:pt idx="0">
                  <c:v>3.5548000000000002</c:v>
                </c:pt>
                <c:pt idx="1">
                  <c:v>3.355</c:v>
                </c:pt>
                <c:pt idx="2">
                  <c:v>2.9563000000000001</c:v>
                </c:pt>
                <c:pt idx="3">
                  <c:v>2.3969999999999998</c:v>
                </c:pt>
              </c:numCache>
            </c:numRef>
          </c:val>
          <c:extLst>
            <c:ext xmlns:c16="http://schemas.microsoft.com/office/drawing/2014/chart" uri="{C3380CC4-5D6E-409C-BE32-E72D297353CC}">
              <c16:uniqueId val="{00000000-1FBB-41F6-B423-F8BDADA4C478}"/>
            </c:ext>
          </c:extLst>
        </c:ser>
        <c:dLbls>
          <c:showLegendKey val="0"/>
          <c:showVal val="0"/>
          <c:showCatName val="0"/>
          <c:showSerName val="0"/>
          <c:showPercent val="0"/>
          <c:showBubbleSize val="0"/>
        </c:dLbls>
        <c:gapWidth val="38"/>
        <c:overlap val="-27"/>
        <c:axId val="564945344"/>
        <c:axId val="633704528"/>
      </c:barChart>
      <c:catAx>
        <c:axId val="564945344"/>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a:t>Quarter</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704528"/>
        <c:crosses val="autoZero"/>
        <c:auto val="1"/>
        <c:lblAlgn val="ctr"/>
        <c:lblOffset val="100"/>
        <c:noMultiLvlLbl val="0"/>
      </c:catAx>
      <c:valAx>
        <c:axId val="633704528"/>
        <c:scaling>
          <c:orientation val="minMax"/>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a:t>Avaerage Customer Rating</a:t>
                </a:r>
              </a:p>
            </c:rich>
          </c:tx>
          <c:layout>
            <c:manualLayout>
              <c:xMode val="edge"/>
              <c:yMode val="edge"/>
              <c:x val="2.2915723401851416E-2"/>
              <c:y val="0.19330946031707172"/>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945344"/>
        <c:crosses val="autoZero"/>
        <c:crossBetween val="between"/>
      </c:valAx>
      <c:spPr>
        <a:noFill/>
        <a:ln>
          <a:noFill/>
        </a:ln>
        <a:effectLst/>
      </c:spPr>
    </c:plotArea>
    <c:plotVisOnly val="1"/>
    <c:dispBlanksAs val="gap"/>
    <c:showDLblsOverMax val="0"/>
  </c:chart>
  <c:spPr>
    <a:noFill/>
    <a:ln>
      <a:solidFill>
        <a:srgbClr val="FFC000"/>
      </a:solid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IN" sz="1200"/>
              <a:t>Average Price and Total Sales</a:t>
            </a:r>
            <a:r>
              <a:rPr lang="en-IN" sz="1200" baseline="0"/>
              <a:t> by Vehicle Makers - Q1' 2018</a:t>
            </a:r>
            <a:endParaRPr lang="en-IN" sz="1200"/>
          </a:p>
        </c:rich>
      </c:tx>
      <c:layout>
        <c:manualLayout>
          <c:xMode val="edge"/>
          <c:yMode val="edge"/>
          <c:x val="0.13898119855093835"/>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348381452318461"/>
          <c:y val="0.25083333333333335"/>
          <c:w val="0.71103237095363081"/>
          <c:h val="0.51639617964421114"/>
        </c:manualLayout>
      </c:layout>
      <c:barChart>
        <c:barDir val="col"/>
        <c:grouping val="clustered"/>
        <c:varyColors val="0"/>
        <c:ser>
          <c:idx val="0"/>
          <c:order val="0"/>
          <c:tx>
            <c:strRef>
              <c:f>'order count by quarter for top '!$C$1</c:f>
              <c:strCache>
                <c:ptCount val="1"/>
                <c:pt idx="0">
                  <c:v>average_price</c:v>
                </c:pt>
              </c:strCache>
            </c:strRef>
          </c:tx>
          <c:spPr>
            <a:blipFill>
              <a:blip xmlns:r="http://schemas.openxmlformats.org/officeDocument/2006/relationships" r:embed="rId3"/>
              <a:stretch>
                <a:fillRect/>
              </a:stretch>
            </a:blip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'order count by quarter for top '!$B$2:$B$6</c:f>
              <c:strCache>
                <c:ptCount val="5"/>
                <c:pt idx="0">
                  <c:v>Chevrolet</c:v>
                </c:pt>
                <c:pt idx="1">
                  <c:v>Dodge</c:v>
                </c:pt>
                <c:pt idx="2">
                  <c:v>Ford</c:v>
                </c:pt>
                <c:pt idx="3">
                  <c:v>Pontiac</c:v>
                </c:pt>
                <c:pt idx="4">
                  <c:v>Toyota</c:v>
                </c:pt>
              </c:strCache>
            </c:strRef>
          </c:cat>
          <c:val>
            <c:numRef>
              <c:f>'order count by quarter for top '!$C$2:$C$6</c:f>
              <c:numCache>
                <c:formatCode>General</c:formatCode>
                <c:ptCount val="5"/>
                <c:pt idx="0">
                  <c:v>82938.335714285698</c:v>
                </c:pt>
                <c:pt idx="1">
                  <c:v>84658.793999999994</c:v>
                </c:pt>
                <c:pt idx="2">
                  <c:v>84149.599499999997</c:v>
                </c:pt>
                <c:pt idx="3">
                  <c:v>81501.077499999999</c:v>
                </c:pt>
                <c:pt idx="4">
                  <c:v>80600.440625000003</c:v>
                </c:pt>
              </c:numCache>
            </c:numRef>
          </c:val>
          <c:extLst>
            <c:ext xmlns:c16="http://schemas.microsoft.com/office/drawing/2014/chart" uri="{C3380CC4-5D6E-409C-BE32-E72D297353CC}">
              <c16:uniqueId val="{00000000-ABE0-4303-BEDC-13D9D15B0536}"/>
            </c:ext>
          </c:extLst>
        </c:ser>
        <c:dLbls>
          <c:showLegendKey val="0"/>
          <c:showVal val="0"/>
          <c:showCatName val="0"/>
          <c:showSerName val="0"/>
          <c:showPercent val="0"/>
          <c:showBubbleSize val="0"/>
        </c:dLbls>
        <c:gapWidth val="17"/>
        <c:overlap val="-27"/>
        <c:axId val="935660768"/>
        <c:axId val="751238768"/>
      </c:barChart>
      <c:lineChart>
        <c:grouping val="standard"/>
        <c:varyColors val="0"/>
        <c:ser>
          <c:idx val="1"/>
          <c:order val="1"/>
          <c:tx>
            <c:strRef>
              <c:f>'order count by quarter for top '!$D$1</c:f>
              <c:strCache>
                <c:ptCount val="1"/>
                <c:pt idx="0">
                  <c:v>total_sales</c:v>
                </c:pt>
              </c:strCache>
            </c:strRef>
          </c:tx>
          <c:spPr>
            <a:ln w="28575" cap="rnd">
              <a:solidFill>
                <a:srgbClr val="FFFF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6">
                        <a:lumMod val="50000"/>
                      </a:schemeClr>
                    </a:solidFill>
                    <a:highlight>
                      <a:srgbClr val="FFFF00"/>
                    </a:highlight>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'order count by quarter for top '!$B$2:$B$6</c:f>
              <c:strCache>
                <c:ptCount val="5"/>
                <c:pt idx="0">
                  <c:v>Chevrolet</c:v>
                </c:pt>
                <c:pt idx="1">
                  <c:v>Dodge</c:v>
                </c:pt>
                <c:pt idx="2">
                  <c:v>Ford</c:v>
                </c:pt>
                <c:pt idx="3">
                  <c:v>Pontiac</c:v>
                </c:pt>
                <c:pt idx="4">
                  <c:v>Toyota</c:v>
                </c:pt>
              </c:strCache>
            </c:strRef>
          </c:cat>
          <c:val>
            <c:numRef>
              <c:f>'order count by quarter for top '!$D$2:$D$6</c:f>
              <c:numCache>
                <c:formatCode>General</c:formatCode>
                <c:ptCount val="5"/>
                <c:pt idx="0">
                  <c:v>28</c:v>
                </c:pt>
                <c:pt idx="1">
                  <c:v>15</c:v>
                </c:pt>
                <c:pt idx="2">
                  <c:v>20</c:v>
                </c:pt>
                <c:pt idx="3">
                  <c:v>20</c:v>
                </c:pt>
                <c:pt idx="4">
                  <c:v>16</c:v>
                </c:pt>
              </c:numCache>
            </c:numRef>
          </c:val>
          <c:smooth val="0"/>
          <c:extLst>
            <c:ext xmlns:c16="http://schemas.microsoft.com/office/drawing/2014/chart" uri="{C3380CC4-5D6E-409C-BE32-E72D297353CC}">
              <c16:uniqueId val="{00000001-ABE0-4303-BEDC-13D9D15B0536}"/>
            </c:ext>
          </c:extLst>
        </c:ser>
        <c:dLbls>
          <c:showLegendKey val="0"/>
          <c:showVal val="0"/>
          <c:showCatName val="0"/>
          <c:showSerName val="0"/>
          <c:showPercent val="0"/>
          <c:showBubbleSize val="0"/>
        </c:dLbls>
        <c:marker val="1"/>
        <c:smooth val="0"/>
        <c:axId val="935679008"/>
        <c:axId val="751241744"/>
      </c:lineChart>
      <c:catAx>
        <c:axId val="9356607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Vehicle Makers</a:t>
                </a:r>
              </a:p>
            </c:rich>
          </c:tx>
          <c:layout>
            <c:manualLayout>
              <c:xMode val="edge"/>
              <c:yMode val="edge"/>
              <c:x val="0.39157672904856461"/>
              <c:y val="0.8461179426753491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238768"/>
        <c:crosses val="autoZero"/>
        <c:auto val="1"/>
        <c:lblAlgn val="ctr"/>
        <c:lblOffset val="100"/>
        <c:noMultiLvlLbl val="0"/>
      </c:catAx>
      <c:valAx>
        <c:axId val="751238768"/>
        <c:scaling>
          <c:orientation val="minMax"/>
          <c:max val="85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660768"/>
        <c:crosses val="autoZero"/>
        <c:crossBetween val="between"/>
      </c:valAx>
      <c:valAx>
        <c:axId val="751241744"/>
        <c:scaling>
          <c:orientation val="minMax"/>
          <c:max val="30"/>
          <c:min val="0"/>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 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679008"/>
        <c:crosses val="max"/>
        <c:crossBetween val="between"/>
      </c:valAx>
      <c:catAx>
        <c:axId val="935679008"/>
        <c:scaling>
          <c:orientation val="minMax"/>
        </c:scaling>
        <c:delete val="1"/>
        <c:axPos val="b"/>
        <c:numFmt formatCode="General" sourceLinked="1"/>
        <c:majorTickMark val="out"/>
        <c:minorTickMark val="none"/>
        <c:tickLblPos val="nextTo"/>
        <c:crossAx val="751241744"/>
        <c:crosses val="autoZero"/>
        <c:auto val="1"/>
        <c:lblAlgn val="ctr"/>
        <c:lblOffset val="100"/>
        <c:noMultiLvlLbl val="0"/>
      </c:catAx>
      <c:spPr>
        <a:noFill/>
        <a:ln>
          <a:noFill/>
        </a:ln>
        <a:effectLst/>
      </c:spPr>
    </c:plotArea>
    <c:legend>
      <c:legendPos val="b"/>
      <c:layout>
        <c:manualLayout>
          <c:xMode val="edge"/>
          <c:yMode val="edge"/>
          <c:x val="0.19070833233307383"/>
          <c:y val="0.91836658790851955"/>
          <c:w val="0.64199740961369411"/>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C000"/>
      </a:solid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t>Top 5 Vehicle Makers</a:t>
            </a:r>
            <a:r>
              <a:rPr lang="en-US" sz="1200" baseline="0" dirty="0"/>
              <a:t> by Customer Count</a:t>
            </a:r>
            <a:endParaRPr lang="en-US" sz="1200" dirty="0"/>
          </a:p>
        </c:rich>
      </c:tx>
      <c:layout>
        <c:manualLayout>
          <c:xMode val="edge"/>
          <c:yMode val="edge"/>
          <c:x val="0.14899079287583919"/>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935914260717418"/>
          <c:y val="0.11615740740740743"/>
          <c:w val="0.64741863517060372"/>
          <c:h val="0.7501619294960008"/>
        </c:manualLayout>
      </c:layout>
      <c:barChart>
        <c:barDir val="bar"/>
        <c:grouping val="clustered"/>
        <c:varyColors val="0"/>
        <c:ser>
          <c:idx val="0"/>
          <c:order val="0"/>
          <c:tx>
            <c:strRef>
              <c:f>'Top 5 Vehicle Makers as per Cus'!$B$1</c:f>
              <c:strCache>
                <c:ptCount val="1"/>
                <c:pt idx="0">
                  <c:v>customer_count</c:v>
                </c:pt>
              </c:strCache>
            </c:strRef>
          </c:tx>
          <c:spPr>
            <a:blipFill>
              <a:blip xmlns:r="http://schemas.openxmlformats.org/officeDocument/2006/relationships" r:embed="rId3"/>
              <a:stretch>
                <a:fillRect/>
              </a:stretch>
            </a:blipFill>
            <a:ln>
              <a:solidFill>
                <a:srgbClr val="FF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Vehicle Makers as per Cus'!$A$2:$A$6</c:f>
              <c:strCache>
                <c:ptCount val="5"/>
                <c:pt idx="0">
                  <c:v>Chevrolet</c:v>
                </c:pt>
                <c:pt idx="1">
                  <c:v>Ford</c:v>
                </c:pt>
                <c:pt idx="2">
                  <c:v>Toyota</c:v>
                </c:pt>
                <c:pt idx="3">
                  <c:v>Dodge</c:v>
                </c:pt>
                <c:pt idx="4">
                  <c:v>Pontiac</c:v>
                </c:pt>
              </c:strCache>
            </c:strRef>
          </c:cat>
          <c:val>
            <c:numRef>
              <c:f>'Top 5 Vehicle Makers as per Cus'!$B$2:$B$6</c:f>
              <c:numCache>
                <c:formatCode>General</c:formatCode>
                <c:ptCount val="5"/>
                <c:pt idx="0">
                  <c:v>83</c:v>
                </c:pt>
                <c:pt idx="1">
                  <c:v>63</c:v>
                </c:pt>
                <c:pt idx="2">
                  <c:v>52</c:v>
                </c:pt>
                <c:pt idx="3">
                  <c:v>50</c:v>
                </c:pt>
                <c:pt idx="4">
                  <c:v>50</c:v>
                </c:pt>
              </c:numCache>
            </c:numRef>
          </c:val>
          <c:extLst>
            <c:ext xmlns:c16="http://schemas.microsoft.com/office/drawing/2014/chart" uri="{C3380CC4-5D6E-409C-BE32-E72D297353CC}">
              <c16:uniqueId val="{00000000-8ADD-481F-A973-23BC1515CCA4}"/>
            </c:ext>
          </c:extLst>
        </c:ser>
        <c:dLbls>
          <c:showLegendKey val="0"/>
          <c:showVal val="0"/>
          <c:showCatName val="0"/>
          <c:showSerName val="0"/>
          <c:showPercent val="0"/>
          <c:showBubbleSize val="0"/>
        </c:dLbls>
        <c:gapWidth val="0"/>
        <c:axId val="751972672"/>
        <c:axId val="742987424"/>
      </c:barChart>
      <c:catAx>
        <c:axId val="7519726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Vehicle</a:t>
                </a:r>
                <a:r>
                  <a:rPr lang="en-IN" baseline="0"/>
                  <a:t> Makers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987424"/>
        <c:crosses val="autoZero"/>
        <c:auto val="1"/>
        <c:lblAlgn val="ctr"/>
        <c:lblOffset val="100"/>
        <c:noMultiLvlLbl val="0"/>
      </c:catAx>
      <c:valAx>
        <c:axId val="742987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Customer 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972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C000"/>
      </a:solid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Product Count by Vehicle Maker</a:t>
            </a:r>
          </a:p>
        </c:rich>
      </c:tx>
      <c:layout>
        <c:manualLayout>
          <c:xMode val="edge"/>
          <c:yMode val="edge"/>
          <c:x val="0.23500274976636173"/>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'distinct product count by vehic'!$B$1</c:f>
              <c:strCache>
                <c:ptCount val="1"/>
                <c:pt idx="0">
                  <c:v>product_count</c:v>
                </c:pt>
              </c:strCache>
            </c:strRef>
          </c:tx>
          <c:spPr>
            <a:blipFill>
              <a:blip xmlns:r="http://schemas.openxmlformats.org/officeDocument/2006/relationships" r:embed="rId3"/>
              <a:stretch>
                <a:fillRect/>
              </a:stretch>
            </a:blip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'distinct product count by vehic'!$A$2:$A$6</c:f>
              <c:strCache>
                <c:ptCount val="5"/>
                <c:pt idx="0">
                  <c:v>Chevrolet</c:v>
                </c:pt>
                <c:pt idx="1">
                  <c:v>Ford</c:v>
                </c:pt>
                <c:pt idx="2">
                  <c:v>Toyota</c:v>
                </c:pt>
                <c:pt idx="3">
                  <c:v>Dodge</c:v>
                </c:pt>
                <c:pt idx="4">
                  <c:v>Pontiac</c:v>
                </c:pt>
              </c:strCache>
            </c:strRef>
          </c:cat>
          <c:val>
            <c:numRef>
              <c:f>'distinct product count by vehic'!$B$2:$B$6</c:f>
              <c:numCache>
                <c:formatCode>General</c:formatCode>
                <c:ptCount val="5"/>
                <c:pt idx="0">
                  <c:v>83</c:v>
                </c:pt>
                <c:pt idx="1">
                  <c:v>63</c:v>
                </c:pt>
                <c:pt idx="2">
                  <c:v>52</c:v>
                </c:pt>
                <c:pt idx="3">
                  <c:v>50</c:v>
                </c:pt>
                <c:pt idx="4">
                  <c:v>50</c:v>
                </c:pt>
              </c:numCache>
            </c:numRef>
          </c:val>
          <c:extLst>
            <c:ext xmlns:c16="http://schemas.microsoft.com/office/drawing/2014/chart" uri="{C3380CC4-5D6E-409C-BE32-E72D297353CC}">
              <c16:uniqueId val="{00000000-B34A-4D28-9CF5-EFA38D26600F}"/>
            </c:ext>
          </c:extLst>
        </c:ser>
        <c:dLbls>
          <c:showLegendKey val="0"/>
          <c:showVal val="0"/>
          <c:showCatName val="0"/>
          <c:showSerName val="0"/>
          <c:showPercent val="0"/>
          <c:showBubbleSize val="0"/>
        </c:dLbls>
        <c:gapWidth val="17"/>
        <c:overlap val="-27"/>
        <c:axId val="710448304"/>
        <c:axId val="633705520"/>
      </c:barChart>
      <c:catAx>
        <c:axId val="710448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Vehicle Maker</a:t>
                </a:r>
              </a:p>
            </c:rich>
          </c:tx>
          <c:layout>
            <c:manualLayout>
              <c:xMode val="edge"/>
              <c:yMode val="edge"/>
              <c:x val="0.45537379702537184"/>
              <c:y val="0.9064581510644502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705520"/>
        <c:crosses val="autoZero"/>
        <c:auto val="1"/>
        <c:lblAlgn val="ctr"/>
        <c:lblOffset val="100"/>
        <c:noMultiLvlLbl val="0"/>
      </c:catAx>
      <c:valAx>
        <c:axId val="6337055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448304"/>
        <c:crosses val="autoZero"/>
        <c:crossBetween val="between"/>
      </c:valAx>
      <c:spPr>
        <a:noFill/>
        <a:ln>
          <a:noFill/>
        </a:ln>
        <a:effectLst/>
      </c:spPr>
    </c:plotArea>
    <c:plotVisOnly val="1"/>
    <c:dispBlanksAs val="gap"/>
    <c:showDLblsOverMax val="0"/>
  </c:chart>
  <c:spPr>
    <a:noFill/>
    <a:ln>
      <a:solidFill>
        <a:srgbClr val="FFC000"/>
      </a:solid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Total Revenue and Order Count by Quarter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148381452318459"/>
          <c:y val="0.17171296296296296"/>
          <c:w val="0.66036570428696417"/>
          <c:h val="0.59313075563649797"/>
        </c:manualLayout>
      </c:layout>
      <c:barChart>
        <c:barDir val="col"/>
        <c:grouping val="clustered"/>
        <c:varyColors val="0"/>
        <c:ser>
          <c:idx val="0"/>
          <c:order val="0"/>
          <c:tx>
            <c:strRef>
              <c:f>'Trend of Revenue and Orders by '!$B$1</c:f>
              <c:strCache>
                <c:ptCount val="1"/>
                <c:pt idx="0">
                  <c:v>total_revenue</c:v>
                </c:pt>
              </c:strCache>
            </c:strRef>
          </c:tx>
          <c:spPr>
            <a:blipFill>
              <a:blip xmlns:r="http://schemas.openxmlformats.org/officeDocument/2006/relationships" r:embed="rId3"/>
              <a:stretch>
                <a:fillRect/>
              </a:stretch>
            </a:blipFill>
            <a:ln>
              <a:noFill/>
            </a:ln>
            <a:effectLst/>
          </c:spPr>
          <c:invertIfNegative val="0"/>
          <c:dLbls>
            <c:dLbl>
              <c:idx val="0"/>
              <c:layout>
                <c:manualLayout>
                  <c:x val="-5.5555555555555809E-3"/>
                  <c:y val="5.19059709032292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A16-421B-B94B-7C4217508747}"/>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'Trend of Revenue and Orders by '!$A$2:$A$5</c:f>
              <c:numCache>
                <c:formatCode>General</c:formatCode>
                <c:ptCount val="4"/>
                <c:pt idx="0">
                  <c:v>1</c:v>
                </c:pt>
                <c:pt idx="1">
                  <c:v>2</c:v>
                </c:pt>
                <c:pt idx="2">
                  <c:v>3</c:v>
                </c:pt>
                <c:pt idx="3">
                  <c:v>4</c:v>
                </c:pt>
              </c:numCache>
            </c:numRef>
          </c:cat>
          <c:val>
            <c:numRef>
              <c:f>'Trend of Revenue and Orders by '!$B$2:$B$5</c:f>
              <c:numCache>
                <c:formatCode>General</c:formatCode>
                <c:ptCount val="4"/>
                <c:pt idx="0">
                  <c:v>18032549.899599999</c:v>
                </c:pt>
                <c:pt idx="1">
                  <c:v>13122995.756200001</c:v>
                </c:pt>
                <c:pt idx="2">
                  <c:v>8882298.8449000008</c:v>
                </c:pt>
                <c:pt idx="3">
                  <c:v>8573149.2806000002</c:v>
                </c:pt>
              </c:numCache>
            </c:numRef>
          </c:val>
          <c:extLst>
            <c:ext xmlns:c16="http://schemas.microsoft.com/office/drawing/2014/chart" uri="{C3380CC4-5D6E-409C-BE32-E72D297353CC}">
              <c16:uniqueId val="{00000000-5925-494A-A4F2-0A4D54941866}"/>
            </c:ext>
          </c:extLst>
        </c:ser>
        <c:dLbls>
          <c:showLegendKey val="0"/>
          <c:showVal val="0"/>
          <c:showCatName val="0"/>
          <c:showSerName val="0"/>
          <c:showPercent val="0"/>
          <c:showBubbleSize val="0"/>
        </c:dLbls>
        <c:gapWidth val="12"/>
        <c:axId val="986092976"/>
        <c:axId val="963403536"/>
      </c:barChart>
      <c:lineChart>
        <c:grouping val="standard"/>
        <c:varyColors val="0"/>
        <c:ser>
          <c:idx val="1"/>
          <c:order val="1"/>
          <c:tx>
            <c:strRef>
              <c:f>'Trend of Revenue and Orders by '!$C$1</c:f>
              <c:strCache>
                <c:ptCount val="1"/>
                <c:pt idx="0">
                  <c:v>total_orders</c:v>
                </c:pt>
              </c:strCache>
            </c:strRef>
          </c:tx>
          <c:spPr>
            <a:ln w="28575" cap="rnd">
              <a:solidFill>
                <a:schemeClr val="tx1">
                  <a:lumMod val="50000"/>
                  <a:lumOff val="50000"/>
                </a:schemeClr>
              </a:solidFill>
              <a:round/>
              <a:tailEnd type="stealth"/>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'Trend of Revenue and Orders by '!$A$2:$A$5</c:f>
              <c:numCache>
                <c:formatCode>General</c:formatCode>
                <c:ptCount val="4"/>
                <c:pt idx="0">
                  <c:v>1</c:v>
                </c:pt>
                <c:pt idx="1">
                  <c:v>2</c:v>
                </c:pt>
                <c:pt idx="2">
                  <c:v>3</c:v>
                </c:pt>
                <c:pt idx="3">
                  <c:v>4</c:v>
                </c:pt>
              </c:numCache>
            </c:numRef>
          </c:cat>
          <c:val>
            <c:numRef>
              <c:f>'Trend of Revenue and Orders by '!$C$2:$C$5</c:f>
              <c:numCache>
                <c:formatCode>General</c:formatCode>
                <c:ptCount val="4"/>
                <c:pt idx="0">
                  <c:v>310</c:v>
                </c:pt>
                <c:pt idx="1">
                  <c:v>262</c:v>
                </c:pt>
                <c:pt idx="2">
                  <c:v>229</c:v>
                </c:pt>
                <c:pt idx="3">
                  <c:v>199</c:v>
                </c:pt>
              </c:numCache>
            </c:numRef>
          </c:val>
          <c:smooth val="0"/>
          <c:extLst>
            <c:ext xmlns:c16="http://schemas.microsoft.com/office/drawing/2014/chart" uri="{C3380CC4-5D6E-409C-BE32-E72D297353CC}">
              <c16:uniqueId val="{00000001-5925-494A-A4F2-0A4D54941866}"/>
            </c:ext>
          </c:extLst>
        </c:ser>
        <c:dLbls>
          <c:showLegendKey val="0"/>
          <c:showVal val="0"/>
          <c:showCatName val="0"/>
          <c:showSerName val="0"/>
          <c:showPercent val="0"/>
          <c:showBubbleSize val="0"/>
        </c:dLbls>
        <c:marker val="1"/>
        <c:smooth val="0"/>
        <c:axId val="986090576"/>
        <c:axId val="980599280"/>
      </c:lineChart>
      <c:catAx>
        <c:axId val="98609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Quarter</a:t>
                </a:r>
              </a:p>
            </c:rich>
          </c:tx>
          <c:layout>
            <c:manualLayout>
              <c:xMode val="edge"/>
              <c:yMode val="edge"/>
              <c:x val="0.47879155730533685"/>
              <c:y val="0.84892256283074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403536"/>
        <c:crosses val="autoZero"/>
        <c:auto val="1"/>
        <c:lblAlgn val="ctr"/>
        <c:lblOffset val="100"/>
        <c:noMultiLvlLbl val="0"/>
      </c:catAx>
      <c:valAx>
        <c:axId val="963403536"/>
        <c:scaling>
          <c:orientation val="minMax"/>
          <c:max val="300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 Revenue in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092976"/>
        <c:crosses val="autoZero"/>
        <c:crossBetween val="between"/>
      </c:valAx>
      <c:valAx>
        <c:axId val="98059928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 Orders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090576"/>
        <c:crosses val="max"/>
        <c:crossBetween val="between"/>
      </c:valAx>
      <c:catAx>
        <c:axId val="986090576"/>
        <c:scaling>
          <c:orientation val="minMax"/>
        </c:scaling>
        <c:delete val="1"/>
        <c:axPos val="b"/>
        <c:numFmt formatCode="General" sourceLinked="1"/>
        <c:majorTickMark val="out"/>
        <c:minorTickMark val="none"/>
        <c:tickLblPos val="nextTo"/>
        <c:crossAx val="980599280"/>
        <c:crosses val="autoZero"/>
        <c:auto val="1"/>
        <c:lblAlgn val="ctr"/>
        <c:lblOffset val="100"/>
        <c:noMultiLvlLbl val="0"/>
      </c:catAx>
      <c:spPr>
        <a:noFill/>
        <a:ln>
          <a:noFill/>
        </a:ln>
        <a:effectLst/>
      </c:spPr>
    </c:plotArea>
    <c:legend>
      <c:legendPos val="b"/>
      <c:layout>
        <c:manualLayout>
          <c:xMode val="edge"/>
          <c:yMode val="edge"/>
          <c:x val="0.2581327646544182"/>
          <c:y val="0.90721746394782898"/>
          <c:w val="0.4837344706911636"/>
          <c:h val="8.759193896184788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FFC000"/>
      </a:solid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Discounts by Quarter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'discount by quarter'!$B$1</c:f>
              <c:strCache>
                <c:ptCount val="1"/>
                <c:pt idx="0">
                  <c:v>average_discount</c:v>
                </c:pt>
              </c:strCache>
            </c:strRef>
          </c:tx>
          <c:spPr>
            <a:ln w="19050" cap="rnd">
              <a:solidFill>
                <a:schemeClr val="tx1"/>
              </a:solidFill>
              <a:round/>
            </a:ln>
            <a:effectLst/>
          </c:spPr>
          <c:marker>
            <c:symbol val="diamond"/>
            <c:size val="10"/>
            <c:spPr>
              <a:solidFill>
                <a:schemeClr val="tx1"/>
              </a:solidFill>
              <a:ln w="9525">
                <a:noFill/>
              </a:ln>
              <a:effectLst/>
            </c:spPr>
          </c:marker>
          <c:dLbls>
            <c:dLbl>
              <c:idx val="0"/>
              <c:layout>
                <c:manualLayout>
                  <c:x val="-1.3812554680664942E-2"/>
                  <c:y val="-6.48436363279672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AA-4728-9FA6-70BC9B0C1651}"/>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'discount by quarter'!$A$2:$A$5</c:f>
              <c:numCache>
                <c:formatCode>General</c:formatCode>
                <c:ptCount val="4"/>
                <c:pt idx="0">
                  <c:v>1</c:v>
                </c:pt>
                <c:pt idx="1">
                  <c:v>2</c:v>
                </c:pt>
                <c:pt idx="2">
                  <c:v>3</c:v>
                </c:pt>
                <c:pt idx="3">
                  <c:v>4</c:v>
                </c:pt>
              </c:numCache>
            </c:numRef>
          </c:xVal>
          <c:yVal>
            <c:numRef>
              <c:f>'discount by quarter'!$B$2:$B$5</c:f>
              <c:numCache>
                <c:formatCode>0.00%</c:formatCode>
                <c:ptCount val="4"/>
                <c:pt idx="0">
                  <c:v>0.54348399999999997</c:v>
                </c:pt>
                <c:pt idx="1">
                  <c:v>0.60198499999999999</c:v>
                </c:pt>
                <c:pt idx="2">
                  <c:v>0.69829699999999995</c:v>
                </c:pt>
                <c:pt idx="3">
                  <c:v>0.63793999999999995</c:v>
                </c:pt>
              </c:numCache>
            </c:numRef>
          </c:yVal>
          <c:smooth val="0"/>
          <c:extLst>
            <c:ext xmlns:c16="http://schemas.microsoft.com/office/drawing/2014/chart" uri="{C3380CC4-5D6E-409C-BE32-E72D297353CC}">
              <c16:uniqueId val="{00000000-E3BB-4A19-8058-19CC228F61CD}"/>
            </c:ext>
          </c:extLst>
        </c:ser>
        <c:dLbls>
          <c:dLblPos val="t"/>
          <c:showLegendKey val="0"/>
          <c:showVal val="1"/>
          <c:showCatName val="0"/>
          <c:showSerName val="0"/>
          <c:showPercent val="0"/>
          <c:showBubbleSize val="0"/>
        </c:dLbls>
        <c:axId val="986068496"/>
        <c:axId val="954005952"/>
      </c:scatterChart>
      <c:valAx>
        <c:axId val="986068496"/>
        <c:scaling>
          <c:orientation val="minMax"/>
          <c:max val="4"/>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005952"/>
        <c:crosses val="autoZero"/>
        <c:crossBetween val="midCat"/>
        <c:majorUnit val="1"/>
        <c:minorUnit val="1"/>
      </c:valAx>
      <c:valAx>
        <c:axId val="954005952"/>
        <c:scaling>
          <c:orientation val="minMax"/>
          <c:min val="0.5"/>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Discounts</a:t>
                </a:r>
              </a:p>
            </c:rich>
          </c:tx>
          <c:layout>
            <c:manualLayout>
              <c:xMode val="edge"/>
              <c:yMode val="edge"/>
              <c:x val="1.3888888888888888E-2"/>
              <c:y val="0.2952930883639545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068496"/>
        <c:crosses val="autoZero"/>
        <c:crossBetween val="midCat"/>
      </c:valAx>
      <c:spPr>
        <a:noFill/>
        <a:ln>
          <a:noFill/>
        </a:ln>
        <a:effectLst/>
      </c:spPr>
    </c:plotArea>
    <c:plotVisOnly val="1"/>
    <c:dispBlanksAs val="gap"/>
    <c:showDLblsOverMax val="0"/>
  </c:chart>
  <c:spPr>
    <a:noFill/>
    <a:ln>
      <a:solidFill>
        <a:srgbClr val="FFC000"/>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Change in Revenue by Quarter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'QoQ Percentage Change in Revenu'!$B$1</c:f>
              <c:strCache>
                <c:ptCount val="1"/>
                <c:pt idx="0">
                  <c:v>previous_quarter</c:v>
                </c:pt>
              </c:strCache>
            </c:strRef>
          </c:tx>
          <c:spPr>
            <a:ln w="28575" cap="rnd">
              <a:solidFill>
                <a:schemeClr val="accent1"/>
              </a:solidFill>
              <a:round/>
            </a:ln>
            <a:effectLst/>
          </c:spPr>
          <c:marker>
            <c:symbol val="none"/>
          </c:marker>
          <c:cat>
            <c:numRef>
              <c:f>'QoQ Percentage Change in Revenu'!$A$2:$A$5</c:f>
              <c:numCache>
                <c:formatCode>General</c:formatCode>
                <c:ptCount val="3"/>
                <c:pt idx="0">
                  <c:v>2</c:v>
                </c:pt>
                <c:pt idx="1">
                  <c:v>3</c:v>
                </c:pt>
                <c:pt idx="2">
                  <c:v>4</c:v>
                </c:pt>
              </c:numCache>
            </c:numRef>
          </c:cat>
          <c:val>
            <c:numRef>
              <c:f>'QoQ Percentage Change in Revenu'!$B$2:$B$5</c:f>
            </c:numRef>
          </c:val>
          <c:smooth val="0"/>
          <c:extLst>
            <c:ext xmlns:c16="http://schemas.microsoft.com/office/drawing/2014/chart" uri="{C3380CC4-5D6E-409C-BE32-E72D297353CC}">
              <c16:uniqueId val="{00000000-1D54-4720-A817-0F72ADBB962B}"/>
            </c:ext>
          </c:extLst>
        </c:ser>
        <c:ser>
          <c:idx val="1"/>
          <c:order val="1"/>
          <c:tx>
            <c:strRef>
              <c:f>'QoQ Percentage Change in Revenu'!$C$1</c:f>
              <c:strCache>
                <c:ptCount val="1"/>
                <c:pt idx="0">
                  <c:v>current_revenue</c:v>
                </c:pt>
              </c:strCache>
            </c:strRef>
          </c:tx>
          <c:spPr>
            <a:ln w="28575" cap="rnd">
              <a:solidFill>
                <a:schemeClr val="accent2"/>
              </a:solidFill>
              <a:round/>
            </a:ln>
            <a:effectLst/>
          </c:spPr>
          <c:marker>
            <c:symbol val="none"/>
          </c:marker>
          <c:cat>
            <c:numRef>
              <c:f>'QoQ Percentage Change in Revenu'!$A$2:$A$5</c:f>
              <c:numCache>
                <c:formatCode>General</c:formatCode>
                <c:ptCount val="3"/>
                <c:pt idx="0">
                  <c:v>2</c:v>
                </c:pt>
                <c:pt idx="1">
                  <c:v>3</c:v>
                </c:pt>
                <c:pt idx="2">
                  <c:v>4</c:v>
                </c:pt>
              </c:numCache>
            </c:numRef>
          </c:cat>
          <c:val>
            <c:numRef>
              <c:f>'QoQ Percentage Change in Revenu'!$C$2:$C$5</c:f>
            </c:numRef>
          </c:val>
          <c:smooth val="0"/>
          <c:extLst>
            <c:ext xmlns:c16="http://schemas.microsoft.com/office/drawing/2014/chart" uri="{C3380CC4-5D6E-409C-BE32-E72D297353CC}">
              <c16:uniqueId val="{00000001-1D54-4720-A817-0F72ADBB962B}"/>
            </c:ext>
          </c:extLst>
        </c:ser>
        <c:ser>
          <c:idx val="2"/>
          <c:order val="2"/>
          <c:tx>
            <c:strRef>
              <c:f>'QoQ Percentage Change in Revenu'!$D$1</c:f>
              <c:strCache>
                <c:ptCount val="1"/>
                <c:pt idx="0">
                  <c:v>previous_revenue</c:v>
                </c:pt>
              </c:strCache>
            </c:strRef>
          </c:tx>
          <c:spPr>
            <a:ln w="28575" cap="rnd">
              <a:solidFill>
                <a:schemeClr val="accent3"/>
              </a:solidFill>
              <a:round/>
            </a:ln>
            <a:effectLst/>
          </c:spPr>
          <c:marker>
            <c:symbol val="none"/>
          </c:marker>
          <c:cat>
            <c:numRef>
              <c:f>'QoQ Percentage Change in Revenu'!$A$2:$A$5</c:f>
              <c:numCache>
                <c:formatCode>General</c:formatCode>
                <c:ptCount val="3"/>
                <c:pt idx="0">
                  <c:v>2</c:v>
                </c:pt>
                <c:pt idx="1">
                  <c:v>3</c:v>
                </c:pt>
                <c:pt idx="2">
                  <c:v>4</c:v>
                </c:pt>
              </c:numCache>
            </c:numRef>
          </c:cat>
          <c:val>
            <c:numRef>
              <c:f>'QoQ Percentage Change in Revenu'!$D$2:$D$5</c:f>
            </c:numRef>
          </c:val>
          <c:smooth val="0"/>
          <c:extLst>
            <c:ext xmlns:c16="http://schemas.microsoft.com/office/drawing/2014/chart" uri="{C3380CC4-5D6E-409C-BE32-E72D297353CC}">
              <c16:uniqueId val="{00000002-1D54-4720-A817-0F72ADBB962B}"/>
            </c:ext>
          </c:extLst>
        </c:ser>
        <c:ser>
          <c:idx val="3"/>
          <c:order val="3"/>
          <c:tx>
            <c:strRef>
              <c:f>'QoQ Percentage Change in Revenu'!$E$1</c:f>
              <c:strCache>
                <c:ptCount val="1"/>
                <c:pt idx="0">
                  <c:v>qoq_percentage_change</c:v>
                </c:pt>
              </c:strCache>
            </c:strRef>
          </c:tx>
          <c:spPr>
            <a:ln w="28575" cap="rnd">
              <a:solidFill>
                <a:srgbClr val="FF0000"/>
              </a:solidFill>
              <a:round/>
              <a:tailEnd type="stealth"/>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F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'QoQ Percentage Change in Revenu'!$A$2:$A$5</c:f>
              <c:numCache>
                <c:formatCode>General</c:formatCode>
                <c:ptCount val="3"/>
                <c:pt idx="0">
                  <c:v>2</c:v>
                </c:pt>
                <c:pt idx="1">
                  <c:v>3</c:v>
                </c:pt>
                <c:pt idx="2">
                  <c:v>4</c:v>
                </c:pt>
              </c:numCache>
            </c:numRef>
          </c:cat>
          <c:val>
            <c:numRef>
              <c:f>'QoQ Percentage Change in Revenu'!$E$2:$E$5</c:f>
              <c:numCache>
                <c:formatCode>0.00</c:formatCode>
                <c:ptCount val="3"/>
                <c:pt idx="0">
                  <c:v>-27.226067140000001</c:v>
                </c:pt>
                <c:pt idx="1">
                  <c:v>-32.315006349999997</c:v>
                </c:pt>
                <c:pt idx="2">
                  <c:v>-3.4805129799999999</c:v>
                </c:pt>
              </c:numCache>
            </c:numRef>
          </c:val>
          <c:smooth val="0"/>
          <c:extLst>
            <c:ext xmlns:c16="http://schemas.microsoft.com/office/drawing/2014/chart" uri="{C3380CC4-5D6E-409C-BE32-E72D297353CC}">
              <c16:uniqueId val="{00000003-1D54-4720-A817-0F72ADBB962B}"/>
            </c:ext>
          </c:extLst>
        </c:ser>
        <c:dLbls>
          <c:showLegendKey val="0"/>
          <c:showVal val="0"/>
          <c:showCatName val="0"/>
          <c:showSerName val="0"/>
          <c:showPercent val="0"/>
          <c:showBubbleSize val="0"/>
        </c:dLbls>
        <c:smooth val="0"/>
        <c:axId val="1027118256"/>
        <c:axId val="1016876752"/>
      </c:lineChart>
      <c:catAx>
        <c:axId val="1027118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Quarter</a:t>
                </a:r>
              </a:p>
            </c:rich>
          </c:tx>
          <c:layout>
            <c:manualLayout>
              <c:xMode val="edge"/>
              <c:yMode val="edge"/>
              <c:x val="0.51423490813648298"/>
              <c:y val="0.9003143785261320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6876752"/>
        <c:crosses val="autoZero"/>
        <c:auto val="1"/>
        <c:lblAlgn val="ctr"/>
        <c:lblOffset val="100"/>
        <c:noMultiLvlLbl val="0"/>
      </c:catAx>
      <c:valAx>
        <c:axId val="10168767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Change in 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118256"/>
        <c:crosses val="autoZero"/>
        <c:crossBetween val="between"/>
      </c:valAx>
      <c:spPr>
        <a:noFill/>
        <a:ln>
          <a:noFill/>
        </a:ln>
        <a:effectLst/>
      </c:spPr>
    </c:plotArea>
    <c:plotVisOnly val="1"/>
    <c:dispBlanksAs val="gap"/>
    <c:showDLblsOverMax val="0"/>
  </c:chart>
  <c:spPr>
    <a:noFill/>
    <a:ln>
      <a:solidFill>
        <a:srgbClr val="FFC000"/>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Total Revenue and Order Count by Quarter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148381452318459"/>
          <c:y val="0.17171296296296296"/>
          <c:w val="0.66036570428696417"/>
          <c:h val="0.59313075563649797"/>
        </c:manualLayout>
      </c:layout>
      <c:barChart>
        <c:barDir val="col"/>
        <c:grouping val="clustered"/>
        <c:varyColors val="0"/>
        <c:ser>
          <c:idx val="0"/>
          <c:order val="0"/>
          <c:tx>
            <c:strRef>
              <c:f>'Trend of Revenue and Orders by '!$B$1</c:f>
              <c:strCache>
                <c:ptCount val="1"/>
                <c:pt idx="0">
                  <c:v>total_revenue</c:v>
                </c:pt>
              </c:strCache>
            </c:strRef>
          </c:tx>
          <c:spPr>
            <a:blipFill>
              <a:blip xmlns:r="http://schemas.openxmlformats.org/officeDocument/2006/relationships" r:embed="rId3"/>
              <a:stretch>
                <a:fillRect/>
              </a:stretch>
            </a:blipFill>
            <a:ln>
              <a:noFill/>
            </a:ln>
            <a:effectLst/>
          </c:spPr>
          <c:invertIfNegative val="0"/>
          <c:dLbls>
            <c:dLbl>
              <c:idx val="0"/>
              <c:layout>
                <c:manualLayout>
                  <c:x val="-5.5555555555555809E-3"/>
                  <c:y val="-4.757992368062167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3EB-44CB-AA79-DEE2585EBD3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'Trend of Revenue and Orders by '!$A$2:$A$5</c:f>
              <c:numCache>
                <c:formatCode>General</c:formatCode>
                <c:ptCount val="4"/>
                <c:pt idx="0">
                  <c:v>1</c:v>
                </c:pt>
                <c:pt idx="1">
                  <c:v>2</c:v>
                </c:pt>
                <c:pt idx="2">
                  <c:v>3</c:v>
                </c:pt>
                <c:pt idx="3">
                  <c:v>4</c:v>
                </c:pt>
              </c:numCache>
            </c:numRef>
          </c:cat>
          <c:val>
            <c:numRef>
              <c:f>'Trend of Revenue and Orders by '!$B$2:$B$5</c:f>
              <c:numCache>
                <c:formatCode>General</c:formatCode>
                <c:ptCount val="4"/>
                <c:pt idx="0">
                  <c:v>18032549.899599999</c:v>
                </c:pt>
                <c:pt idx="1">
                  <c:v>13122995.756200001</c:v>
                </c:pt>
                <c:pt idx="2">
                  <c:v>8882298.8449000008</c:v>
                </c:pt>
                <c:pt idx="3">
                  <c:v>8573149.2806000002</c:v>
                </c:pt>
              </c:numCache>
            </c:numRef>
          </c:val>
          <c:extLst>
            <c:ext xmlns:c16="http://schemas.microsoft.com/office/drawing/2014/chart" uri="{C3380CC4-5D6E-409C-BE32-E72D297353CC}">
              <c16:uniqueId val="{00000001-03EB-44CB-AA79-DEE2585EBD3C}"/>
            </c:ext>
          </c:extLst>
        </c:ser>
        <c:dLbls>
          <c:showLegendKey val="0"/>
          <c:showVal val="0"/>
          <c:showCatName val="0"/>
          <c:showSerName val="0"/>
          <c:showPercent val="0"/>
          <c:showBubbleSize val="0"/>
        </c:dLbls>
        <c:gapWidth val="12"/>
        <c:axId val="986092976"/>
        <c:axId val="963403536"/>
      </c:barChart>
      <c:lineChart>
        <c:grouping val="standard"/>
        <c:varyColors val="0"/>
        <c:ser>
          <c:idx val="1"/>
          <c:order val="1"/>
          <c:tx>
            <c:strRef>
              <c:f>'Trend of Revenue and Orders by '!$C$1</c:f>
              <c:strCache>
                <c:ptCount val="1"/>
                <c:pt idx="0">
                  <c:v>total_orders</c:v>
                </c:pt>
              </c:strCache>
            </c:strRef>
          </c:tx>
          <c:spPr>
            <a:ln w="28575" cap="rnd">
              <a:solidFill>
                <a:schemeClr val="tx1">
                  <a:lumMod val="50000"/>
                  <a:lumOff val="50000"/>
                </a:schemeClr>
              </a:solidFill>
              <a:round/>
              <a:tailEnd type="stealth"/>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'Trend of Revenue and Orders by '!$A$2:$A$5</c:f>
              <c:numCache>
                <c:formatCode>General</c:formatCode>
                <c:ptCount val="4"/>
                <c:pt idx="0">
                  <c:v>1</c:v>
                </c:pt>
                <c:pt idx="1">
                  <c:v>2</c:v>
                </c:pt>
                <c:pt idx="2">
                  <c:v>3</c:v>
                </c:pt>
                <c:pt idx="3">
                  <c:v>4</c:v>
                </c:pt>
              </c:numCache>
            </c:numRef>
          </c:cat>
          <c:val>
            <c:numRef>
              <c:f>'Trend of Revenue and Orders by '!$C$2:$C$5</c:f>
              <c:numCache>
                <c:formatCode>General</c:formatCode>
                <c:ptCount val="4"/>
                <c:pt idx="0">
                  <c:v>310</c:v>
                </c:pt>
                <c:pt idx="1">
                  <c:v>262</c:v>
                </c:pt>
                <c:pt idx="2">
                  <c:v>229</c:v>
                </c:pt>
                <c:pt idx="3">
                  <c:v>199</c:v>
                </c:pt>
              </c:numCache>
            </c:numRef>
          </c:val>
          <c:smooth val="0"/>
          <c:extLst>
            <c:ext xmlns:c16="http://schemas.microsoft.com/office/drawing/2014/chart" uri="{C3380CC4-5D6E-409C-BE32-E72D297353CC}">
              <c16:uniqueId val="{00000003-03EB-44CB-AA79-DEE2585EBD3C}"/>
            </c:ext>
          </c:extLst>
        </c:ser>
        <c:dLbls>
          <c:showLegendKey val="0"/>
          <c:showVal val="0"/>
          <c:showCatName val="0"/>
          <c:showSerName val="0"/>
          <c:showPercent val="0"/>
          <c:showBubbleSize val="0"/>
        </c:dLbls>
        <c:marker val="1"/>
        <c:smooth val="0"/>
        <c:axId val="986090576"/>
        <c:axId val="980599280"/>
      </c:lineChart>
      <c:catAx>
        <c:axId val="98609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403536"/>
        <c:crosses val="autoZero"/>
        <c:auto val="1"/>
        <c:lblAlgn val="ctr"/>
        <c:lblOffset val="100"/>
        <c:noMultiLvlLbl val="0"/>
      </c:catAx>
      <c:valAx>
        <c:axId val="963403536"/>
        <c:scaling>
          <c:orientation val="minMax"/>
          <c:max val="300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 Revenue in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092976"/>
        <c:crosses val="autoZero"/>
        <c:crossBetween val="between"/>
      </c:valAx>
      <c:valAx>
        <c:axId val="98059928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 Orders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090576"/>
        <c:crosses val="max"/>
        <c:crossBetween val="between"/>
      </c:valAx>
      <c:catAx>
        <c:axId val="986090576"/>
        <c:scaling>
          <c:orientation val="minMax"/>
        </c:scaling>
        <c:delete val="1"/>
        <c:axPos val="b"/>
        <c:numFmt formatCode="General" sourceLinked="1"/>
        <c:majorTickMark val="out"/>
        <c:minorTickMark val="none"/>
        <c:tickLblPos val="nextTo"/>
        <c:crossAx val="980599280"/>
        <c:crosses val="autoZero"/>
        <c:auto val="1"/>
        <c:lblAlgn val="ctr"/>
        <c:lblOffset val="100"/>
        <c:noMultiLvlLbl val="0"/>
      </c:catAx>
      <c:spPr>
        <a:noFill/>
        <a:ln>
          <a:noFill/>
        </a:ln>
        <a:effectLst/>
      </c:spPr>
    </c:plotArea>
    <c:legend>
      <c:legendPos val="b"/>
      <c:layout>
        <c:manualLayout>
          <c:xMode val="edge"/>
          <c:yMode val="edge"/>
          <c:x val="0.2581327646544182"/>
          <c:y val="0.90721746394782898"/>
          <c:w val="0.4837344706911636"/>
          <c:h val="8.759193896184788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FFC000"/>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0.82415</cdr:x>
      <cdr:y>0.6393</cdr:y>
    </cdr:from>
    <cdr:to>
      <cdr:x>0.93878</cdr:x>
      <cdr:y>0.73769</cdr:y>
    </cdr:to>
    <cdr:pic>
      <cdr:nvPicPr>
        <cdr:cNvPr id="2" name="Graphic 39" descr="Car with solid fill">
          <a:extLst xmlns:a="http://schemas.openxmlformats.org/drawingml/2006/main">
            <a:ext uri="{FF2B5EF4-FFF2-40B4-BE49-F238E27FC236}">
              <a16:creationId xmlns:a16="http://schemas.microsoft.com/office/drawing/2014/main" id="{3E57F8D5-8208-BD21-26D8-AFF00908D2B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2807932" y="1423401"/>
          <a:ext cx="390525" cy="219075"/>
        </a:xfrm>
        <a:prstGeom xmlns:a="http://schemas.openxmlformats.org/drawingml/2006/main" prst="rect">
          <a:avLst/>
        </a:prstGeom>
      </cdr:spPr>
    </cdr:pic>
  </cdr:relSizeAnchor>
  <cdr:relSizeAnchor xmlns:cdr="http://schemas.openxmlformats.org/drawingml/2006/chartDrawing">
    <cdr:from>
      <cdr:x>0.77786</cdr:x>
      <cdr:y>0.42759</cdr:y>
    </cdr:from>
    <cdr:to>
      <cdr:x>0.89249</cdr:x>
      <cdr:y>0.52598</cdr:y>
    </cdr:to>
    <cdr:pic>
      <cdr:nvPicPr>
        <cdr:cNvPr id="4" name="Graphic 39" descr="Car with solid fill">
          <a:extLst xmlns:a="http://schemas.openxmlformats.org/drawingml/2006/main">
            <a:ext uri="{FF2B5EF4-FFF2-40B4-BE49-F238E27FC236}">
              <a16:creationId xmlns:a16="http://schemas.microsoft.com/office/drawing/2014/main" id="{3E57F8D5-8208-BD21-26D8-AFF00908D2B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2650221" y="952023"/>
          <a:ext cx="390525" cy="219075"/>
        </a:xfrm>
        <a:prstGeom xmlns:a="http://schemas.openxmlformats.org/drawingml/2006/main" prst="rect">
          <a:avLst/>
        </a:prstGeom>
      </cdr:spPr>
    </cdr:pic>
  </cdr:relSizeAnchor>
  <cdr:relSizeAnchor xmlns:cdr="http://schemas.openxmlformats.org/drawingml/2006/chartDrawing">
    <cdr:from>
      <cdr:x>0.69469</cdr:x>
      <cdr:y>0.3078</cdr:y>
    </cdr:from>
    <cdr:to>
      <cdr:x>0.80931</cdr:x>
      <cdr:y>0.4062</cdr:y>
    </cdr:to>
    <cdr:pic>
      <cdr:nvPicPr>
        <cdr:cNvPr id="5" name="Graphic 39" descr="Car with solid fill">
          <a:extLst xmlns:a="http://schemas.openxmlformats.org/drawingml/2006/main">
            <a:ext uri="{FF2B5EF4-FFF2-40B4-BE49-F238E27FC236}">
              <a16:creationId xmlns:a16="http://schemas.microsoft.com/office/drawing/2014/main" id="{3E57F8D5-8208-BD21-26D8-AFF00908D2B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2366851" y="685323"/>
          <a:ext cx="390525" cy="219075"/>
        </a:xfrm>
        <a:prstGeom xmlns:a="http://schemas.openxmlformats.org/drawingml/2006/main" prst="rect">
          <a:avLst/>
        </a:prstGeom>
      </cdr:spPr>
    </cdr:pic>
  </cdr:relSizeAnchor>
  <cdr:relSizeAnchor xmlns:cdr="http://schemas.openxmlformats.org/drawingml/2006/chartDrawing">
    <cdr:from>
      <cdr:x>0.82415</cdr:x>
      <cdr:y>0.54807</cdr:y>
    </cdr:from>
    <cdr:to>
      <cdr:x>0.93878</cdr:x>
      <cdr:y>0.64647</cdr:y>
    </cdr:to>
    <cdr:pic>
      <cdr:nvPicPr>
        <cdr:cNvPr id="6" name="Graphic 39" descr="Car with solid fill">
          <a:extLst xmlns:a="http://schemas.openxmlformats.org/drawingml/2006/main">
            <a:ext uri="{FF2B5EF4-FFF2-40B4-BE49-F238E27FC236}">
              <a16:creationId xmlns:a16="http://schemas.microsoft.com/office/drawing/2014/main" id="{28A8EA94-CABA-70C0-2EF7-C52F735328E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2807932" y="1220288"/>
          <a:ext cx="390525" cy="21907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30B4F-6472-CC2C-9E89-6B96FE7E6B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7ADB426-27FA-9C2E-5362-692DFD568A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4F8EBE-19D2-4447-BCD6-8478DBB37867}" type="datetimeFigureOut">
              <a:rPr lang="en-IN" smtClean="0"/>
              <a:t>01-02-2024</a:t>
            </a:fld>
            <a:endParaRPr lang="en-IN"/>
          </a:p>
        </p:txBody>
      </p:sp>
      <p:sp>
        <p:nvSpPr>
          <p:cNvPr id="4" name="Footer Placeholder 3">
            <a:extLst>
              <a:ext uri="{FF2B5EF4-FFF2-40B4-BE49-F238E27FC236}">
                <a16:creationId xmlns:a16="http://schemas.microsoft.com/office/drawing/2014/main" id="{2C0F2EDE-7511-5DC4-41C9-029C858DA4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9204618-2D1A-0778-365B-DC357D1D5D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6AFDB-6B87-48DE-A8DB-9AF45C8470D0}" type="slidenum">
              <a:rPr lang="en-IN" smtClean="0"/>
              <a:t>‹#›</a:t>
            </a:fld>
            <a:endParaRPr lang="en-IN"/>
          </a:p>
        </p:txBody>
      </p:sp>
    </p:spTree>
    <p:extLst>
      <p:ext uri="{BB962C8B-B14F-4D97-AF65-F5344CB8AC3E}">
        <p14:creationId xmlns:p14="http://schemas.microsoft.com/office/powerpoint/2010/main" val="111345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46E07-2B46-4F4A-B9E7-68D897781100}" type="datetimeFigureOut">
              <a:rPr lang="en-IN" smtClean="0"/>
              <a:t>01-02-2024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DFFEE-6347-46AF-8A27-83E7230ACFC9}" type="slidenum">
              <a:rPr lang="en-IN" smtClean="0"/>
              <a:t>‹#›</a:t>
            </a:fld>
            <a:endParaRPr lang="en-IN"/>
          </a:p>
        </p:txBody>
      </p:sp>
    </p:spTree>
    <p:extLst>
      <p:ext uri="{BB962C8B-B14F-4D97-AF65-F5344CB8AC3E}">
        <p14:creationId xmlns:p14="http://schemas.microsoft.com/office/powerpoint/2010/main" val="5734024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4B54-F9D8-4C23-182B-B0A2797625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5BC740-E0EF-8BCD-81B2-CA1E2C4372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C725DE-6924-1977-B99B-2AED34EC3803}"/>
              </a:ext>
            </a:extLst>
          </p:cNvPr>
          <p:cNvSpPr>
            <a:spLocks noGrp="1"/>
          </p:cNvSpPr>
          <p:nvPr>
            <p:ph type="dt" sz="half" idx="10"/>
          </p:nvPr>
        </p:nvSpPr>
        <p:spPr/>
        <p:txBody>
          <a:bodyPr/>
          <a:lstStyle/>
          <a:p>
            <a:fld id="{45B6ED71-0B06-4F3A-B211-A11AACBE9BA5}" type="datetime1">
              <a:rPr lang="en-IN" smtClean="0"/>
              <a:t>01-02-2024</a:t>
            </a:fld>
            <a:endParaRPr lang="en-IN"/>
          </a:p>
        </p:txBody>
      </p:sp>
      <p:sp>
        <p:nvSpPr>
          <p:cNvPr id="5" name="Footer Placeholder 4">
            <a:extLst>
              <a:ext uri="{FF2B5EF4-FFF2-40B4-BE49-F238E27FC236}">
                <a16:creationId xmlns:a16="http://schemas.microsoft.com/office/drawing/2014/main" id="{850B0FE7-B4DD-AA12-5792-CF8F53BBE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36533-956C-4C38-1DD6-B5C15E941B0A}"/>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416112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9756-66CB-F4B3-6A2A-A813251D0D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D5E214-9511-C040-7059-410A313650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464DE-EC51-D48E-0641-09DF7FC4604D}"/>
              </a:ext>
            </a:extLst>
          </p:cNvPr>
          <p:cNvSpPr>
            <a:spLocks noGrp="1"/>
          </p:cNvSpPr>
          <p:nvPr>
            <p:ph type="dt" sz="half" idx="10"/>
          </p:nvPr>
        </p:nvSpPr>
        <p:spPr/>
        <p:txBody>
          <a:bodyPr/>
          <a:lstStyle/>
          <a:p>
            <a:fld id="{95B14293-7A6B-4942-A89D-974ADAD20276}" type="datetime1">
              <a:rPr lang="en-IN" smtClean="0"/>
              <a:t>01-02-2024</a:t>
            </a:fld>
            <a:endParaRPr lang="en-IN"/>
          </a:p>
        </p:txBody>
      </p:sp>
      <p:sp>
        <p:nvSpPr>
          <p:cNvPr id="5" name="Footer Placeholder 4">
            <a:extLst>
              <a:ext uri="{FF2B5EF4-FFF2-40B4-BE49-F238E27FC236}">
                <a16:creationId xmlns:a16="http://schemas.microsoft.com/office/drawing/2014/main" id="{9106F46A-71A5-5B7C-AC6B-FA62CB767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F43C1-B543-1F29-BF0B-5655C2CE137B}"/>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185208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4D6C9F-1E8C-F65E-F2EC-D5F5E58123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5E2003-886F-1903-8C03-CDFFA5865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A60041-E36F-23BA-04C5-1FA153244EEB}"/>
              </a:ext>
            </a:extLst>
          </p:cNvPr>
          <p:cNvSpPr>
            <a:spLocks noGrp="1"/>
          </p:cNvSpPr>
          <p:nvPr>
            <p:ph type="dt" sz="half" idx="10"/>
          </p:nvPr>
        </p:nvSpPr>
        <p:spPr/>
        <p:txBody>
          <a:bodyPr/>
          <a:lstStyle/>
          <a:p>
            <a:fld id="{443E9800-33BC-4C52-94F8-5ACA07578896}" type="datetime1">
              <a:rPr lang="en-IN" smtClean="0"/>
              <a:t>01-02-2024</a:t>
            </a:fld>
            <a:endParaRPr lang="en-IN"/>
          </a:p>
        </p:txBody>
      </p:sp>
      <p:sp>
        <p:nvSpPr>
          <p:cNvPr id="5" name="Footer Placeholder 4">
            <a:extLst>
              <a:ext uri="{FF2B5EF4-FFF2-40B4-BE49-F238E27FC236}">
                <a16:creationId xmlns:a16="http://schemas.microsoft.com/office/drawing/2014/main" id="{030855FB-6CAF-B53E-EC48-D7F18484F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7E09-BB58-77D5-A040-E528DB037B37}"/>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376927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8C84-F8E0-7A75-B9F3-740FB90D74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725096-9EA0-2D62-16D1-7189378A5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43891-359F-628F-3659-5A63AB8D475D}"/>
              </a:ext>
            </a:extLst>
          </p:cNvPr>
          <p:cNvSpPr>
            <a:spLocks noGrp="1"/>
          </p:cNvSpPr>
          <p:nvPr>
            <p:ph type="dt" sz="half" idx="10"/>
          </p:nvPr>
        </p:nvSpPr>
        <p:spPr/>
        <p:txBody>
          <a:bodyPr/>
          <a:lstStyle/>
          <a:p>
            <a:fld id="{B7417F72-D8F1-42D0-A1D2-194C776ECD82}" type="datetime1">
              <a:rPr lang="en-IN" smtClean="0"/>
              <a:t>01-02-2024</a:t>
            </a:fld>
            <a:endParaRPr lang="en-IN"/>
          </a:p>
        </p:txBody>
      </p:sp>
      <p:sp>
        <p:nvSpPr>
          <p:cNvPr id="5" name="Footer Placeholder 4">
            <a:extLst>
              <a:ext uri="{FF2B5EF4-FFF2-40B4-BE49-F238E27FC236}">
                <a16:creationId xmlns:a16="http://schemas.microsoft.com/office/drawing/2014/main" id="{92C07B7C-F38B-9EF9-43B3-AE1916CE39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FCF8E-790F-DC0E-7B8F-AF8BDCF91E84}"/>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274937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7A81-2D6B-70F8-0161-A1A17AC2F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C1AD64-BE28-EAAA-3775-889E73082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B9C56-EA8D-25E0-AFB1-459566B3F38B}"/>
              </a:ext>
            </a:extLst>
          </p:cNvPr>
          <p:cNvSpPr>
            <a:spLocks noGrp="1"/>
          </p:cNvSpPr>
          <p:nvPr>
            <p:ph type="dt" sz="half" idx="10"/>
          </p:nvPr>
        </p:nvSpPr>
        <p:spPr/>
        <p:txBody>
          <a:bodyPr/>
          <a:lstStyle/>
          <a:p>
            <a:fld id="{7CDB1E60-1228-48D2-978D-50FB653E90F4}" type="datetime1">
              <a:rPr lang="en-IN" smtClean="0"/>
              <a:t>01-02-2024</a:t>
            </a:fld>
            <a:endParaRPr lang="en-IN"/>
          </a:p>
        </p:txBody>
      </p:sp>
      <p:sp>
        <p:nvSpPr>
          <p:cNvPr id="5" name="Footer Placeholder 4">
            <a:extLst>
              <a:ext uri="{FF2B5EF4-FFF2-40B4-BE49-F238E27FC236}">
                <a16:creationId xmlns:a16="http://schemas.microsoft.com/office/drawing/2014/main" id="{E0CFBA4C-D66E-1CDB-26F6-ED1CE1CEC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35887F-DF0F-24CB-7380-4C98891F98E5}"/>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294627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3CE6-6947-F351-41E3-11F4D54B00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C3C26-13BC-1295-13A1-6786169B2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CE13A5-29E7-AD71-51BD-32E89E4326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76B81B-CDED-A191-61F9-510D084ACCC6}"/>
              </a:ext>
            </a:extLst>
          </p:cNvPr>
          <p:cNvSpPr>
            <a:spLocks noGrp="1"/>
          </p:cNvSpPr>
          <p:nvPr>
            <p:ph type="dt" sz="half" idx="10"/>
          </p:nvPr>
        </p:nvSpPr>
        <p:spPr/>
        <p:txBody>
          <a:bodyPr/>
          <a:lstStyle/>
          <a:p>
            <a:fld id="{4C818F62-2861-4759-B43E-E5BD1D64DDE1}" type="datetime1">
              <a:rPr lang="en-IN" smtClean="0"/>
              <a:t>01-02-2024</a:t>
            </a:fld>
            <a:endParaRPr lang="en-IN"/>
          </a:p>
        </p:txBody>
      </p:sp>
      <p:sp>
        <p:nvSpPr>
          <p:cNvPr id="6" name="Footer Placeholder 5">
            <a:extLst>
              <a:ext uri="{FF2B5EF4-FFF2-40B4-BE49-F238E27FC236}">
                <a16:creationId xmlns:a16="http://schemas.microsoft.com/office/drawing/2014/main" id="{2FC53BD7-042C-F6B5-15A6-C01CC63C1D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583819-D2DB-0EF8-E5A3-0F3A00855803}"/>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130490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FEE8-154B-2FD9-B11A-E4450318F3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3DD2D6-5583-251C-54D3-2F92A2A57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C0E40-A0CA-00BB-4C15-CDD9BC03B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5413F7-32FB-F0F9-DDD8-F0DA4FE00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47D1F-38AB-C892-6F86-F3B5BB0654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DED9CE-0267-DDC8-3F8F-ECCE7B6B58ED}"/>
              </a:ext>
            </a:extLst>
          </p:cNvPr>
          <p:cNvSpPr>
            <a:spLocks noGrp="1"/>
          </p:cNvSpPr>
          <p:nvPr>
            <p:ph type="dt" sz="half" idx="10"/>
          </p:nvPr>
        </p:nvSpPr>
        <p:spPr/>
        <p:txBody>
          <a:bodyPr/>
          <a:lstStyle/>
          <a:p>
            <a:fld id="{374A84AB-3139-4A83-80DA-CAC4776B387F}" type="datetime1">
              <a:rPr lang="en-IN" smtClean="0"/>
              <a:t>01-02-2024</a:t>
            </a:fld>
            <a:endParaRPr lang="en-IN"/>
          </a:p>
        </p:txBody>
      </p:sp>
      <p:sp>
        <p:nvSpPr>
          <p:cNvPr id="8" name="Footer Placeholder 7">
            <a:extLst>
              <a:ext uri="{FF2B5EF4-FFF2-40B4-BE49-F238E27FC236}">
                <a16:creationId xmlns:a16="http://schemas.microsoft.com/office/drawing/2014/main" id="{07D9A5AA-0C3B-38FB-7F7C-41AB9C1ACC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6B9264-C938-E39B-14CF-D8C378204ED4}"/>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157209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FF71-6CC6-A7D8-B82C-B79ED99B57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15DAD6-F95E-728B-0E7D-F226B890803D}"/>
              </a:ext>
            </a:extLst>
          </p:cNvPr>
          <p:cNvSpPr>
            <a:spLocks noGrp="1"/>
          </p:cNvSpPr>
          <p:nvPr>
            <p:ph type="dt" sz="half" idx="10"/>
          </p:nvPr>
        </p:nvSpPr>
        <p:spPr/>
        <p:txBody>
          <a:bodyPr/>
          <a:lstStyle/>
          <a:p>
            <a:fld id="{B8128270-CC0D-476B-8823-F66FA3952C5D}" type="datetime1">
              <a:rPr lang="en-IN" smtClean="0"/>
              <a:t>01-02-2024</a:t>
            </a:fld>
            <a:endParaRPr lang="en-IN"/>
          </a:p>
        </p:txBody>
      </p:sp>
      <p:sp>
        <p:nvSpPr>
          <p:cNvPr id="4" name="Footer Placeholder 3">
            <a:extLst>
              <a:ext uri="{FF2B5EF4-FFF2-40B4-BE49-F238E27FC236}">
                <a16:creationId xmlns:a16="http://schemas.microsoft.com/office/drawing/2014/main" id="{5C6D49B0-F6E7-F244-71C7-EBC65C77E5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2AE6F1-6584-51C2-815E-1799434CE8D3}"/>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2769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752BA-2C1B-BCAE-7130-A5C15A0C274B}"/>
              </a:ext>
            </a:extLst>
          </p:cNvPr>
          <p:cNvSpPr>
            <a:spLocks noGrp="1"/>
          </p:cNvSpPr>
          <p:nvPr>
            <p:ph type="dt" sz="half" idx="10"/>
          </p:nvPr>
        </p:nvSpPr>
        <p:spPr/>
        <p:txBody>
          <a:bodyPr/>
          <a:lstStyle/>
          <a:p>
            <a:fld id="{5FF0899C-9A60-4F00-8A10-BD2DD53CF161}" type="datetime1">
              <a:rPr lang="en-IN" smtClean="0"/>
              <a:t>01-02-2024</a:t>
            </a:fld>
            <a:endParaRPr lang="en-IN"/>
          </a:p>
        </p:txBody>
      </p:sp>
      <p:sp>
        <p:nvSpPr>
          <p:cNvPr id="3" name="Footer Placeholder 2">
            <a:extLst>
              <a:ext uri="{FF2B5EF4-FFF2-40B4-BE49-F238E27FC236}">
                <a16:creationId xmlns:a16="http://schemas.microsoft.com/office/drawing/2014/main" id="{D903B472-6734-D32A-978A-A7F2F58A28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7E06C5-769E-FD0F-261D-DE85069B4ED4}"/>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413994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0AA9-BB14-AE75-73B8-976CC2CE1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435186-24BD-ED3C-6F34-7690F5DD6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CCA65B-91A1-CBD8-FBAA-60C7AC3BE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F7F27-606B-BE4A-62F2-BFBBD28B491E}"/>
              </a:ext>
            </a:extLst>
          </p:cNvPr>
          <p:cNvSpPr>
            <a:spLocks noGrp="1"/>
          </p:cNvSpPr>
          <p:nvPr>
            <p:ph type="dt" sz="half" idx="10"/>
          </p:nvPr>
        </p:nvSpPr>
        <p:spPr/>
        <p:txBody>
          <a:bodyPr/>
          <a:lstStyle/>
          <a:p>
            <a:fld id="{AC5E3F64-3332-491B-87FB-9FDBC5F3604C}" type="datetime1">
              <a:rPr lang="en-IN" smtClean="0"/>
              <a:t>01-02-2024</a:t>
            </a:fld>
            <a:endParaRPr lang="en-IN"/>
          </a:p>
        </p:txBody>
      </p:sp>
      <p:sp>
        <p:nvSpPr>
          <p:cNvPr id="6" name="Footer Placeholder 5">
            <a:extLst>
              <a:ext uri="{FF2B5EF4-FFF2-40B4-BE49-F238E27FC236}">
                <a16:creationId xmlns:a16="http://schemas.microsoft.com/office/drawing/2014/main" id="{D8B432E8-3601-862B-B8CD-78BD5A4072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B913E5-9312-C1A4-A9CE-9AE0577361B6}"/>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268205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9570-E9A8-D37E-272C-7C810F629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5C9C49-6DDD-F3AF-F1E6-4DA8A7E26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3A85B9-9FBC-25DC-4756-210730E9D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9D137-56E3-12DA-0CFC-E7C72BCD3A99}"/>
              </a:ext>
            </a:extLst>
          </p:cNvPr>
          <p:cNvSpPr>
            <a:spLocks noGrp="1"/>
          </p:cNvSpPr>
          <p:nvPr>
            <p:ph type="dt" sz="half" idx="10"/>
          </p:nvPr>
        </p:nvSpPr>
        <p:spPr/>
        <p:txBody>
          <a:bodyPr/>
          <a:lstStyle/>
          <a:p>
            <a:fld id="{E5EB1BF6-B5EA-489C-B904-CA5C85B646D4}" type="datetime1">
              <a:rPr lang="en-IN" smtClean="0"/>
              <a:t>01-02-2024</a:t>
            </a:fld>
            <a:endParaRPr lang="en-IN"/>
          </a:p>
        </p:txBody>
      </p:sp>
      <p:sp>
        <p:nvSpPr>
          <p:cNvPr id="6" name="Footer Placeholder 5">
            <a:extLst>
              <a:ext uri="{FF2B5EF4-FFF2-40B4-BE49-F238E27FC236}">
                <a16:creationId xmlns:a16="http://schemas.microsoft.com/office/drawing/2014/main" id="{BBC118AD-7015-443A-076D-3D88E2487E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182D3C-B110-BAB7-461E-E5627DAE4652}"/>
              </a:ext>
            </a:extLst>
          </p:cNvPr>
          <p:cNvSpPr>
            <a:spLocks noGrp="1"/>
          </p:cNvSpPr>
          <p:nvPr>
            <p:ph type="sldNum" sz="quarter" idx="12"/>
          </p:nvPr>
        </p:nvSpPr>
        <p:spPr/>
        <p:txBody>
          <a:bodyPr/>
          <a:lstStyle/>
          <a:p>
            <a:fld id="{82DD2F15-5B1C-4F11-900A-D1CBD6EDE252}" type="slidenum">
              <a:rPr lang="en-IN" smtClean="0"/>
              <a:t>‹#›</a:t>
            </a:fld>
            <a:endParaRPr lang="en-IN"/>
          </a:p>
        </p:txBody>
      </p:sp>
    </p:spTree>
    <p:extLst>
      <p:ext uri="{BB962C8B-B14F-4D97-AF65-F5344CB8AC3E}">
        <p14:creationId xmlns:p14="http://schemas.microsoft.com/office/powerpoint/2010/main" val="405439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D0B8E-F768-FA0A-FC7F-3261CFF3D5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6C164D-E84A-E839-CE4C-C1ABB42F0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967CC-44A7-AF1C-1D41-AD4761BAA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E6F48-D51A-4FDD-8832-87FAF8E9D735}" type="datetime1">
              <a:rPr lang="en-IN" smtClean="0"/>
              <a:t>01-02-2024</a:t>
            </a:fld>
            <a:endParaRPr lang="en-IN"/>
          </a:p>
        </p:txBody>
      </p:sp>
      <p:sp>
        <p:nvSpPr>
          <p:cNvPr id="5" name="Footer Placeholder 4">
            <a:extLst>
              <a:ext uri="{FF2B5EF4-FFF2-40B4-BE49-F238E27FC236}">
                <a16:creationId xmlns:a16="http://schemas.microsoft.com/office/drawing/2014/main" id="{1C1A561D-B3DA-EBF9-B596-87F29F3A2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DED904-2CEB-4E99-A7DB-819EAFE47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D2F15-5B1C-4F11-900A-D1CBD6EDE252}" type="slidenum">
              <a:rPr lang="en-IN" smtClean="0"/>
              <a:t>‹#›</a:t>
            </a:fld>
            <a:endParaRPr lang="en-IN"/>
          </a:p>
        </p:txBody>
      </p:sp>
    </p:spTree>
    <p:extLst>
      <p:ext uri="{BB962C8B-B14F-4D97-AF65-F5344CB8AC3E}">
        <p14:creationId xmlns:p14="http://schemas.microsoft.com/office/powerpoint/2010/main" val="3924393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chart" Target="../charts/chart1.xml"/><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5.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C5A3FD-FBDA-F675-5EC1-E2CFB4A86AC8}"/>
              </a:ext>
            </a:extLst>
          </p:cNvPr>
          <p:cNvPicPr>
            <a:picLocks noChangeAspect="1"/>
          </p:cNvPicPr>
          <p:nvPr/>
        </p:nvPicPr>
        <p:blipFill>
          <a:blip r:embed="rId2">
            <a:alphaModFix amt="87000"/>
            <a:extLst>
              <a:ext uri="{BEBA8EAE-BF5A-486C-A8C5-ECC9F3942E4B}">
                <a14:imgProps xmlns:a14="http://schemas.microsoft.com/office/drawing/2010/main">
                  <a14:imgLayer r:embed="rId3">
                    <a14:imgEffect>
                      <a14:sharpenSoften amount="31000"/>
                    </a14:imgEffect>
                    <a14:imgEffect>
                      <a14:colorTemperature colorTemp="3859"/>
                    </a14:imgEffect>
                    <a14:imgEffect>
                      <a14:saturation sat="188000"/>
                    </a14:imgEffect>
                    <a14:imgEffect>
                      <a14:brightnessContrast bright="-32000" contrast="-53000"/>
                    </a14:imgEffect>
                  </a14:imgLayer>
                </a14:imgProps>
              </a:ext>
            </a:extLst>
          </a:blip>
          <a:stretch>
            <a:fillRect/>
          </a:stretch>
        </p:blipFill>
        <p:spPr>
          <a:xfrm>
            <a:off x="0" y="32488"/>
            <a:ext cx="12192000" cy="6793024"/>
          </a:xfrm>
          <a:prstGeom prst="rect">
            <a:avLst/>
          </a:prstGeom>
        </p:spPr>
      </p:pic>
      <p:sp>
        <p:nvSpPr>
          <p:cNvPr id="2" name="Title 1">
            <a:extLst>
              <a:ext uri="{FF2B5EF4-FFF2-40B4-BE49-F238E27FC236}">
                <a16:creationId xmlns:a16="http://schemas.microsoft.com/office/drawing/2014/main" id="{0C33F4CD-83FC-D438-8AE2-6C2FDBA16691}"/>
              </a:ext>
            </a:extLst>
          </p:cNvPr>
          <p:cNvSpPr>
            <a:spLocks noGrp="1"/>
          </p:cNvSpPr>
          <p:nvPr>
            <p:ph type="ctrTitle"/>
          </p:nvPr>
        </p:nvSpPr>
        <p:spPr/>
        <p:txBody>
          <a:bodyPr>
            <a:normAutofit fontScale="90000"/>
          </a:bodyPr>
          <a:lstStyle/>
          <a:p>
            <a:r>
              <a:rPr lang="en-IN" b="1" dirty="0">
                <a:solidFill>
                  <a:schemeClr val="bg1"/>
                </a:solidFill>
                <a:latin typeface="Arial Black" panose="020B0A04020102020204" pitchFamily="34" charset="0"/>
              </a:rPr>
              <a:t>QUARTERLY BUSINESS REPORT Q4’ 2018</a:t>
            </a:r>
          </a:p>
        </p:txBody>
      </p:sp>
      <p:sp>
        <p:nvSpPr>
          <p:cNvPr id="3" name="Subtitle 2">
            <a:extLst>
              <a:ext uri="{FF2B5EF4-FFF2-40B4-BE49-F238E27FC236}">
                <a16:creationId xmlns:a16="http://schemas.microsoft.com/office/drawing/2014/main" id="{A7FEE0F0-B49D-CB50-ECE5-F25FA2FACBC7}"/>
              </a:ext>
            </a:extLst>
          </p:cNvPr>
          <p:cNvSpPr>
            <a:spLocks noGrp="1"/>
          </p:cNvSpPr>
          <p:nvPr>
            <p:ph type="subTitle" idx="1"/>
          </p:nvPr>
        </p:nvSpPr>
        <p:spPr/>
        <p:txBody>
          <a:bodyPr/>
          <a:lstStyle/>
          <a:p>
            <a:r>
              <a:rPr lang="en-IN" b="1" dirty="0" err="1">
                <a:solidFill>
                  <a:schemeClr val="bg1"/>
                </a:solidFill>
              </a:rPr>
              <a:t>Dency</a:t>
            </a:r>
            <a:r>
              <a:rPr lang="en-IN" b="1" dirty="0">
                <a:solidFill>
                  <a:schemeClr val="bg1"/>
                </a:solidFill>
              </a:rPr>
              <a:t> Thomas, AIML Online July 23A</a:t>
            </a:r>
          </a:p>
        </p:txBody>
      </p:sp>
      <p:sp>
        <p:nvSpPr>
          <p:cNvPr id="6" name="Rectangle 5">
            <a:extLst>
              <a:ext uri="{FF2B5EF4-FFF2-40B4-BE49-F238E27FC236}">
                <a16:creationId xmlns:a16="http://schemas.microsoft.com/office/drawing/2014/main" id="{9328C7BC-0EC9-FC7D-20C7-2695FAC50DEA}"/>
              </a:ext>
            </a:extLst>
          </p:cNvPr>
          <p:cNvSpPr/>
          <p:nvPr/>
        </p:nvSpPr>
        <p:spPr>
          <a:xfrm>
            <a:off x="1681162" y="1590675"/>
            <a:ext cx="8829675" cy="1952625"/>
          </a:xfrm>
          <a:prstGeom prst="rect">
            <a:avLst/>
          </a:prstGeom>
          <a:noFill/>
          <a:ln w="920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F58B1B9A-36C7-C788-7617-F0A51CF6531D}"/>
              </a:ext>
            </a:extLst>
          </p:cNvPr>
          <p:cNvSpPr>
            <a:spLocks noGrp="1"/>
          </p:cNvSpPr>
          <p:nvPr>
            <p:ph type="sldNum" sz="quarter" idx="12"/>
          </p:nvPr>
        </p:nvSpPr>
        <p:spPr/>
        <p:txBody>
          <a:bodyPr/>
          <a:lstStyle/>
          <a:p>
            <a:fld id="{82DD2F15-5B1C-4F11-900A-D1CBD6EDE252}" type="slidenum">
              <a:rPr lang="en-IN" smtClean="0"/>
              <a:t>1</a:t>
            </a:fld>
            <a:endParaRPr lang="en-IN"/>
          </a:p>
        </p:txBody>
      </p:sp>
    </p:spTree>
    <p:extLst>
      <p:ext uri="{BB962C8B-B14F-4D97-AF65-F5344CB8AC3E}">
        <p14:creationId xmlns:p14="http://schemas.microsoft.com/office/powerpoint/2010/main" val="10889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0"/>
            <a:ext cx="10723801" cy="4481713"/>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82397"/>
          </a:xfrm>
          <a:ln w="63500">
            <a:solidFill>
              <a:srgbClr val="FFC000"/>
            </a:solidFill>
          </a:ln>
        </p:spPr>
        <p:txBody>
          <a:bodyPr>
            <a:normAutofit fontScale="90000"/>
          </a:bodyPr>
          <a:lstStyle/>
          <a:p>
            <a:br>
              <a:rPr lang="en-US" sz="3100" b="1" i="0" dirty="0">
                <a:effectLst/>
              </a:rPr>
            </a:br>
            <a:r>
              <a:rPr lang="en-US" sz="3100" b="1" i="0" dirty="0">
                <a:effectLst/>
              </a:rPr>
              <a:t>Customer Purchase Trends</a:t>
            </a:r>
            <a:r>
              <a:rPr lang="en-US" sz="2700" b="1" i="0" dirty="0">
                <a:effectLst/>
              </a:rPr>
              <a:t>:</a:t>
            </a:r>
            <a:br>
              <a:rPr lang="en-US" sz="2700" b="1" i="0" dirty="0">
                <a:effectLst/>
              </a:rPr>
            </a:br>
            <a:r>
              <a:rPr lang="en-US" sz="1800" b="0" i="0" dirty="0">
                <a:effectLst/>
              </a:rPr>
              <a:t>Seasonal fluctuation in demand observed with peak demand in Quarter 1 and fall in demand Quarter on Quarter thereafter</a:t>
            </a:r>
            <a:br>
              <a:rPr lang="en-US" sz="1600" b="0" i="0" dirty="0">
                <a:effectLst/>
              </a:rPr>
            </a:b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518108"/>
            <a:ext cx="2743200" cy="365125"/>
          </a:xfrm>
        </p:spPr>
        <p:txBody>
          <a:bodyPr/>
          <a:lstStyle/>
          <a:p>
            <a:fld id="{82DD2F15-5B1C-4F11-900A-D1CBD6EDE252}" type="slidenum">
              <a:rPr lang="en-IN" sz="2400" smtClean="0"/>
              <a:t>10</a:t>
            </a:fld>
            <a:endParaRPr lang="en-IN" sz="2400" dirty="0"/>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07777"/>
          </a:xfrm>
          <a:prstGeom prst="rect">
            <a:avLst/>
          </a:prstGeom>
          <a:solidFill>
            <a:srgbClr val="FFC000"/>
          </a:solidFill>
        </p:spPr>
        <p:txBody>
          <a:bodyPr wrap="square" rtlCol="0">
            <a:spAutoFit/>
          </a:bodyPr>
          <a:lstStyle/>
          <a:p>
            <a:pPr algn="ctr"/>
            <a:r>
              <a:rPr lang="en-US" sz="1400" b="1" i="0" dirty="0">
                <a:effectLst/>
              </a:rPr>
              <a:t>Trend of Purchases by Quarter</a:t>
            </a:r>
            <a:endParaRPr lang="en-IN" sz="1400" dirty="0"/>
          </a:p>
        </p:txBody>
      </p:sp>
      <p:sp>
        <p:nvSpPr>
          <p:cNvPr id="31" name="TextBox 30">
            <a:extLst>
              <a:ext uri="{FF2B5EF4-FFF2-40B4-BE49-F238E27FC236}">
                <a16:creationId xmlns:a16="http://schemas.microsoft.com/office/drawing/2014/main" id="{DAA5F6AD-8C53-3449-517F-5E25872F2B19}"/>
              </a:ext>
            </a:extLst>
          </p:cNvPr>
          <p:cNvSpPr txBox="1"/>
          <p:nvPr/>
        </p:nvSpPr>
        <p:spPr>
          <a:xfrm>
            <a:off x="1134818" y="4772558"/>
            <a:ext cx="10571407" cy="1754326"/>
          </a:xfrm>
          <a:prstGeom prst="rect">
            <a:avLst/>
          </a:prstGeom>
          <a:noFill/>
        </p:spPr>
        <p:txBody>
          <a:bodyPr wrap="square">
            <a:spAutoFit/>
          </a:bodyPr>
          <a:lstStyle/>
          <a:p>
            <a:pPr algn="l"/>
            <a:r>
              <a:rPr lang="en-US" sz="1200" b="0" i="0" dirty="0">
                <a:effectLst/>
              </a:rPr>
              <a:t>Here are a few observations based on the chart:</a:t>
            </a:r>
          </a:p>
          <a:p>
            <a:pPr algn="l">
              <a:buFont typeface="+mj-lt"/>
              <a:buAutoNum type="arabicPeriod"/>
            </a:pPr>
            <a:r>
              <a:rPr lang="en-US" sz="1200" b="1" i="0" dirty="0">
                <a:effectLst/>
              </a:rPr>
              <a:t>Revenue and Orders Trend</a:t>
            </a:r>
            <a:r>
              <a:rPr lang="en-US" sz="1200" b="0" i="0" dirty="0">
                <a:effectLst/>
              </a:rPr>
              <a:t>: There appears to be a downward trend in both total revenue and total orders from the first quarter to the fourth quarter. The line indicating total orders shows a significant drop after the first quarter, while the decline in total revenue is more gradual.</a:t>
            </a:r>
          </a:p>
          <a:p>
            <a:pPr algn="l">
              <a:buFont typeface="+mj-lt"/>
              <a:buAutoNum type="arabicPeriod"/>
            </a:pPr>
            <a:r>
              <a:rPr lang="en-US" sz="1200" b="1" i="0" dirty="0">
                <a:effectLst/>
              </a:rPr>
              <a:t>Seasonal Variations</a:t>
            </a:r>
            <a:r>
              <a:rPr lang="en-US" sz="1200" b="0" i="0" dirty="0">
                <a:effectLst/>
              </a:rPr>
              <a:t>: The data might suggest seasonal variations in sales and revenue. Typically, Q1 can include new model releases or end-of-year sales carried over from Q4 of the previous year, which can account for higher numbers. The subsequent quarters show a decrease which could be due to various factors like market saturation, economic factors, or consumer behavior.</a:t>
            </a:r>
          </a:p>
          <a:p>
            <a:pPr algn="l">
              <a:buFont typeface="+mj-lt"/>
              <a:buAutoNum type="arabicPeriod"/>
            </a:pPr>
            <a:r>
              <a:rPr lang="en-US" sz="1200" b="1" dirty="0"/>
              <a:t>Discounts alone are not helping boost Sales: </a:t>
            </a:r>
            <a:r>
              <a:rPr lang="en-US" sz="1200" dirty="0"/>
              <a:t>The third quarter shows a significant rise in discounts to 69.83%. This peak could coincide with end-of-season sales, summer promotions, or other marketing efforts to accelerate purchases during a traditionally slower sales period. The effect of discount on Sales is minimal during this period.</a:t>
            </a:r>
            <a:endParaRPr lang="en-US" sz="1200" i="0" dirty="0">
              <a:effectLst/>
            </a:endParaRPr>
          </a:p>
        </p:txBody>
      </p:sp>
      <p:graphicFrame>
        <p:nvGraphicFramePr>
          <p:cNvPr id="5" name="Chart 4">
            <a:extLst>
              <a:ext uri="{FF2B5EF4-FFF2-40B4-BE49-F238E27FC236}">
                <a16:creationId xmlns:a16="http://schemas.microsoft.com/office/drawing/2014/main" id="{C30AEB84-3DDF-63DC-E9FF-E52BEC0B5B08}"/>
              </a:ext>
            </a:extLst>
          </p:cNvPr>
          <p:cNvGraphicFramePr>
            <a:graphicFrameLocks/>
          </p:cNvGraphicFramePr>
          <p:nvPr>
            <p:extLst>
              <p:ext uri="{D42A27DB-BD31-4B8C-83A1-F6EECF244321}">
                <p14:modId xmlns:p14="http://schemas.microsoft.com/office/powerpoint/2010/main" val="2023123194"/>
              </p:ext>
            </p:extLst>
          </p:nvPr>
        </p:nvGraphicFramePr>
        <p:xfrm>
          <a:off x="1230068" y="2232110"/>
          <a:ext cx="4572000" cy="24467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42B63C0-7569-7099-9755-91CA2B1CC487}"/>
              </a:ext>
            </a:extLst>
          </p:cNvPr>
          <p:cNvGraphicFramePr>
            <a:graphicFrameLocks/>
          </p:cNvGraphicFramePr>
          <p:nvPr>
            <p:extLst>
              <p:ext uri="{D42A27DB-BD31-4B8C-83A1-F6EECF244321}">
                <p14:modId xmlns:p14="http://schemas.microsoft.com/office/powerpoint/2010/main" val="3143357722"/>
              </p:ext>
            </p:extLst>
          </p:nvPr>
        </p:nvGraphicFramePr>
        <p:xfrm>
          <a:off x="5965334" y="2232111"/>
          <a:ext cx="4572000" cy="2446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078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0"/>
            <a:ext cx="10723801" cy="4481713"/>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78192"/>
          </a:xfrm>
          <a:ln w="63500">
            <a:solidFill>
              <a:srgbClr val="FFC000"/>
            </a:solidFill>
          </a:ln>
        </p:spPr>
        <p:txBody>
          <a:bodyPr>
            <a:normAutofit fontScale="90000"/>
          </a:bodyPr>
          <a:lstStyle/>
          <a:p>
            <a:br>
              <a:rPr lang="en-US" sz="3100" b="1" i="0" dirty="0">
                <a:effectLst/>
              </a:rPr>
            </a:br>
            <a:r>
              <a:rPr lang="en-US" sz="3100" b="1" i="0" dirty="0">
                <a:effectLst/>
              </a:rPr>
              <a:t>Revenue Trends</a:t>
            </a:r>
            <a:r>
              <a:rPr lang="en-US" sz="2700" b="1" i="0" dirty="0">
                <a:effectLst/>
              </a:rPr>
              <a:t>:</a:t>
            </a:r>
            <a:br>
              <a:rPr lang="en-US" sz="2700" b="1" i="0" dirty="0">
                <a:effectLst/>
              </a:rPr>
            </a:br>
            <a:r>
              <a:rPr lang="en-US" sz="1800" dirty="0"/>
              <a:t>Best Percentage Change in Revenue observed in Quarter 4 driven by lower revenues in both Quarter 3 and Quarter 4</a:t>
            </a:r>
            <a:br>
              <a:rPr lang="en-US" sz="1600" b="0" i="0" dirty="0">
                <a:effectLst/>
              </a:rPr>
            </a:b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518108"/>
            <a:ext cx="2743200" cy="365125"/>
          </a:xfrm>
        </p:spPr>
        <p:txBody>
          <a:bodyPr/>
          <a:lstStyle/>
          <a:p>
            <a:fld id="{82DD2F15-5B1C-4F11-900A-D1CBD6EDE252}" type="slidenum">
              <a:rPr lang="en-IN" sz="2400" smtClean="0"/>
              <a:t>11</a:t>
            </a:fld>
            <a:endParaRPr lang="en-IN" sz="2400" dirty="0"/>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07777"/>
          </a:xfrm>
          <a:prstGeom prst="rect">
            <a:avLst/>
          </a:prstGeom>
          <a:solidFill>
            <a:srgbClr val="FFC000"/>
          </a:solidFill>
        </p:spPr>
        <p:txBody>
          <a:bodyPr wrap="square" rtlCol="0">
            <a:spAutoFit/>
          </a:bodyPr>
          <a:lstStyle/>
          <a:p>
            <a:pPr algn="ctr"/>
            <a:r>
              <a:rPr lang="en-US" sz="1400" b="1" i="0" dirty="0">
                <a:effectLst/>
              </a:rPr>
              <a:t>Quarter on Quarter % change in Revenue</a:t>
            </a:r>
            <a:endParaRPr lang="en-IN" sz="1400" dirty="0"/>
          </a:p>
        </p:txBody>
      </p:sp>
      <p:sp>
        <p:nvSpPr>
          <p:cNvPr id="31" name="TextBox 30">
            <a:extLst>
              <a:ext uri="{FF2B5EF4-FFF2-40B4-BE49-F238E27FC236}">
                <a16:creationId xmlns:a16="http://schemas.microsoft.com/office/drawing/2014/main" id="{DAA5F6AD-8C53-3449-517F-5E25872F2B19}"/>
              </a:ext>
            </a:extLst>
          </p:cNvPr>
          <p:cNvSpPr txBox="1"/>
          <p:nvPr/>
        </p:nvSpPr>
        <p:spPr>
          <a:xfrm>
            <a:off x="1077661" y="4776763"/>
            <a:ext cx="10571407" cy="1384995"/>
          </a:xfrm>
          <a:prstGeom prst="rect">
            <a:avLst/>
          </a:prstGeom>
          <a:noFill/>
        </p:spPr>
        <p:txBody>
          <a:bodyPr wrap="square">
            <a:spAutoFit/>
          </a:bodyPr>
          <a:lstStyle/>
          <a:p>
            <a:pPr algn="l"/>
            <a:r>
              <a:rPr lang="en-US" sz="1200" b="0" i="0" dirty="0">
                <a:effectLst/>
              </a:rPr>
              <a:t>Here are the observed trends:</a:t>
            </a:r>
          </a:p>
          <a:p>
            <a:pPr algn="l">
              <a:buFont typeface="Arial" panose="020B0604020202020204" pitchFamily="34" charset="0"/>
              <a:buChar char="•"/>
            </a:pPr>
            <a:r>
              <a:rPr lang="en-US" sz="1200" b="1" i="0" dirty="0">
                <a:effectLst/>
              </a:rPr>
              <a:t>Quarter 2</a:t>
            </a:r>
            <a:r>
              <a:rPr lang="en-US" sz="1200" b="0" i="0" dirty="0">
                <a:effectLst/>
              </a:rPr>
              <a:t>: There is a drop in revenue by 27.23% compared to the previous quarter.</a:t>
            </a:r>
          </a:p>
          <a:p>
            <a:pPr algn="l">
              <a:buFont typeface="Arial" panose="020B0604020202020204" pitchFamily="34" charset="0"/>
              <a:buChar char="•"/>
            </a:pPr>
            <a:r>
              <a:rPr lang="en-US" sz="1200" b="1" i="0" dirty="0">
                <a:effectLst/>
              </a:rPr>
              <a:t>Quarter 3</a:t>
            </a:r>
            <a:r>
              <a:rPr lang="en-US" sz="1200" b="0" i="0" dirty="0">
                <a:effectLst/>
              </a:rPr>
              <a:t>: The downward trend continues with a further decline of 32.31%.</a:t>
            </a:r>
          </a:p>
          <a:p>
            <a:pPr algn="l">
              <a:buFont typeface="Arial" panose="020B0604020202020204" pitchFamily="34" charset="0"/>
              <a:buChar char="•"/>
            </a:pPr>
            <a:r>
              <a:rPr lang="en-US" sz="1200" b="1" i="0" dirty="0">
                <a:effectLst/>
              </a:rPr>
              <a:t>Quarter 4</a:t>
            </a:r>
            <a:r>
              <a:rPr lang="en-US" sz="1200" b="0" i="0" dirty="0">
                <a:effectLst/>
              </a:rPr>
              <a:t>: There is a sharp reversal, and revenue decreases by a smaller percentage 3.48%.</a:t>
            </a:r>
          </a:p>
          <a:p>
            <a:pPr algn="l"/>
            <a:r>
              <a:rPr lang="en-US" sz="1200" b="0" i="0" dirty="0">
                <a:effectLst/>
              </a:rPr>
              <a:t>This chart suggests that the business experiences significant seasonal fluctuations, with revenues declining in the middle quarters and then looks like its beginning to recover in Q4.</a:t>
            </a:r>
            <a:r>
              <a:rPr lang="en-US" sz="1200" dirty="0"/>
              <a:t> However, observing the graph on the right we can say the best Percentage Change in Revenue observed in Quarter 4 driven by lower revenues and total orders in both Quarter 3 and Quarter 4</a:t>
            </a:r>
            <a:endParaRPr lang="en-US" sz="1200" b="0" i="0" dirty="0">
              <a:effectLst/>
            </a:endParaRPr>
          </a:p>
        </p:txBody>
      </p:sp>
      <p:graphicFrame>
        <p:nvGraphicFramePr>
          <p:cNvPr id="3" name="Chart 2">
            <a:extLst>
              <a:ext uri="{FF2B5EF4-FFF2-40B4-BE49-F238E27FC236}">
                <a16:creationId xmlns:a16="http://schemas.microsoft.com/office/drawing/2014/main" id="{CDED5B81-63CE-D742-D8EB-039F97871BD7}"/>
              </a:ext>
            </a:extLst>
          </p:cNvPr>
          <p:cNvGraphicFramePr>
            <a:graphicFrameLocks/>
          </p:cNvGraphicFramePr>
          <p:nvPr>
            <p:extLst>
              <p:ext uri="{D42A27DB-BD31-4B8C-83A1-F6EECF244321}">
                <p14:modId xmlns:p14="http://schemas.microsoft.com/office/powerpoint/2010/main" val="3579476281"/>
              </p:ext>
            </p:extLst>
          </p:nvPr>
        </p:nvGraphicFramePr>
        <p:xfrm>
          <a:off x="1197400" y="2232111"/>
          <a:ext cx="4572000" cy="24467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B47DECD-62DE-15C6-3278-E4FFB6BBA591}"/>
              </a:ext>
            </a:extLst>
          </p:cNvPr>
          <p:cNvGraphicFramePr>
            <a:graphicFrameLocks/>
          </p:cNvGraphicFramePr>
          <p:nvPr>
            <p:extLst>
              <p:ext uri="{D42A27DB-BD31-4B8C-83A1-F6EECF244321}">
                <p14:modId xmlns:p14="http://schemas.microsoft.com/office/powerpoint/2010/main" val="2426239353"/>
              </p:ext>
            </p:extLst>
          </p:nvPr>
        </p:nvGraphicFramePr>
        <p:xfrm>
          <a:off x="5965335" y="2232111"/>
          <a:ext cx="4572000" cy="2446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820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C5A3FD-FBDA-F675-5EC1-E2CFB4A86AC8}"/>
              </a:ext>
            </a:extLst>
          </p:cNvPr>
          <p:cNvPicPr>
            <a:picLocks noChangeAspect="1"/>
          </p:cNvPicPr>
          <p:nvPr/>
        </p:nvPicPr>
        <p:blipFill>
          <a:blip r:embed="rId2">
            <a:alphaModFix amt="87000"/>
            <a:extLst>
              <a:ext uri="{BEBA8EAE-BF5A-486C-A8C5-ECC9F3942E4B}">
                <a14:imgProps xmlns:a14="http://schemas.microsoft.com/office/drawing/2010/main">
                  <a14:imgLayer r:embed="rId3">
                    <a14:imgEffect>
                      <a14:sharpenSoften amount="31000"/>
                    </a14:imgEffect>
                    <a14:imgEffect>
                      <a14:colorTemperature colorTemp="3859"/>
                    </a14:imgEffect>
                    <a14:imgEffect>
                      <a14:saturation sat="188000"/>
                    </a14:imgEffect>
                    <a14:imgEffect>
                      <a14:brightnessContrast bright="-32000" contrast="-53000"/>
                    </a14:imgEffect>
                  </a14:imgLayer>
                </a14:imgProps>
              </a:ext>
            </a:extLst>
          </a:blip>
          <a:stretch>
            <a:fillRect/>
          </a:stretch>
        </p:blipFill>
        <p:spPr>
          <a:xfrm>
            <a:off x="0" y="32488"/>
            <a:ext cx="12192000" cy="6793024"/>
          </a:xfrm>
          <a:prstGeom prst="rect">
            <a:avLst/>
          </a:prstGeom>
        </p:spPr>
      </p:pic>
      <p:sp>
        <p:nvSpPr>
          <p:cNvPr id="2" name="Title 1">
            <a:extLst>
              <a:ext uri="{FF2B5EF4-FFF2-40B4-BE49-F238E27FC236}">
                <a16:creationId xmlns:a16="http://schemas.microsoft.com/office/drawing/2014/main" id="{0C33F4CD-83FC-D438-8AE2-6C2FDBA16691}"/>
              </a:ext>
            </a:extLst>
          </p:cNvPr>
          <p:cNvSpPr>
            <a:spLocks noGrp="1"/>
          </p:cNvSpPr>
          <p:nvPr>
            <p:ph type="ctrTitle"/>
          </p:nvPr>
        </p:nvSpPr>
        <p:spPr/>
        <p:txBody>
          <a:bodyPr>
            <a:normAutofit/>
          </a:bodyPr>
          <a:lstStyle/>
          <a:p>
            <a:r>
              <a:rPr lang="en-IN" b="1" dirty="0">
                <a:solidFill>
                  <a:schemeClr val="bg1"/>
                </a:solidFill>
                <a:latin typeface="Arial Black" panose="020B0A04020102020204" pitchFamily="34" charset="0"/>
              </a:rPr>
              <a:t>SHIPPING METRICS</a:t>
            </a:r>
          </a:p>
        </p:txBody>
      </p:sp>
      <p:sp>
        <p:nvSpPr>
          <p:cNvPr id="6" name="Rectangle 5">
            <a:extLst>
              <a:ext uri="{FF2B5EF4-FFF2-40B4-BE49-F238E27FC236}">
                <a16:creationId xmlns:a16="http://schemas.microsoft.com/office/drawing/2014/main" id="{9328C7BC-0EC9-FC7D-20C7-2695FAC50DEA}"/>
              </a:ext>
            </a:extLst>
          </p:cNvPr>
          <p:cNvSpPr/>
          <p:nvPr/>
        </p:nvSpPr>
        <p:spPr>
          <a:xfrm>
            <a:off x="1397794" y="2004219"/>
            <a:ext cx="9396412" cy="1952625"/>
          </a:xfrm>
          <a:prstGeom prst="rect">
            <a:avLst/>
          </a:prstGeom>
          <a:noFill/>
          <a:ln w="920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F58B1B9A-36C7-C788-7617-F0A51CF6531D}"/>
              </a:ext>
            </a:extLst>
          </p:cNvPr>
          <p:cNvSpPr>
            <a:spLocks noGrp="1"/>
          </p:cNvSpPr>
          <p:nvPr>
            <p:ph type="sldNum" sz="quarter" idx="12"/>
          </p:nvPr>
        </p:nvSpPr>
        <p:spPr/>
        <p:txBody>
          <a:bodyPr/>
          <a:lstStyle/>
          <a:p>
            <a:fld id="{82DD2F15-5B1C-4F11-900A-D1CBD6EDE252}" type="slidenum">
              <a:rPr lang="en-IN" smtClean="0"/>
              <a:t>12</a:t>
            </a:fld>
            <a:endParaRPr lang="en-IN"/>
          </a:p>
        </p:txBody>
      </p:sp>
    </p:spTree>
    <p:extLst>
      <p:ext uri="{BB962C8B-B14F-4D97-AF65-F5344CB8AC3E}">
        <p14:creationId xmlns:p14="http://schemas.microsoft.com/office/powerpoint/2010/main" val="41696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0"/>
            <a:ext cx="10723801" cy="4481713"/>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78192"/>
          </a:xfrm>
          <a:ln w="63500">
            <a:solidFill>
              <a:srgbClr val="FFC000"/>
            </a:solidFill>
          </a:ln>
        </p:spPr>
        <p:txBody>
          <a:bodyPr>
            <a:normAutofit fontScale="90000"/>
          </a:bodyPr>
          <a:lstStyle/>
          <a:p>
            <a:br>
              <a:rPr lang="en-US" sz="3100" b="1" i="0" dirty="0">
                <a:effectLst/>
              </a:rPr>
            </a:br>
            <a:r>
              <a:rPr lang="en-US" sz="3100" b="1" i="0" dirty="0">
                <a:effectLst/>
              </a:rPr>
              <a:t>Discount offered on Credit Card</a:t>
            </a:r>
            <a:r>
              <a:rPr lang="en-US" sz="2700" b="1" i="0" dirty="0">
                <a:effectLst/>
              </a:rPr>
              <a:t>:</a:t>
            </a:r>
            <a:br>
              <a:rPr lang="en-US" sz="2700" b="1" i="0" dirty="0">
                <a:effectLst/>
              </a:rPr>
            </a:br>
            <a:r>
              <a:rPr lang="en-US" sz="1800" dirty="0"/>
              <a:t>Best Discount Offered on Laser Credit Cards at 64.38% followed by Mastercard offering 62.95% to its Credit Card users</a:t>
            </a:r>
            <a:br>
              <a:rPr lang="en-US" sz="1600" b="0" i="0" dirty="0">
                <a:effectLst/>
              </a:rPr>
            </a:b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518108"/>
            <a:ext cx="2743200" cy="365125"/>
          </a:xfrm>
        </p:spPr>
        <p:txBody>
          <a:bodyPr/>
          <a:lstStyle/>
          <a:p>
            <a:fld id="{82DD2F15-5B1C-4F11-900A-D1CBD6EDE252}" type="slidenum">
              <a:rPr lang="en-IN" sz="2400" smtClean="0"/>
              <a:t>13</a:t>
            </a:fld>
            <a:endParaRPr lang="en-IN" sz="2400" dirty="0"/>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07777"/>
          </a:xfrm>
          <a:prstGeom prst="rect">
            <a:avLst/>
          </a:prstGeom>
          <a:solidFill>
            <a:srgbClr val="FFC000"/>
          </a:solidFill>
        </p:spPr>
        <p:txBody>
          <a:bodyPr wrap="square" rtlCol="0">
            <a:spAutoFit/>
          </a:bodyPr>
          <a:lstStyle/>
          <a:p>
            <a:pPr algn="ctr"/>
            <a:r>
              <a:rPr lang="en-US" sz="1400" b="1" i="0" dirty="0">
                <a:effectLst/>
              </a:rPr>
              <a:t>Average Discount offered by Credit Card type</a:t>
            </a:r>
            <a:endParaRPr lang="en-IN" sz="1400" dirty="0"/>
          </a:p>
        </p:txBody>
      </p:sp>
      <p:sp>
        <p:nvSpPr>
          <p:cNvPr id="31" name="TextBox 30">
            <a:extLst>
              <a:ext uri="{FF2B5EF4-FFF2-40B4-BE49-F238E27FC236}">
                <a16:creationId xmlns:a16="http://schemas.microsoft.com/office/drawing/2014/main" id="{DAA5F6AD-8C53-3449-517F-5E25872F2B19}"/>
              </a:ext>
            </a:extLst>
          </p:cNvPr>
          <p:cNvSpPr txBox="1"/>
          <p:nvPr/>
        </p:nvSpPr>
        <p:spPr>
          <a:xfrm>
            <a:off x="1085845" y="5688092"/>
            <a:ext cx="6248405" cy="646331"/>
          </a:xfrm>
          <a:prstGeom prst="rect">
            <a:avLst/>
          </a:prstGeom>
          <a:noFill/>
        </p:spPr>
        <p:txBody>
          <a:bodyPr wrap="square">
            <a:spAutoFit/>
          </a:bodyPr>
          <a:lstStyle/>
          <a:p>
            <a:pPr algn="l"/>
            <a:r>
              <a:rPr lang="en-US" sz="1200" b="0" i="0" dirty="0">
                <a:effectLst/>
              </a:rPr>
              <a:t>Here are the observations:</a:t>
            </a:r>
          </a:p>
          <a:p>
            <a:pPr algn="l">
              <a:buFont typeface="Arial" panose="020B0604020202020204" pitchFamily="34" charset="0"/>
              <a:buChar char="•"/>
            </a:pPr>
            <a:r>
              <a:rPr lang="en-US" sz="1200" b="1" i="0" dirty="0">
                <a:effectLst/>
              </a:rPr>
              <a:t>Highest Discounts</a:t>
            </a:r>
            <a:r>
              <a:rPr lang="en-US" sz="1200" b="0" i="0" dirty="0">
                <a:effectLst/>
              </a:rPr>
              <a:t>: The credit card type 'laser' offers the highest average discount of 64.38%, which might indicate a special promotion or a loyalty program associated with this card type.</a:t>
            </a:r>
          </a:p>
        </p:txBody>
      </p:sp>
      <p:graphicFrame>
        <p:nvGraphicFramePr>
          <p:cNvPr id="5" name="Chart 4">
            <a:extLst>
              <a:ext uri="{FF2B5EF4-FFF2-40B4-BE49-F238E27FC236}">
                <a16:creationId xmlns:a16="http://schemas.microsoft.com/office/drawing/2014/main" id="{BD39CDB2-79F5-F078-BC01-748F1A72F8C8}"/>
              </a:ext>
            </a:extLst>
          </p:cNvPr>
          <p:cNvGraphicFramePr>
            <a:graphicFrameLocks/>
          </p:cNvGraphicFramePr>
          <p:nvPr>
            <p:extLst>
              <p:ext uri="{D42A27DB-BD31-4B8C-83A1-F6EECF244321}">
                <p14:modId xmlns:p14="http://schemas.microsoft.com/office/powerpoint/2010/main" val="1838385583"/>
              </p:ext>
            </p:extLst>
          </p:nvPr>
        </p:nvGraphicFramePr>
        <p:xfrm>
          <a:off x="1196728" y="2217531"/>
          <a:ext cx="6137522" cy="343361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A51BAC6-3489-E660-30BE-49AEA077C239}"/>
              </a:ext>
            </a:extLst>
          </p:cNvPr>
          <p:cNvSpPr txBox="1"/>
          <p:nvPr/>
        </p:nvSpPr>
        <p:spPr>
          <a:xfrm>
            <a:off x="7497516" y="1996077"/>
            <a:ext cx="4103935" cy="3139321"/>
          </a:xfrm>
          <a:prstGeom prst="rect">
            <a:avLst/>
          </a:prstGeom>
          <a:noFill/>
        </p:spPr>
        <p:txBody>
          <a:bodyPr wrap="square" rtlCol="0">
            <a:spAutoFit/>
          </a:bodyPr>
          <a:lstStyle/>
          <a:p>
            <a:pPr algn="l">
              <a:buFont typeface="Arial" panose="020B0604020202020204" pitchFamily="34" charset="0"/>
              <a:buChar char="•"/>
            </a:pPr>
            <a:endParaRPr lang="en-US" sz="1200" b="0" i="0" dirty="0">
              <a:effectLst/>
            </a:endParaRPr>
          </a:p>
          <a:p>
            <a:pPr algn="l">
              <a:buFont typeface="Arial" panose="020B0604020202020204" pitchFamily="34" charset="0"/>
              <a:buChar char="•"/>
            </a:pPr>
            <a:r>
              <a:rPr lang="en-US" sz="1200" b="1" i="0" dirty="0">
                <a:effectLst/>
              </a:rPr>
              <a:t>Above Average Discounts</a:t>
            </a:r>
            <a:r>
              <a:rPr lang="en-US" sz="1200" b="0" i="0" dirty="0">
                <a:effectLst/>
              </a:rPr>
              <a:t>: 'visa-electron', '</a:t>
            </a:r>
            <a:r>
              <a:rPr lang="en-US" sz="1200" b="0" i="0" dirty="0" err="1">
                <a:effectLst/>
              </a:rPr>
              <a:t>china-unionpay</a:t>
            </a:r>
            <a:r>
              <a:rPr lang="en-US" sz="1200" b="0" i="0" dirty="0">
                <a:effectLst/>
              </a:rPr>
              <a:t>', '</a:t>
            </a:r>
            <a:r>
              <a:rPr lang="en-US" sz="1200" b="0" i="0" dirty="0" err="1">
                <a:effectLst/>
              </a:rPr>
              <a:t>mastercard</a:t>
            </a:r>
            <a:r>
              <a:rPr lang="en-US" sz="1200" b="0" i="0" dirty="0">
                <a:effectLst/>
              </a:rPr>
              <a:t>', 'maestro', '</a:t>
            </a:r>
            <a:r>
              <a:rPr lang="en-US" sz="1200" b="0" i="0" dirty="0" err="1">
                <a:effectLst/>
              </a:rPr>
              <a:t>instapayment</a:t>
            </a:r>
            <a:r>
              <a:rPr lang="en-US" sz="1200" b="0" i="0" dirty="0">
                <a:effectLst/>
              </a:rPr>
              <a:t>', and 'diners-club-carte-blanche' offer discounts above 62%, which are quite generous compared to others.</a:t>
            </a:r>
          </a:p>
          <a:p>
            <a:pPr algn="l">
              <a:buFont typeface="Arial" panose="020B0604020202020204" pitchFamily="34" charset="0"/>
              <a:buChar char="•"/>
            </a:pPr>
            <a:r>
              <a:rPr lang="en-US" sz="1200" b="1" i="0" dirty="0">
                <a:effectLst/>
              </a:rPr>
              <a:t>Mid-Range Discounts</a:t>
            </a:r>
            <a:r>
              <a:rPr lang="en-US" sz="1200" b="0" i="0" dirty="0">
                <a:effectLst/>
              </a:rPr>
              <a:t>: '</a:t>
            </a:r>
            <a:r>
              <a:rPr lang="en-US" sz="1200" b="0" i="0" dirty="0" err="1">
                <a:effectLst/>
              </a:rPr>
              <a:t>jcb</a:t>
            </a:r>
            <a:r>
              <a:rPr lang="en-US" sz="1200" b="0" i="0" dirty="0">
                <a:effectLst/>
              </a:rPr>
              <a:t>', 'switch', '</a:t>
            </a:r>
            <a:r>
              <a:rPr lang="en-US" sz="1200" b="0" i="0" dirty="0" err="1">
                <a:effectLst/>
              </a:rPr>
              <a:t>americanexpress</a:t>
            </a:r>
            <a:r>
              <a:rPr lang="en-US" sz="1200" b="0" i="0" dirty="0">
                <a:effectLst/>
              </a:rPr>
              <a:t>', 'visa', 'bankcard', and 'diners-club-us-ca' have discounts ranging from approximately 60% to 62%.</a:t>
            </a:r>
          </a:p>
          <a:p>
            <a:pPr algn="l">
              <a:buFont typeface="Arial" panose="020B0604020202020204" pitchFamily="34" charset="0"/>
              <a:buChar char="•"/>
            </a:pPr>
            <a:r>
              <a:rPr lang="en-US" sz="1200" b="1" i="0" dirty="0">
                <a:effectLst/>
              </a:rPr>
              <a:t>Lowest Discounts</a:t>
            </a:r>
            <a:r>
              <a:rPr lang="en-US" sz="1200" b="0" i="0" dirty="0">
                <a:effectLst/>
              </a:rPr>
              <a:t>: 'diners-club-international' and 'solo' offer the lowest average discounts at 58.40% and 58.50% respectively.</a:t>
            </a:r>
          </a:p>
          <a:p>
            <a:pPr algn="l">
              <a:buFont typeface="Arial" panose="020B0604020202020204" pitchFamily="34" charset="0"/>
              <a:buChar char="•"/>
            </a:pPr>
            <a:r>
              <a:rPr lang="en-US" sz="1200" b="1" i="0" dirty="0">
                <a:effectLst/>
              </a:rPr>
              <a:t>Variation in Discounts</a:t>
            </a:r>
            <a:r>
              <a:rPr lang="en-US" sz="1200" b="0" i="0" dirty="0">
                <a:effectLst/>
              </a:rPr>
              <a:t>: The variation in discounts can be due to the agreements between credit card companies and the merchant, the rewards structure of the card, or promotional campaigns.</a:t>
            </a:r>
          </a:p>
          <a:p>
            <a:endParaRPr lang="en-IN" dirty="0"/>
          </a:p>
        </p:txBody>
      </p:sp>
    </p:spTree>
    <p:extLst>
      <p:ext uri="{BB962C8B-B14F-4D97-AF65-F5344CB8AC3E}">
        <p14:creationId xmlns:p14="http://schemas.microsoft.com/office/powerpoint/2010/main" val="3917371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0"/>
            <a:ext cx="10723801" cy="4481713"/>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78192"/>
          </a:xfrm>
          <a:ln w="63500">
            <a:solidFill>
              <a:srgbClr val="FFC000"/>
            </a:solidFill>
          </a:ln>
        </p:spPr>
        <p:txBody>
          <a:bodyPr>
            <a:normAutofit fontScale="90000"/>
          </a:bodyPr>
          <a:lstStyle/>
          <a:p>
            <a:br>
              <a:rPr lang="en-US" sz="3100" b="1" i="0" dirty="0">
                <a:effectLst/>
              </a:rPr>
            </a:br>
            <a:r>
              <a:rPr lang="en-US" sz="3100" b="1" i="0" dirty="0">
                <a:effectLst/>
              </a:rPr>
              <a:t>Shipping Time</a:t>
            </a:r>
            <a:r>
              <a:rPr lang="en-US" sz="2700" b="1" i="0" dirty="0">
                <a:effectLst/>
              </a:rPr>
              <a:t>:</a:t>
            </a:r>
            <a:br>
              <a:rPr lang="en-US" sz="2700" b="1" i="0" dirty="0">
                <a:effectLst/>
              </a:rPr>
            </a:br>
            <a:r>
              <a:rPr lang="en-US" sz="1800" dirty="0"/>
              <a:t>Delayed Shipping Time could be driving customer unsatisfaction and churn out</a:t>
            </a:r>
            <a:br>
              <a:rPr lang="en-US" sz="1600" b="0" i="0" dirty="0">
                <a:effectLst/>
              </a:rPr>
            </a:b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518108"/>
            <a:ext cx="2743200" cy="365125"/>
          </a:xfrm>
        </p:spPr>
        <p:txBody>
          <a:bodyPr/>
          <a:lstStyle/>
          <a:p>
            <a:fld id="{82DD2F15-5B1C-4F11-900A-D1CBD6EDE252}" type="slidenum">
              <a:rPr lang="en-IN" sz="2400" smtClean="0"/>
              <a:t>14</a:t>
            </a:fld>
            <a:endParaRPr lang="en-IN" sz="2400" dirty="0"/>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07777"/>
          </a:xfrm>
          <a:prstGeom prst="rect">
            <a:avLst/>
          </a:prstGeom>
          <a:solidFill>
            <a:srgbClr val="FFC000"/>
          </a:solidFill>
        </p:spPr>
        <p:txBody>
          <a:bodyPr wrap="square" rtlCol="0">
            <a:spAutoFit/>
          </a:bodyPr>
          <a:lstStyle/>
          <a:p>
            <a:pPr algn="ctr"/>
            <a:r>
              <a:rPr lang="en-US" sz="1400" b="1" i="0" dirty="0">
                <a:effectLst/>
              </a:rPr>
              <a:t>Time taken to Ship Orders by Quarter</a:t>
            </a:r>
            <a:endParaRPr lang="en-IN" sz="1400" dirty="0"/>
          </a:p>
        </p:txBody>
      </p:sp>
      <p:sp>
        <p:nvSpPr>
          <p:cNvPr id="31" name="TextBox 30">
            <a:extLst>
              <a:ext uri="{FF2B5EF4-FFF2-40B4-BE49-F238E27FC236}">
                <a16:creationId xmlns:a16="http://schemas.microsoft.com/office/drawing/2014/main" id="{DAA5F6AD-8C53-3449-517F-5E25872F2B19}"/>
              </a:ext>
            </a:extLst>
          </p:cNvPr>
          <p:cNvSpPr txBox="1"/>
          <p:nvPr/>
        </p:nvSpPr>
        <p:spPr>
          <a:xfrm>
            <a:off x="1106943" y="4800886"/>
            <a:ext cx="9787613" cy="1569660"/>
          </a:xfrm>
          <a:prstGeom prst="rect">
            <a:avLst/>
          </a:prstGeom>
          <a:noFill/>
        </p:spPr>
        <p:txBody>
          <a:bodyPr wrap="square">
            <a:spAutoFit/>
          </a:bodyPr>
          <a:lstStyle/>
          <a:p>
            <a:pPr algn="l"/>
            <a:r>
              <a:rPr lang="en-US" sz="1200" b="0" i="0" dirty="0">
                <a:effectLst/>
              </a:rPr>
              <a:t>Here are the observations:</a:t>
            </a:r>
          </a:p>
          <a:p>
            <a:pPr algn="l"/>
            <a:endParaRPr lang="en-US" sz="1200" b="0" i="0" dirty="0">
              <a:effectLst/>
            </a:endParaRPr>
          </a:p>
          <a:p>
            <a:pPr algn="l">
              <a:buFont typeface="Arial" panose="020B0604020202020204" pitchFamily="34" charset="0"/>
              <a:buChar char="•"/>
            </a:pPr>
            <a:r>
              <a:rPr lang="en-US" sz="1200" b="1" i="0" dirty="0">
                <a:effectLst/>
              </a:rPr>
              <a:t>Shipping Time and Sales Correlation: </a:t>
            </a:r>
            <a:r>
              <a:rPr lang="en-US" sz="1200" i="0" dirty="0">
                <a:effectLst/>
              </a:rPr>
              <a:t>As the year progresses, there is a notable increase in shipping times. This trend correlates with a decrease in both order count and total revenue. It could be inferred that as shipping times increase, customer satisfaction might decrease, potentially affecting the number of orders and revenue.</a:t>
            </a:r>
          </a:p>
          <a:p>
            <a:pPr algn="l">
              <a:buFont typeface="Arial" panose="020B0604020202020204" pitchFamily="34" charset="0"/>
              <a:buChar char="•"/>
            </a:pPr>
            <a:endParaRPr lang="en-US" sz="1200" i="0" dirty="0">
              <a:effectLst/>
            </a:endParaRPr>
          </a:p>
          <a:p>
            <a:pPr algn="l">
              <a:buFont typeface="Arial" panose="020B0604020202020204" pitchFamily="34" charset="0"/>
              <a:buChar char="•"/>
            </a:pPr>
            <a:r>
              <a:rPr lang="en-US" sz="1200" b="1" i="0" dirty="0">
                <a:effectLst/>
              </a:rPr>
              <a:t>Seasonal Factors: </a:t>
            </a:r>
            <a:r>
              <a:rPr lang="en-US" sz="1200" i="0" dirty="0">
                <a:effectLst/>
              </a:rPr>
              <a:t>The increase in shipping times could be due to seasonal factors that affect logistics, such as adverse weather conditions in Q3 and Q4.</a:t>
            </a:r>
          </a:p>
          <a:p>
            <a:pPr algn="l">
              <a:buFont typeface="Arial" panose="020B0604020202020204" pitchFamily="34" charset="0"/>
              <a:buChar char="•"/>
            </a:pPr>
            <a:endParaRPr lang="en-US" sz="1200" i="0" dirty="0">
              <a:effectLst/>
            </a:endParaRPr>
          </a:p>
        </p:txBody>
      </p:sp>
      <p:graphicFrame>
        <p:nvGraphicFramePr>
          <p:cNvPr id="3" name="Chart 2">
            <a:extLst>
              <a:ext uri="{FF2B5EF4-FFF2-40B4-BE49-F238E27FC236}">
                <a16:creationId xmlns:a16="http://schemas.microsoft.com/office/drawing/2014/main" id="{278270F4-6D58-BE26-0E53-494610A626FC}"/>
              </a:ext>
            </a:extLst>
          </p:cNvPr>
          <p:cNvGraphicFramePr>
            <a:graphicFrameLocks/>
          </p:cNvGraphicFramePr>
          <p:nvPr>
            <p:extLst>
              <p:ext uri="{D42A27DB-BD31-4B8C-83A1-F6EECF244321}">
                <p14:modId xmlns:p14="http://schemas.microsoft.com/office/powerpoint/2010/main" val="2881785754"/>
              </p:ext>
            </p:extLst>
          </p:nvPr>
        </p:nvGraphicFramePr>
        <p:xfrm>
          <a:off x="1194712" y="2363965"/>
          <a:ext cx="4806038" cy="2427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2FA6C16-CF9E-EA86-3B25-D673E8AE0974}"/>
              </a:ext>
            </a:extLst>
          </p:cNvPr>
          <p:cNvGraphicFramePr>
            <a:graphicFrameLocks/>
          </p:cNvGraphicFramePr>
          <p:nvPr>
            <p:extLst>
              <p:ext uri="{D42A27DB-BD31-4B8C-83A1-F6EECF244321}">
                <p14:modId xmlns:p14="http://schemas.microsoft.com/office/powerpoint/2010/main" val="3239011429"/>
              </p:ext>
            </p:extLst>
          </p:nvPr>
        </p:nvGraphicFramePr>
        <p:xfrm>
          <a:off x="6248400" y="2363965"/>
          <a:ext cx="4572000" cy="24369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830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C5A3FD-FBDA-F675-5EC1-E2CFB4A86AC8}"/>
              </a:ext>
            </a:extLst>
          </p:cNvPr>
          <p:cNvPicPr>
            <a:picLocks noChangeAspect="1"/>
          </p:cNvPicPr>
          <p:nvPr/>
        </p:nvPicPr>
        <p:blipFill>
          <a:blip r:embed="rId2">
            <a:alphaModFix amt="87000"/>
            <a:extLst>
              <a:ext uri="{BEBA8EAE-BF5A-486C-A8C5-ECC9F3942E4B}">
                <a14:imgProps xmlns:a14="http://schemas.microsoft.com/office/drawing/2010/main">
                  <a14:imgLayer r:embed="rId3">
                    <a14:imgEffect>
                      <a14:sharpenSoften amount="31000"/>
                    </a14:imgEffect>
                    <a14:imgEffect>
                      <a14:colorTemperature colorTemp="3859"/>
                    </a14:imgEffect>
                    <a14:imgEffect>
                      <a14:saturation sat="188000"/>
                    </a14:imgEffect>
                    <a14:imgEffect>
                      <a14:brightnessContrast bright="-32000" contrast="-53000"/>
                    </a14:imgEffect>
                  </a14:imgLayer>
                </a14:imgProps>
              </a:ext>
            </a:extLst>
          </a:blip>
          <a:stretch>
            <a:fillRect/>
          </a:stretch>
        </p:blipFill>
        <p:spPr>
          <a:xfrm>
            <a:off x="0" y="32488"/>
            <a:ext cx="12192000" cy="6793024"/>
          </a:xfrm>
          <a:prstGeom prst="rect">
            <a:avLst/>
          </a:prstGeom>
        </p:spPr>
      </p:pic>
      <p:sp>
        <p:nvSpPr>
          <p:cNvPr id="2" name="Title 1">
            <a:extLst>
              <a:ext uri="{FF2B5EF4-FFF2-40B4-BE49-F238E27FC236}">
                <a16:creationId xmlns:a16="http://schemas.microsoft.com/office/drawing/2014/main" id="{0C33F4CD-83FC-D438-8AE2-6C2FDBA16691}"/>
              </a:ext>
            </a:extLst>
          </p:cNvPr>
          <p:cNvSpPr>
            <a:spLocks noGrp="1"/>
          </p:cNvSpPr>
          <p:nvPr>
            <p:ph type="ctrTitle"/>
          </p:nvPr>
        </p:nvSpPr>
        <p:spPr/>
        <p:txBody>
          <a:bodyPr>
            <a:normAutofit/>
          </a:bodyPr>
          <a:lstStyle/>
          <a:p>
            <a:r>
              <a:rPr lang="en-IN" b="1" dirty="0">
                <a:solidFill>
                  <a:schemeClr val="bg1"/>
                </a:solidFill>
                <a:latin typeface="Arial Black" panose="020B0A04020102020204" pitchFamily="34" charset="0"/>
              </a:rPr>
              <a:t>INSIGHTS</a:t>
            </a:r>
          </a:p>
        </p:txBody>
      </p:sp>
      <p:sp>
        <p:nvSpPr>
          <p:cNvPr id="6" name="Rectangle 5">
            <a:extLst>
              <a:ext uri="{FF2B5EF4-FFF2-40B4-BE49-F238E27FC236}">
                <a16:creationId xmlns:a16="http://schemas.microsoft.com/office/drawing/2014/main" id="{9328C7BC-0EC9-FC7D-20C7-2695FAC50DEA}"/>
              </a:ext>
            </a:extLst>
          </p:cNvPr>
          <p:cNvSpPr/>
          <p:nvPr/>
        </p:nvSpPr>
        <p:spPr>
          <a:xfrm>
            <a:off x="1397794" y="2004219"/>
            <a:ext cx="9396412" cy="1952625"/>
          </a:xfrm>
          <a:prstGeom prst="rect">
            <a:avLst/>
          </a:prstGeom>
          <a:noFill/>
          <a:ln w="920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F58B1B9A-36C7-C788-7617-F0A51CF6531D}"/>
              </a:ext>
            </a:extLst>
          </p:cNvPr>
          <p:cNvSpPr>
            <a:spLocks noGrp="1"/>
          </p:cNvSpPr>
          <p:nvPr>
            <p:ph type="sldNum" sz="quarter" idx="12"/>
          </p:nvPr>
        </p:nvSpPr>
        <p:spPr/>
        <p:txBody>
          <a:bodyPr/>
          <a:lstStyle/>
          <a:p>
            <a:fld id="{82DD2F15-5B1C-4F11-900A-D1CBD6EDE252}" type="slidenum">
              <a:rPr lang="en-IN" smtClean="0"/>
              <a:t>15</a:t>
            </a:fld>
            <a:endParaRPr lang="en-IN"/>
          </a:p>
        </p:txBody>
      </p:sp>
    </p:spTree>
    <p:extLst>
      <p:ext uri="{BB962C8B-B14F-4D97-AF65-F5344CB8AC3E}">
        <p14:creationId xmlns:p14="http://schemas.microsoft.com/office/powerpoint/2010/main" val="38768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0"/>
            <a:ext cx="10723801" cy="4481713"/>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78192"/>
          </a:xfrm>
          <a:ln w="63500">
            <a:solidFill>
              <a:srgbClr val="FFC000"/>
            </a:solidFill>
          </a:ln>
        </p:spPr>
        <p:txBody>
          <a:bodyPr>
            <a:normAutofit fontScale="90000"/>
          </a:bodyPr>
          <a:lstStyle/>
          <a:p>
            <a:br>
              <a:rPr lang="en-US" sz="3100" b="1" i="0" dirty="0">
                <a:effectLst/>
              </a:rPr>
            </a:br>
            <a:r>
              <a:rPr lang="en-US" sz="3100" b="1" i="0" dirty="0">
                <a:effectLst/>
              </a:rPr>
              <a:t>Insights &amp; Recommendations</a:t>
            </a:r>
            <a:r>
              <a:rPr lang="en-US" sz="2700" b="1" i="0" dirty="0">
                <a:effectLst/>
              </a:rPr>
              <a:t>: Managing Customer Satisfaction</a:t>
            </a:r>
            <a:br>
              <a:rPr lang="en-US" sz="2700" b="1" i="0" dirty="0">
                <a:effectLst/>
              </a:rPr>
            </a:br>
            <a:r>
              <a:rPr lang="en-US" sz="1800" dirty="0"/>
              <a:t>Customer Satisfaction is central to any business a careful analysis of negative feedback is the first step towards value driven growth</a:t>
            </a:r>
            <a:br>
              <a:rPr lang="en-US" sz="1600" b="0" i="0" dirty="0">
                <a:effectLst/>
              </a:rPr>
            </a:b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518108"/>
            <a:ext cx="2743200" cy="365125"/>
          </a:xfrm>
        </p:spPr>
        <p:txBody>
          <a:bodyPr/>
          <a:lstStyle/>
          <a:p>
            <a:fld id="{82DD2F15-5B1C-4F11-900A-D1CBD6EDE252}" type="slidenum">
              <a:rPr lang="en-IN" sz="2400" smtClean="0"/>
              <a:t>16</a:t>
            </a:fld>
            <a:endParaRPr lang="en-IN" sz="2400" dirty="0"/>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07777"/>
          </a:xfrm>
          <a:prstGeom prst="rect">
            <a:avLst/>
          </a:prstGeom>
          <a:solidFill>
            <a:srgbClr val="FFC000"/>
          </a:solidFill>
        </p:spPr>
        <p:txBody>
          <a:bodyPr wrap="square" rtlCol="0">
            <a:spAutoFit/>
          </a:bodyPr>
          <a:lstStyle/>
          <a:p>
            <a:pPr algn="ctr"/>
            <a:r>
              <a:rPr lang="en-US" sz="1400" b="1" dirty="0"/>
              <a:t>Logistical efficiency is the need of the hour</a:t>
            </a:r>
            <a:endParaRPr lang="en-IN" sz="1400" dirty="0"/>
          </a:p>
        </p:txBody>
      </p:sp>
      <p:sp>
        <p:nvSpPr>
          <p:cNvPr id="31" name="TextBox 30">
            <a:extLst>
              <a:ext uri="{FF2B5EF4-FFF2-40B4-BE49-F238E27FC236}">
                <a16:creationId xmlns:a16="http://schemas.microsoft.com/office/drawing/2014/main" id="{DAA5F6AD-8C53-3449-517F-5E25872F2B19}"/>
              </a:ext>
            </a:extLst>
          </p:cNvPr>
          <p:cNvSpPr txBox="1"/>
          <p:nvPr/>
        </p:nvSpPr>
        <p:spPr>
          <a:xfrm>
            <a:off x="1016951" y="4286026"/>
            <a:ext cx="5199308" cy="2123658"/>
          </a:xfrm>
          <a:prstGeom prst="rect">
            <a:avLst/>
          </a:prstGeom>
          <a:noFill/>
        </p:spPr>
        <p:txBody>
          <a:bodyPr wrap="square">
            <a:spAutoFit/>
          </a:bodyPr>
          <a:lstStyle/>
          <a:p>
            <a:pPr algn="l"/>
            <a:r>
              <a:rPr lang="en-US" sz="1200" b="0" i="0" dirty="0">
                <a:effectLst/>
              </a:rPr>
              <a:t>Here are the observations:</a:t>
            </a:r>
          </a:p>
          <a:p>
            <a:pPr algn="l"/>
            <a:endParaRPr lang="en-US" sz="1200" b="0" i="0" dirty="0">
              <a:effectLst/>
            </a:endParaRPr>
          </a:p>
          <a:p>
            <a:pPr marL="171450" indent="-171450" algn="l">
              <a:buFont typeface="Arial" panose="020B0604020202020204" pitchFamily="34" charset="0"/>
              <a:buChar char="•"/>
            </a:pPr>
            <a:r>
              <a:rPr lang="en-US" sz="1200" b="1" i="0" dirty="0">
                <a:effectLst/>
              </a:rPr>
              <a:t>Delayed Shipping could be driving customers unhappy: </a:t>
            </a:r>
            <a:r>
              <a:rPr lang="en-US" sz="1200" i="0" dirty="0">
                <a:effectLst/>
              </a:rPr>
              <a:t>As the year progresses, there is a notable increase in shipping times. This trend correlates with a decrease in both order count and total revenue. It could be inferred that as shipping times increase, customer satisfaction might decrease, potentially affecting the number of orders and revenue.</a:t>
            </a:r>
          </a:p>
          <a:p>
            <a:pPr algn="l">
              <a:buFont typeface="Arial" panose="020B0604020202020204" pitchFamily="34" charset="0"/>
              <a:buChar char="•"/>
            </a:pPr>
            <a:endParaRPr lang="en-US" sz="1200" i="0" dirty="0">
              <a:effectLst/>
            </a:endParaRPr>
          </a:p>
          <a:p>
            <a:pPr marL="171450" indent="-171450" algn="l">
              <a:buFont typeface="Arial" panose="020B0604020202020204" pitchFamily="34" charset="0"/>
              <a:buChar char="•"/>
            </a:pPr>
            <a:r>
              <a:rPr lang="en-US" sz="1200" b="1" i="0" dirty="0">
                <a:effectLst/>
              </a:rPr>
              <a:t>Seasonal Factors could be at play for delayed Shipping: </a:t>
            </a:r>
            <a:r>
              <a:rPr lang="en-US" sz="1200" i="0" dirty="0">
                <a:effectLst/>
              </a:rPr>
              <a:t>The increase in shipping times could be due to seasonal factors that affect logistics, such as adverse weather conditions in Q3 and Q4.</a:t>
            </a:r>
          </a:p>
        </p:txBody>
      </p:sp>
      <p:graphicFrame>
        <p:nvGraphicFramePr>
          <p:cNvPr id="5" name="Chart 4">
            <a:extLst>
              <a:ext uri="{FF2B5EF4-FFF2-40B4-BE49-F238E27FC236}">
                <a16:creationId xmlns:a16="http://schemas.microsoft.com/office/drawing/2014/main" id="{ACACB6B6-66FD-7289-1D23-5205F62C77EA}"/>
              </a:ext>
            </a:extLst>
          </p:cNvPr>
          <p:cNvGraphicFramePr>
            <a:graphicFrameLocks/>
          </p:cNvGraphicFramePr>
          <p:nvPr>
            <p:extLst>
              <p:ext uri="{D42A27DB-BD31-4B8C-83A1-F6EECF244321}">
                <p14:modId xmlns:p14="http://schemas.microsoft.com/office/powerpoint/2010/main" val="3135152152"/>
              </p:ext>
            </p:extLst>
          </p:nvPr>
        </p:nvGraphicFramePr>
        <p:xfrm>
          <a:off x="1137210" y="2349485"/>
          <a:ext cx="4958790" cy="18891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7657838-805F-9C41-D5C8-4A3FAB7B9468}"/>
              </a:ext>
            </a:extLst>
          </p:cNvPr>
          <p:cNvSpPr txBox="1"/>
          <p:nvPr/>
        </p:nvSpPr>
        <p:spPr>
          <a:xfrm>
            <a:off x="6463233" y="2011735"/>
            <a:ext cx="5135318" cy="4154984"/>
          </a:xfrm>
          <a:prstGeom prst="rect">
            <a:avLst/>
          </a:prstGeom>
          <a:noFill/>
        </p:spPr>
        <p:txBody>
          <a:bodyPr wrap="square" rtlCol="0">
            <a:spAutoFit/>
          </a:bodyPr>
          <a:lstStyle/>
          <a:p>
            <a:pPr marL="171450" indent="-171450" algn="l">
              <a:buFont typeface="Arial" panose="020B0604020202020204" pitchFamily="34" charset="0"/>
              <a:buChar char="•"/>
            </a:pPr>
            <a:endParaRPr lang="en-US" sz="1200" b="1" i="0" dirty="0">
              <a:effectLst/>
            </a:endParaRPr>
          </a:p>
          <a:p>
            <a:pPr marL="171450" indent="-171450" algn="l">
              <a:buFont typeface="Arial" panose="020B0604020202020204" pitchFamily="34" charset="0"/>
              <a:buChar char="•"/>
            </a:pPr>
            <a:r>
              <a:rPr lang="en-US" sz="1200" b="1" i="0" dirty="0">
                <a:effectLst/>
              </a:rPr>
              <a:t>Management should focus on Operational Efficiency: </a:t>
            </a:r>
            <a:r>
              <a:rPr lang="en-US" sz="1200" i="0" dirty="0">
                <a:effectLst/>
              </a:rPr>
              <a:t>The significant increase in shipping times from Q1 to Q4 suggests a need for improvement in operational efficiency. This could involve optimizing logistics, enhancing supply chain management, or expanding shipping and handling capacity, especially in anticipation of Q4 demands.</a:t>
            </a:r>
          </a:p>
          <a:p>
            <a:pPr marL="171450" indent="-171450" algn="l">
              <a:buFont typeface="Arial" panose="020B0604020202020204" pitchFamily="34" charset="0"/>
              <a:buChar char="•"/>
            </a:pPr>
            <a:endParaRPr lang="en-US" sz="1200" i="0" dirty="0">
              <a:effectLst/>
            </a:endParaRPr>
          </a:p>
          <a:p>
            <a:pPr marL="171450" indent="-171450" algn="l">
              <a:buFont typeface="Arial" panose="020B0604020202020204" pitchFamily="34" charset="0"/>
              <a:buChar char="•"/>
            </a:pPr>
            <a:r>
              <a:rPr lang="en-US" sz="1200" b="1" i="0" dirty="0">
                <a:effectLst/>
              </a:rPr>
              <a:t>Customer Expectations has to be proactively managed</a:t>
            </a:r>
            <a:r>
              <a:rPr lang="en-US" sz="1200" i="0" dirty="0">
                <a:effectLst/>
              </a:rPr>
              <a:t>: Extended shipping times, especially in Q4, may require the business to manage customer expectations better through communication and service. Offering expedited shipping options or compensatory discounts could be strategies to maintain customer satisfaction.</a:t>
            </a:r>
          </a:p>
          <a:p>
            <a:pPr marL="171450" indent="-171450" algn="l">
              <a:buFont typeface="Arial" panose="020B0604020202020204" pitchFamily="34" charset="0"/>
              <a:buChar char="•"/>
            </a:pPr>
            <a:endParaRPr lang="en-US" sz="1200" b="1" i="0" dirty="0">
              <a:effectLst/>
            </a:endParaRPr>
          </a:p>
          <a:p>
            <a:pPr marL="171450" indent="-171450" algn="l">
              <a:buFont typeface="Arial" panose="020B0604020202020204" pitchFamily="34" charset="0"/>
              <a:buChar char="•"/>
            </a:pPr>
            <a:r>
              <a:rPr lang="en-US" sz="1200" b="1" i="0" dirty="0">
                <a:effectLst/>
              </a:rPr>
              <a:t>Strategic Planning for quicker shipping</a:t>
            </a:r>
            <a:r>
              <a:rPr lang="en-US" sz="1200" i="0" dirty="0">
                <a:effectLst/>
              </a:rPr>
              <a:t>: Planning for increased resources or alternative shipping arrangements in Q3 and Q4 could help to address the elongated shipping times and mitigate their impact on sales and revenue.</a:t>
            </a:r>
            <a:r>
              <a:rPr lang="en-US" sz="1200" dirty="0"/>
              <a:t> Distributed inventory management could be one stop solution to all supply chain woes. Distributed inventory is a goods distribution strategy in which inventory is stored in and shipped from multiple fulfillment centers or warehouses located in different geographic areas. </a:t>
            </a:r>
            <a:endParaRPr lang="en-US" sz="1200" i="0" dirty="0">
              <a:effectLst/>
            </a:endParaRPr>
          </a:p>
          <a:p>
            <a:pPr algn="l">
              <a:buFont typeface="Arial" panose="020B0604020202020204" pitchFamily="34" charset="0"/>
              <a:buChar char="•"/>
            </a:pPr>
            <a:endParaRPr lang="en-US" sz="1200" dirty="0"/>
          </a:p>
          <a:p>
            <a:pPr algn="l">
              <a:buFont typeface="Arial" panose="020B0604020202020204" pitchFamily="34" charset="0"/>
              <a:buChar char="•"/>
            </a:pPr>
            <a:endParaRPr lang="en-US" sz="1200" i="0" dirty="0">
              <a:effectLst/>
            </a:endParaRPr>
          </a:p>
        </p:txBody>
      </p:sp>
    </p:spTree>
    <p:extLst>
      <p:ext uri="{BB962C8B-B14F-4D97-AF65-F5344CB8AC3E}">
        <p14:creationId xmlns:p14="http://schemas.microsoft.com/office/powerpoint/2010/main" val="1729257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0"/>
            <a:ext cx="10723801" cy="4481713"/>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78192"/>
          </a:xfrm>
          <a:ln w="63500">
            <a:solidFill>
              <a:srgbClr val="FFC000"/>
            </a:solidFill>
          </a:ln>
        </p:spPr>
        <p:txBody>
          <a:bodyPr>
            <a:normAutofit fontScale="90000"/>
          </a:bodyPr>
          <a:lstStyle/>
          <a:p>
            <a:br>
              <a:rPr lang="en-US" sz="3100" b="1" i="0" dirty="0">
                <a:effectLst/>
              </a:rPr>
            </a:br>
            <a:r>
              <a:rPr lang="en-US" sz="3100" b="1" i="0" dirty="0">
                <a:effectLst/>
              </a:rPr>
              <a:t>Insights &amp; Recommendations</a:t>
            </a:r>
            <a:r>
              <a:rPr lang="en-US" sz="2700" b="1" i="0" dirty="0">
                <a:effectLst/>
              </a:rPr>
              <a:t>: Hitting the bulls-eye with impactful marketing strategies</a:t>
            </a:r>
            <a:br>
              <a:rPr lang="en-US" sz="2700" b="1" i="0" dirty="0">
                <a:effectLst/>
              </a:rPr>
            </a:br>
            <a:r>
              <a:rPr lang="en-US" sz="1800" i="0" dirty="0">
                <a:effectLst/>
              </a:rPr>
              <a:t>Strong </a:t>
            </a:r>
            <a:r>
              <a:rPr lang="en-US" sz="1800" dirty="0"/>
              <a:t>Marketing Team can make a sea change in customer perception</a:t>
            </a:r>
            <a:br>
              <a:rPr lang="en-US" sz="1800" i="0" dirty="0">
                <a:effectLst/>
              </a:rPr>
            </a:br>
            <a:r>
              <a:rPr lang="en-US" sz="1800" dirty="0"/>
              <a:t>Leverage the peaks observed in certain quarters by launching seasonal marketing campaigns.</a:t>
            </a:r>
            <a:br>
              <a:rPr lang="en-US" sz="1600" b="0" i="0" dirty="0">
                <a:effectLst/>
              </a:rPr>
            </a:b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518108"/>
            <a:ext cx="2743200" cy="365125"/>
          </a:xfrm>
        </p:spPr>
        <p:txBody>
          <a:bodyPr/>
          <a:lstStyle/>
          <a:p>
            <a:fld id="{82DD2F15-5B1C-4F11-900A-D1CBD6EDE252}" type="slidenum">
              <a:rPr lang="en-IN" sz="2400" smtClean="0"/>
              <a:t>17</a:t>
            </a:fld>
            <a:endParaRPr lang="en-IN" sz="2400" dirty="0"/>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07777"/>
          </a:xfrm>
          <a:prstGeom prst="rect">
            <a:avLst/>
          </a:prstGeom>
          <a:solidFill>
            <a:srgbClr val="FFC000"/>
          </a:solidFill>
        </p:spPr>
        <p:txBody>
          <a:bodyPr wrap="square" rtlCol="0">
            <a:spAutoFit/>
          </a:bodyPr>
          <a:lstStyle/>
          <a:p>
            <a:pPr algn="ctr"/>
            <a:r>
              <a:rPr lang="en-US" sz="1400" b="1" dirty="0"/>
              <a:t>Marketing builds Company Reputation</a:t>
            </a:r>
            <a:endParaRPr lang="en-IN" sz="1400" dirty="0"/>
          </a:p>
        </p:txBody>
      </p:sp>
      <p:sp>
        <p:nvSpPr>
          <p:cNvPr id="6" name="TextBox 5">
            <a:extLst>
              <a:ext uri="{FF2B5EF4-FFF2-40B4-BE49-F238E27FC236}">
                <a16:creationId xmlns:a16="http://schemas.microsoft.com/office/drawing/2014/main" id="{27657838-805F-9C41-D5C8-4A3FAB7B9468}"/>
              </a:ext>
            </a:extLst>
          </p:cNvPr>
          <p:cNvSpPr txBox="1"/>
          <p:nvPr/>
        </p:nvSpPr>
        <p:spPr>
          <a:xfrm>
            <a:off x="1068139" y="3621366"/>
            <a:ext cx="5027861" cy="3231654"/>
          </a:xfrm>
          <a:prstGeom prst="rect">
            <a:avLst/>
          </a:prstGeom>
          <a:noFill/>
        </p:spPr>
        <p:txBody>
          <a:bodyPr wrap="square" rtlCol="0">
            <a:spAutoFit/>
          </a:bodyPr>
          <a:lstStyle/>
          <a:p>
            <a:pPr algn="l"/>
            <a:r>
              <a:rPr lang="en-US" sz="1200" b="0" i="0" dirty="0">
                <a:effectLst/>
              </a:rPr>
              <a:t>Here are the observations:</a:t>
            </a:r>
          </a:p>
          <a:p>
            <a:pPr algn="l"/>
            <a:endParaRPr lang="en-US" sz="1200" b="0" i="0" dirty="0">
              <a:effectLst/>
            </a:endParaRPr>
          </a:p>
          <a:p>
            <a:pPr marL="171450" indent="-171450">
              <a:buFont typeface="Arial" panose="020B0604020202020204" pitchFamily="34" charset="0"/>
              <a:buChar char="•"/>
            </a:pPr>
            <a:r>
              <a:rPr lang="en-US" sz="1200" b="1" i="0" dirty="0">
                <a:effectLst/>
              </a:rPr>
              <a:t>Marketing</a:t>
            </a:r>
            <a:r>
              <a:rPr lang="en-US" sz="1200" b="0" i="0" dirty="0">
                <a:effectLst/>
              </a:rPr>
              <a:t> </a:t>
            </a:r>
            <a:r>
              <a:rPr lang="en-US" sz="1200" b="1" i="0" dirty="0">
                <a:effectLst/>
              </a:rPr>
              <a:t>and distributed inventory management should go hand in hand: </a:t>
            </a:r>
            <a:r>
              <a:rPr lang="en-US" sz="1200" b="0" i="0" dirty="0">
                <a:effectLst/>
              </a:rPr>
              <a:t>Data such as </a:t>
            </a:r>
            <a:r>
              <a:rPr lang="en-US" sz="1200" dirty="0"/>
              <a:t>Vehicle Maker popularity by State </a:t>
            </a:r>
            <a:r>
              <a:rPr lang="en-US" sz="1200" b="0" i="0" dirty="0">
                <a:effectLst/>
              </a:rPr>
              <a:t>can be utilized to tailor marketing strategies and inventory distribution to match the preferences in each state. For instance, in states where Chevrolet is the most popular, marketing campaigns could focus on that brand's vehicles, whereas in states where Ford is the top, the emphasis could be on Ford models. This approach ensures that marketing efforts and product availability are aligned with the established customer base and preferences in each region. It should be the responsibility of the marketing team to inform the customers about the expertise of its operationally efficient inventory management system which will boost customer trust in the business.</a:t>
            </a:r>
          </a:p>
          <a:p>
            <a:pPr>
              <a:buFont typeface="Arial" panose="020B0604020202020204" pitchFamily="34" charset="0"/>
              <a:buChar char="•"/>
            </a:pPr>
            <a:endParaRPr lang="en-US" sz="1200" dirty="0"/>
          </a:p>
          <a:p>
            <a:pPr>
              <a:buFont typeface="Arial" panose="020B0604020202020204" pitchFamily="34" charset="0"/>
              <a:buChar char="•"/>
            </a:pPr>
            <a:endParaRPr lang="en-US" sz="1200" b="0" i="0" dirty="0">
              <a:effectLst/>
            </a:endParaRPr>
          </a:p>
          <a:p>
            <a:pPr algn="l">
              <a:buFont typeface="Arial" panose="020B0604020202020204" pitchFamily="34" charset="0"/>
              <a:buChar char="•"/>
            </a:pPr>
            <a:endParaRPr lang="en-US" sz="1200" i="0" dirty="0">
              <a:effectLst/>
            </a:endParaRPr>
          </a:p>
        </p:txBody>
      </p:sp>
      <p:pic>
        <p:nvPicPr>
          <p:cNvPr id="8" name="Picture 7">
            <a:extLst>
              <a:ext uri="{FF2B5EF4-FFF2-40B4-BE49-F238E27FC236}">
                <a16:creationId xmlns:a16="http://schemas.microsoft.com/office/drawing/2014/main" id="{4F49A5A3-6845-08AB-A2B3-4C31CEA4C223}"/>
              </a:ext>
            </a:extLst>
          </p:cNvPr>
          <p:cNvPicPr>
            <a:picLocks noChangeAspect="1"/>
          </p:cNvPicPr>
          <p:nvPr/>
        </p:nvPicPr>
        <p:blipFill>
          <a:blip r:embed="rId2"/>
          <a:stretch>
            <a:fillRect/>
          </a:stretch>
        </p:blipFill>
        <p:spPr>
          <a:xfrm>
            <a:off x="1163779" y="2341095"/>
            <a:ext cx="4054191" cy="1280271"/>
          </a:xfrm>
          <a:prstGeom prst="rect">
            <a:avLst/>
          </a:prstGeom>
        </p:spPr>
      </p:pic>
      <p:graphicFrame>
        <p:nvGraphicFramePr>
          <p:cNvPr id="10" name="Table 9">
            <a:extLst>
              <a:ext uri="{FF2B5EF4-FFF2-40B4-BE49-F238E27FC236}">
                <a16:creationId xmlns:a16="http://schemas.microsoft.com/office/drawing/2014/main" id="{A5EFA855-6656-2817-905B-BAB9C9BF92FB}"/>
              </a:ext>
            </a:extLst>
          </p:cNvPr>
          <p:cNvGraphicFramePr>
            <a:graphicFrameLocks noGrp="1"/>
          </p:cNvGraphicFramePr>
          <p:nvPr>
            <p:extLst>
              <p:ext uri="{D42A27DB-BD31-4B8C-83A1-F6EECF244321}">
                <p14:modId xmlns:p14="http://schemas.microsoft.com/office/powerpoint/2010/main" val="1900139116"/>
              </p:ext>
            </p:extLst>
          </p:nvPr>
        </p:nvGraphicFramePr>
        <p:xfrm>
          <a:off x="9589485" y="2338677"/>
          <a:ext cx="1947863" cy="1866900"/>
        </p:xfrm>
        <a:graphic>
          <a:graphicData uri="http://schemas.openxmlformats.org/drawingml/2006/table">
            <a:tbl>
              <a:tblPr/>
              <a:tblGrid>
                <a:gridCol w="933631">
                  <a:extLst>
                    <a:ext uri="{9D8B030D-6E8A-4147-A177-3AD203B41FA5}">
                      <a16:colId xmlns:a16="http://schemas.microsoft.com/office/drawing/2014/main" val="4065072849"/>
                    </a:ext>
                  </a:extLst>
                </a:gridCol>
                <a:gridCol w="1014232">
                  <a:extLst>
                    <a:ext uri="{9D8B030D-6E8A-4147-A177-3AD203B41FA5}">
                      <a16:colId xmlns:a16="http://schemas.microsoft.com/office/drawing/2014/main" val="1398301740"/>
                    </a:ext>
                  </a:extLst>
                </a:gridCol>
              </a:tblGrid>
              <a:tr h="129207">
                <a:tc>
                  <a:txBody>
                    <a:bodyPr/>
                    <a:lstStyle/>
                    <a:p>
                      <a:pPr algn="l" fontAlgn="b"/>
                      <a:r>
                        <a:rPr lang="en-US" sz="900" b="1" i="0" u="none" strike="noStrike" dirty="0">
                          <a:solidFill>
                            <a:srgbClr val="FFFFFF"/>
                          </a:solidFill>
                          <a:effectLst/>
                          <a:latin typeface="Calibri" panose="020F0502020204030204" pitchFamily="34" charset="0"/>
                        </a:rPr>
                        <a:t>Top 5 States by Order Count</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900" b="1" i="0" u="none" strike="noStrike" dirty="0">
                          <a:solidFill>
                            <a:srgbClr val="FFFFFF"/>
                          </a:solidFill>
                          <a:effectLst/>
                          <a:latin typeface="Calibri" panose="020F0502020204030204" pitchFamily="34" charset="0"/>
                        </a:rPr>
                        <a:t>Most Preferred Vehicle Makers</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2296835780"/>
                  </a:ext>
                </a:extLst>
              </a:tr>
              <a:tr h="129207">
                <a:tc>
                  <a:txBody>
                    <a:bodyPr/>
                    <a:lstStyle/>
                    <a:p>
                      <a:pPr algn="l" fontAlgn="b"/>
                      <a:r>
                        <a:rPr lang="en-IN" sz="900" b="0" i="0" u="none" strike="noStrike">
                          <a:solidFill>
                            <a:srgbClr val="000000"/>
                          </a:solidFill>
                          <a:effectLst/>
                          <a:latin typeface="Calibri" panose="020F0502020204030204" pitchFamily="34" charset="0"/>
                        </a:rPr>
                        <a:t>California</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900" b="0" i="0" u="none" strike="noStrike">
                          <a:solidFill>
                            <a:srgbClr val="000000"/>
                          </a:solidFill>
                          <a:effectLst/>
                          <a:latin typeface="Calibri" panose="020F0502020204030204" pitchFamily="34" charset="0"/>
                        </a:rPr>
                        <a:t>Dodge</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3294115757"/>
                  </a:ext>
                </a:extLst>
              </a:tr>
              <a:tr h="129207">
                <a:tc>
                  <a:txBody>
                    <a:bodyPr/>
                    <a:lstStyle/>
                    <a:p>
                      <a:pPr algn="l" fontAlgn="b"/>
                      <a:r>
                        <a:rPr lang="en-IN" sz="900" b="0" i="0" u="none" strike="noStrike">
                          <a:solidFill>
                            <a:srgbClr val="000000"/>
                          </a:solidFill>
                          <a:effectLst/>
                          <a:latin typeface="Calibri" panose="020F0502020204030204" pitchFamily="34" charset="0"/>
                        </a:rPr>
                        <a:t>California</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900" b="0" i="0" u="none" strike="noStrike">
                          <a:solidFill>
                            <a:srgbClr val="000000"/>
                          </a:solidFill>
                          <a:effectLst/>
                          <a:latin typeface="Calibri" panose="020F0502020204030204" pitchFamily="34" charset="0"/>
                        </a:rPr>
                        <a:t>Ford</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4158166261"/>
                  </a:ext>
                </a:extLst>
              </a:tr>
              <a:tr h="129207">
                <a:tc>
                  <a:txBody>
                    <a:bodyPr/>
                    <a:lstStyle/>
                    <a:p>
                      <a:pPr algn="l" fontAlgn="b"/>
                      <a:r>
                        <a:rPr lang="en-IN" sz="900" b="0" i="0" u="none" strike="noStrike">
                          <a:solidFill>
                            <a:srgbClr val="000000"/>
                          </a:solidFill>
                          <a:effectLst/>
                          <a:latin typeface="Calibri" panose="020F0502020204030204" pitchFamily="34" charset="0"/>
                        </a:rPr>
                        <a:t>California</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900" b="0" i="0" u="none" strike="noStrike">
                          <a:solidFill>
                            <a:srgbClr val="000000"/>
                          </a:solidFill>
                          <a:effectLst/>
                          <a:latin typeface="Calibri" panose="020F0502020204030204" pitchFamily="34" charset="0"/>
                        </a:rPr>
                        <a:t>Nissan</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2231554522"/>
                  </a:ext>
                </a:extLst>
              </a:tr>
              <a:tr h="129207">
                <a:tc>
                  <a:txBody>
                    <a:bodyPr/>
                    <a:lstStyle/>
                    <a:p>
                      <a:pPr algn="l" fontAlgn="b"/>
                      <a:r>
                        <a:rPr lang="en-IN" sz="900" b="0" i="0" u="none" strike="noStrike">
                          <a:solidFill>
                            <a:srgbClr val="000000"/>
                          </a:solidFill>
                          <a:effectLst/>
                          <a:latin typeface="Calibri" panose="020F0502020204030204" pitchFamily="34" charset="0"/>
                        </a:rPr>
                        <a:t>California</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900" b="0" i="0" u="none" strike="noStrike">
                          <a:solidFill>
                            <a:srgbClr val="000000"/>
                          </a:solidFill>
                          <a:effectLst/>
                          <a:latin typeface="Calibri" panose="020F0502020204030204" pitchFamily="34" charset="0"/>
                        </a:rPr>
                        <a:t>Chevrolet</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649059623"/>
                  </a:ext>
                </a:extLst>
              </a:tr>
              <a:tr h="129207">
                <a:tc>
                  <a:txBody>
                    <a:bodyPr/>
                    <a:lstStyle/>
                    <a:p>
                      <a:pPr algn="l" fontAlgn="b"/>
                      <a:r>
                        <a:rPr lang="en-IN" sz="900" b="0" i="0" u="none" strike="noStrike">
                          <a:solidFill>
                            <a:srgbClr val="000000"/>
                          </a:solidFill>
                          <a:effectLst/>
                          <a:latin typeface="Calibri" panose="020F0502020204030204" pitchFamily="34" charset="0"/>
                        </a:rPr>
                        <a:t>California</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900" b="0" i="0" u="none" strike="noStrike">
                          <a:solidFill>
                            <a:srgbClr val="000000"/>
                          </a:solidFill>
                          <a:effectLst/>
                          <a:latin typeface="Calibri" panose="020F0502020204030204" pitchFamily="34" charset="0"/>
                        </a:rPr>
                        <a:t>Audi</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2471581226"/>
                  </a:ext>
                </a:extLst>
              </a:tr>
              <a:tr h="129207">
                <a:tc>
                  <a:txBody>
                    <a:bodyPr/>
                    <a:lstStyle/>
                    <a:p>
                      <a:pPr algn="l" fontAlgn="b"/>
                      <a:r>
                        <a:rPr lang="en-IN" sz="900" b="0" i="0" u="none" strike="noStrike">
                          <a:solidFill>
                            <a:srgbClr val="000000"/>
                          </a:solidFill>
                          <a:effectLst/>
                          <a:latin typeface="Calibri" panose="020F0502020204030204" pitchFamily="34" charset="0"/>
                        </a:rPr>
                        <a:t>District of Columbia</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900" b="0" i="0" u="none" strike="noStrike">
                          <a:solidFill>
                            <a:srgbClr val="000000"/>
                          </a:solidFill>
                          <a:effectLst/>
                          <a:latin typeface="Calibri" panose="020F0502020204030204" pitchFamily="34" charset="0"/>
                        </a:rPr>
                        <a:t>Chevrolet</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3846053358"/>
                  </a:ext>
                </a:extLst>
              </a:tr>
              <a:tr h="129207">
                <a:tc>
                  <a:txBody>
                    <a:bodyPr/>
                    <a:lstStyle/>
                    <a:p>
                      <a:pPr algn="l" fontAlgn="b"/>
                      <a:r>
                        <a:rPr lang="en-IN" sz="900" b="0" i="0" u="none" strike="noStrike">
                          <a:solidFill>
                            <a:srgbClr val="000000"/>
                          </a:solidFill>
                          <a:effectLst/>
                          <a:latin typeface="Calibri" panose="020F0502020204030204" pitchFamily="34" charset="0"/>
                        </a:rPr>
                        <a:t>Florida</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900" b="0" i="0" u="none" strike="noStrike">
                          <a:solidFill>
                            <a:srgbClr val="000000"/>
                          </a:solidFill>
                          <a:effectLst/>
                          <a:latin typeface="Calibri" panose="020F0502020204030204" pitchFamily="34" charset="0"/>
                        </a:rPr>
                        <a:t>Toyota</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3476596019"/>
                  </a:ext>
                </a:extLst>
              </a:tr>
              <a:tr h="129207">
                <a:tc>
                  <a:txBody>
                    <a:bodyPr/>
                    <a:lstStyle/>
                    <a:p>
                      <a:pPr algn="l" fontAlgn="b"/>
                      <a:r>
                        <a:rPr lang="en-IN" sz="900" b="0" i="0" u="none" strike="noStrike">
                          <a:solidFill>
                            <a:srgbClr val="000000"/>
                          </a:solidFill>
                          <a:effectLst/>
                          <a:latin typeface="Calibri" panose="020F0502020204030204" pitchFamily="34" charset="0"/>
                        </a:rPr>
                        <a:t>New York</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900" b="0" i="0" u="none" strike="noStrike">
                          <a:solidFill>
                            <a:srgbClr val="000000"/>
                          </a:solidFill>
                          <a:effectLst/>
                          <a:latin typeface="Calibri" panose="020F0502020204030204" pitchFamily="34" charset="0"/>
                        </a:rPr>
                        <a:t>Pontiac</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2719734943"/>
                  </a:ext>
                </a:extLst>
              </a:tr>
              <a:tr h="129207">
                <a:tc>
                  <a:txBody>
                    <a:bodyPr/>
                    <a:lstStyle/>
                    <a:p>
                      <a:pPr algn="l" fontAlgn="b"/>
                      <a:r>
                        <a:rPr lang="en-IN" sz="900" b="0" i="0" u="none" strike="noStrike">
                          <a:solidFill>
                            <a:srgbClr val="000000"/>
                          </a:solidFill>
                          <a:effectLst/>
                          <a:latin typeface="Calibri" panose="020F0502020204030204" pitchFamily="34" charset="0"/>
                        </a:rPr>
                        <a:t>New York</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900" b="0" i="0" u="none" strike="noStrike" dirty="0">
                          <a:solidFill>
                            <a:srgbClr val="000000"/>
                          </a:solidFill>
                          <a:effectLst/>
                          <a:latin typeface="Calibri" panose="020F0502020204030204" pitchFamily="34" charset="0"/>
                        </a:rPr>
                        <a:t>Toyota</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2550198943"/>
                  </a:ext>
                </a:extLst>
              </a:tr>
              <a:tr h="129207">
                <a:tc>
                  <a:txBody>
                    <a:bodyPr/>
                    <a:lstStyle/>
                    <a:p>
                      <a:pPr algn="l" fontAlgn="b"/>
                      <a:r>
                        <a:rPr lang="en-IN" sz="900" b="0" i="0" u="none" strike="noStrike">
                          <a:solidFill>
                            <a:srgbClr val="000000"/>
                          </a:solidFill>
                          <a:effectLst/>
                          <a:latin typeface="Calibri" panose="020F0502020204030204" pitchFamily="34" charset="0"/>
                        </a:rPr>
                        <a:t>Texas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D9D9"/>
                    </a:solidFill>
                  </a:tcPr>
                </a:tc>
                <a:tc>
                  <a:txBody>
                    <a:bodyPr/>
                    <a:lstStyle/>
                    <a:p>
                      <a:pPr algn="l" fontAlgn="b"/>
                      <a:r>
                        <a:rPr lang="en-IN" sz="900" b="0" i="0" u="none" strike="noStrike" dirty="0">
                          <a:solidFill>
                            <a:srgbClr val="000000"/>
                          </a:solidFill>
                          <a:effectLst/>
                          <a:latin typeface="Calibri" panose="020F0502020204030204" pitchFamily="34" charset="0"/>
                        </a:rPr>
                        <a:t>Chevrolet</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537606750"/>
                  </a:ext>
                </a:extLst>
              </a:tr>
            </a:tbl>
          </a:graphicData>
        </a:graphic>
      </p:graphicFrame>
      <p:graphicFrame>
        <p:nvGraphicFramePr>
          <p:cNvPr id="12" name="Table 11">
            <a:extLst>
              <a:ext uri="{FF2B5EF4-FFF2-40B4-BE49-F238E27FC236}">
                <a16:creationId xmlns:a16="http://schemas.microsoft.com/office/drawing/2014/main" id="{B021CC84-47F4-D9BF-26B3-F348DF75C420}"/>
              </a:ext>
            </a:extLst>
          </p:cNvPr>
          <p:cNvGraphicFramePr>
            <a:graphicFrameLocks noGrp="1"/>
          </p:cNvGraphicFramePr>
          <p:nvPr>
            <p:extLst>
              <p:ext uri="{D42A27DB-BD31-4B8C-83A1-F6EECF244321}">
                <p14:modId xmlns:p14="http://schemas.microsoft.com/office/powerpoint/2010/main" val="3586731121"/>
              </p:ext>
            </p:extLst>
          </p:nvPr>
        </p:nvGraphicFramePr>
        <p:xfrm>
          <a:off x="6191640" y="2341095"/>
          <a:ext cx="3209927" cy="1737360"/>
        </p:xfrm>
        <a:graphic>
          <a:graphicData uri="http://schemas.openxmlformats.org/drawingml/2006/table">
            <a:tbl>
              <a:tblPr/>
              <a:tblGrid>
                <a:gridCol w="1014247">
                  <a:extLst>
                    <a:ext uri="{9D8B030D-6E8A-4147-A177-3AD203B41FA5}">
                      <a16:colId xmlns:a16="http://schemas.microsoft.com/office/drawing/2014/main" val="3959882326"/>
                    </a:ext>
                  </a:extLst>
                </a:gridCol>
                <a:gridCol w="1404344">
                  <a:extLst>
                    <a:ext uri="{9D8B030D-6E8A-4147-A177-3AD203B41FA5}">
                      <a16:colId xmlns:a16="http://schemas.microsoft.com/office/drawing/2014/main" val="728521265"/>
                    </a:ext>
                  </a:extLst>
                </a:gridCol>
                <a:gridCol w="791336">
                  <a:extLst>
                    <a:ext uri="{9D8B030D-6E8A-4147-A177-3AD203B41FA5}">
                      <a16:colId xmlns:a16="http://schemas.microsoft.com/office/drawing/2014/main" val="1680918557"/>
                    </a:ext>
                  </a:extLst>
                </a:gridCol>
              </a:tblGrid>
              <a:tr h="190500">
                <a:tc>
                  <a:txBody>
                    <a:bodyPr/>
                    <a:lstStyle/>
                    <a:p>
                      <a:pPr algn="l" fontAlgn="b"/>
                      <a:r>
                        <a:rPr lang="en-IN" sz="1000" b="1" i="0" u="none" strike="noStrike">
                          <a:solidFill>
                            <a:srgbClr val="FFFFFF"/>
                          </a:solidFill>
                          <a:effectLst/>
                          <a:latin typeface="Calibri" panose="020F0502020204030204" pitchFamily="34" charset="0"/>
                        </a:rPr>
                        <a:t>Customer Name</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1000" b="1" i="0" u="none" strike="noStrike" dirty="0">
                          <a:solidFill>
                            <a:srgbClr val="FFFFFF"/>
                          </a:solidFill>
                          <a:effectLst/>
                          <a:latin typeface="Calibri" panose="020F0502020204030204" pitchFamily="34" charset="0"/>
                        </a:rPr>
                        <a:t>Email ID</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Order Count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3040646190"/>
                  </a:ext>
                </a:extLst>
              </a:tr>
              <a:tr h="190500">
                <a:tc>
                  <a:txBody>
                    <a:bodyPr/>
                    <a:lstStyle/>
                    <a:p>
                      <a:pPr algn="l" fontAlgn="b"/>
                      <a:r>
                        <a:rPr lang="en-IN" sz="1000" b="0" i="0" u="none" strike="noStrike">
                          <a:solidFill>
                            <a:srgbClr val="000000"/>
                          </a:solidFill>
                          <a:effectLst/>
                          <a:latin typeface="Calibri" panose="020F0502020204030204" pitchFamily="34" charset="0"/>
                        </a:rPr>
                        <a:t>Cindy Gertray</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0" i="0" u="none" strike="noStrike">
                          <a:solidFill>
                            <a:srgbClr val="000000"/>
                          </a:solidFill>
                          <a:effectLst/>
                          <a:latin typeface="Calibri" panose="020F0502020204030204" pitchFamily="34" charset="0"/>
                        </a:rPr>
                        <a:t>cgertray6n@mapy.cz</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2520434274"/>
                  </a:ext>
                </a:extLst>
              </a:tr>
              <a:tr h="182880">
                <a:tc>
                  <a:txBody>
                    <a:bodyPr/>
                    <a:lstStyle/>
                    <a:p>
                      <a:pPr algn="l" fontAlgn="b"/>
                      <a:r>
                        <a:rPr lang="en-IN" sz="1000" b="0" i="0" u="none" strike="noStrike">
                          <a:solidFill>
                            <a:srgbClr val="000000"/>
                          </a:solidFill>
                          <a:effectLst/>
                          <a:latin typeface="Calibri" panose="020F0502020204030204" pitchFamily="34" charset="0"/>
                        </a:rPr>
                        <a:t>Standford Goodhall</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0" i="0" u="none" strike="noStrike">
                          <a:solidFill>
                            <a:srgbClr val="000000"/>
                          </a:solidFill>
                          <a:effectLst/>
                          <a:latin typeface="Calibri" panose="020F0502020204030204" pitchFamily="34" charset="0"/>
                        </a:rPr>
                        <a:t>sgoodhallfz@mozilla.com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3011480122"/>
                  </a:ext>
                </a:extLst>
              </a:tr>
              <a:tr h="182880">
                <a:tc>
                  <a:txBody>
                    <a:bodyPr/>
                    <a:lstStyle/>
                    <a:p>
                      <a:pPr algn="l" fontAlgn="b"/>
                      <a:r>
                        <a:rPr lang="en-IN" sz="1000" b="0" i="0" u="none" strike="noStrike">
                          <a:solidFill>
                            <a:srgbClr val="000000"/>
                          </a:solidFill>
                          <a:effectLst/>
                          <a:latin typeface="Calibri" panose="020F0502020204030204" pitchFamily="34" charset="0"/>
                        </a:rPr>
                        <a:t>Armstrong Cripin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0" i="0" u="none" strike="noStrike">
                          <a:solidFill>
                            <a:srgbClr val="000000"/>
                          </a:solidFill>
                          <a:effectLst/>
                          <a:latin typeface="Calibri" panose="020F0502020204030204" pitchFamily="34" charset="0"/>
                        </a:rPr>
                        <a:t>acripin4u@loc.gov</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447380207"/>
                  </a:ext>
                </a:extLst>
              </a:tr>
              <a:tr h="182880">
                <a:tc>
                  <a:txBody>
                    <a:bodyPr/>
                    <a:lstStyle/>
                    <a:p>
                      <a:pPr algn="l" fontAlgn="b"/>
                      <a:r>
                        <a:rPr lang="en-IN" sz="1000" b="0" i="0" u="none" strike="noStrike">
                          <a:solidFill>
                            <a:srgbClr val="000000"/>
                          </a:solidFill>
                          <a:effectLst/>
                          <a:latin typeface="Calibri" panose="020F0502020204030204" pitchFamily="34" charset="0"/>
                        </a:rPr>
                        <a:t>Laurette Carn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0" i="0" u="none" strike="noStrike">
                          <a:solidFill>
                            <a:srgbClr val="000000"/>
                          </a:solidFill>
                          <a:effectLst/>
                          <a:latin typeface="Calibri" panose="020F0502020204030204" pitchFamily="34" charset="0"/>
                        </a:rPr>
                        <a:t>lcarn7b@upenn.edu</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2479721884"/>
                  </a:ext>
                </a:extLst>
              </a:tr>
              <a:tr h="182880">
                <a:tc>
                  <a:txBody>
                    <a:bodyPr/>
                    <a:lstStyle/>
                    <a:p>
                      <a:pPr algn="l" fontAlgn="b"/>
                      <a:r>
                        <a:rPr lang="en-IN" sz="1000" b="0" i="0" u="none" strike="noStrike">
                          <a:solidFill>
                            <a:srgbClr val="000000"/>
                          </a:solidFill>
                          <a:effectLst/>
                          <a:latin typeface="Calibri" panose="020F0502020204030204" pitchFamily="34" charset="0"/>
                        </a:rPr>
                        <a:t>Barbee Cathel</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0" i="0" u="none" strike="noStrike">
                          <a:solidFill>
                            <a:srgbClr val="000000"/>
                          </a:solidFill>
                          <a:effectLst/>
                          <a:latin typeface="Calibri" panose="020F0502020204030204" pitchFamily="34" charset="0"/>
                        </a:rPr>
                        <a:t>bcathelk@paginegialle.it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3808840550"/>
                  </a:ext>
                </a:extLst>
              </a:tr>
              <a:tr h="182880">
                <a:tc>
                  <a:txBody>
                    <a:bodyPr/>
                    <a:lstStyle/>
                    <a:p>
                      <a:pPr algn="l" fontAlgn="b"/>
                      <a:r>
                        <a:rPr lang="en-IN" sz="1000" b="0" i="0" u="none" strike="noStrike">
                          <a:solidFill>
                            <a:srgbClr val="000000"/>
                          </a:solidFill>
                          <a:effectLst/>
                          <a:latin typeface="Calibri" panose="020F0502020204030204" pitchFamily="34" charset="0"/>
                        </a:rPr>
                        <a:t>Gonzales Shoard</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0" i="0" u="none" strike="noStrike">
                          <a:solidFill>
                            <a:srgbClr val="000000"/>
                          </a:solidFill>
                          <a:effectLst/>
                          <a:latin typeface="Calibri" panose="020F0502020204030204" pitchFamily="34" charset="0"/>
                        </a:rPr>
                        <a:t>gshoard4v@example.com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3855646335"/>
                  </a:ext>
                </a:extLst>
              </a:tr>
              <a:tr h="182880">
                <a:tc>
                  <a:txBody>
                    <a:bodyPr/>
                    <a:lstStyle/>
                    <a:p>
                      <a:pPr algn="l" fontAlgn="b"/>
                      <a:r>
                        <a:rPr lang="en-IN" sz="1000" b="0" i="0" u="none" strike="noStrike">
                          <a:solidFill>
                            <a:srgbClr val="000000"/>
                          </a:solidFill>
                          <a:effectLst/>
                          <a:latin typeface="Calibri" panose="020F0502020204030204" pitchFamily="34" charset="0"/>
                        </a:rPr>
                        <a:t>Vivien Roelvink</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0" i="0" u="none" strike="noStrike" dirty="0">
                          <a:solidFill>
                            <a:srgbClr val="000000"/>
                          </a:solidFill>
                          <a:effectLst/>
                          <a:latin typeface="Calibri" panose="020F0502020204030204" pitchFamily="34" charset="0"/>
                        </a:rPr>
                        <a:t>vroelvinkhj@netscape.com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2226438514"/>
                  </a:ext>
                </a:extLst>
              </a:tr>
            </a:tbl>
          </a:graphicData>
        </a:graphic>
      </p:graphicFrame>
      <p:sp>
        <p:nvSpPr>
          <p:cNvPr id="15" name="TextBox 14">
            <a:extLst>
              <a:ext uri="{FF2B5EF4-FFF2-40B4-BE49-F238E27FC236}">
                <a16:creationId xmlns:a16="http://schemas.microsoft.com/office/drawing/2014/main" id="{26723740-57FC-A47E-F37F-DECC08A406CB}"/>
              </a:ext>
            </a:extLst>
          </p:cNvPr>
          <p:cNvSpPr txBox="1"/>
          <p:nvPr/>
        </p:nvSpPr>
        <p:spPr>
          <a:xfrm>
            <a:off x="6096001" y="4234506"/>
            <a:ext cx="5629266" cy="2677656"/>
          </a:xfrm>
          <a:prstGeom prst="rect">
            <a:avLst/>
          </a:prstGeom>
          <a:noFill/>
        </p:spPr>
        <p:txBody>
          <a:bodyPr wrap="square" rtlCol="0">
            <a:spAutoFit/>
          </a:bodyPr>
          <a:lstStyle/>
          <a:p>
            <a:pPr marL="171450" indent="-171450">
              <a:buFont typeface="Arial" panose="020B0604020202020204" pitchFamily="34" charset="0"/>
              <a:buChar char="•"/>
            </a:pPr>
            <a:r>
              <a:rPr lang="en-US" sz="1200" b="1" i="0" dirty="0">
                <a:effectLst/>
              </a:rPr>
              <a:t>There should be focus on collecting and publicizing detailed feedback from previous customers who had positive experience: </a:t>
            </a:r>
            <a:r>
              <a:rPr lang="en-US" sz="1200" i="0" dirty="0">
                <a:effectLst/>
              </a:rPr>
              <a:t>There is no better marketing than word of mouth from past customers. Detailed feedback can be collected using emails for customer convenience. </a:t>
            </a:r>
            <a:r>
              <a:rPr lang="en-US" sz="1200" dirty="0"/>
              <a:t>We should also think of incentivizing the customer for providing such feedback such as gifting them a token of appreciation for their support towards the business. </a:t>
            </a:r>
            <a:r>
              <a:rPr lang="en-US" sz="1200" i="0" dirty="0">
                <a:effectLst/>
              </a:rPr>
              <a:t>Maintaining a healthy relationship by providing special offers for repeat purchases can also entice them to keep coming back.</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i="0" dirty="0">
                <a:effectLst/>
              </a:rPr>
              <a:t>Seasonal marketing campaigns for seasonal business cycle: </a:t>
            </a:r>
            <a:r>
              <a:rPr lang="en-US" sz="1200" i="0" dirty="0">
                <a:effectLst/>
              </a:rPr>
              <a:t>Seasonal marketing campaigns can boost revenues during peak period in Quarter 1 when New </a:t>
            </a:r>
            <a:r>
              <a:rPr lang="en-US" sz="1200" dirty="0"/>
              <a:t>Y</a:t>
            </a:r>
            <a:r>
              <a:rPr lang="en-US" sz="1200" i="0" dirty="0">
                <a:effectLst/>
              </a:rPr>
              <a:t>ear releases are available for sale. </a:t>
            </a:r>
            <a:r>
              <a:rPr lang="en-US" sz="1200" b="1" i="0" dirty="0">
                <a:effectLst/>
              </a:rPr>
              <a:t>Partnering with more Credit Card Companies during peak season could boost sales.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53234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C76AA016-6883-F6A2-F703-3FED058E319B}"/>
              </a:ext>
            </a:extLst>
          </p:cNvPr>
          <p:cNvSpPr/>
          <p:nvPr/>
        </p:nvSpPr>
        <p:spPr>
          <a:xfrm>
            <a:off x="3952866" y="3087536"/>
            <a:ext cx="2239200" cy="7799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Process 13">
            <a:extLst>
              <a:ext uri="{FF2B5EF4-FFF2-40B4-BE49-F238E27FC236}">
                <a16:creationId xmlns:a16="http://schemas.microsoft.com/office/drawing/2014/main" id="{BF1CCAE5-EA9E-7ECB-698C-21B7CCEFA356}"/>
              </a:ext>
            </a:extLst>
          </p:cNvPr>
          <p:cNvSpPr/>
          <p:nvPr/>
        </p:nvSpPr>
        <p:spPr>
          <a:xfrm>
            <a:off x="3952866" y="2001876"/>
            <a:ext cx="2239200" cy="7799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Process 11">
            <a:extLst>
              <a:ext uri="{FF2B5EF4-FFF2-40B4-BE49-F238E27FC236}">
                <a16:creationId xmlns:a16="http://schemas.microsoft.com/office/drawing/2014/main" id="{84EE474C-4EF6-B42E-0215-E748CDE95678}"/>
              </a:ext>
            </a:extLst>
          </p:cNvPr>
          <p:cNvSpPr/>
          <p:nvPr/>
        </p:nvSpPr>
        <p:spPr>
          <a:xfrm>
            <a:off x="1045381" y="2002049"/>
            <a:ext cx="2239200" cy="7799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Process 17">
            <a:extLst>
              <a:ext uri="{FF2B5EF4-FFF2-40B4-BE49-F238E27FC236}">
                <a16:creationId xmlns:a16="http://schemas.microsoft.com/office/drawing/2014/main" id="{C401CECF-60A8-9193-D7B3-AB8AA609FCB8}"/>
              </a:ext>
            </a:extLst>
          </p:cNvPr>
          <p:cNvSpPr/>
          <p:nvPr/>
        </p:nvSpPr>
        <p:spPr>
          <a:xfrm>
            <a:off x="1060503" y="3098001"/>
            <a:ext cx="2238358" cy="7799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ard 4">
            <a:extLst>
              <a:ext uri="{FF2B5EF4-FFF2-40B4-BE49-F238E27FC236}">
                <a16:creationId xmlns:a16="http://schemas.microsoft.com/office/drawing/2014/main" id="{D6620913-7142-4424-D708-30911CD9E800}"/>
              </a:ext>
            </a:extLst>
          </p:cNvPr>
          <p:cNvSpPr/>
          <p:nvPr/>
        </p:nvSpPr>
        <p:spPr>
          <a:xfrm>
            <a:off x="8048625" y="1966907"/>
            <a:ext cx="4143375" cy="2924186"/>
          </a:xfrm>
          <a:prstGeom prst="flowChartPunchedCard">
            <a:avLst/>
          </a:prstGeom>
          <a:blipFill dpi="0" rotWithShape="1">
            <a:blip r:embed="rId2">
              <a:extLst>
                <a:ext uri="{28A0092B-C50C-407E-A947-70E740481C1C}">
                  <a14:useLocalDpi xmlns:a14="http://schemas.microsoft.com/office/drawing/2010/main" val="0"/>
                </a:ext>
              </a:extLst>
            </a:blip>
            <a:srcRect/>
            <a:stretch>
              <a:fillRect t="-1" b="-93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58979"/>
          </a:xfrm>
          <a:ln w="63500">
            <a:solidFill>
              <a:srgbClr val="FFC000"/>
            </a:solidFill>
          </a:ln>
        </p:spPr>
        <p:txBody>
          <a:bodyPr>
            <a:normAutofit fontScale="90000"/>
          </a:bodyPr>
          <a:lstStyle/>
          <a:p>
            <a:pPr algn="ctr"/>
            <a:r>
              <a:rPr lang="en-IN" sz="4000" b="1" dirty="0"/>
              <a:t>BUSINESS KEY METRICS POST Q4’2018:</a:t>
            </a:r>
            <a:br>
              <a:rPr lang="en-IN" sz="4000" b="1" dirty="0"/>
            </a:br>
            <a:r>
              <a:rPr lang="en-US" sz="2200" b="1" i="0" dirty="0">
                <a:effectLst/>
              </a:rPr>
              <a:t>The 21.5% of good feedback suggests that there is a portion of satisfied customers. However, it's also important to analyze the feedback categorized as "not good" to identify areas for improvement</a:t>
            </a:r>
            <a:r>
              <a:rPr lang="en-US" sz="2000" b="0" i="0" dirty="0">
                <a:solidFill>
                  <a:srgbClr val="D1D5DB"/>
                </a:solidFill>
                <a:effectLst/>
              </a:rPr>
              <a:t>.</a:t>
            </a:r>
            <a:endParaRPr lang="en-IN" sz="4000" b="1" dirty="0"/>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8963025" y="6051550"/>
            <a:ext cx="2743200" cy="365125"/>
          </a:xfrm>
        </p:spPr>
        <p:txBody>
          <a:bodyPr/>
          <a:lstStyle/>
          <a:p>
            <a:fld id="{82DD2F15-5B1C-4F11-900A-D1CBD6EDE252}" type="slidenum">
              <a:rPr lang="en-IN" sz="2400" smtClean="0"/>
              <a:t>2</a:t>
            </a:fld>
            <a:endParaRPr lang="en-IN" sz="2400" dirty="0"/>
          </a:p>
        </p:txBody>
      </p:sp>
      <p:sp>
        <p:nvSpPr>
          <p:cNvPr id="8" name="Rectangle 7">
            <a:extLst>
              <a:ext uri="{FF2B5EF4-FFF2-40B4-BE49-F238E27FC236}">
                <a16:creationId xmlns:a16="http://schemas.microsoft.com/office/drawing/2014/main" id="{49C1F376-5663-AFA6-3523-42622F54904D}"/>
              </a:ext>
            </a:extLst>
          </p:cNvPr>
          <p:cNvSpPr/>
          <p:nvPr/>
        </p:nvSpPr>
        <p:spPr>
          <a:xfrm rot="5400000">
            <a:off x="9843965" y="14169"/>
            <a:ext cx="552689" cy="4143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FE59675-CADE-6D3D-DAA8-43795ABBD3F9}"/>
              </a:ext>
            </a:extLst>
          </p:cNvPr>
          <p:cNvSpPr/>
          <p:nvPr/>
        </p:nvSpPr>
        <p:spPr>
          <a:xfrm rot="5400000">
            <a:off x="10297476" y="258605"/>
            <a:ext cx="45719" cy="3952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DC639AC-7517-91AA-9C7E-4C68FA948819}"/>
              </a:ext>
            </a:extLst>
          </p:cNvPr>
          <p:cNvSpPr txBox="1"/>
          <p:nvPr/>
        </p:nvSpPr>
        <p:spPr>
          <a:xfrm>
            <a:off x="1193844" y="2269199"/>
            <a:ext cx="2143124" cy="369332"/>
          </a:xfrm>
          <a:prstGeom prst="rect">
            <a:avLst/>
          </a:prstGeom>
          <a:noFill/>
        </p:spPr>
        <p:txBody>
          <a:bodyPr wrap="square" rtlCol="0">
            <a:spAutoFit/>
          </a:bodyPr>
          <a:lstStyle/>
          <a:p>
            <a:pPr algn="ctr"/>
            <a:r>
              <a:rPr lang="en-IN" dirty="0"/>
              <a:t>48.61m$</a:t>
            </a:r>
          </a:p>
        </p:txBody>
      </p:sp>
      <p:sp>
        <p:nvSpPr>
          <p:cNvPr id="11" name="TextBox 10">
            <a:extLst>
              <a:ext uri="{FF2B5EF4-FFF2-40B4-BE49-F238E27FC236}">
                <a16:creationId xmlns:a16="http://schemas.microsoft.com/office/drawing/2014/main" id="{091E59FC-3F65-C78C-C322-267EA88EF2C3}"/>
              </a:ext>
            </a:extLst>
          </p:cNvPr>
          <p:cNvSpPr txBox="1"/>
          <p:nvPr/>
        </p:nvSpPr>
        <p:spPr>
          <a:xfrm>
            <a:off x="828673" y="1782241"/>
            <a:ext cx="2243126" cy="369332"/>
          </a:xfrm>
          <a:prstGeom prst="rect">
            <a:avLst/>
          </a:prstGeom>
          <a:solidFill>
            <a:srgbClr val="FFC000"/>
          </a:solidFill>
        </p:spPr>
        <p:txBody>
          <a:bodyPr wrap="square" rtlCol="0">
            <a:spAutoFit/>
          </a:bodyPr>
          <a:lstStyle/>
          <a:p>
            <a:pPr algn="ctr"/>
            <a:r>
              <a:rPr lang="en-IN" dirty="0"/>
              <a:t>Total Revenue</a:t>
            </a:r>
          </a:p>
        </p:txBody>
      </p:sp>
      <p:sp>
        <p:nvSpPr>
          <p:cNvPr id="13" name="TextBox 12">
            <a:extLst>
              <a:ext uri="{FF2B5EF4-FFF2-40B4-BE49-F238E27FC236}">
                <a16:creationId xmlns:a16="http://schemas.microsoft.com/office/drawing/2014/main" id="{449DE132-FA22-53F8-6153-64A8CED9F64D}"/>
              </a:ext>
            </a:extLst>
          </p:cNvPr>
          <p:cNvSpPr txBox="1"/>
          <p:nvPr/>
        </p:nvSpPr>
        <p:spPr>
          <a:xfrm>
            <a:off x="3795704" y="1782241"/>
            <a:ext cx="2239200" cy="369332"/>
          </a:xfrm>
          <a:prstGeom prst="rect">
            <a:avLst/>
          </a:prstGeom>
          <a:solidFill>
            <a:srgbClr val="FFC000"/>
          </a:solidFill>
        </p:spPr>
        <p:txBody>
          <a:bodyPr wrap="square" rtlCol="0">
            <a:spAutoFit/>
          </a:bodyPr>
          <a:lstStyle/>
          <a:p>
            <a:pPr algn="ctr"/>
            <a:r>
              <a:rPr lang="en-IN" dirty="0"/>
              <a:t>Total Orders</a:t>
            </a:r>
          </a:p>
        </p:txBody>
      </p:sp>
      <p:sp>
        <p:nvSpPr>
          <p:cNvPr id="15" name="TextBox 14">
            <a:extLst>
              <a:ext uri="{FF2B5EF4-FFF2-40B4-BE49-F238E27FC236}">
                <a16:creationId xmlns:a16="http://schemas.microsoft.com/office/drawing/2014/main" id="{38C8B2C8-0B9E-EAE4-C0E8-E962CCB6BFF7}"/>
              </a:ext>
            </a:extLst>
          </p:cNvPr>
          <p:cNvSpPr txBox="1"/>
          <p:nvPr/>
        </p:nvSpPr>
        <p:spPr>
          <a:xfrm>
            <a:off x="3970678" y="2269797"/>
            <a:ext cx="2143124" cy="369332"/>
          </a:xfrm>
          <a:prstGeom prst="rect">
            <a:avLst/>
          </a:prstGeom>
          <a:noFill/>
        </p:spPr>
        <p:txBody>
          <a:bodyPr wrap="square" rtlCol="0">
            <a:spAutoFit/>
          </a:bodyPr>
          <a:lstStyle/>
          <a:p>
            <a:pPr algn="ctr"/>
            <a:r>
              <a:rPr lang="en-IN" dirty="0"/>
              <a:t>1000</a:t>
            </a:r>
          </a:p>
        </p:txBody>
      </p:sp>
      <p:sp>
        <p:nvSpPr>
          <p:cNvPr id="16" name="TextBox 15">
            <a:extLst>
              <a:ext uri="{FF2B5EF4-FFF2-40B4-BE49-F238E27FC236}">
                <a16:creationId xmlns:a16="http://schemas.microsoft.com/office/drawing/2014/main" id="{BEFE3D4C-7413-ACED-6894-59B97238B2C8}"/>
              </a:ext>
            </a:extLst>
          </p:cNvPr>
          <p:cNvSpPr txBox="1"/>
          <p:nvPr/>
        </p:nvSpPr>
        <p:spPr>
          <a:xfrm>
            <a:off x="807253" y="2916214"/>
            <a:ext cx="2224072" cy="369332"/>
          </a:xfrm>
          <a:prstGeom prst="rect">
            <a:avLst/>
          </a:prstGeom>
          <a:solidFill>
            <a:srgbClr val="FFC000"/>
          </a:solidFill>
        </p:spPr>
        <p:txBody>
          <a:bodyPr wrap="square" rtlCol="0">
            <a:spAutoFit/>
          </a:bodyPr>
          <a:lstStyle/>
          <a:p>
            <a:pPr algn="ctr"/>
            <a:r>
              <a:rPr lang="en-IN" dirty="0"/>
              <a:t>Total Customers</a:t>
            </a:r>
          </a:p>
        </p:txBody>
      </p:sp>
      <p:sp>
        <p:nvSpPr>
          <p:cNvPr id="17" name="TextBox 16">
            <a:extLst>
              <a:ext uri="{FF2B5EF4-FFF2-40B4-BE49-F238E27FC236}">
                <a16:creationId xmlns:a16="http://schemas.microsoft.com/office/drawing/2014/main" id="{72D79AD3-910D-BD45-8727-4F113C8808D7}"/>
              </a:ext>
            </a:extLst>
          </p:cNvPr>
          <p:cNvSpPr txBox="1"/>
          <p:nvPr/>
        </p:nvSpPr>
        <p:spPr>
          <a:xfrm>
            <a:off x="1150751" y="3419444"/>
            <a:ext cx="2143124" cy="369332"/>
          </a:xfrm>
          <a:prstGeom prst="rect">
            <a:avLst/>
          </a:prstGeom>
          <a:noFill/>
        </p:spPr>
        <p:txBody>
          <a:bodyPr wrap="square" rtlCol="0">
            <a:spAutoFit/>
          </a:bodyPr>
          <a:lstStyle/>
          <a:p>
            <a:pPr algn="ctr"/>
            <a:r>
              <a:rPr lang="en-IN" dirty="0"/>
              <a:t>994</a:t>
            </a:r>
          </a:p>
        </p:txBody>
      </p:sp>
      <p:sp>
        <p:nvSpPr>
          <p:cNvPr id="19" name="Flowchart: Process 18">
            <a:extLst>
              <a:ext uri="{FF2B5EF4-FFF2-40B4-BE49-F238E27FC236}">
                <a16:creationId xmlns:a16="http://schemas.microsoft.com/office/drawing/2014/main" id="{3DFF5A14-ABE5-1CE7-6D65-71BB4DCA8DA6}"/>
              </a:ext>
            </a:extLst>
          </p:cNvPr>
          <p:cNvSpPr/>
          <p:nvPr/>
        </p:nvSpPr>
        <p:spPr>
          <a:xfrm>
            <a:off x="3970678" y="4157938"/>
            <a:ext cx="2239200" cy="7799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Process 22">
            <a:extLst>
              <a:ext uri="{FF2B5EF4-FFF2-40B4-BE49-F238E27FC236}">
                <a16:creationId xmlns:a16="http://schemas.microsoft.com/office/drawing/2014/main" id="{85AF5838-6EE9-CA77-1C46-7A4A8B833A9D}"/>
              </a:ext>
            </a:extLst>
          </p:cNvPr>
          <p:cNvSpPr/>
          <p:nvPr/>
        </p:nvSpPr>
        <p:spPr>
          <a:xfrm>
            <a:off x="1045381" y="4149051"/>
            <a:ext cx="2238358" cy="7799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Process 23">
            <a:extLst>
              <a:ext uri="{FF2B5EF4-FFF2-40B4-BE49-F238E27FC236}">
                <a16:creationId xmlns:a16="http://schemas.microsoft.com/office/drawing/2014/main" id="{2F2C3C33-9288-D50B-2551-8DD6F81A1078}"/>
              </a:ext>
            </a:extLst>
          </p:cNvPr>
          <p:cNvSpPr/>
          <p:nvPr/>
        </p:nvSpPr>
        <p:spPr>
          <a:xfrm>
            <a:off x="3952866" y="5252393"/>
            <a:ext cx="2239200" cy="7799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Process 24">
            <a:extLst>
              <a:ext uri="{FF2B5EF4-FFF2-40B4-BE49-F238E27FC236}">
                <a16:creationId xmlns:a16="http://schemas.microsoft.com/office/drawing/2014/main" id="{E01362C1-82DF-C1CB-CF5E-4A21ECBF3252}"/>
              </a:ext>
            </a:extLst>
          </p:cNvPr>
          <p:cNvSpPr/>
          <p:nvPr/>
        </p:nvSpPr>
        <p:spPr>
          <a:xfrm>
            <a:off x="1059661" y="5240478"/>
            <a:ext cx="2239200" cy="7799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5C3466EA-4889-CC06-D3B2-1870C7BB7D41}"/>
              </a:ext>
            </a:extLst>
          </p:cNvPr>
          <p:cNvSpPr txBox="1"/>
          <p:nvPr/>
        </p:nvSpPr>
        <p:spPr>
          <a:xfrm>
            <a:off x="838199" y="3973272"/>
            <a:ext cx="2238358" cy="369332"/>
          </a:xfrm>
          <a:prstGeom prst="rect">
            <a:avLst/>
          </a:prstGeom>
          <a:solidFill>
            <a:srgbClr val="FFC000"/>
          </a:solidFill>
        </p:spPr>
        <p:txBody>
          <a:bodyPr wrap="square" rtlCol="0">
            <a:spAutoFit/>
          </a:bodyPr>
          <a:lstStyle/>
          <a:p>
            <a:pPr algn="ctr"/>
            <a:r>
              <a:rPr lang="en-IN" dirty="0"/>
              <a:t>Last Quarter Revenue</a:t>
            </a:r>
          </a:p>
        </p:txBody>
      </p:sp>
      <p:sp>
        <p:nvSpPr>
          <p:cNvPr id="27" name="TextBox 26">
            <a:extLst>
              <a:ext uri="{FF2B5EF4-FFF2-40B4-BE49-F238E27FC236}">
                <a16:creationId xmlns:a16="http://schemas.microsoft.com/office/drawing/2014/main" id="{0D4F241B-F69F-FF1C-EF10-1B85588E2E8D}"/>
              </a:ext>
            </a:extLst>
          </p:cNvPr>
          <p:cNvSpPr txBox="1"/>
          <p:nvPr/>
        </p:nvSpPr>
        <p:spPr>
          <a:xfrm>
            <a:off x="811176" y="5035152"/>
            <a:ext cx="2239200" cy="369332"/>
          </a:xfrm>
          <a:prstGeom prst="rect">
            <a:avLst/>
          </a:prstGeom>
          <a:solidFill>
            <a:srgbClr val="FFC000"/>
          </a:solidFill>
        </p:spPr>
        <p:txBody>
          <a:bodyPr wrap="square" rtlCol="0">
            <a:spAutoFit/>
          </a:bodyPr>
          <a:lstStyle/>
          <a:p>
            <a:pPr algn="ctr"/>
            <a:r>
              <a:rPr lang="en-IN" dirty="0"/>
              <a:t>Average Rating</a:t>
            </a:r>
          </a:p>
        </p:txBody>
      </p:sp>
      <p:sp>
        <p:nvSpPr>
          <p:cNvPr id="28" name="TextBox 27">
            <a:extLst>
              <a:ext uri="{FF2B5EF4-FFF2-40B4-BE49-F238E27FC236}">
                <a16:creationId xmlns:a16="http://schemas.microsoft.com/office/drawing/2014/main" id="{CB71BC73-E7EF-DF59-695B-B1048F462DAA}"/>
              </a:ext>
            </a:extLst>
          </p:cNvPr>
          <p:cNvSpPr txBox="1"/>
          <p:nvPr/>
        </p:nvSpPr>
        <p:spPr>
          <a:xfrm>
            <a:off x="3838977" y="5072547"/>
            <a:ext cx="2239200" cy="369332"/>
          </a:xfrm>
          <a:prstGeom prst="rect">
            <a:avLst/>
          </a:prstGeom>
          <a:solidFill>
            <a:srgbClr val="FFC000"/>
          </a:solidFill>
        </p:spPr>
        <p:txBody>
          <a:bodyPr wrap="square" rtlCol="0">
            <a:spAutoFit/>
          </a:bodyPr>
          <a:lstStyle/>
          <a:p>
            <a:pPr algn="ctr"/>
            <a:r>
              <a:rPr lang="en-IN" dirty="0"/>
              <a:t>Average days to Ship</a:t>
            </a:r>
          </a:p>
        </p:txBody>
      </p:sp>
      <p:sp>
        <p:nvSpPr>
          <p:cNvPr id="29" name="TextBox 28">
            <a:extLst>
              <a:ext uri="{FF2B5EF4-FFF2-40B4-BE49-F238E27FC236}">
                <a16:creationId xmlns:a16="http://schemas.microsoft.com/office/drawing/2014/main" id="{ADC9FB1C-0B98-ADC1-AF32-CB880159F678}"/>
              </a:ext>
            </a:extLst>
          </p:cNvPr>
          <p:cNvSpPr txBox="1"/>
          <p:nvPr/>
        </p:nvSpPr>
        <p:spPr>
          <a:xfrm>
            <a:off x="3838566" y="4031190"/>
            <a:ext cx="2239200" cy="369332"/>
          </a:xfrm>
          <a:prstGeom prst="rect">
            <a:avLst/>
          </a:prstGeom>
          <a:solidFill>
            <a:srgbClr val="FFC000"/>
          </a:solidFill>
        </p:spPr>
        <p:txBody>
          <a:bodyPr wrap="square" rtlCol="0">
            <a:spAutoFit/>
          </a:bodyPr>
          <a:lstStyle/>
          <a:p>
            <a:pPr algn="ctr"/>
            <a:r>
              <a:rPr lang="en-IN" dirty="0"/>
              <a:t>Last Quarter Orders</a:t>
            </a:r>
          </a:p>
        </p:txBody>
      </p:sp>
      <p:sp>
        <p:nvSpPr>
          <p:cNvPr id="30" name="TextBox 29">
            <a:extLst>
              <a:ext uri="{FF2B5EF4-FFF2-40B4-BE49-F238E27FC236}">
                <a16:creationId xmlns:a16="http://schemas.microsoft.com/office/drawing/2014/main" id="{377A4FE5-6CC8-B95F-5819-14F4BB66FFD1}"/>
              </a:ext>
            </a:extLst>
          </p:cNvPr>
          <p:cNvSpPr txBox="1"/>
          <p:nvPr/>
        </p:nvSpPr>
        <p:spPr>
          <a:xfrm>
            <a:off x="3795704" y="2916214"/>
            <a:ext cx="2239200" cy="369332"/>
          </a:xfrm>
          <a:prstGeom prst="rect">
            <a:avLst/>
          </a:prstGeom>
          <a:solidFill>
            <a:srgbClr val="FFC000"/>
          </a:solidFill>
        </p:spPr>
        <p:txBody>
          <a:bodyPr wrap="square" rtlCol="0">
            <a:spAutoFit/>
          </a:bodyPr>
          <a:lstStyle/>
          <a:p>
            <a:pPr algn="ctr"/>
            <a:r>
              <a:rPr lang="en-IN" dirty="0"/>
              <a:t>% Good feedback</a:t>
            </a:r>
          </a:p>
        </p:txBody>
      </p:sp>
      <p:sp>
        <p:nvSpPr>
          <p:cNvPr id="34" name="TextBox 33">
            <a:extLst>
              <a:ext uri="{FF2B5EF4-FFF2-40B4-BE49-F238E27FC236}">
                <a16:creationId xmlns:a16="http://schemas.microsoft.com/office/drawing/2014/main" id="{809797D7-206B-C0A0-3C75-FA0F5274AB28}"/>
              </a:ext>
            </a:extLst>
          </p:cNvPr>
          <p:cNvSpPr txBox="1"/>
          <p:nvPr/>
        </p:nvSpPr>
        <p:spPr>
          <a:xfrm>
            <a:off x="1111825" y="5520431"/>
            <a:ext cx="2143124" cy="369332"/>
          </a:xfrm>
          <a:prstGeom prst="rect">
            <a:avLst/>
          </a:prstGeom>
          <a:noFill/>
        </p:spPr>
        <p:txBody>
          <a:bodyPr wrap="square" rtlCol="0">
            <a:spAutoFit/>
          </a:bodyPr>
          <a:lstStyle/>
          <a:p>
            <a:pPr algn="ctr"/>
            <a:r>
              <a:rPr lang="en-IN" dirty="0"/>
              <a:t>3.135</a:t>
            </a:r>
          </a:p>
        </p:txBody>
      </p:sp>
      <p:sp>
        <p:nvSpPr>
          <p:cNvPr id="35" name="TextBox 34">
            <a:extLst>
              <a:ext uri="{FF2B5EF4-FFF2-40B4-BE49-F238E27FC236}">
                <a16:creationId xmlns:a16="http://schemas.microsoft.com/office/drawing/2014/main" id="{E8664FAE-E677-25B8-D1BF-7294E8A6C06E}"/>
              </a:ext>
            </a:extLst>
          </p:cNvPr>
          <p:cNvSpPr txBox="1"/>
          <p:nvPr/>
        </p:nvSpPr>
        <p:spPr>
          <a:xfrm>
            <a:off x="1150751" y="4448721"/>
            <a:ext cx="2143124" cy="369332"/>
          </a:xfrm>
          <a:prstGeom prst="rect">
            <a:avLst/>
          </a:prstGeom>
          <a:noFill/>
        </p:spPr>
        <p:txBody>
          <a:bodyPr wrap="square" rtlCol="0">
            <a:spAutoFit/>
          </a:bodyPr>
          <a:lstStyle/>
          <a:p>
            <a:pPr algn="ctr"/>
            <a:r>
              <a:rPr lang="en-IN" dirty="0"/>
              <a:t>8.57m$</a:t>
            </a:r>
          </a:p>
        </p:txBody>
      </p:sp>
      <p:sp>
        <p:nvSpPr>
          <p:cNvPr id="36" name="TextBox 35">
            <a:extLst>
              <a:ext uri="{FF2B5EF4-FFF2-40B4-BE49-F238E27FC236}">
                <a16:creationId xmlns:a16="http://schemas.microsoft.com/office/drawing/2014/main" id="{3AEB7CF9-29FA-63D4-AA9F-3052FCD60C40}"/>
              </a:ext>
            </a:extLst>
          </p:cNvPr>
          <p:cNvSpPr txBox="1"/>
          <p:nvPr/>
        </p:nvSpPr>
        <p:spPr>
          <a:xfrm>
            <a:off x="3991792" y="5535572"/>
            <a:ext cx="2143124" cy="369332"/>
          </a:xfrm>
          <a:prstGeom prst="rect">
            <a:avLst/>
          </a:prstGeom>
          <a:noFill/>
        </p:spPr>
        <p:txBody>
          <a:bodyPr wrap="square" rtlCol="0">
            <a:spAutoFit/>
          </a:bodyPr>
          <a:lstStyle/>
          <a:p>
            <a:pPr algn="ctr"/>
            <a:r>
              <a:rPr lang="en-IN" dirty="0"/>
              <a:t>97.964</a:t>
            </a:r>
          </a:p>
        </p:txBody>
      </p:sp>
      <p:sp>
        <p:nvSpPr>
          <p:cNvPr id="37" name="TextBox 36">
            <a:extLst>
              <a:ext uri="{FF2B5EF4-FFF2-40B4-BE49-F238E27FC236}">
                <a16:creationId xmlns:a16="http://schemas.microsoft.com/office/drawing/2014/main" id="{51C99865-4194-ECC6-8D6B-0FA17999C643}"/>
              </a:ext>
            </a:extLst>
          </p:cNvPr>
          <p:cNvSpPr txBox="1"/>
          <p:nvPr/>
        </p:nvSpPr>
        <p:spPr>
          <a:xfrm>
            <a:off x="3991792" y="4485372"/>
            <a:ext cx="2143124" cy="369332"/>
          </a:xfrm>
          <a:prstGeom prst="rect">
            <a:avLst/>
          </a:prstGeom>
          <a:noFill/>
        </p:spPr>
        <p:txBody>
          <a:bodyPr wrap="square" rtlCol="0">
            <a:spAutoFit/>
          </a:bodyPr>
          <a:lstStyle/>
          <a:p>
            <a:pPr algn="ctr"/>
            <a:r>
              <a:rPr lang="en-IN" dirty="0"/>
              <a:t>199</a:t>
            </a:r>
          </a:p>
        </p:txBody>
      </p:sp>
      <p:sp>
        <p:nvSpPr>
          <p:cNvPr id="38" name="TextBox 37">
            <a:extLst>
              <a:ext uri="{FF2B5EF4-FFF2-40B4-BE49-F238E27FC236}">
                <a16:creationId xmlns:a16="http://schemas.microsoft.com/office/drawing/2014/main" id="{8D28786A-6484-B62C-674D-7A61689D2B6E}"/>
              </a:ext>
            </a:extLst>
          </p:cNvPr>
          <p:cNvSpPr txBox="1"/>
          <p:nvPr/>
        </p:nvSpPr>
        <p:spPr>
          <a:xfrm>
            <a:off x="3970678" y="3419444"/>
            <a:ext cx="2143124" cy="369332"/>
          </a:xfrm>
          <a:prstGeom prst="rect">
            <a:avLst/>
          </a:prstGeom>
          <a:noFill/>
        </p:spPr>
        <p:txBody>
          <a:bodyPr wrap="square" rtlCol="0">
            <a:spAutoFit/>
          </a:bodyPr>
          <a:lstStyle/>
          <a:p>
            <a:pPr algn="ctr"/>
            <a:r>
              <a:rPr lang="en-IN" dirty="0"/>
              <a:t>21.5</a:t>
            </a:r>
          </a:p>
        </p:txBody>
      </p:sp>
    </p:spTree>
    <p:extLst>
      <p:ext uri="{BB962C8B-B14F-4D97-AF65-F5344CB8AC3E}">
        <p14:creationId xmlns:p14="http://schemas.microsoft.com/office/powerpoint/2010/main" val="358402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C5A3FD-FBDA-F675-5EC1-E2CFB4A86AC8}"/>
              </a:ext>
            </a:extLst>
          </p:cNvPr>
          <p:cNvPicPr>
            <a:picLocks noChangeAspect="1"/>
          </p:cNvPicPr>
          <p:nvPr/>
        </p:nvPicPr>
        <p:blipFill>
          <a:blip r:embed="rId2">
            <a:alphaModFix amt="87000"/>
            <a:extLst>
              <a:ext uri="{BEBA8EAE-BF5A-486C-A8C5-ECC9F3942E4B}">
                <a14:imgProps xmlns:a14="http://schemas.microsoft.com/office/drawing/2010/main">
                  <a14:imgLayer r:embed="rId3">
                    <a14:imgEffect>
                      <a14:sharpenSoften amount="31000"/>
                    </a14:imgEffect>
                    <a14:imgEffect>
                      <a14:colorTemperature colorTemp="3859"/>
                    </a14:imgEffect>
                    <a14:imgEffect>
                      <a14:saturation sat="188000"/>
                    </a14:imgEffect>
                    <a14:imgEffect>
                      <a14:brightnessContrast bright="-32000" contrast="-53000"/>
                    </a14:imgEffect>
                  </a14:imgLayer>
                </a14:imgProps>
              </a:ext>
            </a:extLst>
          </a:blip>
          <a:stretch>
            <a:fillRect/>
          </a:stretch>
        </p:blipFill>
        <p:spPr>
          <a:xfrm>
            <a:off x="0" y="32488"/>
            <a:ext cx="12192000" cy="6793024"/>
          </a:xfrm>
          <a:prstGeom prst="rect">
            <a:avLst/>
          </a:prstGeom>
        </p:spPr>
      </p:pic>
      <p:sp>
        <p:nvSpPr>
          <p:cNvPr id="2" name="Title 1">
            <a:extLst>
              <a:ext uri="{FF2B5EF4-FFF2-40B4-BE49-F238E27FC236}">
                <a16:creationId xmlns:a16="http://schemas.microsoft.com/office/drawing/2014/main" id="{0C33F4CD-83FC-D438-8AE2-6C2FDBA16691}"/>
              </a:ext>
            </a:extLst>
          </p:cNvPr>
          <p:cNvSpPr>
            <a:spLocks noGrp="1"/>
          </p:cNvSpPr>
          <p:nvPr>
            <p:ph type="ctrTitle"/>
          </p:nvPr>
        </p:nvSpPr>
        <p:spPr/>
        <p:txBody>
          <a:bodyPr>
            <a:normAutofit/>
          </a:bodyPr>
          <a:lstStyle/>
          <a:p>
            <a:r>
              <a:rPr lang="en-IN" b="1" dirty="0">
                <a:solidFill>
                  <a:schemeClr val="bg1"/>
                </a:solidFill>
                <a:latin typeface="Arial Black" panose="020B0A04020102020204" pitchFamily="34" charset="0"/>
              </a:rPr>
              <a:t>CUSTOMER METRICS</a:t>
            </a:r>
          </a:p>
        </p:txBody>
      </p:sp>
      <p:sp>
        <p:nvSpPr>
          <p:cNvPr id="6" name="Rectangle 5">
            <a:extLst>
              <a:ext uri="{FF2B5EF4-FFF2-40B4-BE49-F238E27FC236}">
                <a16:creationId xmlns:a16="http://schemas.microsoft.com/office/drawing/2014/main" id="{9328C7BC-0EC9-FC7D-20C7-2695FAC50DEA}"/>
              </a:ext>
            </a:extLst>
          </p:cNvPr>
          <p:cNvSpPr/>
          <p:nvPr/>
        </p:nvSpPr>
        <p:spPr>
          <a:xfrm>
            <a:off x="1397794" y="2004219"/>
            <a:ext cx="9396412" cy="1952625"/>
          </a:xfrm>
          <a:prstGeom prst="rect">
            <a:avLst/>
          </a:prstGeom>
          <a:noFill/>
          <a:ln w="920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F58B1B9A-36C7-C788-7617-F0A51CF6531D}"/>
              </a:ext>
            </a:extLst>
          </p:cNvPr>
          <p:cNvSpPr>
            <a:spLocks noGrp="1"/>
          </p:cNvSpPr>
          <p:nvPr>
            <p:ph type="sldNum" sz="quarter" idx="12"/>
          </p:nvPr>
        </p:nvSpPr>
        <p:spPr/>
        <p:txBody>
          <a:bodyPr/>
          <a:lstStyle/>
          <a:p>
            <a:fld id="{82DD2F15-5B1C-4F11-900A-D1CBD6EDE252}" type="slidenum">
              <a:rPr lang="en-IN" smtClean="0"/>
              <a:t>3</a:t>
            </a:fld>
            <a:endParaRPr lang="en-IN"/>
          </a:p>
        </p:txBody>
      </p:sp>
    </p:spTree>
    <p:extLst>
      <p:ext uri="{BB962C8B-B14F-4D97-AF65-F5344CB8AC3E}">
        <p14:creationId xmlns:p14="http://schemas.microsoft.com/office/powerpoint/2010/main" val="112664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1"/>
            <a:ext cx="6942387" cy="4612804"/>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ard 4">
            <a:extLst>
              <a:ext uri="{FF2B5EF4-FFF2-40B4-BE49-F238E27FC236}">
                <a16:creationId xmlns:a16="http://schemas.microsoft.com/office/drawing/2014/main" id="{D6620913-7142-4424-D708-30911CD9E800}"/>
              </a:ext>
            </a:extLst>
          </p:cNvPr>
          <p:cNvSpPr/>
          <p:nvPr/>
        </p:nvSpPr>
        <p:spPr>
          <a:xfrm>
            <a:off x="8048625" y="1966907"/>
            <a:ext cx="4143375" cy="2924186"/>
          </a:xfrm>
          <a:prstGeom prst="flowChartPunchedCard">
            <a:avLst/>
          </a:prstGeom>
          <a:blipFill dpi="0" rotWithShape="1">
            <a:blip r:embed="rId2">
              <a:extLst>
                <a:ext uri="{28A0092B-C50C-407E-A947-70E740481C1C}">
                  <a14:useLocalDpi xmlns:a14="http://schemas.microsoft.com/office/drawing/2010/main" val="0"/>
                </a:ext>
              </a:extLst>
            </a:blip>
            <a:srcRect/>
            <a:stretch>
              <a:fillRect t="-1" b="-93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699896"/>
          </a:xfrm>
          <a:ln w="63500">
            <a:solidFill>
              <a:srgbClr val="FFC000"/>
            </a:solidFill>
          </a:ln>
        </p:spPr>
        <p:txBody>
          <a:bodyPr>
            <a:normAutofit fontScale="90000"/>
          </a:bodyPr>
          <a:lstStyle/>
          <a:p>
            <a:br>
              <a:rPr lang="en-US" sz="3100" b="1" i="0" dirty="0">
                <a:effectLst/>
              </a:rPr>
            </a:br>
            <a:r>
              <a:rPr lang="en-US" sz="2700" b="1" i="0" dirty="0">
                <a:effectLst/>
              </a:rPr>
              <a:t>Distribution of Customers across States:</a:t>
            </a:r>
            <a:br>
              <a:rPr lang="en-US" sz="2700" b="1" i="0" dirty="0">
                <a:effectLst/>
              </a:rPr>
            </a:br>
            <a:r>
              <a:rPr lang="en-US" sz="1800" b="1" i="0" dirty="0">
                <a:effectLst/>
              </a:rPr>
              <a:t>Texas and California are our biggest markets. </a:t>
            </a:r>
            <a:r>
              <a:rPr lang="en-US" sz="1800" b="0" i="0" dirty="0">
                <a:effectLst/>
              </a:rPr>
              <a:t>These states not only have the highest number of customers but also lead in terms of the total number of orders, indicating a strong market presence in these regions. Across these States, peak in demand is observed in Quarter 1 with District of Columbia being an exception where Q1 performed poorer than Q2 and Q3. The lowest demand is being observed in Quarter 4 with California and Florida being an exception where Q3 and Q2 saw poorer demand respectively. </a:t>
            </a:r>
            <a:r>
              <a:rPr lang="en-US" sz="1800" dirty="0"/>
              <a:t>Leverage the peaks observed in certain quarters by launching seasonal marketing campaigns.</a:t>
            </a: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460240"/>
            <a:ext cx="2743200" cy="365125"/>
          </a:xfrm>
        </p:spPr>
        <p:txBody>
          <a:bodyPr/>
          <a:lstStyle/>
          <a:p>
            <a:fld id="{82DD2F15-5B1C-4F11-900A-D1CBD6EDE252}" type="slidenum">
              <a:rPr lang="en-IN" sz="2400" smtClean="0"/>
              <a:t>4</a:t>
            </a:fld>
            <a:endParaRPr lang="en-IN" sz="2400" dirty="0"/>
          </a:p>
        </p:txBody>
      </p:sp>
      <p:sp>
        <p:nvSpPr>
          <p:cNvPr id="8" name="Rectangle 7">
            <a:extLst>
              <a:ext uri="{FF2B5EF4-FFF2-40B4-BE49-F238E27FC236}">
                <a16:creationId xmlns:a16="http://schemas.microsoft.com/office/drawing/2014/main" id="{49C1F376-5663-AFA6-3523-42622F54904D}"/>
              </a:ext>
            </a:extLst>
          </p:cNvPr>
          <p:cNvSpPr/>
          <p:nvPr/>
        </p:nvSpPr>
        <p:spPr>
          <a:xfrm rot="5400000">
            <a:off x="9923324" y="63358"/>
            <a:ext cx="460652" cy="4076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FE59675-CADE-6D3D-DAA8-43795ABBD3F9}"/>
              </a:ext>
            </a:extLst>
          </p:cNvPr>
          <p:cNvSpPr/>
          <p:nvPr/>
        </p:nvSpPr>
        <p:spPr>
          <a:xfrm rot="5400000">
            <a:off x="10297476" y="258605"/>
            <a:ext cx="45719" cy="3952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69332"/>
          </a:xfrm>
          <a:prstGeom prst="rect">
            <a:avLst/>
          </a:prstGeom>
          <a:solidFill>
            <a:srgbClr val="FFC000"/>
          </a:solidFill>
        </p:spPr>
        <p:txBody>
          <a:bodyPr wrap="square" rtlCol="0">
            <a:spAutoFit/>
          </a:bodyPr>
          <a:lstStyle/>
          <a:p>
            <a:pPr algn="ctr"/>
            <a:r>
              <a:rPr lang="en-IN" dirty="0"/>
              <a:t>Top 5 States by Customer Count</a:t>
            </a:r>
          </a:p>
        </p:txBody>
      </p:sp>
      <p:graphicFrame>
        <p:nvGraphicFramePr>
          <p:cNvPr id="20" name="Chart 19">
            <a:extLst>
              <a:ext uri="{FF2B5EF4-FFF2-40B4-BE49-F238E27FC236}">
                <a16:creationId xmlns:a16="http://schemas.microsoft.com/office/drawing/2014/main" id="{2DA9749A-E580-4F44-8873-51CDBC11AD22}"/>
              </a:ext>
            </a:extLst>
          </p:cNvPr>
          <p:cNvGraphicFramePr>
            <a:graphicFrameLocks/>
          </p:cNvGraphicFramePr>
          <p:nvPr>
            <p:extLst>
              <p:ext uri="{D42A27DB-BD31-4B8C-83A1-F6EECF244321}">
                <p14:modId xmlns:p14="http://schemas.microsoft.com/office/powerpoint/2010/main" val="1652195174"/>
              </p:ext>
            </p:extLst>
          </p:nvPr>
        </p:nvGraphicFramePr>
        <p:xfrm>
          <a:off x="4392475" y="2257902"/>
          <a:ext cx="3407050" cy="2226502"/>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DAA5F6AD-8C53-3449-517F-5E25872F2B19}"/>
              </a:ext>
            </a:extLst>
          </p:cNvPr>
          <p:cNvSpPr txBox="1"/>
          <p:nvPr/>
        </p:nvSpPr>
        <p:spPr>
          <a:xfrm>
            <a:off x="1089627" y="2366414"/>
            <a:ext cx="6148386" cy="3970318"/>
          </a:xfrm>
          <a:prstGeom prst="rect">
            <a:avLst/>
          </a:prstGeom>
          <a:noFill/>
        </p:spPr>
        <p:txBody>
          <a:bodyPr wrap="square">
            <a:spAutoFit/>
          </a:bodyPr>
          <a:lstStyle/>
          <a:p>
            <a:pPr algn="l">
              <a:buFont typeface="+mj-lt"/>
              <a:buAutoNum type="arabicPeriod"/>
            </a:pPr>
            <a:r>
              <a:rPr lang="en-US" sz="1200" b="1" i="0" dirty="0">
                <a:effectLst/>
              </a:rPr>
              <a:t>Texas</a:t>
            </a:r>
            <a:r>
              <a:rPr lang="en-US" sz="1200" b="0" i="0" dirty="0">
                <a:effectLst/>
              </a:rPr>
              <a:t>:</a:t>
            </a:r>
          </a:p>
          <a:p>
            <a:pPr marL="742950" lvl="1" indent="-285750" algn="l">
              <a:buFont typeface="+mj-lt"/>
              <a:buAutoNum type="arabicPeriod"/>
            </a:pPr>
            <a:r>
              <a:rPr lang="en-US" sz="1200" b="0" i="0" dirty="0">
                <a:effectLst/>
              </a:rPr>
              <a:t>Customer Count: 97</a:t>
            </a:r>
          </a:p>
          <a:p>
            <a:pPr marL="742950" lvl="1" indent="-285750" algn="l">
              <a:buFont typeface="+mj-lt"/>
              <a:buAutoNum type="arabicPeriod"/>
            </a:pPr>
            <a:r>
              <a:rPr lang="en-US" sz="1200" b="0" i="0" dirty="0">
                <a:effectLst/>
              </a:rPr>
              <a:t>Total Orders: 98</a:t>
            </a:r>
          </a:p>
          <a:p>
            <a:pPr marL="742950" lvl="1" indent="-285750" algn="l">
              <a:buFont typeface="+mj-lt"/>
              <a:buAutoNum type="arabicPeriod"/>
            </a:pPr>
            <a:r>
              <a:rPr lang="en-US" sz="1200" b="0" i="0" dirty="0">
                <a:effectLst/>
              </a:rPr>
              <a:t>Total Order Value: $8,057,453.14</a:t>
            </a:r>
          </a:p>
          <a:p>
            <a:pPr algn="l">
              <a:buFont typeface="+mj-lt"/>
              <a:buAutoNum type="arabicPeriod"/>
            </a:pPr>
            <a:r>
              <a:rPr lang="en-US" sz="1200" b="1" i="0" dirty="0">
                <a:effectLst/>
              </a:rPr>
              <a:t>California</a:t>
            </a:r>
            <a:r>
              <a:rPr lang="en-US" sz="1200" b="0" i="0" dirty="0">
                <a:effectLst/>
              </a:rPr>
              <a:t>:</a:t>
            </a:r>
          </a:p>
          <a:p>
            <a:pPr marL="742950" lvl="1" indent="-285750" algn="l">
              <a:buFont typeface="+mj-lt"/>
              <a:buAutoNum type="arabicPeriod"/>
            </a:pPr>
            <a:r>
              <a:rPr lang="en-US" sz="1200" b="0" i="0" dirty="0">
                <a:effectLst/>
              </a:rPr>
              <a:t>Customer Count: 97</a:t>
            </a:r>
          </a:p>
          <a:p>
            <a:pPr marL="742950" lvl="1" indent="-285750" algn="l">
              <a:buFont typeface="+mj-lt"/>
              <a:buAutoNum type="arabicPeriod"/>
            </a:pPr>
            <a:r>
              <a:rPr lang="en-US" sz="1200" b="0" i="0" dirty="0">
                <a:effectLst/>
              </a:rPr>
              <a:t>Total Orders: 97</a:t>
            </a:r>
          </a:p>
          <a:p>
            <a:pPr marL="742950" lvl="1" indent="-285750" algn="l">
              <a:buFont typeface="+mj-lt"/>
              <a:buAutoNum type="arabicPeriod"/>
            </a:pPr>
            <a:r>
              <a:rPr lang="en-US" sz="1200" b="0" i="0" dirty="0">
                <a:effectLst/>
              </a:rPr>
              <a:t>Total Order Value: $8,113,870.73</a:t>
            </a:r>
          </a:p>
          <a:p>
            <a:pPr algn="l">
              <a:buFont typeface="+mj-lt"/>
              <a:buAutoNum type="arabicPeriod"/>
            </a:pPr>
            <a:r>
              <a:rPr lang="en-US" sz="1200" b="1" i="0" dirty="0">
                <a:effectLst/>
              </a:rPr>
              <a:t>Florida</a:t>
            </a:r>
            <a:r>
              <a:rPr lang="en-US" sz="1200" b="0" i="0" dirty="0">
                <a:effectLst/>
              </a:rPr>
              <a:t>:</a:t>
            </a:r>
          </a:p>
          <a:p>
            <a:pPr marL="742950" lvl="1" indent="-285750" algn="l">
              <a:buFont typeface="+mj-lt"/>
              <a:buAutoNum type="arabicPeriod"/>
            </a:pPr>
            <a:r>
              <a:rPr lang="en-US" sz="1200" b="0" i="0" dirty="0">
                <a:effectLst/>
              </a:rPr>
              <a:t>Customer Count: 86</a:t>
            </a:r>
          </a:p>
          <a:p>
            <a:pPr marL="742950" lvl="1" indent="-285750" algn="l">
              <a:buFont typeface="+mj-lt"/>
              <a:buAutoNum type="arabicPeriod"/>
            </a:pPr>
            <a:r>
              <a:rPr lang="en-US" sz="1200" b="0" i="0" dirty="0">
                <a:effectLst/>
              </a:rPr>
              <a:t>Total Orders: 86</a:t>
            </a:r>
          </a:p>
          <a:p>
            <a:pPr marL="742950" lvl="1" indent="-285750" algn="l">
              <a:buFont typeface="+mj-lt"/>
              <a:buAutoNum type="arabicPeriod"/>
            </a:pPr>
            <a:r>
              <a:rPr lang="en-US" sz="1200" b="0" i="0" dirty="0">
                <a:effectLst/>
              </a:rPr>
              <a:t>Total Order Value: $7,159,422.76</a:t>
            </a:r>
          </a:p>
          <a:p>
            <a:pPr algn="l">
              <a:buFont typeface="+mj-lt"/>
              <a:buAutoNum type="arabicPeriod"/>
            </a:pPr>
            <a:r>
              <a:rPr lang="en-US" sz="1200" b="1" i="0" dirty="0">
                <a:effectLst/>
              </a:rPr>
              <a:t>New York</a:t>
            </a:r>
            <a:r>
              <a:rPr lang="en-US" sz="1200" b="0" i="0" dirty="0">
                <a:effectLst/>
              </a:rPr>
              <a:t>:</a:t>
            </a:r>
          </a:p>
          <a:p>
            <a:pPr marL="742950" lvl="1" indent="-285750" algn="l">
              <a:buFont typeface="+mj-lt"/>
              <a:buAutoNum type="arabicPeriod"/>
            </a:pPr>
            <a:r>
              <a:rPr lang="en-US" sz="1200" b="0" i="0" dirty="0">
                <a:effectLst/>
              </a:rPr>
              <a:t>Customer Count: 69</a:t>
            </a:r>
          </a:p>
          <a:p>
            <a:pPr marL="742950" lvl="1" indent="-285750" algn="l">
              <a:buFont typeface="+mj-lt"/>
              <a:buAutoNum type="arabicPeriod"/>
            </a:pPr>
            <a:r>
              <a:rPr lang="en-US" sz="1200" b="0" i="0" dirty="0">
                <a:effectLst/>
              </a:rPr>
              <a:t>Total Orders: 69</a:t>
            </a:r>
          </a:p>
          <a:p>
            <a:pPr marL="742950" lvl="1" indent="-285750" algn="l">
              <a:buFont typeface="+mj-lt"/>
              <a:buAutoNum type="arabicPeriod"/>
            </a:pPr>
            <a:r>
              <a:rPr lang="en-US" sz="1200" b="0" i="0" dirty="0">
                <a:effectLst/>
              </a:rPr>
              <a:t>Total Order Value: $5,780,442.55</a:t>
            </a:r>
          </a:p>
          <a:p>
            <a:pPr algn="l">
              <a:buFont typeface="+mj-lt"/>
              <a:buAutoNum type="arabicPeriod"/>
            </a:pPr>
            <a:r>
              <a:rPr lang="en-US" sz="1200" b="1" i="0" dirty="0">
                <a:effectLst/>
              </a:rPr>
              <a:t>District of Columbia</a:t>
            </a:r>
            <a:r>
              <a:rPr lang="en-US" sz="1200" b="0" i="0" dirty="0">
                <a:effectLst/>
              </a:rPr>
              <a:t>:</a:t>
            </a:r>
          </a:p>
          <a:p>
            <a:pPr marL="742950" lvl="1" indent="-285750" algn="l">
              <a:buFont typeface="+mj-lt"/>
              <a:buAutoNum type="arabicPeriod"/>
            </a:pPr>
            <a:r>
              <a:rPr lang="en-US" sz="1200" b="0" i="0" dirty="0">
                <a:effectLst/>
              </a:rPr>
              <a:t>Customer Count: 35</a:t>
            </a:r>
          </a:p>
          <a:p>
            <a:pPr marL="742950" lvl="1" indent="-285750" algn="l">
              <a:buFont typeface="+mj-lt"/>
              <a:buAutoNum type="arabicPeriod"/>
            </a:pPr>
            <a:r>
              <a:rPr lang="en-US" sz="1200" b="0" i="0" dirty="0">
                <a:effectLst/>
              </a:rPr>
              <a:t>Total Orders: 35</a:t>
            </a:r>
          </a:p>
          <a:p>
            <a:pPr marL="742950" lvl="1" indent="-285750" algn="l">
              <a:buFont typeface="+mj-lt"/>
              <a:buAutoNum type="arabicPeriod"/>
            </a:pPr>
            <a:r>
              <a:rPr lang="en-US" sz="1200" b="0" i="0" dirty="0">
                <a:effectLst/>
              </a:rPr>
              <a:t>Total Order Value: $2,957,118.21</a:t>
            </a:r>
          </a:p>
          <a:p>
            <a:pPr lvl="1" algn="l"/>
            <a:endParaRPr lang="en-US" sz="1200" b="0" i="0" dirty="0">
              <a:effectLst/>
            </a:endParaRPr>
          </a:p>
        </p:txBody>
      </p:sp>
      <p:pic>
        <p:nvPicPr>
          <p:cNvPr id="33" name="Picture 32">
            <a:extLst>
              <a:ext uri="{FF2B5EF4-FFF2-40B4-BE49-F238E27FC236}">
                <a16:creationId xmlns:a16="http://schemas.microsoft.com/office/drawing/2014/main" id="{67D79C8F-7E02-A7BB-562B-6B9FB5FC4B9A}"/>
              </a:ext>
            </a:extLst>
          </p:cNvPr>
          <p:cNvPicPr>
            <a:picLocks noChangeAspect="1"/>
          </p:cNvPicPr>
          <p:nvPr/>
        </p:nvPicPr>
        <p:blipFill>
          <a:blip r:embed="rId4"/>
          <a:stretch>
            <a:fillRect/>
          </a:stretch>
        </p:blipFill>
        <p:spPr>
          <a:xfrm>
            <a:off x="4392475" y="4623255"/>
            <a:ext cx="3407050" cy="1987581"/>
          </a:xfrm>
          <a:prstGeom prst="rect">
            <a:avLst/>
          </a:prstGeom>
          <a:ln>
            <a:solidFill>
              <a:srgbClr val="FFC000"/>
            </a:solidFill>
          </a:ln>
        </p:spPr>
      </p:pic>
      <p:pic>
        <p:nvPicPr>
          <p:cNvPr id="40" name="Graphic 39" descr="Car with solid fill">
            <a:extLst>
              <a:ext uri="{FF2B5EF4-FFF2-40B4-BE49-F238E27FC236}">
                <a16:creationId xmlns:a16="http://schemas.microsoft.com/office/drawing/2014/main" id="{3E57F8D5-8208-BD21-26D8-AFF00908D2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72212" y="2724150"/>
            <a:ext cx="390525" cy="219075"/>
          </a:xfrm>
          <a:prstGeom prst="rect">
            <a:avLst/>
          </a:prstGeom>
        </p:spPr>
      </p:pic>
      <p:pic>
        <p:nvPicPr>
          <p:cNvPr id="41" name="Graphic 39" descr="Car with solid fill">
            <a:extLst>
              <a:ext uri="{FF2B5EF4-FFF2-40B4-BE49-F238E27FC236}">
                <a16:creationId xmlns:a16="http://schemas.microsoft.com/office/drawing/2014/main" id="{3F07C6DE-7EDD-A980-B68F-9BDF525C72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010410">
            <a:off x="5530390" y="5393494"/>
            <a:ext cx="390525" cy="339486"/>
          </a:xfrm>
          <a:prstGeom prst="rect">
            <a:avLst/>
          </a:prstGeom>
        </p:spPr>
      </p:pic>
      <p:pic>
        <p:nvPicPr>
          <p:cNvPr id="42" name="Graphic 39" descr="Car with solid fill">
            <a:extLst>
              <a:ext uri="{FF2B5EF4-FFF2-40B4-BE49-F238E27FC236}">
                <a16:creationId xmlns:a16="http://schemas.microsoft.com/office/drawing/2014/main" id="{6363989A-8AF9-602E-CD51-D2AC2FF33A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010410">
            <a:off x="4599815" y="5787356"/>
            <a:ext cx="390525" cy="339486"/>
          </a:xfrm>
          <a:prstGeom prst="rect">
            <a:avLst/>
          </a:prstGeom>
        </p:spPr>
      </p:pic>
      <p:pic>
        <p:nvPicPr>
          <p:cNvPr id="3" name="Graphic 39" descr="Car with solid fill">
            <a:extLst>
              <a:ext uri="{FF2B5EF4-FFF2-40B4-BE49-F238E27FC236}">
                <a16:creationId xmlns:a16="http://schemas.microsoft.com/office/drawing/2014/main" id="{58F376EF-ADE6-6047-5DAB-D9399BA727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010410">
            <a:off x="6473600" y="5447301"/>
            <a:ext cx="390525" cy="339486"/>
          </a:xfrm>
          <a:prstGeom prst="rect">
            <a:avLst/>
          </a:prstGeom>
        </p:spPr>
      </p:pic>
    </p:spTree>
    <p:extLst>
      <p:ext uri="{BB962C8B-B14F-4D97-AF65-F5344CB8AC3E}">
        <p14:creationId xmlns:p14="http://schemas.microsoft.com/office/powerpoint/2010/main" val="292092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1"/>
            <a:ext cx="6942387" cy="4612804"/>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ard 4">
            <a:extLst>
              <a:ext uri="{FF2B5EF4-FFF2-40B4-BE49-F238E27FC236}">
                <a16:creationId xmlns:a16="http://schemas.microsoft.com/office/drawing/2014/main" id="{D6620913-7142-4424-D708-30911CD9E800}"/>
              </a:ext>
            </a:extLst>
          </p:cNvPr>
          <p:cNvSpPr/>
          <p:nvPr/>
        </p:nvSpPr>
        <p:spPr>
          <a:xfrm>
            <a:off x="8048625" y="1966907"/>
            <a:ext cx="4143375" cy="2924186"/>
          </a:xfrm>
          <a:prstGeom prst="flowChartPunchedCard">
            <a:avLst/>
          </a:prstGeom>
          <a:blipFill dpi="0" rotWithShape="1">
            <a:blip r:embed="rId2">
              <a:extLst>
                <a:ext uri="{28A0092B-C50C-407E-A947-70E740481C1C}">
                  <a14:useLocalDpi xmlns:a14="http://schemas.microsoft.com/office/drawing/2010/main" val="0"/>
                </a:ext>
              </a:extLst>
            </a:blip>
            <a:srcRect/>
            <a:stretch>
              <a:fillRect t="-1" b="-93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15165"/>
          </a:xfrm>
          <a:ln w="63500">
            <a:solidFill>
              <a:srgbClr val="FFC000"/>
            </a:solidFill>
          </a:ln>
        </p:spPr>
        <p:txBody>
          <a:bodyPr>
            <a:normAutofit/>
          </a:bodyPr>
          <a:lstStyle/>
          <a:p>
            <a:br>
              <a:rPr lang="en-US" sz="3100" b="1" i="0" dirty="0">
                <a:effectLst/>
              </a:rPr>
            </a:br>
            <a:r>
              <a:rPr lang="en-US" sz="2700" b="1" i="0" dirty="0">
                <a:effectLst/>
              </a:rPr>
              <a:t>Customer Rating:</a:t>
            </a:r>
            <a:br>
              <a:rPr lang="en-US" sz="2700" b="1" i="0" dirty="0">
                <a:effectLst/>
              </a:rPr>
            </a:br>
            <a:r>
              <a:rPr lang="en-US" sz="1600" dirty="0"/>
              <a:t>T</a:t>
            </a:r>
            <a:r>
              <a:rPr lang="en-US" sz="1600" b="0" i="0" dirty="0">
                <a:effectLst/>
              </a:rPr>
              <a:t>he average customer rating by quarter decreased from Quarter 1 to Quarter 4</a:t>
            </a: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492875"/>
            <a:ext cx="2743200" cy="365125"/>
          </a:xfrm>
        </p:spPr>
        <p:txBody>
          <a:bodyPr/>
          <a:lstStyle/>
          <a:p>
            <a:fld id="{82DD2F15-5B1C-4F11-900A-D1CBD6EDE252}" type="slidenum">
              <a:rPr lang="en-IN" sz="2400" smtClean="0"/>
              <a:t>5</a:t>
            </a:fld>
            <a:endParaRPr lang="en-IN" sz="2400" dirty="0"/>
          </a:p>
        </p:txBody>
      </p:sp>
      <p:sp>
        <p:nvSpPr>
          <p:cNvPr id="8" name="Rectangle 7">
            <a:extLst>
              <a:ext uri="{FF2B5EF4-FFF2-40B4-BE49-F238E27FC236}">
                <a16:creationId xmlns:a16="http://schemas.microsoft.com/office/drawing/2014/main" id="{49C1F376-5663-AFA6-3523-42622F54904D}"/>
              </a:ext>
            </a:extLst>
          </p:cNvPr>
          <p:cNvSpPr/>
          <p:nvPr/>
        </p:nvSpPr>
        <p:spPr>
          <a:xfrm rot="5400000">
            <a:off x="9985374" y="89513"/>
            <a:ext cx="365126" cy="4048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FE59675-CADE-6D3D-DAA8-43795ABBD3F9}"/>
              </a:ext>
            </a:extLst>
          </p:cNvPr>
          <p:cNvSpPr/>
          <p:nvPr/>
        </p:nvSpPr>
        <p:spPr>
          <a:xfrm rot="5400000">
            <a:off x="10297476" y="258605"/>
            <a:ext cx="45719" cy="3952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38554"/>
          </a:xfrm>
          <a:prstGeom prst="rect">
            <a:avLst/>
          </a:prstGeom>
          <a:solidFill>
            <a:srgbClr val="FFC000"/>
          </a:solidFill>
        </p:spPr>
        <p:txBody>
          <a:bodyPr wrap="square" rtlCol="0">
            <a:spAutoFit/>
          </a:bodyPr>
          <a:lstStyle/>
          <a:p>
            <a:pPr algn="ctr"/>
            <a:r>
              <a:rPr lang="en-US" sz="1600" b="1" i="0" dirty="0">
                <a:effectLst/>
              </a:rPr>
              <a:t>Average Customer Rating by Quarter</a:t>
            </a:r>
            <a:endParaRPr lang="en-IN" sz="1600" dirty="0"/>
          </a:p>
        </p:txBody>
      </p:sp>
      <p:sp>
        <p:nvSpPr>
          <p:cNvPr id="31" name="TextBox 30">
            <a:extLst>
              <a:ext uri="{FF2B5EF4-FFF2-40B4-BE49-F238E27FC236}">
                <a16:creationId xmlns:a16="http://schemas.microsoft.com/office/drawing/2014/main" id="{DAA5F6AD-8C53-3449-517F-5E25872F2B19}"/>
              </a:ext>
            </a:extLst>
          </p:cNvPr>
          <p:cNvSpPr txBox="1"/>
          <p:nvPr/>
        </p:nvSpPr>
        <p:spPr>
          <a:xfrm>
            <a:off x="1113386" y="5045324"/>
            <a:ext cx="6830466" cy="2123658"/>
          </a:xfrm>
          <a:prstGeom prst="rect">
            <a:avLst/>
          </a:prstGeom>
          <a:noFill/>
        </p:spPr>
        <p:txBody>
          <a:bodyPr wrap="square">
            <a:spAutoFit/>
          </a:bodyPr>
          <a:lstStyle/>
          <a:p>
            <a:pPr algn="l">
              <a:buFont typeface="Arial" panose="020B0604020202020204" pitchFamily="34" charset="0"/>
              <a:buChar char="•"/>
            </a:pPr>
            <a:r>
              <a:rPr lang="en-US" sz="1200" b="0" i="0" dirty="0">
                <a:effectLst/>
              </a:rPr>
              <a:t>Customer Rating is highest in Quarter 1 which is a direct result of peak season in most States particularly Texas, California, Florida and New York which comprise the Company’s strongest customer base by count.</a:t>
            </a:r>
          </a:p>
          <a:p>
            <a:pPr algn="l">
              <a:buFont typeface="Arial" panose="020B0604020202020204" pitchFamily="34" charset="0"/>
              <a:buChar char="•"/>
            </a:pPr>
            <a:endParaRPr lang="en-US" sz="1200" b="0" i="0" dirty="0">
              <a:effectLst/>
            </a:endParaRPr>
          </a:p>
          <a:p>
            <a:pPr algn="l">
              <a:buFont typeface="Arial" panose="020B0604020202020204" pitchFamily="34" charset="0"/>
              <a:buChar char="•"/>
            </a:pPr>
            <a:r>
              <a:rPr lang="en-US" sz="1200" b="0" i="0" dirty="0">
                <a:effectLst/>
              </a:rPr>
              <a:t>Use Q4, the quarter with the lowest rating, to launch a festive campaign or year-end sale to improve the perception</a:t>
            </a:r>
          </a:p>
          <a:p>
            <a:pPr algn="l">
              <a:buFont typeface="Arial" panose="020B0604020202020204" pitchFamily="34" charset="0"/>
              <a:buChar char="•"/>
            </a:pPr>
            <a:endParaRPr lang="en-US" sz="1200" dirty="0"/>
          </a:p>
          <a:p>
            <a:pPr>
              <a:buFont typeface="Arial" panose="020B0604020202020204" pitchFamily="34" charset="0"/>
              <a:buChar char="•"/>
            </a:pPr>
            <a:r>
              <a:rPr lang="en-US" sz="1200" b="0" i="0" dirty="0">
                <a:effectLst/>
              </a:rPr>
              <a:t>Introduce special promotions or loyalty rewards for customers who shop in quarters with lower satisfaction ratings. This might help to boost satisfaction by providing extra value.</a:t>
            </a:r>
          </a:p>
          <a:p>
            <a:pPr algn="l">
              <a:buFont typeface="Arial" panose="020B0604020202020204" pitchFamily="34" charset="0"/>
              <a:buChar char="•"/>
            </a:pPr>
            <a:endParaRPr lang="en-US" sz="1400" b="0" i="0" dirty="0">
              <a:effectLst/>
            </a:endParaRPr>
          </a:p>
          <a:p>
            <a:pPr lvl="1" algn="l"/>
            <a:endParaRPr lang="en-US" sz="1100" b="0" i="0" dirty="0">
              <a:effectLst/>
              <a:latin typeface="Söhne"/>
            </a:endParaRPr>
          </a:p>
          <a:p>
            <a:pPr lvl="1" algn="l"/>
            <a:endParaRPr lang="en-US" sz="1100" b="0" i="0" dirty="0">
              <a:effectLst/>
              <a:latin typeface="Söhne"/>
            </a:endParaRPr>
          </a:p>
        </p:txBody>
      </p:sp>
      <p:graphicFrame>
        <p:nvGraphicFramePr>
          <p:cNvPr id="4" name="Chart 3">
            <a:extLst>
              <a:ext uri="{FF2B5EF4-FFF2-40B4-BE49-F238E27FC236}">
                <a16:creationId xmlns:a16="http://schemas.microsoft.com/office/drawing/2014/main" id="{8A5D6424-02AE-784D-2FCB-0BDA9D43EA99}"/>
              </a:ext>
            </a:extLst>
          </p:cNvPr>
          <p:cNvGraphicFramePr>
            <a:graphicFrameLocks/>
          </p:cNvGraphicFramePr>
          <p:nvPr>
            <p:extLst>
              <p:ext uri="{D42A27DB-BD31-4B8C-83A1-F6EECF244321}">
                <p14:modId xmlns:p14="http://schemas.microsoft.com/office/powerpoint/2010/main" val="4200617786"/>
              </p:ext>
            </p:extLst>
          </p:nvPr>
        </p:nvGraphicFramePr>
        <p:xfrm>
          <a:off x="1161232" y="2383725"/>
          <a:ext cx="5992043" cy="26141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463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1"/>
            <a:ext cx="6942387" cy="4612804"/>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ard 4">
            <a:extLst>
              <a:ext uri="{FF2B5EF4-FFF2-40B4-BE49-F238E27FC236}">
                <a16:creationId xmlns:a16="http://schemas.microsoft.com/office/drawing/2014/main" id="{D6620913-7142-4424-D708-30911CD9E800}"/>
              </a:ext>
            </a:extLst>
          </p:cNvPr>
          <p:cNvSpPr/>
          <p:nvPr/>
        </p:nvSpPr>
        <p:spPr>
          <a:xfrm>
            <a:off x="8048625" y="1966907"/>
            <a:ext cx="4143375" cy="2924186"/>
          </a:xfrm>
          <a:prstGeom prst="flowChartPunchedCard">
            <a:avLst/>
          </a:prstGeom>
          <a:blipFill dpi="0" rotWithShape="1">
            <a:blip r:embed="rId2">
              <a:extLst>
                <a:ext uri="{28A0092B-C50C-407E-A947-70E740481C1C}">
                  <a14:useLocalDpi xmlns:a14="http://schemas.microsoft.com/office/drawing/2010/main" val="0"/>
                </a:ext>
              </a:extLst>
            </a:blip>
            <a:srcRect/>
            <a:stretch>
              <a:fillRect t="-1" b="-93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57406"/>
          </a:xfrm>
          <a:ln w="63500">
            <a:solidFill>
              <a:srgbClr val="FFC000"/>
            </a:solidFill>
          </a:ln>
        </p:spPr>
        <p:txBody>
          <a:bodyPr>
            <a:normAutofit/>
          </a:bodyPr>
          <a:lstStyle/>
          <a:p>
            <a:r>
              <a:rPr lang="en-US" sz="2700" b="1" i="0" dirty="0">
                <a:effectLst/>
              </a:rPr>
              <a:t>Customer Satisfaction:</a:t>
            </a:r>
            <a:br>
              <a:rPr lang="en-US" sz="2700" b="1" i="0" dirty="0">
                <a:effectLst/>
              </a:rPr>
            </a:br>
            <a:r>
              <a:rPr lang="en-US" sz="1600" b="0" i="0" dirty="0">
                <a:effectLst/>
              </a:rPr>
              <a:t>Quarter 4 needs to be </a:t>
            </a:r>
            <a:r>
              <a:rPr lang="en-US" sz="1600" b="0" i="0" dirty="0" err="1">
                <a:effectLst/>
              </a:rPr>
              <a:t>analysed</a:t>
            </a:r>
            <a:r>
              <a:rPr lang="en-US" sz="1600" b="0" i="0" dirty="0">
                <a:effectLst/>
              </a:rPr>
              <a:t> in depth for peak in ‘Very Bad’ and ‘Bad’ Ratings</a:t>
            </a:r>
            <a:endParaRPr lang="en-IN" sz="2000" dirty="0"/>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460240"/>
            <a:ext cx="2743200" cy="365125"/>
          </a:xfrm>
        </p:spPr>
        <p:txBody>
          <a:bodyPr/>
          <a:lstStyle/>
          <a:p>
            <a:fld id="{82DD2F15-5B1C-4F11-900A-D1CBD6EDE252}" type="slidenum">
              <a:rPr lang="en-IN" sz="2400" smtClean="0"/>
              <a:t>6</a:t>
            </a:fld>
            <a:endParaRPr lang="en-IN" sz="2400" dirty="0"/>
          </a:p>
        </p:txBody>
      </p:sp>
      <p:sp>
        <p:nvSpPr>
          <p:cNvPr id="8" name="Rectangle 7">
            <a:extLst>
              <a:ext uri="{FF2B5EF4-FFF2-40B4-BE49-F238E27FC236}">
                <a16:creationId xmlns:a16="http://schemas.microsoft.com/office/drawing/2014/main" id="{49C1F376-5663-AFA6-3523-42622F54904D}"/>
              </a:ext>
            </a:extLst>
          </p:cNvPr>
          <p:cNvSpPr/>
          <p:nvPr/>
        </p:nvSpPr>
        <p:spPr>
          <a:xfrm rot="5400000">
            <a:off x="9860980" y="1014"/>
            <a:ext cx="518664" cy="41433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FE59675-CADE-6D3D-DAA8-43795ABBD3F9}"/>
              </a:ext>
            </a:extLst>
          </p:cNvPr>
          <p:cNvSpPr/>
          <p:nvPr/>
        </p:nvSpPr>
        <p:spPr>
          <a:xfrm rot="5400000">
            <a:off x="10297476" y="258605"/>
            <a:ext cx="45719" cy="3952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38554"/>
          </a:xfrm>
          <a:prstGeom prst="rect">
            <a:avLst/>
          </a:prstGeom>
          <a:solidFill>
            <a:srgbClr val="FFC000"/>
          </a:solidFill>
        </p:spPr>
        <p:txBody>
          <a:bodyPr wrap="square" rtlCol="0">
            <a:spAutoFit/>
          </a:bodyPr>
          <a:lstStyle/>
          <a:p>
            <a:pPr algn="ctr"/>
            <a:r>
              <a:rPr lang="en-US" sz="1600" b="1" i="0" dirty="0">
                <a:effectLst/>
              </a:rPr>
              <a:t>Trend of Customer Satisfaction</a:t>
            </a:r>
            <a:endParaRPr lang="en-IN" sz="1600" dirty="0"/>
          </a:p>
        </p:txBody>
      </p:sp>
      <p:sp>
        <p:nvSpPr>
          <p:cNvPr id="31" name="TextBox 30">
            <a:extLst>
              <a:ext uri="{FF2B5EF4-FFF2-40B4-BE49-F238E27FC236}">
                <a16:creationId xmlns:a16="http://schemas.microsoft.com/office/drawing/2014/main" id="{DAA5F6AD-8C53-3449-517F-5E25872F2B19}"/>
              </a:ext>
            </a:extLst>
          </p:cNvPr>
          <p:cNvSpPr txBox="1"/>
          <p:nvPr/>
        </p:nvSpPr>
        <p:spPr>
          <a:xfrm>
            <a:off x="997895" y="2257902"/>
            <a:ext cx="3153814" cy="4955203"/>
          </a:xfrm>
          <a:prstGeom prst="rect">
            <a:avLst/>
          </a:prstGeom>
          <a:noFill/>
        </p:spPr>
        <p:txBody>
          <a:bodyPr wrap="square">
            <a:spAutoFit/>
          </a:bodyPr>
          <a:lstStyle/>
          <a:p>
            <a:pPr algn="l"/>
            <a:r>
              <a:rPr lang="en-US" sz="1200" b="0" i="0" dirty="0">
                <a:effectLst/>
              </a:rPr>
              <a:t>The 100% stacked bar chart displays the distribution of customer feedback ratings—Very Bad, Bad, Okay, Good, and Very Good—for each quarter. Here's an analysis of the trends:</a:t>
            </a:r>
          </a:p>
          <a:p>
            <a:pPr algn="l">
              <a:buFont typeface="+mj-lt"/>
              <a:buAutoNum type="arabicPeriod"/>
            </a:pPr>
            <a:r>
              <a:rPr lang="en-US" sz="1200" b="1" i="0" dirty="0">
                <a:effectLst/>
              </a:rPr>
              <a:t>Quarter 1</a:t>
            </a:r>
            <a:r>
              <a:rPr lang="en-US" sz="1200" b="0" i="0" dirty="0">
                <a:effectLst/>
              </a:rPr>
              <a:t> shows the most balanced distribution of feedback, with the highest combined percentage of 'Good' and 'Very Good' ratings, suggesting a strong start to the year. This could be a period of high customer satisfaction, possibly due to fresh marketing initiatives or new year promotions.</a:t>
            </a:r>
          </a:p>
          <a:p>
            <a:pPr algn="l">
              <a:buFont typeface="+mj-lt"/>
              <a:buAutoNum type="arabicPeriod"/>
            </a:pPr>
            <a:r>
              <a:rPr lang="en-US" sz="1200" b="1" i="0" dirty="0">
                <a:effectLst/>
              </a:rPr>
              <a:t>Quarter 2</a:t>
            </a:r>
            <a:r>
              <a:rPr lang="en-US" sz="1200" b="0" i="0" dirty="0">
                <a:effectLst/>
              </a:rPr>
              <a:t> sees a slight increase in negative feedback ('Very Bad' and 'Bad') and a decrease in positive feedback ('Good' and 'Very Good'). This may be indicative of a seasonal trend or a dip in customer satisfaction as initial enthusiasm wanes.</a:t>
            </a:r>
          </a:p>
          <a:p>
            <a:pPr>
              <a:buFont typeface="+mj-lt"/>
              <a:buAutoNum type="arabicPeriod"/>
            </a:pPr>
            <a:r>
              <a:rPr lang="en-US" sz="1200" b="1" i="0" dirty="0">
                <a:effectLst/>
              </a:rPr>
              <a:t>Quarter 3</a:t>
            </a:r>
            <a:r>
              <a:rPr lang="en-US" sz="1200" b="0" i="0" dirty="0">
                <a:effectLst/>
              </a:rPr>
              <a:t> shows a more pronounced increase in negative feedback and a significant drop in 'Very Good' ratings. The reasons for this trend should be investigated—possible factors could include product issues, service quality, or external market influences.</a:t>
            </a:r>
          </a:p>
          <a:p>
            <a:pPr algn="l">
              <a:buFont typeface="+mj-lt"/>
              <a:buAutoNum type="arabicPeriod"/>
            </a:pPr>
            <a:endParaRPr lang="en-US" sz="1400" b="0" i="0" dirty="0">
              <a:effectLst/>
            </a:endParaRPr>
          </a:p>
          <a:p>
            <a:pPr lvl="1" algn="l"/>
            <a:endParaRPr lang="en-US" sz="1100" b="0" i="0" dirty="0">
              <a:effectLst/>
              <a:latin typeface="Söhne"/>
            </a:endParaRPr>
          </a:p>
          <a:p>
            <a:pPr lvl="1" algn="l"/>
            <a:endParaRPr lang="en-US" sz="1100" b="0" i="0" dirty="0">
              <a:effectLst/>
              <a:latin typeface="Söhne"/>
            </a:endParaRPr>
          </a:p>
        </p:txBody>
      </p:sp>
      <p:pic>
        <p:nvPicPr>
          <p:cNvPr id="10" name="Picture 9">
            <a:extLst>
              <a:ext uri="{FF2B5EF4-FFF2-40B4-BE49-F238E27FC236}">
                <a16:creationId xmlns:a16="http://schemas.microsoft.com/office/drawing/2014/main" id="{770DA92C-97B4-721D-5477-E417D737E950}"/>
              </a:ext>
            </a:extLst>
          </p:cNvPr>
          <p:cNvPicPr>
            <a:picLocks noChangeAspect="1"/>
          </p:cNvPicPr>
          <p:nvPr/>
        </p:nvPicPr>
        <p:blipFill>
          <a:blip r:embed="rId3"/>
          <a:stretch>
            <a:fillRect/>
          </a:stretch>
        </p:blipFill>
        <p:spPr>
          <a:xfrm>
            <a:off x="4357685" y="2348787"/>
            <a:ext cx="3500439" cy="2655410"/>
          </a:xfrm>
          <a:prstGeom prst="rect">
            <a:avLst/>
          </a:prstGeom>
          <a:ln>
            <a:solidFill>
              <a:srgbClr val="FFC000"/>
            </a:solidFill>
          </a:ln>
        </p:spPr>
      </p:pic>
      <p:sp>
        <p:nvSpPr>
          <p:cNvPr id="11" name="TextBox 10">
            <a:extLst>
              <a:ext uri="{FF2B5EF4-FFF2-40B4-BE49-F238E27FC236}">
                <a16:creationId xmlns:a16="http://schemas.microsoft.com/office/drawing/2014/main" id="{618F265E-A0E9-1CD2-7FA1-A61D7C510FB8}"/>
              </a:ext>
            </a:extLst>
          </p:cNvPr>
          <p:cNvSpPr txBox="1"/>
          <p:nvPr/>
        </p:nvSpPr>
        <p:spPr>
          <a:xfrm>
            <a:off x="4252912" y="5035887"/>
            <a:ext cx="3671890" cy="1477328"/>
          </a:xfrm>
          <a:prstGeom prst="rect">
            <a:avLst/>
          </a:prstGeom>
          <a:noFill/>
        </p:spPr>
        <p:txBody>
          <a:bodyPr wrap="square" rtlCol="0">
            <a:spAutoFit/>
          </a:bodyPr>
          <a:lstStyle/>
          <a:p>
            <a:r>
              <a:rPr lang="en-US" sz="1200" b="1" i="0" dirty="0">
                <a:effectLst/>
              </a:rPr>
              <a:t>4.Quarter 4</a:t>
            </a:r>
            <a:r>
              <a:rPr lang="en-US" sz="1200" b="0" i="0" dirty="0">
                <a:effectLst/>
              </a:rPr>
              <a:t> exhibits the most concerning trend, with 'Very Bad' and 'Bad' ratings peaking and 'Good' and 'Very Good' ratings being the lowest across all quarters. The reasons for this trend should be investigated—possible factors could include product issues, service quality, or external market influences.</a:t>
            </a:r>
          </a:p>
          <a:p>
            <a:endParaRPr lang="en-IN" dirty="0"/>
          </a:p>
        </p:txBody>
      </p:sp>
    </p:spTree>
    <p:extLst>
      <p:ext uri="{BB962C8B-B14F-4D97-AF65-F5344CB8AC3E}">
        <p14:creationId xmlns:p14="http://schemas.microsoft.com/office/powerpoint/2010/main" val="190847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1001465" y="2045170"/>
            <a:ext cx="10723801" cy="4481713"/>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0" y="32635"/>
            <a:ext cx="10868025" cy="1482397"/>
          </a:xfrm>
          <a:ln w="63500">
            <a:solidFill>
              <a:srgbClr val="FFC000"/>
            </a:solidFill>
          </a:ln>
        </p:spPr>
        <p:txBody>
          <a:bodyPr>
            <a:normAutofit fontScale="90000"/>
          </a:bodyPr>
          <a:lstStyle/>
          <a:p>
            <a:br>
              <a:rPr lang="en-US" sz="3100" b="1" i="0" dirty="0">
                <a:effectLst/>
              </a:rPr>
            </a:br>
            <a:r>
              <a:rPr lang="en-US" sz="3100" b="1" i="0" dirty="0">
                <a:effectLst/>
              </a:rPr>
              <a:t>Popular </a:t>
            </a:r>
            <a:r>
              <a:rPr lang="en-US" sz="2700" b="1" i="0" dirty="0">
                <a:effectLst/>
              </a:rPr>
              <a:t>Vehicle Makers by Customer:</a:t>
            </a:r>
            <a:br>
              <a:rPr lang="en-US" sz="2700" b="1" i="0" dirty="0">
                <a:effectLst/>
              </a:rPr>
            </a:br>
            <a:r>
              <a:rPr lang="en-US" sz="1800" b="0" i="0" dirty="0">
                <a:effectLst/>
              </a:rPr>
              <a:t>Chevrolet is the most popular brand among customers, followed by Ford, Toyota, Dodge, and Pontiac.</a:t>
            </a:r>
            <a:br>
              <a:rPr lang="en-US" sz="1600" b="0" i="0" dirty="0">
                <a:effectLst/>
              </a:rPr>
            </a:b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48800" y="6518108"/>
            <a:ext cx="2743200" cy="365125"/>
          </a:xfrm>
        </p:spPr>
        <p:txBody>
          <a:bodyPr/>
          <a:lstStyle/>
          <a:p>
            <a:fld id="{82DD2F15-5B1C-4F11-900A-D1CBD6EDE252}" type="slidenum">
              <a:rPr lang="en-IN" sz="2400" smtClean="0"/>
              <a:t>7</a:t>
            </a:fld>
            <a:endParaRPr lang="en-IN" sz="2400" dirty="0"/>
          </a:p>
        </p:txBody>
      </p:sp>
      <p:sp>
        <p:nvSpPr>
          <p:cNvPr id="13" name="TextBox 12">
            <a:extLst>
              <a:ext uri="{FF2B5EF4-FFF2-40B4-BE49-F238E27FC236}">
                <a16:creationId xmlns:a16="http://schemas.microsoft.com/office/drawing/2014/main" id="{449DE132-FA22-53F8-6153-64A8CED9F64D}"/>
              </a:ext>
            </a:extLst>
          </p:cNvPr>
          <p:cNvSpPr txBox="1"/>
          <p:nvPr/>
        </p:nvSpPr>
        <p:spPr>
          <a:xfrm>
            <a:off x="838199" y="1871382"/>
            <a:ext cx="3562351" cy="307777"/>
          </a:xfrm>
          <a:prstGeom prst="rect">
            <a:avLst/>
          </a:prstGeom>
          <a:solidFill>
            <a:srgbClr val="FFC000"/>
          </a:solidFill>
        </p:spPr>
        <p:txBody>
          <a:bodyPr wrap="square" rtlCol="0">
            <a:spAutoFit/>
          </a:bodyPr>
          <a:lstStyle/>
          <a:p>
            <a:pPr algn="ctr"/>
            <a:r>
              <a:rPr lang="en-US" sz="1400" b="1" i="0" dirty="0">
                <a:effectLst/>
              </a:rPr>
              <a:t>Top Vehicle Makers preferred by Customers</a:t>
            </a:r>
            <a:endParaRPr lang="en-IN" sz="1400" dirty="0"/>
          </a:p>
        </p:txBody>
      </p:sp>
      <p:sp>
        <p:nvSpPr>
          <p:cNvPr id="31" name="TextBox 30">
            <a:extLst>
              <a:ext uri="{FF2B5EF4-FFF2-40B4-BE49-F238E27FC236}">
                <a16:creationId xmlns:a16="http://schemas.microsoft.com/office/drawing/2014/main" id="{DAA5F6AD-8C53-3449-517F-5E25872F2B19}"/>
              </a:ext>
            </a:extLst>
          </p:cNvPr>
          <p:cNvSpPr txBox="1"/>
          <p:nvPr/>
        </p:nvSpPr>
        <p:spPr>
          <a:xfrm>
            <a:off x="1027658" y="4731503"/>
            <a:ext cx="10678567" cy="1754326"/>
          </a:xfrm>
          <a:prstGeom prst="rect">
            <a:avLst/>
          </a:prstGeom>
          <a:noFill/>
        </p:spPr>
        <p:txBody>
          <a:bodyPr wrap="square">
            <a:spAutoFit/>
          </a:bodyPr>
          <a:lstStyle/>
          <a:p>
            <a:pPr algn="l"/>
            <a:r>
              <a:rPr lang="en-US" sz="1200" b="0" i="0" dirty="0">
                <a:effectLst/>
              </a:rPr>
              <a:t>It's essential to understand why these brands are popular among customers. Is it due to their price point? To find out please observe the charts. Below are a few observations from the charts:</a:t>
            </a:r>
          </a:p>
          <a:p>
            <a:pPr algn="l">
              <a:buFont typeface="+mj-lt"/>
              <a:buAutoNum type="arabicPeriod"/>
            </a:pPr>
            <a:r>
              <a:rPr lang="en-US" sz="1200" b="1" i="0" dirty="0">
                <a:effectLst/>
              </a:rPr>
              <a:t>Chevrolet</a:t>
            </a:r>
            <a:r>
              <a:rPr lang="en-US" sz="1200" b="0" i="0" dirty="0">
                <a:effectLst/>
              </a:rPr>
              <a:t> appears to have the third highest average price and also the highest total sales among the vehicle makers shown, indicating a strong market performance in Q1' 2018. Chevrolet has diverse product offering for its customers compared to other brands.</a:t>
            </a:r>
          </a:p>
          <a:p>
            <a:pPr algn="l">
              <a:buFont typeface="+mj-lt"/>
              <a:buAutoNum type="arabicPeriod"/>
            </a:pPr>
            <a:r>
              <a:rPr lang="en-US" sz="1200" b="1" i="0" dirty="0">
                <a:effectLst/>
              </a:rPr>
              <a:t>Dodge</a:t>
            </a:r>
            <a:r>
              <a:rPr lang="en-US" sz="1200" b="0" i="0" dirty="0">
                <a:effectLst/>
              </a:rPr>
              <a:t> and </a:t>
            </a:r>
            <a:r>
              <a:rPr lang="en-US" sz="1200" b="1" i="0" dirty="0">
                <a:effectLst/>
              </a:rPr>
              <a:t>Ford</a:t>
            </a:r>
            <a:r>
              <a:rPr lang="en-US" sz="1200" b="0" i="0" dirty="0">
                <a:effectLst/>
              </a:rPr>
              <a:t> show similar very high average prices, but Ford's total sales surpass those of Dodge, suggesting better market penetration or customer preference for Ford in this period.</a:t>
            </a:r>
          </a:p>
          <a:p>
            <a:pPr algn="l">
              <a:buFont typeface="+mj-lt"/>
              <a:buAutoNum type="arabicPeriod"/>
            </a:pPr>
            <a:r>
              <a:rPr lang="en-US" sz="1200" b="1" i="0" dirty="0">
                <a:effectLst/>
              </a:rPr>
              <a:t>Pontiac</a:t>
            </a:r>
            <a:r>
              <a:rPr lang="en-US" sz="1200" b="0" i="0" dirty="0">
                <a:effectLst/>
              </a:rPr>
              <a:t> and </a:t>
            </a:r>
            <a:r>
              <a:rPr lang="en-US" sz="1200" b="1" i="0" dirty="0">
                <a:effectLst/>
              </a:rPr>
              <a:t>Toyota</a:t>
            </a:r>
            <a:r>
              <a:rPr lang="en-US" sz="1200" b="0" i="0" dirty="0">
                <a:effectLst/>
              </a:rPr>
              <a:t> have lower average prices compared to the American brands, which could be an indication of different market positioning, possibly targeting a more price-sensitive segment.</a:t>
            </a:r>
          </a:p>
          <a:p>
            <a:pPr algn="l">
              <a:buFont typeface="+mj-lt"/>
              <a:buAutoNum type="arabicPeriod"/>
            </a:pPr>
            <a:r>
              <a:rPr lang="en-US" sz="1200" b="0" i="0" dirty="0">
                <a:effectLst/>
              </a:rPr>
              <a:t>The </a:t>
            </a:r>
            <a:r>
              <a:rPr lang="en-US" sz="1200" b="1" i="0" dirty="0">
                <a:effectLst/>
              </a:rPr>
              <a:t>Total Sales</a:t>
            </a:r>
            <a:r>
              <a:rPr lang="en-US" sz="1200" b="0" i="0" dirty="0">
                <a:effectLst/>
              </a:rPr>
              <a:t> line indicates that Chevrolet leads by a significant margin, while the others have relatively similar sales figures.</a:t>
            </a:r>
          </a:p>
        </p:txBody>
      </p:sp>
      <p:graphicFrame>
        <p:nvGraphicFramePr>
          <p:cNvPr id="4" name="Chart 3">
            <a:extLst>
              <a:ext uri="{FF2B5EF4-FFF2-40B4-BE49-F238E27FC236}">
                <a16:creationId xmlns:a16="http://schemas.microsoft.com/office/drawing/2014/main" id="{8502D363-A021-3D60-59F7-B51E35E5312F}"/>
              </a:ext>
            </a:extLst>
          </p:cNvPr>
          <p:cNvGraphicFramePr>
            <a:graphicFrameLocks/>
          </p:cNvGraphicFramePr>
          <p:nvPr>
            <p:extLst>
              <p:ext uri="{D42A27DB-BD31-4B8C-83A1-F6EECF244321}">
                <p14:modId xmlns:p14="http://schemas.microsoft.com/office/powerpoint/2010/main" val="3487217684"/>
              </p:ext>
            </p:extLst>
          </p:nvPr>
        </p:nvGraphicFramePr>
        <p:xfrm>
          <a:off x="4578103" y="2252493"/>
          <a:ext cx="3499092" cy="24467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D94418CF-354F-ED15-7C3A-D7CF2E636A32}"/>
              </a:ext>
            </a:extLst>
          </p:cNvPr>
          <p:cNvGraphicFramePr>
            <a:graphicFrameLocks/>
          </p:cNvGraphicFramePr>
          <p:nvPr>
            <p:extLst>
              <p:ext uri="{D42A27DB-BD31-4B8C-83A1-F6EECF244321}">
                <p14:modId xmlns:p14="http://schemas.microsoft.com/office/powerpoint/2010/main" val="1455451179"/>
              </p:ext>
            </p:extLst>
          </p:nvPr>
        </p:nvGraphicFramePr>
        <p:xfrm>
          <a:off x="1134818" y="2252493"/>
          <a:ext cx="3265732" cy="2446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D60AB6AE-04AA-748B-C5D2-0F714190D8BA}"/>
              </a:ext>
            </a:extLst>
          </p:cNvPr>
          <p:cNvGraphicFramePr>
            <a:graphicFrameLocks/>
          </p:cNvGraphicFramePr>
          <p:nvPr>
            <p:extLst>
              <p:ext uri="{D42A27DB-BD31-4B8C-83A1-F6EECF244321}">
                <p14:modId xmlns:p14="http://schemas.microsoft.com/office/powerpoint/2010/main" val="919280166"/>
              </p:ext>
            </p:extLst>
          </p:nvPr>
        </p:nvGraphicFramePr>
        <p:xfrm>
          <a:off x="8254749" y="2253792"/>
          <a:ext cx="3265732" cy="24454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919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a:extLst>
              <a:ext uri="{FF2B5EF4-FFF2-40B4-BE49-F238E27FC236}">
                <a16:creationId xmlns:a16="http://schemas.microsoft.com/office/drawing/2014/main" id="{BF1CCAE5-EA9E-7ECB-698C-21B7CCEFA356}"/>
              </a:ext>
            </a:extLst>
          </p:cNvPr>
          <p:cNvSpPr/>
          <p:nvPr/>
        </p:nvSpPr>
        <p:spPr>
          <a:xfrm>
            <a:off x="910311" y="1494696"/>
            <a:ext cx="10723801" cy="5239479"/>
          </a:xfrm>
          <a:prstGeom prst="flowChartProcess">
            <a:avLst/>
          </a:prstGeom>
          <a:noFill/>
          <a:ln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78C76B9-1560-661B-EA1A-F209AC41AC30}"/>
              </a:ext>
            </a:extLst>
          </p:cNvPr>
          <p:cNvSpPr>
            <a:spLocks noGrp="1"/>
          </p:cNvSpPr>
          <p:nvPr>
            <p:ph type="title"/>
          </p:nvPr>
        </p:nvSpPr>
        <p:spPr>
          <a:xfrm>
            <a:off x="838201" y="32635"/>
            <a:ext cx="10795912" cy="1223404"/>
          </a:xfrm>
          <a:ln w="63500">
            <a:solidFill>
              <a:srgbClr val="FFC000"/>
            </a:solidFill>
          </a:ln>
        </p:spPr>
        <p:txBody>
          <a:bodyPr>
            <a:normAutofit fontScale="90000"/>
          </a:bodyPr>
          <a:lstStyle/>
          <a:p>
            <a:br>
              <a:rPr lang="en-US" sz="3100" b="1" i="0" dirty="0">
                <a:effectLst/>
              </a:rPr>
            </a:br>
            <a:r>
              <a:rPr lang="en-US" sz="3100" b="1" i="0" dirty="0">
                <a:effectLst/>
              </a:rPr>
              <a:t>Popular </a:t>
            </a:r>
            <a:r>
              <a:rPr lang="en-US" sz="2700" b="1" i="0" dirty="0">
                <a:effectLst/>
              </a:rPr>
              <a:t>Vehicle Makers by State:</a:t>
            </a:r>
            <a:br>
              <a:rPr lang="en-US" sz="2700" b="1" i="0" dirty="0">
                <a:effectLst/>
              </a:rPr>
            </a:br>
            <a:r>
              <a:rPr lang="en-US" sz="1800" b="0" i="0" dirty="0">
                <a:effectLst/>
              </a:rPr>
              <a:t>Local economy and brand loyalty shapes customer choice of preferred Vehicle Maker</a:t>
            </a:r>
            <a:br>
              <a:rPr lang="en-US" sz="1600" b="0" i="0" dirty="0">
                <a:effectLst/>
              </a:rPr>
            </a:br>
            <a:br>
              <a:rPr lang="en-US" sz="2000" dirty="0">
                <a:latin typeface="+mn-lt"/>
              </a:rPr>
            </a:br>
            <a:endParaRPr lang="en-IN" sz="2000" dirty="0">
              <a:latin typeface="+mn-lt"/>
            </a:endParaRPr>
          </a:p>
        </p:txBody>
      </p:sp>
      <p:sp>
        <p:nvSpPr>
          <p:cNvPr id="7" name="Slide Number Placeholder 6">
            <a:extLst>
              <a:ext uri="{FF2B5EF4-FFF2-40B4-BE49-F238E27FC236}">
                <a16:creationId xmlns:a16="http://schemas.microsoft.com/office/drawing/2014/main" id="{34DCFBA2-FE44-5BC0-D951-1C41B8569466}"/>
              </a:ext>
            </a:extLst>
          </p:cNvPr>
          <p:cNvSpPr>
            <a:spLocks noGrp="1"/>
          </p:cNvSpPr>
          <p:nvPr>
            <p:ph type="sldNum" sz="quarter" idx="12"/>
          </p:nvPr>
        </p:nvSpPr>
        <p:spPr>
          <a:xfrm>
            <a:off x="9426760" y="6408737"/>
            <a:ext cx="2743200" cy="365125"/>
          </a:xfrm>
        </p:spPr>
        <p:txBody>
          <a:bodyPr/>
          <a:lstStyle/>
          <a:p>
            <a:fld id="{82DD2F15-5B1C-4F11-900A-D1CBD6EDE252}" type="slidenum">
              <a:rPr lang="en-IN" sz="2400" smtClean="0"/>
              <a:t>8</a:t>
            </a:fld>
            <a:endParaRPr lang="en-IN" sz="2400" dirty="0"/>
          </a:p>
        </p:txBody>
      </p:sp>
      <p:sp>
        <p:nvSpPr>
          <p:cNvPr id="13" name="TextBox 12">
            <a:extLst>
              <a:ext uri="{FF2B5EF4-FFF2-40B4-BE49-F238E27FC236}">
                <a16:creationId xmlns:a16="http://schemas.microsoft.com/office/drawing/2014/main" id="{449DE132-FA22-53F8-6153-64A8CED9F64D}"/>
              </a:ext>
            </a:extLst>
          </p:cNvPr>
          <p:cNvSpPr txBox="1"/>
          <p:nvPr/>
        </p:nvSpPr>
        <p:spPr>
          <a:xfrm>
            <a:off x="838200" y="1338180"/>
            <a:ext cx="3562351" cy="307777"/>
          </a:xfrm>
          <a:prstGeom prst="rect">
            <a:avLst/>
          </a:prstGeom>
          <a:solidFill>
            <a:srgbClr val="FFC000"/>
          </a:solidFill>
        </p:spPr>
        <p:txBody>
          <a:bodyPr wrap="square" rtlCol="0">
            <a:spAutoFit/>
          </a:bodyPr>
          <a:lstStyle/>
          <a:p>
            <a:pPr algn="ctr"/>
            <a:r>
              <a:rPr lang="en-US" sz="1400" b="1" i="0" dirty="0">
                <a:effectLst/>
              </a:rPr>
              <a:t>Most Preferred Vehicle Maker in each State</a:t>
            </a:r>
            <a:endParaRPr lang="en-IN" sz="1400" dirty="0"/>
          </a:p>
        </p:txBody>
      </p:sp>
      <p:sp>
        <p:nvSpPr>
          <p:cNvPr id="31" name="TextBox 30">
            <a:extLst>
              <a:ext uri="{FF2B5EF4-FFF2-40B4-BE49-F238E27FC236}">
                <a16:creationId xmlns:a16="http://schemas.microsoft.com/office/drawing/2014/main" id="{DAA5F6AD-8C53-3449-517F-5E25872F2B19}"/>
              </a:ext>
            </a:extLst>
          </p:cNvPr>
          <p:cNvSpPr txBox="1"/>
          <p:nvPr/>
        </p:nvSpPr>
        <p:spPr>
          <a:xfrm>
            <a:off x="5275207" y="1737320"/>
            <a:ext cx="5676900" cy="5262979"/>
          </a:xfrm>
          <a:prstGeom prst="rect">
            <a:avLst/>
          </a:prstGeom>
          <a:noFill/>
        </p:spPr>
        <p:txBody>
          <a:bodyPr wrap="square">
            <a:spAutoFit/>
          </a:bodyPr>
          <a:lstStyle/>
          <a:p>
            <a:pPr algn="l"/>
            <a:r>
              <a:rPr lang="en-US" sz="1200" b="1" i="0" dirty="0">
                <a:effectLst/>
              </a:rPr>
              <a:t>Table on the left shows top Vehicle Makers by State and Customer Count</a:t>
            </a:r>
            <a:r>
              <a:rPr lang="en-US" sz="1200" b="0" i="0" dirty="0">
                <a:effectLst/>
              </a:rPr>
              <a:t>. For the sake of brevity we have excluded Vehicle Makers which had only one or two Customers in a State yet was Ranked 1 for being the only Vehicle Maker having one or two customer(s) in that State.</a:t>
            </a:r>
          </a:p>
          <a:p>
            <a:pPr algn="l"/>
            <a:endParaRPr lang="en-US" sz="1200" dirty="0"/>
          </a:p>
          <a:p>
            <a:pPr algn="l"/>
            <a:r>
              <a:rPr lang="en-US" sz="1200" b="0" i="0" dirty="0">
                <a:effectLst/>
              </a:rPr>
              <a:t>Here’s a summary based on the visible data:</a:t>
            </a:r>
          </a:p>
          <a:p>
            <a:pPr algn="l"/>
            <a:endParaRPr lang="en-US" sz="1200" b="0" i="0" dirty="0">
              <a:effectLst/>
            </a:endParaRPr>
          </a:p>
          <a:p>
            <a:pPr algn="l">
              <a:buFont typeface="Arial" panose="020B0604020202020204" pitchFamily="34" charset="0"/>
              <a:buChar char="•"/>
            </a:pPr>
            <a:r>
              <a:rPr lang="en-US" sz="1200" b="1" i="0" dirty="0">
                <a:effectLst/>
              </a:rPr>
              <a:t>Multiple Top Rankers</a:t>
            </a:r>
            <a:r>
              <a:rPr lang="en-US" sz="1200" b="0" i="0" dirty="0">
                <a:effectLst/>
              </a:rPr>
              <a:t>: Several states have multiple vehicle makers tied with a rank number of 1. This suggests that these vehicle makers have the same highest customer count in those states.</a:t>
            </a:r>
          </a:p>
          <a:p>
            <a:pPr algn="l">
              <a:buFont typeface="Arial" panose="020B0604020202020204" pitchFamily="34" charset="0"/>
              <a:buChar char="•"/>
            </a:pPr>
            <a:endParaRPr lang="en-US" sz="1200" b="0" i="0" dirty="0">
              <a:effectLst/>
            </a:endParaRPr>
          </a:p>
          <a:p>
            <a:pPr algn="l">
              <a:buFont typeface="Arial" panose="020B0604020202020204" pitchFamily="34" charset="0"/>
              <a:buChar char="•"/>
            </a:pPr>
            <a:r>
              <a:rPr lang="en-US" sz="1200" b="1" i="0" dirty="0">
                <a:effectLst/>
              </a:rPr>
              <a:t>State Preferences</a:t>
            </a:r>
            <a:r>
              <a:rPr lang="en-US" sz="1200" b="0" i="0" dirty="0">
                <a:effectLst/>
              </a:rPr>
              <a:t>: Different states have different top vehicle makers. For instance, Chevrolet is the top vehicle maker in California, Colorado, and Ohio, while Ford is the top in Maryland, Michigan, and Virginia.</a:t>
            </a:r>
          </a:p>
          <a:p>
            <a:pPr algn="l">
              <a:buFont typeface="Arial" panose="020B0604020202020204" pitchFamily="34" charset="0"/>
              <a:buChar char="•"/>
            </a:pPr>
            <a:endParaRPr lang="en-US" sz="1200" b="0" i="0" dirty="0">
              <a:effectLst/>
            </a:endParaRPr>
          </a:p>
          <a:p>
            <a:pPr algn="l">
              <a:buFont typeface="Arial" panose="020B0604020202020204" pitchFamily="34" charset="0"/>
              <a:buChar char="•"/>
            </a:pPr>
            <a:r>
              <a:rPr lang="en-US" sz="1200" b="1" i="0" dirty="0">
                <a:effectLst/>
              </a:rPr>
              <a:t>Market Diversity</a:t>
            </a:r>
            <a:r>
              <a:rPr lang="en-US" sz="1200" b="0" i="0" dirty="0">
                <a:effectLst/>
              </a:rPr>
              <a:t>: The diversity of top vehicle makers across States indicates varied consumer preferences, possibly influenced by regional factors such as the local economy and brand loyalty.</a:t>
            </a:r>
          </a:p>
          <a:p>
            <a:pPr algn="l">
              <a:buFont typeface="Arial" panose="020B0604020202020204" pitchFamily="34" charset="0"/>
              <a:buChar char="•"/>
            </a:pPr>
            <a:endParaRPr lang="en-US" sz="1200" b="0" i="0" dirty="0">
              <a:effectLst/>
            </a:endParaRPr>
          </a:p>
          <a:p>
            <a:pPr algn="l"/>
            <a:r>
              <a:rPr lang="en-US" sz="1200" b="0" i="0" dirty="0">
                <a:effectLst/>
              </a:rPr>
              <a:t>This data can be utilized to tailor marketing strategies and inventory distribution to match the preferences in each state. For instance, in states where Chevrolet is the most popular, marketing campaigns could focus on that brand's vehicles, whereas in states where Ford is the top, the emphasis could be on Ford models. This approach ensures that marketing efforts and product availability are aligned with the established customer base and preferences in each region.</a:t>
            </a:r>
          </a:p>
          <a:p>
            <a:pPr algn="l"/>
            <a:endParaRPr lang="en-US" sz="1200" b="0" i="0" dirty="0">
              <a:effectLst/>
            </a:endParaRPr>
          </a:p>
          <a:p>
            <a:pPr algn="l"/>
            <a:endParaRPr lang="en-US" sz="1200" dirty="0"/>
          </a:p>
          <a:p>
            <a:pPr algn="l"/>
            <a:endParaRPr lang="en-US" sz="1200" b="0" i="0" dirty="0">
              <a:effectLst/>
            </a:endParaRPr>
          </a:p>
        </p:txBody>
      </p:sp>
      <p:graphicFrame>
        <p:nvGraphicFramePr>
          <p:cNvPr id="8" name="Table 7">
            <a:extLst>
              <a:ext uri="{FF2B5EF4-FFF2-40B4-BE49-F238E27FC236}">
                <a16:creationId xmlns:a16="http://schemas.microsoft.com/office/drawing/2014/main" id="{8F833D86-23B4-A219-3FB6-4F9E325A4A86}"/>
              </a:ext>
            </a:extLst>
          </p:cNvPr>
          <p:cNvGraphicFramePr>
            <a:graphicFrameLocks noGrp="1"/>
          </p:cNvGraphicFramePr>
          <p:nvPr>
            <p:extLst>
              <p:ext uri="{D42A27DB-BD31-4B8C-83A1-F6EECF244321}">
                <p14:modId xmlns:p14="http://schemas.microsoft.com/office/powerpoint/2010/main" val="2922565107"/>
              </p:ext>
            </p:extLst>
          </p:nvPr>
        </p:nvGraphicFramePr>
        <p:xfrm>
          <a:off x="1061068" y="1737322"/>
          <a:ext cx="4063382" cy="4905719"/>
        </p:xfrm>
        <a:graphic>
          <a:graphicData uri="http://schemas.openxmlformats.org/drawingml/2006/table">
            <a:tbl>
              <a:tblPr/>
              <a:tblGrid>
                <a:gridCol w="1088199">
                  <a:extLst>
                    <a:ext uri="{9D8B030D-6E8A-4147-A177-3AD203B41FA5}">
                      <a16:colId xmlns:a16="http://schemas.microsoft.com/office/drawing/2014/main" val="3139510251"/>
                    </a:ext>
                  </a:extLst>
                </a:gridCol>
                <a:gridCol w="1065046">
                  <a:extLst>
                    <a:ext uri="{9D8B030D-6E8A-4147-A177-3AD203B41FA5}">
                      <a16:colId xmlns:a16="http://schemas.microsoft.com/office/drawing/2014/main" val="2524593163"/>
                    </a:ext>
                  </a:extLst>
                </a:gridCol>
                <a:gridCol w="1007163">
                  <a:extLst>
                    <a:ext uri="{9D8B030D-6E8A-4147-A177-3AD203B41FA5}">
                      <a16:colId xmlns:a16="http://schemas.microsoft.com/office/drawing/2014/main" val="1679794890"/>
                    </a:ext>
                  </a:extLst>
                </a:gridCol>
                <a:gridCol w="902974">
                  <a:extLst>
                    <a:ext uri="{9D8B030D-6E8A-4147-A177-3AD203B41FA5}">
                      <a16:colId xmlns:a16="http://schemas.microsoft.com/office/drawing/2014/main" val="3173468858"/>
                    </a:ext>
                  </a:extLst>
                </a:gridCol>
              </a:tblGrid>
              <a:tr h="138452">
                <a:tc>
                  <a:txBody>
                    <a:bodyPr/>
                    <a:lstStyle/>
                    <a:p>
                      <a:pPr algn="l" fontAlgn="b"/>
                      <a:r>
                        <a:rPr lang="en-IN" sz="1000" b="1" i="0" u="none" strike="noStrike">
                          <a:solidFill>
                            <a:srgbClr val="FFFFFF"/>
                          </a:solidFill>
                          <a:effectLst/>
                          <a:latin typeface="Calibri" panose="020F0502020204030204" pitchFamily="34" charset="0"/>
                        </a:rPr>
                        <a:t>State</a:t>
                      </a:r>
                    </a:p>
                  </a:txBody>
                  <a:tcPr marL="5849" marR="5849" marT="5849"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IN" sz="1000" b="1" i="0" u="none" strike="noStrike" dirty="0">
                          <a:solidFill>
                            <a:srgbClr val="FFFFFF"/>
                          </a:solidFill>
                          <a:effectLst/>
                          <a:latin typeface="Calibri" panose="020F0502020204030204" pitchFamily="34" charset="0"/>
                        </a:rPr>
                        <a:t>Customer Count</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1000" b="1" i="0" u="none" strike="noStrike">
                          <a:solidFill>
                            <a:srgbClr val="FFFFFF"/>
                          </a:solidFill>
                          <a:effectLst/>
                          <a:latin typeface="Calibri" panose="020F0502020204030204" pitchFamily="34" charset="0"/>
                        </a:rPr>
                        <a:t>Vehicle Maker</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IN" sz="1000" b="1" i="0" u="none" strike="noStrike">
                          <a:solidFill>
                            <a:srgbClr val="FFFFFF"/>
                          </a:solidFill>
                          <a:effectLst/>
                          <a:latin typeface="Calibri" panose="020F0502020204030204" pitchFamily="34" charset="0"/>
                        </a:rPr>
                        <a:t>Rank Number</a:t>
                      </a:r>
                    </a:p>
                  </a:txBody>
                  <a:tcPr marL="5849" marR="5849" marT="5849"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965899407"/>
                  </a:ext>
                </a:extLst>
              </a:tr>
              <a:tr h="138452">
                <a:tc>
                  <a:txBody>
                    <a:bodyPr/>
                    <a:lstStyle/>
                    <a:p>
                      <a:pPr algn="l" fontAlgn="b"/>
                      <a:r>
                        <a:rPr lang="en-IN" sz="1000" b="1" i="0" u="none" strike="noStrike">
                          <a:solidFill>
                            <a:srgbClr val="000000"/>
                          </a:solidFill>
                          <a:effectLst/>
                          <a:latin typeface="Calibri" panose="020F0502020204030204" pitchFamily="34" charset="0"/>
                        </a:rPr>
                        <a:t>Alabama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5</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Dodge</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415039961"/>
                  </a:ext>
                </a:extLst>
              </a:tr>
              <a:tr h="138452">
                <a:tc>
                  <a:txBody>
                    <a:bodyPr/>
                    <a:lstStyle/>
                    <a:p>
                      <a:pPr algn="l" fontAlgn="b"/>
                      <a:r>
                        <a:rPr lang="en-IN" sz="1000" b="1" i="0" u="none" strike="noStrike">
                          <a:solidFill>
                            <a:srgbClr val="000000"/>
                          </a:solidFill>
                          <a:effectLst/>
                          <a:latin typeface="Calibri" panose="020F0502020204030204" pitchFamily="34" charset="0"/>
                        </a:rPr>
                        <a:t>Arizona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Cadillac</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2556132230"/>
                  </a:ext>
                </a:extLst>
              </a:tr>
              <a:tr h="138452">
                <a:tc>
                  <a:txBody>
                    <a:bodyPr/>
                    <a:lstStyle/>
                    <a:p>
                      <a:pPr algn="l" fontAlgn="b"/>
                      <a:endParaRPr lang="en-IN" sz="1000" b="1" i="0" u="none" strike="noStrike">
                        <a:solidFill>
                          <a:srgbClr val="000000"/>
                        </a:solidFill>
                        <a:effectLst/>
                        <a:latin typeface="Calibri" panose="020F0502020204030204" pitchFamily="34" charset="0"/>
                      </a:endParaRP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Pontiac</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4082074489"/>
                  </a:ext>
                </a:extLst>
              </a:tr>
              <a:tr h="138452">
                <a:tc>
                  <a:txBody>
                    <a:bodyPr/>
                    <a:lstStyle/>
                    <a:p>
                      <a:pPr algn="l" fontAlgn="b"/>
                      <a:r>
                        <a:rPr lang="en-IN" sz="1000" b="1" i="0" u="none" strike="noStrike">
                          <a:solidFill>
                            <a:srgbClr val="000000"/>
                          </a:solidFill>
                          <a:effectLst/>
                          <a:latin typeface="Calibri" panose="020F0502020204030204" pitchFamily="34" charset="0"/>
                        </a:rPr>
                        <a:t>California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6</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Audi</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2901215393"/>
                  </a:ext>
                </a:extLst>
              </a:tr>
              <a:tr h="138452">
                <a:tc>
                  <a:txBody>
                    <a:bodyPr/>
                    <a:lstStyle/>
                    <a:p>
                      <a:pPr algn="l" fontAlgn="b"/>
                      <a:endParaRPr lang="en-IN" sz="1000" b="1" i="0" u="none" strike="noStrike">
                        <a:solidFill>
                          <a:srgbClr val="000000"/>
                        </a:solidFill>
                        <a:effectLst/>
                        <a:latin typeface="Calibri" panose="020F0502020204030204" pitchFamily="34" charset="0"/>
                      </a:endParaRP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6</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Chevrolet</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1456216075"/>
                  </a:ext>
                </a:extLst>
              </a:tr>
              <a:tr h="138452">
                <a:tc>
                  <a:txBody>
                    <a:bodyPr/>
                    <a:lstStyle/>
                    <a:p>
                      <a:pPr algn="l" fontAlgn="b"/>
                      <a:endParaRPr lang="en-IN" sz="1000" b="1" i="0" u="none" strike="noStrike">
                        <a:solidFill>
                          <a:srgbClr val="000000"/>
                        </a:solidFill>
                        <a:effectLst/>
                        <a:latin typeface="Calibri" panose="020F0502020204030204" pitchFamily="34" charset="0"/>
                      </a:endParaRP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6</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Dodge</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426182376"/>
                  </a:ext>
                </a:extLst>
              </a:tr>
              <a:tr h="138452">
                <a:tc>
                  <a:txBody>
                    <a:bodyPr/>
                    <a:lstStyle/>
                    <a:p>
                      <a:pPr algn="l" fontAlgn="b"/>
                      <a:endParaRPr lang="en-IN" sz="1000" b="1" i="0" u="none" strike="noStrike">
                        <a:solidFill>
                          <a:srgbClr val="000000"/>
                        </a:solidFill>
                        <a:effectLst/>
                        <a:latin typeface="Calibri" panose="020F0502020204030204" pitchFamily="34" charset="0"/>
                      </a:endParaRP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6</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Ford</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1499319269"/>
                  </a:ext>
                </a:extLst>
              </a:tr>
              <a:tr h="138452">
                <a:tc>
                  <a:txBody>
                    <a:bodyPr/>
                    <a:lstStyle/>
                    <a:p>
                      <a:pPr algn="l" fontAlgn="b"/>
                      <a:endParaRPr lang="en-IN" sz="1000" b="1" i="0" u="none" strike="noStrike">
                        <a:solidFill>
                          <a:srgbClr val="000000"/>
                        </a:solidFill>
                        <a:effectLst/>
                        <a:latin typeface="Calibri" panose="020F0502020204030204" pitchFamily="34" charset="0"/>
                      </a:endParaRP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6</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Nissan</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733536514"/>
                  </a:ext>
                </a:extLst>
              </a:tr>
              <a:tr h="138452">
                <a:tc>
                  <a:txBody>
                    <a:bodyPr/>
                    <a:lstStyle/>
                    <a:p>
                      <a:pPr algn="l" fontAlgn="b"/>
                      <a:r>
                        <a:rPr lang="en-IN" sz="1000" b="1" i="0" u="none" strike="noStrike">
                          <a:solidFill>
                            <a:srgbClr val="000000"/>
                          </a:solidFill>
                          <a:effectLst/>
                          <a:latin typeface="Calibri" panose="020F0502020204030204" pitchFamily="34" charset="0"/>
                        </a:rPr>
                        <a:t>Colorado</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5</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Chevrolet</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3727110068"/>
                  </a:ext>
                </a:extLst>
              </a:tr>
              <a:tr h="138452">
                <a:tc>
                  <a:txBody>
                    <a:bodyPr/>
                    <a:lstStyle/>
                    <a:p>
                      <a:pPr algn="l" fontAlgn="b"/>
                      <a:r>
                        <a:rPr lang="en-IN" sz="1000" b="1" i="0" u="none" strike="noStrike">
                          <a:solidFill>
                            <a:srgbClr val="000000"/>
                          </a:solidFill>
                          <a:effectLst/>
                          <a:latin typeface="Calibri" panose="020F0502020204030204" pitchFamily="34" charset="0"/>
                        </a:rPr>
                        <a:t>District of Columbia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4</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Chevrolet</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4024533116"/>
                  </a:ext>
                </a:extLst>
              </a:tr>
              <a:tr h="138452">
                <a:tc>
                  <a:txBody>
                    <a:bodyPr/>
                    <a:lstStyle/>
                    <a:p>
                      <a:pPr algn="l" fontAlgn="b"/>
                      <a:r>
                        <a:rPr lang="en-IN" sz="1000" b="1" i="0" u="none" strike="noStrike">
                          <a:solidFill>
                            <a:srgbClr val="000000"/>
                          </a:solidFill>
                          <a:effectLst/>
                          <a:latin typeface="Calibri" panose="020F0502020204030204" pitchFamily="34" charset="0"/>
                        </a:rPr>
                        <a:t>Florida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7</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Toyota</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766744624"/>
                  </a:ext>
                </a:extLst>
              </a:tr>
              <a:tr h="138452">
                <a:tc>
                  <a:txBody>
                    <a:bodyPr/>
                    <a:lstStyle/>
                    <a:p>
                      <a:pPr algn="l" fontAlgn="b"/>
                      <a:r>
                        <a:rPr lang="en-IN" sz="1000" b="1" i="0" u="none" strike="noStrike">
                          <a:solidFill>
                            <a:srgbClr val="000000"/>
                          </a:solidFill>
                          <a:effectLst/>
                          <a:latin typeface="Calibri" panose="020F0502020204030204" pitchFamily="34" charset="0"/>
                        </a:rPr>
                        <a:t>Georgia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Toyota</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811585324"/>
                  </a:ext>
                </a:extLst>
              </a:tr>
              <a:tr h="138452">
                <a:tc>
                  <a:txBody>
                    <a:bodyPr/>
                    <a:lstStyle/>
                    <a:p>
                      <a:pPr algn="l" fontAlgn="b"/>
                      <a:r>
                        <a:rPr lang="en-IN" sz="1000" b="1" i="0" u="none" strike="noStrike">
                          <a:solidFill>
                            <a:srgbClr val="000000"/>
                          </a:solidFill>
                          <a:effectLst/>
                          <a:latin typeface="Calibri" panose="020F0502020204030204" pitchFamily="34" charset="0"/>
                        </a:rPr>
                        <a:t>Illinois</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Chevrolet</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4047465402"/>
                  </a:ext>
                </a:extLst>
              </a:tr>
              <a:tr h="138452">
                <a:tc>
                  <a:txBody>
                    <a:bodyPr/>
                    <a:lstStyle/>
                    <a:p>
                      <a:pPr algn="l" fontAlgn="b"/>
                      <a:endParaRPr lang="en-IN" sz="1000" b="1" i="0" u="none" strike="noStrike">
                        <a:solidFill>
                          <a:srgbClr val="000000"/>
                        </a:solidFill>
                        <a:effectLst/>
                        <a:latin typeface="Calibri" panose="020F0502020204030204" pitchFamily="34" charset="0"/>
                      </a:endParaRP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Ford</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248512810"/>
                  </a:ext>
                </a:extLst>
              </a:tr>
              <a:tr h="138452">
                <a:tc>
                  <a:txBody>
                    <a:bodyPr/>
                    <a:lstStyle/>
                    <a:p>
                      <a:pPr algn="l" fontAlgn="b"/>
                      <a:endParaRPr lang="en-IN" sz="1000" b="1" i="0" u="none" strike="noStrike">
                        <a:solidFill>
                          <a:srgbClr val="000000"/>
                        </a:solidFill>
                        <a:effectLst/>
                        <a:latin typeface="Calibri" panose="020F0502020204030204" pitchFamily="34" charset="0"/>
                      </a:endParaRP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GMC</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3124702451"/>
                  </a:ext>
                </a:extLst>
              </a:tr>
              <a:tr h="138452">
                <a:tc>
                  <a:txBody>
                    <a:bodyPr/>
                    <a:lstStyle/>
                    <a:p>
                      <a:pPr algn="l" fontAlgn="b"/>
                      <a:r>
                        <a:rPr lang="en-IN" sz="1000" b="1" i="0" u="none" strike="noStrike">
                          <a:solidFill>
                            <a:srgbClr val="000000"/>
                          </a:solidFill>
                          <a:effectLst/>
                          <a:latin typeface="Calibri" panose="020F0502020204030204" pitchFamily="34" charset="0"/>
                        </a:rPr>
                        <a:t>Indiana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4</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Mazda</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528048054"/>
                  </a:ext>
                </a:extLst>
              </a:tr>
              <a:tr h="138452">
                <a:tc>
                  <a:txBody>
                    <a:bodyPr/>
                    <a:lstStyle/>
                    <a:p>
                      <a:pPr algn="l" fontAlgn="b"/>
                      <a:r>
                        <a:rPr lang="en-IN" sz="1000" b="1" i="0" u="none" strike="noStrike">
                          <a:solidFill>
                            <a:srgbClr val="000000"/>
                          </a:solidFill>
                          <a:effectLst/>
                          <a:latin typeface="Calibri" panose="020F0502020204030204" pitchFamily="34" charset="0"/>
                        </a:rPr>
                        <a:t>Maryland</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5</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Ford</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2358151233"/>
                  </a:ext>
                </a:extLst>
              </a:tr>
              <a:tr h="138452">
                <a:tc>
                  <a:txBody>
                    <a:bodyPr/>
                    <a:lstStyle/>
                    <a:p>
                      <a:pPr algn="l" fontAlgn="b"/>
                      <a:r>
                        <a:rPr lang="en-IN" sz="1000" b="1" i="0" u="none" strike="noStrike">
                          <a:solidFill>
                            <a:srgbClr val="000000"/>
                          </a:solidFill>
                          <a:effectLst/>
                          <a:latin typeface="Calibri" panose="020F0502020204030204" pitchFamily="34" charset="0"/>
                        </a:rPr>
                        <a:t>Michigan</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Ford</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4213909570"/>
                  </a:ext>
                </a:extLst>
              </a:tr>
              <a:tr h="138452">
                <a:tc>
                  <a:txBody>
                    <a:bodyPr/>
                    <a:lstStyle/>
                    <a:p>
                      <a:pPr algn="l" fontAlgn="b"/>
                      <a:r>
                        <a:rPr lang="en-IN" sz="1000" b="1" i="0" u="none" strike="noStrike">
                          <a:solidFill>
                            <a:srgbClr val="000000"/>
                          </a:solidFill>
                          <a:effectLst/>
                          <a:latin typeface="Calibri" panose="020F0502020204030204" pitchFamily="34" charset="0"/>
                        </a:rPr>
                        <a:t>Minnesota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GMC</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1406454713"/>
                  </a:ext>
                </a:extLst>
              </a:tr>
              <a:tr h="138452">
                <a:tc>
                  <a:txBody>
                    <a:bodyPr/>
                    <a:lstStyle/>
                    <a:p>
                      <a:pPr algn="l" fontAlgn="b"/>
                      <a:r>
                        <a:rPr lang="en-IN" sz="1000" b="1" i="0" u="none" strike="noStrike">
                          <a:solidFill>
                            <a:srgbClr val="000000"/>
                          </a:solidFill>
                          <a:effectLst/>
                          <a:latin typeface="Calibri" panose="020F0502020204030204" pitchFamily="34" charset="0"/>
                        </a:rPr>
                        <a:t>Missouri</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4</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Chevrolet</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2495125357"/>
                  </a:ext>
                </a:extLst>
              </a:tr>
              <a:tr h="138452">
                <a:tc>
                  <a:txBody>
                    <a:bodyPr/>
                    <a:lstStyle/>
                    <a:p>
                      <a:pPr algn="l" fontAlgn="b"/>
                      <a:r>
                        <a:rPr lang="en-IN" sz="1000" b="1" i="0" u="none" strike="noStrike">
                          <a:solidFill>
                            <a:srgbClr val="000000"/>
                          </a:solidFill>
                          <a:effectLst/>
                          <a:latin typeface="Calibri" panose="020F0502020204030204" pitchFamily="34" charset="0"/>
                        </a:rPr>
                        <a:t>Nevada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Pontiac</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1566522367"/>
                  </a:ext>
                </a:extLst>
              </a:tr>
              <a:tr h="138452">
                <a:tc>
                  <a:txBody>
                    <a:bodyPr/>
                    <a:lstStyle/>
                    <a:p>
                      <a:pPr algn="l" fontAlgn="b"/>
                      <a:r>
                        <a:rPr lang="en-IN" sz="1000" b="1" i="0" u="none" strike="noStrike">
                          <a:solidFill>
                            <a:srgbClr val="000000"/>
                          </a:solidFill>
                          <a:effectLst/>
                          <a:latin typeface="Calibri" panose="020F0502020204030204" pitchFamily="34" charset="0"/>
                        </a:rPr>
                        <a:t>New York</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5</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Pontiac</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210373519"/>
                  </a:ext>
                </a:extLst>
              </a:tr>
              <a:tr h="138452">
                <a:tc>
                  <a:txBody>
                    <a:bodyPr/>
                    <a:lstStyle/>
                    <a:p>
                      <a:pPr algn="l" fontAlgn="b"/>
                      <a:endParaRPr lang="en-IN" sz="1000" b="1" i="0" u="none" strike="noStrike">
                        <a:solidFill>
                          <a:srgbClr val="000000"/>
                        </a:solidFill>
                        <a:effectLst/>
                        <a:latin typeface="Calibri" panose="020F0502020204030204" pitchFamily="34" charset="0"/>
                      </a:endParaRP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5</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Toyota</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1622001647"/>
                  </a:ext>
                </a:extLst>
              </a:tr>
              <a:tr h="138452">
                <a:tc>
                  <a:txBody>
                    <a:bodyPr/>
                    <a:lstStyle/>
                    <a:p>
                      <a:pPr algn="l" fontAlgn="b"/>
                      <a:r>
                        <a:rPr lang="en-IN" sz="1000" b="1" i="0" u="none" strike="noStrike">
                          <a:solidFill>
                            <a:srgbClr val="000000"/>
                          </a:solidFill>
                          <a:effectLst/>
                          <a:latin typeface="Calibri" panose="020F0502020204030204" pitchFamily="34" charset="0"/>
                        </a:rPr>
                        <a:t>North Carolina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Volvo</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97851310"/>
                  </a:ext>
                </a:extLst>
              </a:tr>
              <a:tr h="138452">
                <a:tc>
                  <a:txBody>
                    <a:bodyPr/>
                    <a:lstStyle/>
                    <a:p>
                      <a:pPr algn="l" fontAlgn="b"/>
                      <a:r>
                        <a:rPr lang="en-IN" sz="1000" b="1" i="0" u="none" strike="noStrike">
                          <a:solidFill>
                            <a:srgbClr val="000000"/>
                          </a:solidFill>
                          <a:effectLst/>
                          <a:latin typeface="Calibri" panose="020F0502020204030204" pitchFamily="34" charset="0"/>
                        </a:rPr>
                        <a:t>Ohio</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6</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Chevrolet</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868068274"/>
                  </a:ext>
                </a:extLst>
              </a:tr>
              <a:tr h="138452">
                <a:tc>
                  <a:txBody>
                    <a:bodyPr/>
                    <a:lstStyle/>
                    <a:p>
                      <a:pPr algn="l" fontAlgn="b"/>
                      <a:r>
                        <a:rPr lang="en-IN" sz="1000" b="1" i="0" u="none" strike="noStrike">
                          <a:solidFill>
                            <a:srgbClr val="000000"/>
                          </a:solidFill>
                          <a:effectLst/>
                          <a:latin typeface="Calibri" panose="020F0502020204030204" pitchFamily="34" charset="0"/>
                        </a:rPr>
                        <a:t>Pennsylvania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Toyota</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684931566"/>
                  </a:ext>
                </a:extLst>
              </a:tr>
              <a:tr h="138452">
                <a:tc>
                  <a:txBody>
                    <a:bodyPr/>
                    <a:lstStyle/>
                    <a:p>
                      <a:pPr algn="l" fontAlgn="b"/>
                      <a:r>
                        <a:rPr lang="en-IN" sz="1000" b="1" i="0" u="none" strike="noStrike">
                          <a:solidFill>
                            <a:srgbClr val="000000"/>
                          </a:solidFill>
                          <a:effectLst/>
                          <a:latin typeface="Calibri" panose="020F0502020204030204" pitchFamily="34" charset="0"/>
                        </a:rPr>
                        <a:t>Tennessee</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3</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Mazda</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2304119076"/>
                  </a:ext>
                </a:extLst>
              </a:tr>
              <a:tr h="138452">
                <a:tc>
                  <a:txBody>
                    <a:bodyPr/>
                    <a:lstStyle/>
                    <a:p>
                      <a:pPr algn="l" fontAlgn="b"/>
                      <a:r>
                        <a:rPr lang="en-IN" sz="1000" b="1" i="0" u="none" strike="noStrike">
                          <a:solidFill>
                            <a:srgbClr val="000000"/>
                          </a:solidFill>
                          <a:effectLst/>
                          <a:latin typeface="Calibri" panose="020F0502020204030204" pitchFamily="34" charset="0"/>
                        </a:rPr>
                        <a:t>Texas</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dirty="0">
                          <a:solidFill>
                            <a:srgbClr val="000000"/>
                          </a:solidFill>
                          <a:effectLst/>
                          <a:latin typeface="Calibri" panose="020F0502020204030204" pitchFamily="34" charset="0"/>
                        </a:rPr>
                        <a:t>9</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Chevrolet</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3821422541"/>
                  </a:ext>
                </a:extLst>
              </a:tr>
              <a:tr h="138452">
                <a:tc>
                  <a:txBody>
                    <a:bodyPr/>
                    <a:lstStyle/>
                    <a:p>
                      <a:pPr algn="l" fontAlgn="b"/>
                      <a:r>
                        <a:rPr lang="en-IN" sz="1000" b="1" i="0" u="none" strike="noStrike">
                          <a:solidFill>
                            <a:srgbClr val="000000"/>
                          </a:solidFill>
                          <a:effectLst/>
                          <a:latin typeface="Calibri" panose="020F0502020204030204" pitchFamily="34" charset="0"/>
                        </a:rPr>
                        <a:t>Virginia</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5</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l" fontAlgn="b"/>
                      <a:r>
                        <a:rPr lang="en-IN" sz="1000" b="1" i="0" u="none" strike="noStrike">
                          <a:solidFill>
                            <a:srgbClr val="000000"/>
                          </a:solidFill>
                          <a:effectLst/>
                          <a:latin typeface="Calibri" panose="020F0502020204030204" pitchFamily="34" charset="0"/>
                        </a:rPr>
                        <a:t>Ford</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tc>
                  <a:txBody>
                    <a:bodyPr/>
                    <a:lstStyle/>
                    <a:p>
                      <a:pPr algn="ctr" fontAlgn="b"/>
                      <a:r>
                        <a:rPr lang="en-IN" sz="1000" b="1" i="0" u="none" strike="noStrike">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2664172206"/>
                  </a:ext>
                </a:extLst>
              </a:tr>
              <a:tr h="138452">
                <a:tc>
                  <a:txBody>
                    <a:bodyPr/>
                    <a:lstStyle/>
                    <a:p>
                      <a:pPr algn="l" fontAlgn="b"/>
                      <a:r>
                        <a:rPr lang="en-IN" sz="1000" b="1" i="0" u="none" strike="noStrike">
                          <a:solidFill>
                            <a:srgbClr val="000000"/>
                          </a:solidFill>
                          <a:effectLst/>
                          <a:latin typeface="Calibri" panose="020F0502020204030204" pitchFamily="34" charset="0"/>
                        </a:rPr>
                        <a:t>Washington</a:t>
                      </a:r>
                    </a:p>
                  </a:txBody>
                  <a:tcPr marL="5849" marR="5849" marT="5849"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D9D9"/>
                    </a:solidFill>
                  </a:tcPr>
                </a:tc>
                <a:tc>
                  <a:txBody>
                    <a:bodyPr/>
                    <a:lstStyle/>
                    <a:p>
                      <a:pPr algn="ctr" fontAlgn="b"/>
                      <a:r>
                        <a:rPr lang="en-IN" sz="1000" b="1" i="0" u="none" strike="noStrike">
                          <a:solidFill>
                            <a:srgbClr val="000000"/>
                          </a:solidFill>
                          <a:effectLst/>
                          <a:latin typeface="Calibri" panose="020F0502020204030204" pitchFamily="34" charset="0"/>
                        </a:rPr>
                        <a:t>5</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D9D9"/>
                    </a:solidFill>
                  </a:tcPr>
                </a:tc>
                <a:tc>
                  <a:txBody>
                    <a:bodyPr/>
                    <a:lstStyle/>
                    <a:p>
                      <a:pPr algn="l" fontAlgn="b"/>
                      <a:r>
                        <a:rPr lang="en-IN" sz="1000" b="1" i="0" u="none" strike="noStrike">
                          <a:solidFill>
                            <a:srgbClr val="000000"/>
                          </a:solidFill>
                          <a:effectLst/>
                          <a:latin typeface="Calibri" panose="020F0502020204030204" pitchFamily="34" charset="0"/>
                        </a:rPr>
                        <a:t>Chevrolet</a:t>
                      </a:r>
                    </a:p>
                  </a:txBody>
                  <a:tcPr marL="5849" marR="5849" marT="5849"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D9D9"/>
                    </a:solidFill>
                  </a:tcPr>
                </a:tc>
                <a:tc>
                  <a:txBody>
                    <a:bodyPr/>
                    <a:lstStyle/>
                    <a:p>
                      <a:pPr algn="ctr" fontAlgn="b"/>
                      <a:r>
                        <a:rPr lang="en-IN" sz="1000" b="1" i="0" u="none" strike="noStrike" dirty="0">
                          <a:solidFill>
                            <a:srgbClr val="000000"/>
                          </a:solidFill>
                          <a:effectLst/>
                          <a:latin typeface="Calibri" panose="020F0502020204030204" pitchFamily="34" charset="0"/>
                        </a:rPr>
                        <a:t>1</a:t>
                      </a:r>
                    </a:p>
                  </a:txBody>
                  <a:tcPr marL="5849" marR="5849" marT="5849"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026673376"/>
                  </a:ext>
                </a:extLst>
              </a:tr>
            </a:tbl>
          </a:graphicData>
        </a:graphic>
      </p:graphicFrame>
    </p:spTree>
    <p:extLst>
      <p:ext uri="{BB962C8B-B14F-4D97-AF65-F5344CB8AC3E}">
        <p14:creationId xmlns:p14="http://schemas.microsoft.com/office/powerpoint/2010/main" val="164522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C5A3FD-FBDA-F675-5EC1-E2CFB4A86AC8}"/>
              </a:ext>
            </a:extLst>
          </p:cNvPr>
          <p:cNvPicPr>
            <a:picLocks noChangeAspect="1"/>
          </p:cNvPicPr>
          <p:nvPr/>
        </p:nvPicPr>
        <p:blipFill>
          <a:blip r:embed="rId2">
            <a:alphaModFix amt="87000"/>
            <a:extLst>
              <a:ext uri="{BEBA8EAE-BF5A-486C-A8C5-ECC9F3942E4B}">
                <a14:imgProps xmlns:a14="http://schemas.microsoft.com/office/drawing/2010/main">
                  <a14:imgLayer r:embed="rId3">
                    <a14:imgEffect>
                      <a14:sharpenSoften amount="31000"/>
                    </a14:imgEffect>
                    <a14:imgEffect>
                      <a14:colorTemperature colorTemp="3859"/>
                    </a14:imgEffect>
                    <a14:imgEffect>
                      <a14:saturation sat="188000"/>
                    </a14:imgEffect>
                    <a14:imgEffect>
                      <a14:brightnessContrast bright="-32000" contrast="-53000"/>
                    </a14:imgEffect>
                  </a14:imgLayer>
                </a14:imgProps>
              </a:ext>
            </a:extLst>
          </a:blip>
          <a:stretch>
            <a:fillRect/>
          </a:stretch>
        </p:blipFill>
        <p:spPr>
          <a:xfrm>
            <a:off x="0" y="32488"/>
            <a:ext cx="12192000" cy="6793024"/>
          </a:xfrm>
          <a:prstGeom prst="rect">
            <a:avLst/>
          </a:prstGeom>
        </p:spPr>
      </p:pic>
      <p:sp>
        <p:nvSpPr>
          <p:cNvPr id="2" name="Title 1">
            <a:extLst>
              <a:ext uri="{FF2B5EF4-FFF2-40B4-BE49-F238E27FC236}">
                <a16:creationId xmlns:a16="http://schemas.microsoft.com/office/drawing/2014/main" id="{0C33F4CD-83FC-D438-8AE2-6C2FDBA16691}"/>
              </a:ext>
            </a:extLst>
          </p:cNvPr>
          <p:cNvSpPr>
            <a:spLocks noGrp="1"/>
          </p:cNvSpPr>
          <p:nvPr>
            <p:ph type="ctrTitle"/>
          </p:nvPr>
        </p:nvSpPr>
        <p:spPr/>
        <p:txBody>
          <a:bodyPr>
            <a:normAutofit/>
          </a:bodyPr>
          <a:lstStyle/>
          <a:p>
            <a:r>
              <a:rPr lang="en-IN" b="1" dirty="0">
                <a:solidFill>
                  <a:schemeClr val="bg1"/>
                </a:solidFill>
                <a:latin typeface="Arial Black" panose="020B0A04020102020204" pitchFamily="34" charset="0"/>
              </a:rPr>
              <a:t>REVENUE METRICS</a:t>
            </a:r>
          </a:p>
        </p:txBody>
      </p:sp>
      <p:sp>
        <p:nvSpPr>
          <p:cNvPr id="6" name="Rectangle 5">
            <a:extLst>
              <a:ext uri="{FF2B5EF4-FFF2-40B4-BE49-F238E27FC236}">
                <a16:creationId xmlns:a16="http://schemas.microsoft.com/office/drawing/2014/main" id="{9328C7BC-0EC9-FC7D-20C7-2695FAC50DEA}"/>
              </a:ext>
            </a:extLst>
          </p:cNvPr>
          <p:cNvSpPr/>
          <p:nvPr/>
        </p:nvSpPr>
        <p:spPr>
          <a:xfrm>
            <a:off x="1397794" y="2004219"/>
            <a:ext cx="9396412" cy="1952625"/>
          </a:xfrm>
          <a:prstGeom prst="rect">
            <a:avLst/>
          </a:prstGeom>
          <a:noFill/>
          <a:ln w="920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F58B1B9A-36C7-C788-7617-F0A51CF6531D}"/>
              </a:ext>
            </a:extLst>
          </p:cNvPr>
          <p:cNvSpPr>
            <a:spLocks noGrp="1"/>
          </p:cNvSpPr>
          <p:nvPr>
            <p:ph type="sldNum" sz="quarter" idx="12"/>
          </p:nvPr>
        </p:nvSpPr>
        <p:spPr/>
        <p:txBody>
          <a:bodyPr/>
          <a:lstStyle/>
          <a:p>
            <a:fld id="{82DD2F15-5B1C-4F11-900A-D1CBD6EDE252}" type="slidenum">
              <a:rPr lang="en-IN" smtClean="0"/>
              <a:t>9</a:t>
            </a:fld>
            <a:endParaRPr lang="en-IN"/>
          </a:p>
        </p:txBody>
      </p:sp>
    </p:spTree>
    <p:extLst>
      <p:ext uri="{BB962C8B-B14F-4D97-AF65-F5344CB8AC3E}">
        <p14:creationId xmlns:p14="http://schemas.microsoft.com/office/powerpoint/2010/main" val="3022774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2837</Words>
  <Application>Microsoft Office PowerPoint</Application>
  <PresentationFormat>Widescreen</PresentationFormat>
  <Paragraphs>359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Söhne</vt:lpstr>
      <vt:lpstr>Office Theme</vt:lpstr>
      <vt:lpstr>QUARTERLY BUSINESS REPORT Q4’ 2018</vt:lpstr>
      <vt:lpstr>BUSINESS KEY METRICS POST Q4’2018: The 21.5% of good feedback suggests that there is a portion of satisfied customers. However, it's also important to analyze the feedback categorized as "not good" to identify areas for improvement.</vt:lpstr>
      <vt:lpstr>CUSTOMER METRICS</vt:lpstr>
      <vt:lpstr> Distribution of Customers across States: Texas and California are our biggest markets. These states not only have the highest number of customers but also lead in terms of the total number of orders, indicating a strong market presence in these regions. Across these States, peak in demand is observed in Quarter 1 with District of Columbia being an exception where Q1 performed poorer than Q2 and Q3. The lowest demand is being observed in Quarter 4 with California and Florida being an exception where Q3 and Q2 saw poorer demand respectively. Leverage the peaks observed in certain quarters by launching seasonal marketing campaigns. </vt:lpstr>
      <vt:lpstr> Customer Rating: The average customer rating by quarter decreased from Quarter 1 to Quarter 4 </vt:lpstr>
      <vt:lpstr>Customer Satisfaction: Quarter 4 needs to be analysed in depth for peak in ‘Very Bad’ and ‘Bad’ Ratings</vt:lpstr>
      <vt:lpstr> Popular Vehicle Makers by Customer: Chevrolet is the most popular brand among customers, followed by Ford, Toyota, Dodge, and Pontiac.  </vt:lpstr>
      <vt:lpstr> Popular Vehicle Makers by State: Local economy and brand loyalty shapes customer choice of preferred Vehicle Maker  </vt:lpstr>
      <vt:lpstr>REVENUE METRICS</vt:lpstr>
      <vt:lpstr> Customer Purchase Trends: Seasonal fluctuation in demand observed with peak demand in Quarter 1 and fall in demand Quarter on Quarter thereafter  </vt:lpstr>
      <vt:lpstr> Revenue Trends: Best Percentage Change in Revenue observed in Quarter 4 driven by lower revenues in both Quarter 3 and Quarter 4  </vt:lpstr>
      <vt:lpstr>SHIPPING METRICS</vt:lpstr>
      <vt:lpstr> Discount offered on Credit Card: Best Discount Offered on Laser Credit Cards at 64.38% followed by Mastercard offering 62.95% to its Credit Card users  </vt:lpstr>
      <vt:lpstr> Shipping Time: Delayed Shipping Time could be driving customer unsatisfaction and churn out  </vt:lpstr>
      <vt:lpstr>INSIGHTS</vt:lpstr>
      <vt:lpstr> Insights &amp; Recommendations: Managing Customer Satisfaction Customer Satisfaction is central to any business a careful analysis of negative feedback is the first step towards value driven growth  </vt:lpstr>
      <vt:lpstr> Insights &amp; Recommendations: Hitting the bulls-eye with impactful marketing strategies Strong Marketing Team can make a sea change in customer perception Leverage the peaks observed in certain quarters by launching seasonal marketing campaigns.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BUSINESS REPORT</dc:title>
  <dc:creator>DENCY THOMAS</dc:creator>
  <cp:lastModifiedBy>DENCY THOMAS</cp:lastModifiedBy>
  <cp:revision>37</cp:revision>
  <dcterms:created xsi:type="dcterms:W3CDTF">2024-01-31T11:34:38Z</dcterms:created>
  <dcterms:modified xsi:type="dcterms:W3CDTF">2024-02-01T11:38:21Z</dcterms:modified>
</cp:coreProperties>
</file>