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62" r:id="rId9"/>
    <p:sldId id="265" r:id="rId10"/>
    <p:sldId id="266" r:id="rId11"/>
    <p:sldId id="2146847063" r:id="rId12"/>
    <p:sldId id="267"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A61A"/>
    <a:srgbClr val="4FBE0A"/>
    <a:srgbClr val="1C6D13"/>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1152" y="5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atplotlib.org/stable/index.htm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Predictive maintenance of industrial machinery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48266" y="4129164"/>
            <a:ext cx="9813744" cy="1323439"/>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1.Dendi </a:t>
            </a:r>
            <a:r>
              <a:rPr lang="en-US" sz="2000" b="1" dirty="0" smtClean="0">
                <a:solidFill>
                  <a:schemeClr val="accent1">
                    <a:lumMod val="75000"/>
                  </a:schemeClr>
                </a:solidFill>
                <a:latin typeface="Arial"/>
                <a:cs typeface="Arial"/>
              </a:rPr>
              <a:t>Priyanka </a:t>
            </a:r>
            <a:r>
              <a:rPr lang="en-US" sz="2000" b="1" dirty="0" smtClean="0">
                <a:solidFill>
                  <a:schemeClr val="accent1">
                    <a:lumMod val="75000"/>
                  </a:schemeClr>
                </a:solidFill>
                <a:latin typeface="Arial"/>
                <a:cs typeface="Arial"/>
              </a:rPr>
              <a:t>Reddy-</a:t>
            </a:r>
            <a:r>
              <a:rPr lang="en-US" sz="2000" b="1" dirty="0" err="1" smtClean="0">
                <a:solidFill>
                  <a:schemeClr val="accent1">
                    <a:lumMod val="75000"/>
                  </a:schemeClr>
                </a:solidFill>
                <a:latin typeface="Arial"/>
                <a:cs typeface="Arial"/>
              </a:rPr>
              <a:t>Maturi</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Venkata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Subba</a:t>
            </a:r>
            <a:r>
              <a:rPr lang="en-US" sz="2000" b="1" dirty="0" smtClean="0">
                <a:solidFill>
                  <a:schemeClr val="accent1">
                    <a:lumMod val="75000"/>
                  </a:schemeClr>
                </a:solidFill>
                <a:latin typeface="Arial"/>
                <a:cs typeface="Arial"/>
              </a:rPr>
              <a:t> R</a:t>
            </a:r>
            <a:r>
              <a:rPr lang="en-US" sz="2000" b="1" dirty="0" smtClean="0">
                <a:solidFill>
                  <a:schemeClr val="accent1">
                    <a:lumMod val="75000"/>
                  </a:schemeClr>
                </a:solidFill>
                <a:latin typeface="Arial"/>
                <a:cs typeface="Arial"/>
              </a:rPr>
              <a:t>ao Engineering College-ECE</a:t>
            </a:r>
            <a:endParaRPr lang="en-US" sz="2000" b="1" dirty="0" smtClean="0">
              <a:solidFill>
                <a:schemeClr val="accent1">
                  <a:lumMod val="75000"/>
                </a:schemeClr>
              </a:solidFill>
              <a:latin typeface="Arial"/>
              <a:cs typeface="Arial"/>
            </a:endParaRPr>
          </a:p>
          <a:p>
            <a:endParaRPr lang="en-US" sz="2000" b="1" dirty="0" smtClean="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9643" y="1482223"/>
            <a:ext cx="10812714" cy="4377155"/>
          </a:xfrm>
        </p:spPr>
      </p:pic>
    </p:spTree>
    <p:extLst>
      <p:ext uri="{BB962C8B-B14F-4D97-AF65-F5344CB8AC3E}">
        <p14:creationId xmlns:p14="http://schemas.microsoft.com/office/powerpoint/2010/main" val="477988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063" y="1449020"/>
            <a:ext cx="10009874" cy="4673600"/>
          </a:xfrm>
        </p:spPr>
      </p:pic>
    </p:spTree>
    <p:extLst>
      <p:ext uri="{BB962C8B-B14F-4D97-AF65-F5344CB8AC3E}">
        <p14:creationId xmlns:p14="http://schemas.microsoft.com/office/powerpoint/2010/main" val="1295783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1063" y="1301750"/>
            <a:ext cx="10009874" cy="4673600"/>
          </a:xfrm>
        </p:spPr>
      </p:pic>
    </p:spTree>
    <p:extLst>
      <p:ext uri="{BB962C8B-B14F-4D97-AF65-F5344CB8AC3E}">
        <p14:creationId xmlns:p14="http://schemas.microsoft.com/office/powerpoint/2010/main" val="166519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232452"/>
            <a:ext cx="11029615" cy="4673324"/>
          </a:xfrm>
        </p:spPr>
        <p:txBody>
          <a:bodyPr>
            <a:normAutofit/>
          </a:bodyPr>
          <a:lstStyle/>
          <a:p>
            <a:pPr marL="305435" indent="-305435"/>
            <a:r>
              <a:rPr lang="en-US" sz="2000" dirty="0"/>
              <a:t>The project effectively used machine learning techniques to predict equipment failures before they occur</a:t>
            </a:r>
            <a:r>
              <a:rPr lang="en-US" sz="2000" dirty="0" smtClean="0"/>
              <a:t>.</a:t>
            </a:r>
            <a:endParaRPr lang="en-US" sz="2000" dirty="0"/>
          </a:p>
          <a:p>
            <a:pPr marL="305435" indent="-305435"/>
            <a:r>
              <a:rPr lang="en-US" sz="2000" dirty="0"/>
              <a:t>The model successfully classified different types of failures, supporting proactive maintenance strategies</a:t>
            </a:r>
            <a:r>
              <a:rPr lang="en-US" sz="2000" dirty="0" smtClean="0"/>
              <a:t>.</a:t>
            </a:r>
            <a:endParaRPr lang="en-US" sz="2000" dirty="0"/>
          </a:p>
          <a:p>
            <a:pPr marL="305435" indent="-305435"/>
            <a:r>
              <a:rPr lang="en-US" sz="2000" dirty="0"/>
              <a:t>Key challenges included handling data imbalance and selecting meaningful features from sensor readings</a:t>
            </a:r>
            <a:r>
              <a:rPr lang="en-US" sz="2000" dirty="0" smtClean="0"/>
              <a:t>.</a:t>
            </a:r>
            <a:endParaRPr lang="en-US" sz="2000" dirty="0"/>
          </a:p>
          <a:p>
            <a:pPr marL="305435" indent="-305435"/>
            <a:r>
              <a:rPr lang="en-US" sz="2000" dirty="0"/>
              <a:t>Despite these challenges, the model achieved promising results and showed potential for real-time deployment</a:t>
            </a:r>
            <a:r>
              <a:rPr lang="en-US" sz="2000" dirty="0" smtClean="0"/>
              <a:t>.</a:t>
            </a:r>
            <a:endParaRPr lang="en-US" sz="2000" dirty="0"/>
          </a:p>
          <a:p>
            <a:pPr marL="305435" indent="-305435"/>
            <a:r>
              <a:rPr lang="en-US" sz="2000" dirty="0"/>
              <a:t>Accurate failure prediction is crucial for minimizing downtime, reducing costs, and improving the overall efficiency of industrial operations.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endParaRPr lang="en-US" sz="2000" b="1" dirty="0" smtClean="0"/>
          </a:p>
          <a:p>
            <a:pPr marL="305435" indent="-305435"/>
            <a:r>
              <a:rPr lang="en-US" sz="2000" dirty="0" smtClean="0"/>
              <a:t>Integration </a:t>
            </a:r>
            <a:r>
              <a:rPr lang="en-US" sz="2000" dirty="0"/>
              <a:t>of Additional Sensors: Incorporate more diverse sensor data (e.g., vibration, temperature gradients) to improve failure prediction accuracy</a:t>
            </a:r>
            <a:r>
              <a:rPr lang="en-US" sz="2000" dirty="0" smtClean="0"/>
              <a:t>.</a:t>
            </a:r>
            <a:endParaRPr lang="en-US" sz="2000" dirty="0"/>
          </a:p>
          <a:p>
            <a:pPr marL="305435" indent="-305435"/>
            <a:r>
              <a:rPr lang="en-US" sz="2000" dirty="0"/>
              <a:t>Algorithm Optimization: Enhance model performance using advanced ML techniques such as ensemble methods or deep learning models</a:t>
            </a:r>
            <a:r>
              <a:rPr lang="en-US" sz="2000" dirty="0" smtClean="0"/>
              <a:t>.</a:t>
            </a:r>
            <a:endParaRPr lang="en-US" sz="2000" dirty="0"/>
          </a:p>
          <a:p>
            <a:pPr marL="305435" indent="-305435"/>
            <a:r>
              <a:rPr lang="en-US" sz="2000" dirty="0"/>
              <a:t>Real-time Monitoring with Edge Computing: Deploy models on edge devices for faster, on-site failure detection and response</a:t>
            </a:r>
            <a:r>
              <a:rPr lang="en-US" sz="2000" dirty="0" smtClean="0"/>
              <a:t>.</a:t>
            </a:r>
            <a:endParaRPr lang="en-US" sz="2000" dirty="0"/>
          </a:p>
          <a:p>
            <a:pPr marL="305435" indent="-305435"/>
            <a:r>
              <a:rPr lang="en-US" sz="2000" dirty="0"/>
              <a:t>Scalability Across Industries: Extend the system to other industrial sectors with similar predictive maintenance needs</a:t>
            </a:r>
            <a:r>
              <a:rPr lang="en-US" sz="2000" dirty="0" smtClean="0"/>
              <a:t>.</a:t>
            </a:r>
            <a:endParaRPr lang="en-US" sz="2000" dirty="0"/>
          </a:p>
          <a:p>
            <a:pPr marL="305435" indent="-305435"/>
            <a:r>
              <a:rPr lang="en-US" sz="2000" dirty="0"/>
              <a:t>Predictive Maintenance-as-a-Service (</a:t>
            </a:r>
            <a:r>
              <a:rPr lang="en-US" sz="2000" dirty="0" err="1"/>
              <a:t>PMaaS</a:t>
            </a:r>
            <a:r>
              <a:rPr lang="en-US" sz="2000" dirty="0"/>
              <a:t>): Develop a scalable cloud-based solution that can be adapted by multiple organizations.</a:t>
            </a:r>
            <a:endParaRPr lang="en-US" sz="2000" dirty="0" smtClean="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232452"/>
            <a:ext cx="11029615" cy="4673324"/>
          </a:xfrm>
        </p:spPr>
        <p:txBody>
          <a:bodyPr>
            <a:normAutofit fontScale="92500"/>
          </a:bodyPr>
          <a:lstStyle/>
          <a:p>
            <a:pPr marL="305435" indent="-305435"/>
            <a:r>
              <a:rPr lang="en-IN" sz="2400" dirty="0" smtClean="0"/>
              <a:t> </a:t>
            </a:r>
            <a:r>
              <a:rPr lang="en-IN" sz="2200" dirty="0" err="1"/>
              <a:t>Kaggle</a:t>
            </a:r>
            <a:r>
              <a:rPr lang="en-IN" sz="2200" dirty="0"/>
              <a:t> Dataset – Machine Predictive Maintenance </a:t>
            </a:r>
            <a:r>
              <a:rPr lang="en-IN" sz="2200" dirty="0" smtClean="0"/>
              <a:t>Classification </a:t>
            </a:r>
            <a:r>
              <a:rPr lang="en-IN" sz="2200" u="sng" dirty="0">
                <a:solidFill>
                  <a:srgbClr val="6AA61A"/>
                </a:solidFill>
              </a:rPr>
              <a:t>https://</a:t>
            </a:r>
            <a:r>
              <a:rPr lang="en-IN" sz="2200" u="sng" dirty="0" smtClean="0">
                <a:solidFill>
                  <a:srgbClr val="6AA61A"/>
                </a:solidFill>
              </a:rPr>
              <a:t>www.kaggle.com/datasets/shivamb/machinepredictive-maintenance-classification</a:t>
            </a:r>
          </a:p>
          <a:p>
            <a:pPr marL="305435" indent="-305435"/>
            <a:r>
              <a:rPr lang="en-IN" sz="2200" dirty="0" err="1" smtClean="0"/>
              <a:t>Scikit</a:t>
            </a:r>
            <a:r>
              <a:rPr lang="en-IN" sz="2200" dirty="0" smtClean="0"/>
              <a:t>-learn </a:t>
            </a:r>
            <a:r>
              <a:rPr lang="en-IN" sz="2200" dirty="0"/>
              <a:t>Documentation – Used for implementing machine learning </a:t>
            </a:r>
            <a:r>
              <a:rPr lang="en-IN" sz="2200" dirty="0" smtClean="0"/>
              <a:t>models                                                                                                                                                                                            </a:t>
            </a:r>
            <a:r>
              <a:rPr lang="en-IN" sz="2200" u="sng" dirty="0" smtClean="0">
                <a:solidFill>
                  <a:srgbClr val="6AA61A"/>
                </a:solidFill>
              </a:rPr>
              <a:t>https://scikit-learn.org/stable/documentation.html</a:t>
            </a:r>
            <a:endParaRPr lang="en-IN" sz="2200" u="sng" dirty="0">
              <a:solidFill>
                <a:srgbClr val="6AA61A"/>
              </a:solidFill>
            </a:endParaRPr>
          </a:p>
          <a:p>
            <a:pPr marL="305435" indent="-305435"/>
            <a:r>
              <a:rPr lang="en-IN" sz="2200" dirty="0" smtClean="0"/>
              <a:t> </a:t>
            </a:r>
            <a:r>
              <a:rPr lang="en-IN" sz="2200" dirty="0"/>
              <a:t>Pandas Documentation – For data </a:t>
            </a:r>
            <a:r>
              <a:rPr lang="en-IN" sz="2200" dirty="0" err="1"/>
              <a:t>preprocessing</a:t>
            </a:r>
            <a:r>
              <a:rPr lang="en-IN" sz="2200" dirty="0"/>
              <a:t> and </a:t>
            </a:r>
            <a:r>
              <a:rPr lang="en-IN" sz="2200" dirty="0" smtClean="0"/>
              <a:t>analysis                                                                                                                                                          </a:t>
            </a:r>
            <a:r>
              <a:rPr lang="en-IN" sz="2200" u="sng" dirty="0" smtClean="0">
                <a:solidFill>
                  <a:srgbClr val="6AA61A"/>
                </a:solidFill>
              </a:rPr>
              <a:t>https</a:t>
            </a:r>
            <a:r>
              <a:rPr lang="en-IN" sz="2200" u="sng" dirty="0">
                <a:solidFill>
                  <a:srgbClr val="6AA61A"/>
                </a:solidFill>
              </a:rPr>
              <a:t>://</a:t>
            </a:r>
            <a:r>
              <a:rPr lang="en-IN" sz="2200" u="sng" dirty="0" smtClean="0">
                <a:solidFill>
                  <a:srgbClr val="6AA61A"/>
                </a:solidFill>
              </a:rPr>
              <a:t>pandas.pydata.org/docs</a:t>
            </a:r>
            <a:endParaRPr lang="en-IN" sz="2200" u="sng" dirty="0">
              <a:solidFill>
                <a:srgbClr val="6AA61A"/>
              </a:solidFill>
            </a:endParaRPr>
          </a:p>
          <a:p>
            <a:pPr marL="305435" indent="-305435"/>
            <a:r>
              <a:rPr lang="en-IN" sz="2200" dirty="0" smtClean="0"/>
              <a:t> </a:t>
            </a:r>
            <a:r>
              <a:rPr lang="en-IN" sz="2200" dirty="0" err="1"/>
              <a:t>Matplotlib</a:t>
            </a:r>
            <a:r>
              <a:rPr lang="en-IN" sz="2200" dirty="0"/>
              <a:t>/</a:t>
            </a:r>
            <a:r>
              <a:rPr lang="en-IN" sz="2200" dirty="0" err="1"/>
              <a:t>Seaborn</a:t>
            </a:r>
            <a:r>
              <a:rPr lang="en-IN" sz="2200" dirty="0"/>
              <a:t> Documentation – For data </a:t>
            </a:r>
            <a:r>
              <a:rPr lang="en-IN" sz="2200" dirty="0" smtClean="0"/>
              <a:t>visualization        </a:t>
            </a:r>
            <a:r>
              <a:rPr lang="en-IN" sz="2200" u="sng" dirty="0" smtClean="0">
                <a:solidFill>
                  <a:schemeClr val="accent2">
                    <a:lumMod val="75000"/>
                  </a:schemeClr>
                </a:solidFill>
                <a:hlinkClick r:id="rId2"/>
              </a:rPr>
              <a:t>https</a:t>
            </a:r>
            <a:r>
              <a:rPr lang="en-IN" sz="2200" u="sng" dirty="0">
                <a:solidFill>
                  <a:schemeClr val="accent2">
                    <a:lumMod val="75000"/>
                  </a:schemeClr>
                </a:solidFill>
                <a:hlinkClick r:id="rId2"/>
              </a:rPr>
              <a:t>://</a:t>
            </a:r>
            <a:r>
              <a:rPr lang="en-IN" sz="2200" u="sng" dirty="0" smtClean="0">
                <a:solidFill>
                  <a:schemeClr val="accent2">
                    <a:lumMod val="75000"/>
                  </a:schemeClr>
                </a:solidFill>
                <a:hlinkClick r:id="rId2"/>
              </a:rPr>
              <a:t>matplotlib.org/stable/index.html</a:t>
            </a:r>
            <a:r>
              <a:rPr lang="en-IN" sz="2200" dirty="0" smtClean="0">
                <a:solidFill>
                  <a:schemeClr val="accent2">
                    <a:lumMod val="75000"/>
                  </a:schemeClr>
                </a:solidFill>
              </a:rPr>
              <a:t>    </a:t>
            </a:r>
            <a:r>
              <a:rPr lang="en-IN" sz="2200" dirty="0" smtClean="0"/>
              <a:t>                                                       </a:t>
            </a:r>
            <a:r>
              <a:rPr lang="en-IN" sz="2200" u="sng" dirty="0" smtClean="0">
                <a:solidFill>
                  <a:srgbClr val="6AA61A"/>
                </a:solidFill>
              </a:rPr>
              <a:t>https</a:t>
            </a:r>
            <a:r>
              <a:rPr lang="en-IN" sz="2200" u="sng" dirty="0">
                <a:solidFill>
                  <a:srgbClr val="6AA61A"/>
                </a:solidFill>
              </a:rPr>
              <a:t>://seaborn.pydata.org</a:t>
            </a:r>
            <a:r>
              <a:rPr lang="en-IN" sz="2200" u="sng" dirty="0" smtClean="0">
                <a:solidFill>
                  <a:srgbClr val="6AA61A"/>
                </a:solidFill>
              </a:rPr>
              <a:t>/</a:t>
            </a:r>
            <a:endParaRPr lang="en-IN" sz="2200" u="sng" dirty="0">
              <a:solidFill>
                <a:srgbClr val="6AA61A"/>
              </a:solidFill>
            </a:endParaRPr>
          </a:p>
          <a:p>
            <a:pPr marL="305435" indent="-305435"/>
            <a:r>
              <a:rPr lang="en-IN" sz="2200" dirty="0" smtClean="0"/>
              <a:t>IBM </a:t>
            </a:r>
            <a:r>
              <a:rPr lang="en-IN" sz="2200" dirty="0"/>
              <a:t>Cloud Docs (for deployment and testing on IBM </a:t>
            </a:r>
            <a:r>
              <a:rPr lang="en-IN" sz="2200" dirty="0" smtClean="0"/>
              <a:t>Cloud)                          </a:t>
            </a:r>
            <a:r>
              <a:rPr lang="en-IN" sz="2200" u="sng" dirty="0" smtClean="0">
                <a:solidFill>
                  <a:srgbClr val="6AA61A"/>
                </a:solidFill>
              </a:rPr>
              <a:t>https</a:t>
            </a:r>
            <a:r>
              <a:rPr lang="en-IN" sz="2200" u="sng" dirty="0">
                <a:solidFill>
                  <a:srgbClr val="6AA61A"/>
                </a:solidFill>
              </a:rPr>
              <a:t>://cloud.ibm.com/docs</a:t>
            </a: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2760" y="1513749"/>
            <a:ext cx="6126479" cy="478979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90240" y="1745073"/>
            <a:ext cx="5811520" cy="4325197"/>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r>
              <a:rPr lang="en-IN" dirty="0" smtClean="0"/>
              <a:t> </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2094" y="2531326"/>
            <a:ext cx="10472452" cy="301083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ormAutofit/>
          </a:bodyPr>
          <a:lstStyle/>
          <a:p>
            <a:pPr marL="305435" indent="-305435"/>
            <a:r>
              <a:rPr lang="en-US" sz="2400" dirty="0">
                <a:cs typeface="Arial" panose="020B0604020202020204" pitchFamily="34" charset="0"/>
              </a:rPr>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sz="2400" dirty="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967304"/>
            <a:ext cx="11613485" cy="5563973"/>
          </a:xfrm>
        </p:spPr>
        <p:txBody>
          <a:bodyPr vert="horz" lIns="91440" tIns="45720" rIns="91440" bIns="45720" rtlCol="0" anchor="ctr">
            <a:noAutofit/>
          </a:bodyPr>
          <a:lstStyle/>
          <a:p>
            <a:pPr marL="0" indent="0">
              <a:buNone/>
            </a:pPr>
            <a:endParaRPr lang="en-US" sz="1200" b="1" dirty="0">
              <a:latin typeface="Arial" panose="020B0604020202020204" pitchFamily="34" charset="0"/>
              <a:cs typeface="Arial" panose="020B0604020202020204" pitchFamily="34" charset="0"/>
            </a:endParaRPr>
          </a:p>
          <a:p>
            <a:pPr marL="305435" indent="-305435"/>
            <a:r>
              <a:rPr lang="en-US" sz="1200" dirty="0">
                <a:latin typeface="Arial" panose="020B0604020202020204" pitchFamily="34" charset="0"/>
                <a:cs typeface="Arial" panose="020B0604020202020204" pitchFamily="34" charset="0"/>
              </a:rPr>
              <a:t>The proposed system aims to anticipate machine failures in advance by analyzing operational sensor data using machine learning. This enables proactive maintenance and reduces downtime. The solution includes the following components</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305435" indent="-305435"/>
            <a:r>
              <a:rPr lang="en-US" sz="1200" b="1" dirty="0">
                <a:latin typeface="Arial" panose="020B0604020202020204" pitchFamily="34" charset="0"/>
                <a:cs typeface="Arial" panose="020B0604020202020204" pitchFamily="34" charset="0"/>
              </a:rPr>
              <a:t>Data Collection</a:t>
            </a:r>
            <a:r>
              <a:rPr lang="en-US" sz="1200" b="1" dirty="0" smtClean="0">
                <a:latin typeface="Arial" panose="020B0604020202020204" pitchFamily="34" charset="0"/>
                <a:cs typeface="Arial" panose="020B0604020202020204" pitchFamily="34" charset="0"/>
              </a:rPr>
              <a:t>:</a:t>
            </a:r>
          </a:p>
          <a:p>
            <a:pPr marL="0" indent="0">
              <a:buNone/>
            </a:pPr>
            <a:r>
              <a:rPr lang="en-US" sz="1200" dirty="0" smtClean="0">
                <a:latin typeface="Arial" panose="020B0604020202020204" pitchFamily="34" charset="0"/>
                <a:cs typeface="Arial" panose="020B0604020202020204" pitchFamily="34" charset="0"/>
              </a:rPr>
              <a:t>         Gather </a:t>
            </a:r>
            <a:r>
              <a:rPr lang="en-US" sz="1200" dirty="0">
                <a:latin typeface="Arial" panose="020B0604020202020204" pitchFamily="34" charset="0"/>
                <a:cs typeface="Arial" panose="020B0604020202020204" pitchFamily="34" charset="0"/>
              </a:rPr>
              <a:t>historical and real-time sensor data from industrial machines</a:t>
            </a:r>
            <a:r>
              <a:rPr lang="en-US" sz="1200" dirty="0" smtClean="0">
                <a:latin typeface="Arial" panose="020B0604020202020204" pitchFamily="34" charset="0"/>
                <a:cs typeface="Arial" panose="020B0604020202020204" pitchFamily="34" charset="0"/>
              </a:rPr>
              <a:t>.</a:t>
            </a:r>
          </a:p>
          <a:p>
            <a:pPr marL="0" indent="0">
              <a:buNone/>
            </a:pPr>
            <a:r>
              <a:rPr lang="en-US" sz="1200" dirty="0" smtClean="0">
                <a:latin typeface="Arial" panose="020B0604020202020204" pitchFamily="34" charset="0"/>
                <a:cs typeface="Arial" panose="020B0604020202020204" pitchFamily="34" charset="0"/>
              </a:rPr>
              <a:t>         Use </a:t>
            </a:r>
            <a:r>
              <a:rPr lang="en-US" sz="1200" dirty="0">
                <a:latin typeface="Arial" panose="020B0604020202020204" pitchFamily="34" charset="0"/>
                <a:cs typeface="Arial" panose="020B0604020202020204" pitchFamily="34" charset="0"/>
              </a:rPr>
              <a:t>features such as temperature, torque, vibration, and tool wear.</a:t>
            </a:r>
          </a:p>
          <a:p>
            <a:pPr marL="0" indent="0">
              <a:buNone/>
            </a:pPr>
            <a:r>
              <a:rPr lang="en-US" sz="1200" dirty="0" smtClean="0">
                <a:latin typeface="Arial" panose="020B0604020202020204" pitchFamily="34" charset="0"/>
                <a:cs typeface="Arial" panose="020B0604020202020204" pitchFamily="34" charset="0"/>
              </a:rPr>
              <a:t>         Use </a:t>
            </a:r>
            <a:r>
              <a:rPr lang="en-US" sz="1200" dirty="0">
                <a:latin typeface="Arial" panose="020B0604020202020204" pitchFamily="34" charset="0"/>
                <a:cs typeface="Arial" panose="020B0604020202020204" pitchFamily="34" charset="0"/>
              </a:rPr>
              <a:t>the </a:t>
            </a:r>
            <a:r>
              <a:rPr lang="en-US" sz="1200" dirty="0" err="1">
                <a:latin typeface="Arial" panose="020B0604020202020204" pitchFamily="34" charset="0"/>
                <a:cs typeface="Arial" panose="020B0604020202020204" pitchFamily="34" charset="0"/>
              </a:rPr>
              <a:t>Kaggle</a:t>
            </a:r>
            <a:r>
              <a:rPr lang="en-US" sz="1200" dirty="0">
                <a:latin typeface="Arial" panose="020B0604020202020204" pitchFamily="34" charset="0"/>
                <a:cs typeface="Arial" panose="020B0604020202020204" pitchFamily="34" charset="0"/>
              </a:rPr>
              <a:t> dataset for initial model development</a:t>
            </a:r>
            <a:r>
              <a:rPr lang="en-US" sz="1200" dirty="0" smtClean="0">
                <a:latin typeface="Arial" panose="020B0604020202020204" pitchFamily="34" charset="0"/>
                <a:cs typeface="Arial" panose="020B0604020202020204" pitchFamily="34" charset="0"/>
              </a:rPr>
              <a:t>.</a:t>
            </a:r>
          </a:p>
          <a:p>
            <a:pPr marL="305435" indent="-305435"/>
            <a:r>
              <a:rPr lang="en-US" sz="1200" b="1" dirty="0" smtClean="0">
                <a:latin typeface="Arial" panose="020B0604020202020204" pitchFamily="34" charset="0"/>
                <a:cs typeface="Arial" panose="020B0604020202020204" pitchFamily="34" charset="0"/>
              </a:rPr>
              <a:t>Data </a:t>
            </a:r>
            <a:r>
              <a:rPr lang="en-US" sz="1200" b="1" dirty="0">
                <a:latin typeface="Arial" panose="020B0604020202020204" pitchFamily="34" charset="0"/>
                <a:cs typeface="Arial" panose="020B0604020202020204" pitchFamily="34" charset="0"/>
              </a:rPr>
              <a:t>Preprocessing:</a:t>
            </a:r>
          </a:p>
          <a:p>
            <a:pPr marL="0" indent="0">
              <a:buNone/>
            </a:pPr>
            <a:r>
              <a:rPr lang="en-US" sz="1200" dirty="0" smtClean="0">
                <a:latin typeface="Arial" panose="020B0604020202020204" pitchFamily="34" charset="0"/>
                <a:cs typeface="Arial" panose="020B0604020202020204" pitchFamily="34" charset="0"/>
              </a:rPr>
              <a:t>         Clean </a:t>
            </a:r>
            <a:r>
              <a:rPr lang="en-US" sz="1200" dirty="0">
                <a:latin typeface="Arial" panose="020B0604020202020204" pitchFamily="34" charset="0"/>
                <a:cs typeface="Arial" panose="020B0604020202020204" pitchFamily="34" charset="0"/>
              </a:rPr>
              <a:t>and preprocess the data to handle missing values and outliers.</a:t>
            </a:r>
          </a:p>
          <a:p>
            <a:pPr marL="0" indent="0">
              <a:buNone/>
            </a:pPr>
            <a:r>
              <a:rPr lang="en-US" sz="1200" dirty="0" smtClean="0">
                <a:latin typeface="Arial" panose="020B0604020202020204" pitchFamily="34" charset="0"/>
                <a:cs typeface="Arial" panose="020B0604020202020204" pitchFamily="34" charset="0"/>
              </a:rPr>
              <a:t>         Perform </a:t>
            </a:r>
            <a:r>
              <a:rPr lang="en-US" sz="1200" dirty="0">
                <a:latin typeface="Arial" panose="020B0604020202020204" pitchFamily="34" charset="0"/>
                <a:cs typeface="Arial" panose="020B0604020202020204" pitchFamily="34" charset="0"/>
              </a:rPr>
              <a:t>feature engineering and normalization to enhance model accuracy.</a:t>
            </a:r>
          </a:p>
          <a:p>
            <a:pPr marL="0" indent="0">
              <a:buNone/>
            </a:pPr>
            <a:r>
              <a:rPr lang="en-US" sz="1200" dirty="0" smtClean="0">
                <a:latin typeface="Arial" panose="020B0604020202020204" pitchFamily="34" charset="0"/>
                <a:cs typeface="Arial" panose="020B0604020202020204" pitchFamily="34" charset="0"/>
              </a:rPr>
              <a:t>         Encode </a:t>
            </a:r>
            <a:r>
              <a:rPr lang="en-US" sz="1200" dirty="0">
                <a:latin typeface="Arial" panose="020B0604020202020204" pitchFamily="34" charset="0"/>
                <a:cs typeface="Arial" panose="020B0604020202020204" pitchFamily="34" charset="0"/>
              </a:rPr>
              <a:t>categorical variables where required</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305435" indent="-305435"/>
            <a:r>
              <a:rPr lang="en-US" sz="1200" b="1" dirty="0">
                <a:latin typeface="Arial" panose="020B0604020202020204" pitchFamily="34" charset="0"/>
                <a:cs typeface="Arial" panose="020B0604020202020204" pitchFamily="34" charset="0"/>
              </a:rPr>
              <a:t>Machine Learning Algorithm:</a:t>
            </a:r>
          </a:p>
          <a:p>
            <a:pPr marL="0" indent="0">
              <a:buNone/>
            </a:pPr>
            <a:r>
              <a:rPr lang="en-US" sz="1200" b="1" dirty="0" smtClean="0">
                <a:latin typeface="Arial" panose="020B0604020202020204" pitchFamily="34" charset="0"/>
                <a:cs typeface="Arial" panose="020B0604020202020204" pitchFamily="34" charset="0"/>
              </a:rPr>
              <a:t> </a:t>
            </a:r>
            <a:r>
              <a:rPr lang="en-US" sz="1200" dirty="0" smtClean="0">
                <a:latin typeface="Arial" panose="020B0604020202020204" pitchFamily="34" charset="0"/>
                <a:cs typeface="Arial" panose="020B0604020202020204" pitchFamily="34" charset="0"/>
              </a:rPr>
              <a:t>       Use </a:t>
            </a:r>
            <a:r>
              <a:rPr lang="en-US" sz="1200" dirty="0">
                <a:latin typeface="Arial" panose="020B0604020202020204" pitchFamily="34" charset="0"/>
                <a:cs typeface="Arial" panose="020B0604020202020204" pitchFamily="34" charset="0"/>
              </a:rPr>
              <a:t>classification algorithms like Random Forest or </a:t>
            </a:r>
            <a:r>
              <a:rPr lang="en-US" sz="1200" dirty="0" err="1">
                <a:latin typeface="Arial" panose="020B0604020202020204" pitchFamily="34" charset="0"/>
                <a:cs typeface="Arial" panose="020B0604020202020204" pitchFamily="34" charset="0"/>
              </a:rPr>
              <a:t>XGBoost</a:t>
            </a:r>
            <a:r>
              <a:rPr lang="en-US" sz="1200" dirty="0">
                <a:latin typeface="Arial" panose="020B0604020202020204" pitchFamily="34" charset="0"/>
                <a:cs typeface="Arial" panose="020B0604020202020204" pitchFamily="34" charset="0"/>
              </a:rPr>
              <a:t>.</a:t>
            </a:r>
          </a:p>
          <a:p>
            <a:pPr marL="0" indent="0">
              <a:buNone/>
            </a:pPr>
            <a:r>
              <a:rPr lang="en-US" sz="1200" dirty="0" smtClean="0">
                <a:latin typeface="Arial" panose="020B0604020202020204" pitchFamily="34" charset="0"/>
                <a:cs typeface="Arial" panose="020B0604020202020204" pitchFamily="34" charset="0"/>
              </a:rPr>
              <a:t>        Train </a:t>
            </a:r>
            <a:r>
              <a:rPr lang="en-US" sz="1200" dirty="0">
                <a:latin typeface="Arial" panose="020B0604020202020204" pitchFamily="34" charset="0"/>
                <a:cs typeface="Arial" panose="020B0604020202020204" pitchFamily="34" charset="0"/>
              </a:rPr>
              <a:t>the model to predict failure types (e.g., tool wear, heat dissipation, power failure).</a:t>
            </a:r>
          </a:p>
          <a:p>
            <a:pPr marL="0" indent="0">
              <a:buNone/>
            </a:pPr>
            <a:r>
              <a:rPr lang="en-US" sz="1200" dirty="0" smtClean="0">
                <a:latin typeface="Arial" panose="020B0604020202020204" pitchFamily="34" charset="0"/>
                <a:cs typeface="Arial" panose="020B0604020202020204" pitchFamily="34" charset="0"/>
              </a:rPr>
              <a:t>        Apply </a:t>
            </a:r>
            <a:r>
              <a:rPr lang="en-US" sz="1200" dirty="0">
                <a:latin typeface="Arial" panose="020B0604020202020204" pitchFamily="34" charset="0"/>
                <a:cs typeface="Arial" panose="020B0604020202020204" pitchFamily="34" charset="0"/>
              </a:rPr>
              <a:t>cross-validation and </a:t>
            </a:r>
            <a:r>
              <a:rPr lang="en-US" sz="1200" dirty="0" err="1">
                <a:latin typeface="Arial" panose="020B0604020202020204" pitchFamily="34" charset="0"/>
                <a:cs typeface="Arial" panose="020B0604020202020204" pitchFamily="34" charset="0"/>
              </a:rPr>
              <a:t>hyperparameter</a:t>
            </a:r>
            <a:r>
              <a:rPr lang="en-US" sz="1200" dirty="0">
                <a:latin typeface="Arial" panose="020B0604020202020204" pitchFamily="34" charset="0"/>
                <a:cs typeface="Arial" panose="020B0604020202020204" pitchFamily="34" charset="0"/>
              </a:rPr>
              <a:t> tuning for better performance</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01031" y="1097538"/>
            <a:ext cx="11613485" cy="5563973"/>
          </a:xfrm>
        </p:spPr>
        <p:txBody>
          <a:bodyPr vert="horz" lIns="91440" tIns="45720" rIns="91440" bIns="45720" rtlCol="0" anchor="ctr">
            <a:noAutofit/>
          </a:bodyPr>
          <a:lstStyle/>
          <a:p>
            <a:pPr marL="305435" indent="-305435"/>
            <a:r>
              <a:rPr lang="en-US" sz="1200" b="1" dirty="0" smtClean="0">
                <a:latin typeface="Arial" panose="020B0604020202020204" pitchFamily="34" charset="0"/>
                <a:cs typeface="Arial" panose="020B0604020202020204" pitchFamily="34" charset="0"/>
              </a:rPr>
              <a:t>Deployment:</a:t>
            </a:r>
          </a:p>
          <a:p>
            <a:pPr marL="0" indent="0">
              <a:buNone/>
            </a:pPr>
            <a:r>
              <a:rPr lang="en-US" sz="1200" dirty="0" smtClean="0">
                <a:latin typeface="Arial" panose="020B0604020202020204" pitchFamily="34" charset="0"/>
                <a:cs typeface="Arial" panose="020B0604020202020204" pitchFamily="34" charset="0"/>
              </a:rPr>
              <a:t>         Use </a:t>
            </a:r>
            <a:r>
              <a:rPr lang="en-US" sz="1200" dirty="0">
                <a:latin typeface="Arial" panose="020B0604020202020204" pitchFamily="34" charset="0"/>
                <a:cs typeface="Arial" panose="020B0604020202020204" pitchFamily="34" charset="0"/>
              </a:rPr>
              <a:t>IBM Watson Studio for model training and evaluation.</a:t>
            </a:r>
          </a:p>
          <a:p>
            <a:pPr marL="0" indent="0">
              <a:buNone/>
            </a:pPr>
            <a:r>
              <a:rPr lang="en-US" sz="1200" dirty="0" smtClean="0">
                <a:latin typeface="Arial" panose="020B0604020202020204" pitchFamily="34" charset="0"/>
                <a:cs typeface="Arial" panose="020B0604020202020204" pitchFamily="34" charset="0"/>
              </a:rPr>
              <a:t>         Store </a:t>
            </a:r>
            <a:r>
              <a:rPr lang="en-US" sz="1200" dirty="0">
                <a:latin typeface="Arial" panose="020B0604020202020204" pitchFamily="34" charset="0"/>
                <a:cs typeface="Arial" panose="020B0604020202020204" pitchFamily="34" charset="0"/>
              </a:rPr>
              <a:t>data in IBM Cloud Object Storage.</a:t>
            </a:r>
          </a:p>
          <a:p>
            <a:pPr marL="0" indent="0">
              <a:buNone/>
            </a:pPr>
            <a:r>
              <a:rPr lang="en-US" sz="1200" dirty="0" smtClean="0">
                <a:latin typeface="Arial" panose="020B0604020202020204" pitchFamily="34" charset="0"/>
                <a:cs typeface="Arial" panose="020B0604020202020204" pitchFamily="34" charset="0"/>
              </a:rPr>
              <a:t>         Deploy </a:t>
            </a:r>
            <a:r>
              <a:rPr lang="en-US" sz="1200" dirty="0">
                <a:latin typeface="Arial" panose="020B0604020202020204" pitchFamily="34" charset="0"/>
                <a:cs typeface="Arial" panose="020B0604020202020204" pitchFamily="34" charset="0"/>
              </a:rPr>
              <a:t>the model using IBM Watson Machine Learning as a REST API.</a:t>
            </a:r>
          </a:p>
          <a:p>
            <a:pPr marL="0" indent="0">
              <a:buNone/>
            </a:pPr>
            <a:r>
              <a:rPr lang="en-US" sz="1200" dirty="0" smtClean="0">
                <a:latin typeface="Arial" panose="020B0604020202020204" pitchFamily="34" charset="0"/>
                <a:cs typeface="Arial" panose="020B0604020202020204" pitchFamily="34" charset="0"/>
              </a:rPr>
              <a:t>         Integrate </a:t>
            </a:r>
            <a:r>
              <a:rPr lang="en-US" sz="1200" dirty="0">
                <a:latin typeface="Arial" panose="020B0604020202020204" pitchFamily="34" charset="0"/>
                <a:cs typeface="Arial" panose="020B0604020202020204" pitchFamily="34" charset="0"/>
              </a:rPr>
              <a:t>the API into a simple dashboard or monitoring system</a:t>
            </a:r>
            <a:r>
              <a:rPr lang="en-US" sz="1200" dirty="0" smtClean="0">
                <a:latin typeface="Arial" panose="020B0604020202020204" pitchFamily="34" charset="0"/>
                <a:cs typeface="Arial" panose="020B0604020202020204" pitchFamily="34" charset="0"/>
              </a:rPr>
              <a:t>.</a:t>
            </a:r>
            <a:endParaRPr lang="en-US" sz="1200" dirty="0">
              <a:latin typeface="Arial" panose="020B0604020202020204" pitchFamily="34" charset="0"/>
              <a:cs typeface="Arial" panose="020B0604020202020204" pitchFamily="34" charset="0"/>
            </a:endParaRPr>
          </a:p>
          <a:p>
            <a:pPr marL="305435" indent="-305435"/>
            <a:r>
              <a:rPr lang="en-US" sz="1200" b="1" dirty="0" smtClean="0">
                <a:latin typeface="Arial" panose="020B0604020202020204" pitchFamily="34" charset="0"/>
                <a:cs typeface="Arial" panose="020B0604020202020204" pitchFamily="34" charset="0"/>
              </a:rPr>
              <a:t>Evaluation:</a:t>
            </a:r>
            <a:endParaRPr lang="en-US" sz="1200" dirty="0">
              <a:latin typeface="Arial" panose="020B0604020202020204" pitchFamily="34" charset="0"/>
              <a:cs typeface="Arial" panose="020B0604020202020204" pitchFamily="34" charset="0"/>
            </a:endParaRPr>
          </a:p>
          <a:p>
            <a:pPr marL="0" indent="0">
              <a:buNone/>
            </a:pPr>
            <a:r>
              <a:rPr lang="en-US" sz="1200" dirty="0" smtClean="0">
                <a:latin typeface="Arial" panose="020B0604020202020204" pitchFamily="34" charset="0"/>
                <a:cs typeface="Arial" panose="020B0604020202020204" pitchFamily="34" charset="0"/>
              </a:rPr>
              <a:t>          Model </a:t>
            </a:r>
            <a:r>
              <a:rPr lang="en-US" sz="1200" dirty="0">
                <a:latin typeface="Arial" panose="020B0604020202020204" pitchFamily="34" charset="0"/>
                <a:cs typeface="Arial" panose="020B0604020202020204" pitchFamily="34" charset="0"/>
              </a:rPr>
              <a:t>performance is assessed </a:t>
            </a:r>
            <a:r>
              <a:rPr lang="en-US" sz="1200" dirty="0" smtClean="0">
                <a:latin typeface="Arial" panose="020B0604020202020204" pitchFamily="34" charset="0"/>
                <a:cs typeface="Arial" panose="020B0604020202020204" pitchFamily="34" charset="0"/>
              </a:rPr>
              <a:t>using: Accuracy, Precision </a:t>
            </a:r>
            <a:r>
              <a:rPr lang="en-US" sz="1200" dirty="0">
                <a:latin typeface="Arial" panose="020B0604020202020204" pitchFamily="34" charset="0"/>
                <a:cs typeface="Arial" panose="020B0604020202020204" pitchFamily="34" charset="0"/>
              </a:rPr>
              <a:t>&amp; </a:t>
            </a:r>
            <a:r>
              <a:rPr lang="en-US" sz="1200" dirty="0" smtClean="0">
                <a:latin typeface="Arial" panose="020B0604020202020204" pitchFamily="34" charset="0"/>
                <a:cs typeface="Arial" panose="020B0604020202020204" pitchFamily="34" charset="0"/>
              </a:rPr>
              <a:t>Recall, F1 Score, Confusion Matrix.</a:t>
            </a:r>
            <a:endParaRPr lang="en-US" sz="1200" dirty="0">
              <a:latin typeface="Arial" panose="020B0604020202020204" pitchFamily="34" charset="0"/>
              <a:cs typeface="Arial" panose="020B0604020202020204" pitchFamily="34" charset="0"/>
            </a:endParaRPr>
          </a:p>
          <a:p>
            <a:pPr marL="0" indent="0">
              <a:buNone/>
            </a:pPr>
            <a:r>
              <a:rPr lang="en-US" sz="1200" dirty="0" smtClean="0">
                <a:latin typeface="Arial" panose="020B0604020202020204" pitchFamily="34" charset="0"/>
                <a:cs typeface="Arial" panose="020B0604020202020204" pitchFamily="34" charset="0"/>
              </a:rPr>
              <a:t>          Cross-validation </a:t>
            </a:r>
            <a:r>
              <a:rPr lang="en-US" sz="1200" dirty="0">
                <a:latin typeface="Arial" panose="020B0604020202020204" pitchFamily="34" charset="0"/>
                <a:cs typeface="Arial" panose="020B0604020202020204" pitchFamily="34" charset="0"/>
              </a:rPr>
              <a:t>confirms the model’s robustness and generalization.</a:t>
            </a:r>
          </a:p>
          <a:p>
            <a:pPr marL="0" indent="0">
              <a:buNone/>
            </a:pPr>
            <a:r>
              <a:rPr lang="en-US" sz="1200" dirty="0" smtClean="0">
                <a:latin typeface="Arial" panose="020B0604020202020204" pitchFamily="34" charset="0"/>
                <a:cs typeface="Arial" panose="020B0604020202020204" pitchFamily="34" charset="0"/>
              </a:rPr>
              <a:t>          Periodic </a:t>
            </a:r>
            <a:r>
              <a:rPr lang="en-US" sz="1200" dirty="0">
                <a:latin typeface="Arial" panose="020B0604020202020204" pitchFamily="34" charset="0"/>
                <a:cs typeface="Arial" panose="020B0604020202020204" pitchFamily="34" charset="0"/>
              </a:rPr>
              <a:t>retraining with new data is recommended for continuous improvement</a:t>
            </a:r>
            <a:r>
              <a:rPr lang="en-US" sz="1200" dirty="0" smtClean="0">
                <a:latin typeface="Arial" panose="020B0604020202020204" pitchFamily="34" charset="0"/>
                <a:cs typeface="Arial" panose="020B0604020202020204" pitchFamily="34" charset="0"/>
              </a:rPr>
              <a:t>.</a:t>
            </a:r>
          </a:p>
          <a:p>
            <a:pPr marL="305435" indent="-305435"/>
            <a:r>
              <a:rPr lang="en-US" sz="1200" b="1" dirty="0" smtClean="0">
                <a:latin typeface="Arial" panose="020B0604020202020204" pitchFamily="34" charset="0"/>
                <a:cs typeface="Arial" panose="020B0604020202020204" pitchFamily="34" charset="0"/>
              </a:rPr>
              <a:t>Result:</a:t>
            </a:r>
            <a:endParaRPr lang="en-US" sz="1200" dirty="0">
              <a:latin typeface="Arial" panose="020B0604020202020204" pitchFamily="34" charset="0"/>
              <a:cs typeface="Arial" panose="020B0604020202020204" pitchFamily="34" charset="0"/>
            </a:endParaRPr>
          </a:p>
          <a:p>
            <a:pPr marL="0" indent="0">
              <a:buNone/>
            </a:pPr>
            <a:r>
              <a:rPr lang="en-US" sz="1200" dirty="0" smtClean="0">
                <a:latin typeface="Arial" panose="020B0604020202020204" pitchFamily="34" charset="0"/>
                <a:cs typeface="Arial" panose="020B0604020202020204" pitchFamily="34" charset="0"/>
              </a:rPr>
              <a:t>          The </a:t>
            </a:r>
            <a:r>
              <a:rPr lang="en-US" sz="1200" dirty="0">
                <a:latin typeface="Arial" panose="020B0604020202020204" pitchFamily="34" charset="0"/>
                <a:cs typeface="Arial" panose="020B0604020202020204" pitchFamily="34" charset="0"/>
              </a:rPr>
              <a:t>model successfully predicts machine failure types based on sensor data.</a:t>
            </a:r>
          </a:p>
          <a:p>
            <a:pPr marL="0" indent="0">
              <a:buNone/>
            </a:pPr>
            <a:r>
              <a:rPr lang="en-US" sz="1200" dirty="0" smtClean="0">
                <a:latin typeface="Arial" panose="020B0604020202020204" pitchFamily="34" charset="0"/>
                <a:cs typeface="Arial" panose="020B0604020202020204" pitchFamily="34" charset="0"/>
              </a:rPr>
              <a:t>          Example </a:t>
            </a:r>
            <a:r>
              <a:rPr lang="en-US" sz="1200" dirty="0">
                <a:latin typeface="Arial" panose="020B0604020202020204" pitchFamily="34" charset="0"/>
                <a:cs typeface="Arial" panose="020B0604020202020204" pitchFamily="34" charset="0"/>
              </a:rPr>
              <a:t>Output:</a:t>
            </a:r>
          </a:p>
          <a:p>
            <a:pPr marL="0" indent="0">
              <a:buNone/>
            </a:pPr>
            <a:r>
              <a:rPr lang="en-US" sz="1200" dirty="0" smtClean="0">
                <a:latin typeface="Arial" panose="020B0604020202020204" pitchFamily="34" charset="0"/>
                <a:cs typeface="Arial" panose="020B0604020202020204" pitchFamily="34" charset="0"/>
              </a:rPr>
              <a:t>          Input</a:t>
            </a:r>
            <a:r>
              <a:rPr lang="en-US" sz="1200" dirty="0">
                <a:latin typeface="Arial" panose="020B0604020202020204" pitchFamily="34" charset="0"/>
                <a:cs typeface="Arial" panose="020B0604020202020204" pitchFamily="34" charset="0"/>
              </a:rPr>
              <a:t>: Temperature = 70.5, Torque = 45.1, RPM = 1600</a:t>
            </a:r>
          </a:p>
          <a:p>
            <a:pPr marL="0" indent="0">
              <a:buNone/>
            </a:pPr>
            <a:r>
              <a:rPr lang="en-US" sz="1200" dirty="0" smtClean="0">
                <a:latin typeface="Arial" panose="020B0604020202020204" pitchFamily="34" charset="0"/>
                <a:cs typeface="Arial" panose="020B0604020202020204" pitchFamily="34" charset="0"/>
              </a:rPr>
              <a:t>          Prediction</a:t>
            </a:r>
            <a:r>
              <a:rPr lang="en-US" sz="1200" dirty="0">
                <a:latin typeface="Arial" panose="020B0604020202020204" pitchFamily="34" charset="0"/>
                <a:cs typeface="Arial" panose="020B0604020202020204" pitchFamily="34" charset="0"/>
              </a:rPr>
              <a:t>: Tool Wear</a:t>
            </a:r>
            <a:endParaRPr lang="en-IN" sz="1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6903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750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220694"/>
          </a:xfrm>
        </p:spPr>
        <p:txBody>
          <a:bodyPr>
            <a:normAutofit fontScale="77500" lnSpcReduction="20000"/>
          </a:bodyPr>
          <a:lstStyle/>
          <a:p>
            <a:pPr marL="0" indent="0">
              <a:buNone/>
            </a:pPr>
            <a:r>
              <a:rPr lang="en-IN" sz="2100" dirty="0">
                <a:cs typeface="Arial" panose="020B0604020202020204" pitchFamily="34" charset="0"/>
              </a:rPr>
              <a:t>This section outlines the tools, technologies, and environment used to develop and deploy the predictive maintenance system</a:t>
            </a:r>
            <a:r>
              <a:rPr lang="en-IN" sz="2100" dirty="0" smtClean="0">
                <a:cs typeface="Arial" panose="020B0604020202020204" pitchFamily="34" charset="0"/>
              </a:rPr>
              <a:t>.</a:t>
            </a:r>
          </a:p>
          <a:p>
            <a:pPr marL="0" indent="0">
              <a:buNone/>
            </a:pPr>
            <a:endParaRPr lang="en-IN" sz="2100" b="1" dirty="0">
              <a:cs typeface="Arial" panose="020B0604020202020204" pitchFamily="34" charset="0"/>
            </a:endParaRPr>
          </a:p>
          <a:p>
            <a:pPr>
              <a:buFont typeface="Wingdings" panose="05000000000000000000" pitchFamily="2" charset="2"/>
              <a:buChar char="§"/>
            </a:pPr>
            <a:r>
              <a:rPr lang="en-IN" sz="2100" b="1" dirty="0">
                <a:cs typeface="Arial" panose="020B0604020202020204" pitchFamily="34" charset="0"/>
              </a:rPr>
              <a:t>System Requirements</a:t>
            </a:r>
            <a:r>
              <a:rPr lang="en-IN" sz="2100" b="1" dirty="0" smtClean="0">
                <a:cs typeface="Arial" panose="020B0604020202020204" pitchFamily="34" charset="0"/>
              </a:rPr>
              <a:t>:</a:t>
            </a:r>
            <a:endParaRPr lang="en-IN" sz="2100" b="1" dirty="0">
              <a:cs typeface="Arial" panose="020B0604020202020204" pitchFamily="34" charset="0"/>
            </a:endParaRPr>
          </a:p>
          <a:p>
            <a:pPr marL="0" indent="0">
              <a:buNone/>
            </a:pPr>
            <a:r>
              <a:rPr lang="en-IN" sz="1800" b="1" dirty="0" smtClean="0">
                <a:cs typeface="Arial" panose="020B0604020202020204" pitchFamily="34" charset="0"/>
              </a:rPr>
              <a:t>       Platform</a:t>
            </a:r>
            <a:r>
              <a:rPr lang="en-IN" sz="1800" b="1" dirty="0">
                <a:cs typeface="Arial" panose="020B0604020202020204" pitchFamily="34" charset="0"/>
              </a:rPr>
              <a:t>: </a:t>
            </a:r>
            <a:r>
              <a:rPr lang="en-IN" sz="1800" dirty="0">
                <a:cs typeface="Arial" panose="020B0604020202020204" pitchFamily="34" charset="0"/>
              </a:rPr>
              <a:t>IBM Cloud </a:t>
            </a:r>
            <a:r>
              <a:rPr lang="en-IN" sz="1800" dirty="0" err="1">
                <a:cs typeface="Arial" panose="020B0604020202020204" pitchFamily="34" charset="0"/>
              </a:rPr>
              <a:t>Lite</a:t>
            </a:r>
            <a:endParaRPr lang="en-IN" sz="1800" dirty="0">
              <a:cs typeface="Arial" panose="020B0604020202020204" pitchFamily="34" charset="0"/>
            </a:endParaRPr>
          </a:p>
          <a:p>
            <a:pPr marL="0" indent="0">
              <a:buNone/>
            </a:pPr>
            <a:r>
              <a:rPr lang="en-IN" sz="1800" b="1" dirty="0" smtClean="0">
                <a:cs typeface="Arial" panose="020B0604020202020204" pitchFamily="34" charset="0"/>
              </a:rPr>
              <a:t>       Development </a:t>
            </a:r>
            <a:r>
              <a:rPr lang="en-IN" sz="1800" b="1" dirty="0">
                <a:cs typeface="Arial" panose="020B0604020202020204" pitchFamily="34" charset="0"/>
              </a:rPr>
              <a:t>Tool:</a:t>
            </a:r>
            <a:r>
              <a:rPr lang="en-IN" sz="1800" dirty="0">
                <a:cs typeface="Arial" panose="020B0604020202020204" pitchFamily="34" charset="0"/>
              </a:rPr>
              <a:t> IBM Watson Studio</a:t>
            </a:r>
          </a:p>
          <a:p>
            <a:pPr marL="0" indent="0">
              <a:buNone/>
            </a:pPr>
            <a:r>
              <a:rPr lang="en-IN" sz="1800" b="1" dirty="0" smtClean="0">
                <a:cs typeface="Arial" panose="020B0604020202020204" pitchFamily="34" charset="0"/>
              </a:rPr>
              <a:t>       Storage</a:t>
            </a:r>
            <a:r>
              <a:rPr lang="en-IN" sz="1800" b="1" dirty="0">
                <a:cs typeface="Arial" panose="020B0604020202020204" pitchFamily="34" charset="0"/>
              </a:rPr>
              <a:t>: </a:t>
            </a:r>
            <a:r>
              <a:rPr lang="en-IN" sz="1800" dirty="0">
                <a:cs typeface="Arial" panose="020B0604020202020204" pitchFamily="34" charset="0"/>
              </a:rPr>
              <a:t>IBM Cloud Object Storage</a:t>
            </a:r>
          </a:p>
          <a:p>
            <a:pPr marL="0" indent="0">
              <a:buNone/>
            </a:pPr>
            <a:r>
              <a:rPr lang="en-IN" sz="1800" b="1" dirty="0" smtClean="0">
                <a:cs typeface="Arial" panose="020B0604020202020204" pitchFamily="34" charset="0"/>
              </a:rPr>
              <a:t>       Deployment</a:t>
            </a:r>
            <a:r>
              <a:rPr lang="en-IN" sz="1800" b="1" dirty="0">
                <a:cs typeface="Arial" panose="020B0604020202020204" pitchFamily="34" charset="0"/>
              </a:rPr>
              <a:t>: </a:t>
            </a:r>
            <a:r>
              <a:rPr lang="en-IN" sz="1800" dirty="0">
                <a:cs typeface="Arial" panose="020B0604020202020204" pitchFamily="34" charset="0"/>
              </a:rPr>
              <a:t>IBM Watson Machine Learning</a:t>
            </a:r>
          </a:p>
          <a:p>
            <a:pPr marL="0" indent="0">
              <a:buNone/>
            </a:pPr>
            <a:r>
              <a:rPr lang="en-IN" sz="1800" b="1" dirty="0" smtClean="0">
                <a:cs typeface="Arial" panose="020B0604020202020204" pitchFamily="34" charset="0"/>
              </a:rPr>
              <a:t>       Hardware</a:t>
            </a:r>
            <a:r>
              <a:rPr lang="en-IN" sz="1800" b="1" dirty="0">
                <a:cs typeface="Arial" panose="020B0604020202020204" pitchFamily="34" charset="0"/>
              </a:rPr>
              <a:t>: </a:t>
            </a:r>
            <a:r>
              <a:rPr lang="en-IN" sz="1800" dirty="0">
                <a:cs typeface="Arial" panose="020B0604020202020204" pitchFamily="34" charset="0"/>
              </a:rPr>
              <a:t>64-bit OS, 4 GB+ RAM, stable internet </a:t>
            </a:r>
            <a:r>
              <a:rPr lang="en-IN" sz="1800" dirty="0" smtClean="0">
                <a:cs typeface="Arial" panose="020B0604020202020204" pitchFamily="34" charset="0"/>
              </a:rPr>
              <a:t>connection</a:t>
            </a:r>
          </a:p>
          <a:p>
            <a:pPr marL="0" indent="0">
              <a:buNone/>
            </a:pPr>
            <a:endParaRPr lang="en-IN" sz="1800" dirty="0" smtClean="0">
              <a:cs typeface="Arial" panose="020B0604020202020204" pitchFamily="34" charset="0"/>
            </a:endParaRPr>
          </a:p>
          <a:p>
            <a:pPr>
              <a:buFont typeface="Wingdings" panose="05000000000000000000" pitchFamily="2" charset="2"/>
              <a:buChar char="§"/>
            </a:pPr>
            <a:r>
              <a:rPr lang="en-IN" sz="2100" b="1" dirty="0" smtClean="0">
                <a:cs typeface="Arial" panose="020B0604020202020204" pitchFamily="34" charset="0"/>
              </a:rPr>
              <a:t>Libraries </a:t>
            </a:r>
            <a:r>
              <a:rPr lang="en-IN" sz="2100" b="1" dirty="0">
                <a:cs typeface="Arial" panose="020B0604020202020204" pitchFamily="34" charset="0"/>
              </a:rPr>
              <a:t>Required</a:t>
            </a:r>
            <a:r>
              <a:rPr lang="en-IN" sz="2100" b="1" dirty="0" smtClean="0">
                <a:cs typeface="Arial" panose="020B0604020202020204" pitchFamily="34" charset="0"/>
              </a:rPr>
              <a:t>:</a:t>
            </a:r>
            <a:endParaRPr lang="en-IN" sz="2100" b="1" dirty="0">
              <a:cs typeface="Arial" panose="020B0604020202020204" pitchFamily="34" charset="0"/>
            </a:endParaRPr>
          </a:p>
          <a:p>
            <a:pPr marL="0" indent="0">
              <a:buNone/>
            </a:pPr>
            <a:r>
              <a:rPr lang="en-IN" sz="1800" b="1" dirty="0" smtClean="0">
                <a:cs typeface="Arial" panose="020B0604020202020204" pitchFamily="34" charset="0"/>
              </a:rPr>
              <a:t>      pandas</a:t>
            </a:r>
            <a:r>
              <a:rPr lang="en-IN" sz="1800" b="1" dirty="0">
                <a:cs typeface="Arial" panose="020B0604020202020204" pitchFamily="34" charset="0"/>
              </a:rPr>
              <a:t>, </a:t>
            </a:r>
            <a:r>
              <a:rPr lang="en-IN" sz="1800" b="1" dirty="0" err="1">
                <a:cs typeface="Arial" panose="020B0604020202020204" pitchFamily="34" charset="0"/>
              </a:rPr>
              <a:t>numpy</a:t>
            </a:r>
            <a:r>
              <a:rPr lang="en-IN" sz="1800" b="1" dirty="0">
                <a:cs typeface="Arial" panose="020B0604020202020204" pitchFamily="34" charset="0"/>
              </a:rPr>
              <a:t> –</a:t>
            </a:r>
            <a:r>
              <a:rPr lang="en-IN" sz="1800" dirty="0">
                <a:cs typeface="Arial" panose="020B0604020202020204" pitchFamily="34" charset="0"/>
              </a:rPr>
              <a:t> Data </a:t>
            </a:r>
            <a:r>
              <a:rPr lang="en-IN" sz="1800" dirty="0" err="1">
                <a:cs typeface="Arial" panose="020B0604020202020204" pitchFamily="34" charset="0"/>
              </a:rPr>
              <a:t>preprocessing</a:t>
            </a:r>
            <a:r>
              <a:rPr lang="en-IN" sz="1800" dirty="0">
                <a:cs typeface="Arial" panose="020B0604020202020204" pitchFamily="34" charset="0"/>
              </a:rPr>
              <a:t> and manipulation</a:t>
            </a:r>
          </a:p>
          <a:p>
            <a:pPr marL="0" indent="0">
              <a:buNone/>
            </a:pPr>
            <a:r>
              <a:rPr lang="en-IN" sz="1800" b="1" dirty="0" smtClean="0">
                <a:cs typeface="Arial" panose="020B0604020202020204" pitchFamily="34" charset="0"/>
              </a:rPr>
              <a:t>      </a:t>
            </a:r>
            <a:r>
              <a:rPr lang="en-IN" sz="1800" b="1" dirty="0" err="1" smtClean="0">
                <a:cs typeface="Arial" panose="020B0604020202020204" pitchFamily="34" charset="0"/>
              </a:rPr>
              <a:t>scikit</a:t>
            </a:r>
            <a:r>
              <a:rPr lang="en-IN" sz="1800" b="1" dirty="0" smtClean="0">
                <a:cs typeface="Arial" panose="020B0604020202020204" pitchFamily="34" charset="0"/>
              </a:rPr>
              <a:t>-learn </a:t>
            </a:r>
            <a:r>
              <a:rPr lang="en-IN" sz="1800" b="1" dirty="0">
                <a:cs typeface="Arial" panose="020B0604020202020204" pitchFamily="34" charset="0"/>
              </a:rPr>
              <a:t>–</a:t>
            </a:r>
            <a:r>
              <a:rPr lang="en-IN" sz="1800" dirty="0">
                <a:cs typeface="Arial" panose="020B0604020202020204" pitchFamily="34" charset="0"/>
              </a:rPr>
              <a:t> Machine learning model development</a:t>
            </a:r>
          </a:p>
          <a:p>
            <a:pPr marL="0" indent="0">
              <a:buNone/>
            </a:pPr>
            <a:r>
              <a:rPr lang="en-IN" sz="1800" b="1" dirty="0" smtClean="0">
                <a:cs typeface="Arial" panose="020B0604020202020204" pitchFamily="34" charset="0"/>
              </a:rPr>
              <a:t>      </a:t>
            </a:r>
            <a:r>
              <a:rPr lang="en-IN" sz="1800" b="1" dirty="0" err="1" smtClean="0">
                <a:cs typeface="Arial" panose="020B0604020202020204" pitchFamily="34" charset="0"/>
              </a:rPr>
              <a:t>xgboost</a:t>
            </a:r>
            <a:r>
              <a:rPr lang="en-IN" sz="1800" b="1" dirty="0" smtClean="0">
                <a:cs typeface="Arial" panose="020B0604020202020204" pitchFamily="34" charset="0"/>
              </a:rPr>
              <a:t> </a:t>
            </a:r>
            <a:r>
              <a:rPr lang="en-IN" sz="1800" b="1" dirty="0">
                <a:cs typeface="Arial" panose="020B0604020202020204" pitchFamily="34" charset="0"/>
              </a:rPr>
              <a:t>–</a:t>
            </a:r>
            <a:r>
              <a:rPr lang="en-IN" sz="1800" dirty="0">
                <a:cs typeface="Arial" panose="020B0604020202020204" pitchFamily="34" charset="0"/>
              </a:rPr>
              <a:t> Advanced classification (optional)</a:t>
            </a:r>
          </a:p>
          <a:p>
            <a:pPr marL="0" indent="0">
              <a:buNone/>
            </a:pPr>
            <a:r>
              <a:rPr lang="en-IN" sz="1800" b="1" dirty="0" smtClean="0">
                <a:cs typeface="Arial" panose="020B0604020202020204" pitchFamily="34" charset="0"/>
              </a:rPr>
              <a:t>      </a:t>
            </a:r>
            <a:r>
              <a:rPr lang="en-IN" sz="1800" b="1" dirty="0" err="1" smtClean="0">
                <a:cs typeface="Arial" panose="020B0604020202020204" pitchFamily="34" charset="0"/>
              </a:rPr>
              <a:t>matplotlib</a:t>
            </a:r>
            <a:r>
              <a:rPr lang="en-IN" sz="1800" b="1" dirty="0">
                <a:cs typeface="Arial" panose="020B0604020202020204" pitchFamily="34" charset="0"/>
              </a:rPr>
              <a:t>, </a:t>
            </a:r>
            <a:r>
              <a:rPr lang="en-IN" sz="1800" b="1" dirty="0" err="1">
                <a:cs typeface="Arial" panose="020B0604020202020204" pitchFamily="34" charset="0"/>
              </a:rPr>
              <a:t>seaborn</a:t>
            </a:r>
            <a:r>
              <a:rPr lang="en-IN" sz="1800" b="1" dirty="0">
                <a:cs typeface="Arial" panose="020B0604020202020204" pitchFamily="34" charset="0"/>
              </a:rPr>
              <a:t> </a:t>
            </a:r>
            <a:r>
              <a:rPr lang="en-IN" sz="1800" b="1" dirty="0" smtClean="0">
                <a:cs typeface="Arial" panose="020B0604020202020204" pitchFamily="34" charset="0"/>
              </a:rPr>
              <a:t>– </a:t>
            </a:r>
            <a:r>
              <a:rPr lang="en-IN" sz="1800" dirty="0" smtClean="0">
                <a:cs typeface="Arial" panose="020B0604020202020204" pitchFamily="34" charset="0"/>
              </a:rPr>
              <a:t>Data visualization</a:t>
            </a:r>
          </a:p>
          <a:p>
            <a:pPr marL="0" indent="0">
              <a:buNone/>
            </a:pPr>
            <a:r>
              <a:rPr lang="en-IN" sz="1800" dirty="0" smtClean="0">
                <a:cs typeface="Arial" panose="020B0604020202020204" pitchFamily="34" charset="0"/>
              </a:rPr>
              <a:t>      </a:t>
            </a:r>
            <a:r>
              <a:rPr lang="en-IN" sz="1800" b="1" dirty="0" err="1" smtClean="0">
                <a:cs typeface="Arial" panose="020B0604020202020204" pitchFamily="34" charset="0"/>
              </a:rPr>
              <a:t>ibm_watson_machine_learning</a:t>
            </a:r>
            <a:r>
              <a:rPr lang="en-IN" sz="1800" b="1" dirty="0" smtClean="0">
                <a:cs typeface="Arial" panose="020B0604020202020204" pitchFamily="34" charset="0"/>
              </a:rPr>
              <a:t> – </a:t>
            </a:r>
            <a:r>
              <a:rPr lang="en-IN" sz="1800" dirty="0" smtClean="0">
                <a:cs typeface="Arial" panose="020B0604020202020204" pitchFamily="34" charset="0"/>
              </a:rPr>
              <a:t>Model deployment on IBM Cloud</a:t>
            </a:r>
            <a:endParaRPr lang="en-IN" sz="1800" dirty="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232452"/>
            <a:ext cx="11029615" cy="4673324"/>
          </a:xfrm>
        </p:spPr>
        <p:txBody>
          <a:bodyPr>
            <a:normAutofit/>
          </a:bodyPr>
          <a:lstStyle/>
          <a:p>
            <a:pPr marL="0" indent="0">
              <a:buNone/>
            </a:pPr>
            <a:endParaRPr lang="en-IN" sz="1400" dirty="0"/>
          </a:p>
          <a:p>
            <a:pPr marL="305435" indent="-305435"/>
            <a:r>
              <a:rPr lang="en-IN" sz="1600" b="1" dirty="0">
                <a:ea typeface="+mn-lt"/>
                <a:cs typeface="+mn-lt"/>
              </a:rPr>
              <a:t>Algorithm Selection:</a:t>
            </a:r>
            <a:endParaRPr lang="en-IN" sz="1600" dirty="0"/>
          </a:p>
          <a:p>
            <a:pPr marL="629920" lvl="1" indent="-305435"/>
            <a:r>
              <a:rPr lang="en-US" sz="1600" dirty="0"/>
              <a:t>Selected Random Forest Classifier due to its robustness, high accuracy, and ability to handle complex nonlinear </a:t>
            </a:r>
            <a:r>
              <a:rPr lang="en-US" sz="1600" dirty="0" smtClean="0"/>
              <a:t> relationships.</a:t>
            </a:r>
            <a:endParaRPr lang="en-US" sz="1600" dirty="0"/>
          </a:p>
          <a:p>
            <a:pPr marL="629920" lvl="1" indent="-305435"/>
            <a:r>
              <a:rPr lang="en-US" sz="1600" dirty="0"/>
              <a:t>Suitable for classification tasks with mixed data types (numerical + categorical</a:t>
            </a:r>
            <a:r>
              <a:rPr lang="en-US" sz="1600" dirty="0" smtClean="0"/>
              <a:t>).</a:t>
            </a:r>
            <a:endParaRPr lang="en-US" sz="1600" dirty="0"/>
          </a:p>
          <a:p>
            <a:pPr marL="629920" lvl="1" indent="-305435"/>
            <a:r>
              <a:rPr lang="en-US" sz="1600" dirty="0"/>
              <a:t>Helps in identifying key features contributing to machine failures.</a:t>
            </a:r>
            <a:endParaRPr lang="en-IN" sz="1600" dirty="0" smtClean="0"/>
          </a:p>
          <a:p>
            <a:pPr marL="305435" indent="-305435"/>
            <a:r>
              <a:rPr lang="en-IN" sz="1600" b="1" dirty="0" smtClean="0">
                <a:ea typeface="+mn-lt"/>
                <a:cs typeface="+mn-lt"/>
              </a:rPr>
              <a:t>Data Input:</a:t>
            </a:r>
            <a:endParaRPr lang="en-IN" sz="1600" dirty="0" smtClean="0"/>
          </a:p>
          <a:p>
            <a:pPr marL="629920" lvl="1" indent="-305435"/>
            <a:r>
              <a:rPr lang="en-IN" sz="1600" dirty="0"/>
              <a:t>Input Features </a:t>
            </a:r>
            <a:r>
              <a:rPr lang="en-IN" sz="1600" dirty="0" smtClean="0"/>
              <a:t>Used: Product </a:t>
            </a:r>
            <a:r>
              <a:rPr lang="en-IN" sz="1600" dirty="0"/>
              <a:t>Type (</a:t>
            </a:r>
            <a:r>
              <a:rPr lang="en-IN" sz="1600" dirty="0" smtClean="0"/>
              <a:t>categorical), Air </a:t>
            </a:r>
            <a:r>
              <a:rPr lang="en-IN" sz="1600" dirty="0"/>
              <a:t>temperature [</a:t>
            </a:r>
            <a:r>
              <a:rPr lang="en-IN" sz="1600" dirty="0" smtClean="0"/>
              <a:t>K], Process </a:t>
            </a:r>
            <a:r>
              <a:rPr lang="en-IN" sz="1600" dirty="0"/>
              <a:t>temperature [</a:t>
            </a:r>
            <a:r>
              <a:rPr lang="en-IN" sz="1600" dirty="0" smtClean="0"/>
              <a:t>K], Rotational </a:t>
            </a:r>
            <a:r>
              <a:rPr lang="en-IN" sz="1600" dirty="0"/>
              <a:t>speed [</a:t>
            </a:r>
            <a:r>
              <a:rPr lang="en-IN" sz="1600" dirty="0" smtClean="0"/>
              <a:t>rpm], Torque </a:t>
            </a:r>
            <a:r>
              <a:rPr lang="en-IN" sz="1600" dirty="0"/>
              <a:t>[</a:t>
            </a:r>
            <a:r>
              <a:rPr lang="en-IN" sz="1600" dirty="0" smtClean="0"/>
              <a:t>Nm], Tool </a:t>
            </a:r>
            <a:r>
              <a:rPr lang="en-IN" sz="1600" dirty="0"/>
              <a:t>wear [min</a:t>
            </a:r>
            <a:r>
              <a:rPr lang="en-IN" sz="1600" dirty="0" smtClean="0"/>
              <a:t>]</a:t>
            </a:r>
          </a:p>
          <a:p>
            <a:pPr marL="629920" lvl="1" indent="-305435"/>
            <a:r>
              <a:rPr lang="en-IN" sz="1600" dirty="0"/>
              <a:t>Target </a:t>
            </a:r>
            <a:r>
              <a:rPr lang="en-IN" sz="1600" dirty="0" smtClean="0"/>
              <a:t>Variables:  Target – Binary outcome (0: No failure, 1: Failure)                                                                               Failure Type – Multi-class label for specific failure types (e.g., Tool Wear, Power Failure, etc.)</a:t>
            </a:r>
            <a:endParaRPr lang="en-IN" sz="16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574800"/>
            <a:ext cx="11029615" cy="5069840"/>
          </a:xfrm>
        </p:spPr>
        <p:txBody>
          <a:bodyPr>
            <a:normAutofit fontScale="92500"/>
          </a:bodyPr>
          <a:lstStyle/>
          <a:p>
            <a:pPr marL="305435" indent="-305435"/>
            <a:r>
              <a:rPr lang="en-IN" sz="1600" b="1" dirty="0" smtClean="0">
                <a:ea typeface="+mn-lt"/>
                <a:cs typeface="+mn-lt"/>
              </a:rPr>
              <a:t>Training </a:t>
            </a:r>
            <a:r>
              <a:rPr lang="en-IN" sz="1600" b="1" dirty="0">
                <a:ea typeface="+mn-lt"/>
                <a:cs typeface="+mn-lt"/>
              </a:rPr>
              <a:t>Process:</a:t>
            </a:r>
            <a:endParaRPr lang="en-IN" sz="1600" dirty="0"/>
          </a:p>
          <a:p>
            <a:pPr marL="629920" lvl="1" indent="-305435"/>
            <a:r>
              <a:rPr lang="en-US" sz="1600" dirty="0"/>
              <a:t>Preprocessing: Cleaned data, encoded categorical features (e.g., product type), and scaled numerical values</a:t>
            </a:r>
            <a:r>
              <a:rPr lang="en-US" sz="1600" dirty="0" smtClean="0"/>
              <a:t>.</a:t>
            </a:r>
            <a:endParaRPr lang="en-US" sz="1600" dirty="0"/>
          </a:p>
          <a:p>
            <a:pPr marL="629920" lvl="1" indent="-305435"/>
            <a:r>
              <a:rPr lang="en-US" sz="1600" dirty="0"/>
              <a:t>Train-Test Split: Divided data into training and test sets (typically 80/20 split).</a:t>
            </a:r>
          </a:p>
          <a:p>
            <a:pPr marL="629920" lvl="1" indent="-305435"/>
            <a:r>
              <a:rPr lang="en-US" sz="1600" dirty="0" smtClean="0"/>
              <a:t>Model </a:t>
            </a:r>
            <a:r>
              <a:rPr lang="en-US" sz="1600" dirty="0"/>
              <a:t>Selection: Chose a Random Forest Classifier due to its effectiveness in handling complex, multi-class problems</a:t>
            </a:r>
            <a:r>
              <a:rPr lang="en-US" sz="1600" dirty="0" smtClean="0"/>
              <a:t>.</a:t>
            </a:r>
            <a:endParaRPr lang="en-US" sz="1600" dirty="0"/>
          </a:p>
          <a:p>
            <a:pPr marL="629920" lvl="1" indent="-305435"/>
            <a:r>
              <a:rPr lang="en-US" sz="1600" dirty="0"/>
              <a:t>Model Training: Trained the model using sensor and operational features to learn patterns related to different failure types</a:t>
            </a:r>
            <a:r>
              <a:rPr lang="en-US" sz="1600" dirty="0" smtClean="0"/>
              <a:t>.</a:t>
            </a:r>
            <a:endParaRPr lang="en-US" sz="1600" dirty="0"/>
          </a:p>
          <a:p>
            <a:pPr marL="629920" lvl="1" indent="-305435"/>
            <a:r>
              <a:rPr lang="en-US" sz="1600" dirty="0"/>
              <a:t>Parameter Setup: Used default or manually selected parameters initially (no advanced tuning at this stage).</a:t>
            </a:r>
            <a:endParaRPr lang="en-IN" sz="1600" dirty="0"/>
          </a:p>
          <a:p>
            <a:pPr marL="305435" indent="-305435"/>
            <a:r>
              <a:rPr lang="en-IN" sz="1600" b="1" dirty="0">
                <a:ea typeface="+mn-lt"/>
                <a:cs typeface="+mn-lt"/>
              </a:rPr>
              <a:t>Prediction Process:</a:t>
            </a:r>
            <a:endParaRPr lang="en-IN" sz="1600" dirty="0"/>
          </a:p>
          <a:p>
            <a:pPr marL="629920" lvl="1" indent="-305435"/>
            <a:r>
              <a:rPr lang="en-US" sz="1600" dirty="0"/>
              <a:t>Input: The trained model receives real-time or historical machine sensor data (e.g., air temperature, rotational speed, torque, tool wear</a:t>
            </a:r>
            <a:r>
              <a:rPr lang="en-US" sz="1600" dirty="0" smtClean="0"/>
              <a:t>).</a:t>
            </a:r>
            <a:endParaRPr lang="en-US" sz="1600" dirty="0"/>
          </a:p>
          <a:p>
            <a:pPr marL="629920" lvl="1" indent="-305435"/>
            <a:r>
              <a:rPr lang="en-US" sz="1600" dirty="0"/>
              <a:t>Inference: The model analyzes the input features to detect patterns associated with known failure types</a:t>
            </a:r>
            <a:r>
              <a:rPr lang="en-US" sz="1600" dirty="0" smtClean="0"/>
              <a:t>.</a:t>
            </a:r>
            <a:endParaRPr lang="en-US" sz="1600" dirty="0"/>
          </a:p>
          <a:p>
            <a:pPr marL="629920" lvl="1" indent="-305435"/>
            <a:r>
              <a:rPr lang="en-US" sz="1600" dirty="0"/>
              <a:t>Output: It predicts the type of machine failure (e.g., Tool Wear, Heat Dissipation, Power Failure) or identifies no failure</a:t>
            </a:r>
            <a:r>
              <a:rPr lang="en-US" sz="1600" dirty="0" smtClean="0"/>
              <a:t>.</a:t>
            </a:r>
            <a:endParaRPr lang="en-US" sz="1600" dirty="0"/>
          </a:p>
          <a:p>
            <a:pPr marL="629920" lvl="1" indent="-305435"/>
            <a:r>
              <a:rPr lang="en-US" sz="1600" dirty="0"/>
              <a:t>Real-Time Use: This prediction can be integrated into a live dashboard or alert system for proactive maintenance scheduling</a:t>
            </a:r>
            <a:r>
              <a:rPr lang="en-US" sz="1600" dirty="0" smtClean="0"/>
              <a:t>.</a:t>
            </a:r>
            <a:endParaRPr lang="en-US" sz="1600" dirty="0"/>
          </a:p>
          <a:p>
            <a:pPr marL="629920" lvl="1" indent="-305435"/>
            <a:r>
              <a:rPr lang="en-US" sz="1600" dirty="0"/>
              <a:t>Automation: Can trigger alerts or maintenance actions automatically, reducing unexpected breakdowns and operational downtime.</a:t>
            </a:r>
            <a:endParaRPr lang="en-IN" sz="1600" dirty="0"/>
          </a:p>
          <a:p>
            <a:pPr marL="305435" indent="-305435"/>
            <a:endParaRPr lang="en-IN" sz="1600" dirty="0"/>
          </a:p>
        </p:txBody>
      </p:sp>
    </p:spTree>
    <p:extLst>
      <p:ext uri="{BB962C8B-B14F-4D97-AF65-F5344CB8AC3E}">
        <p14:creationId xmlns:p14="http://schemas.microsoft.com/office/powerpoint/2010/main" val="413487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598" y="1706137"/>
            <a:ext cx="5577262" cy="3992136"/>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1883" y="1706137"/>
            <a:ext cx="4908925" cy="3992136"/>
          </a:xfrm>
          <a:prstGeom prst="rect">
            <a:avLst/>
          </a:prstGeom>
        </p:spPr>
      </p:pic>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purl.org/dc/elements/1.1/"/>
    <ds:schemaRef ds:uri="http://schemas.microsoft.com/office/infopath/2007/PartnerControls"/>
    <ds:schemaRef ds:uri="http://schemas.openxmlformats.org/package/2006/metadata/core-properties"/>
    <ds:schemaRef ds:uri="9162bd5b-4ed9-4da3-b376-05204580ba3f"/>
    <ds:schemaRef ds:uri="http://www.w3.org/XML/1998/namespace"/>
    <ds:schemaRef ds:uri="http://purl.org/dc/terms/"/>
    <ds:schemaRef ds:uri="http://purl.org/dc/dcmitype/"/>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246</TotalTime>
  <Words>1078</Words>
  <Application>Microsoft Office PowerPoint</Application>
  <PresentationFormat>Widescreen</PresentationFormat>
  <Paragraphs>112</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Calibri Light</vt:lpstr>
      <vt:lpstr>Franklin Gothic Book</vt:lpstr>
      <vt:lpstr>Franklin Gothic Demi</vt:lpstr>
      <vt:lpstr>Wingdings</vt:lpstr>
      <vt:lpstr>Wingdings 2</vt:lpstr>
      <vt:lpstr>DividendVTI</vt:lpstr>
      <vt:lpstr>Predictive maintenance of industrial machinery</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user</cp:lastModifiedBy>
  <cp:revision>39</cp:revision>
  <dcterms:created xsi:type="dcterms:W3CDTF">2021-05-26T16:50:10Z</dcterms:created>
  <dcterms:modified xsi:type="dcterms:W3CDTF">2025-08-04T16:12:17Z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