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</p:sldIdLst>
  <p:sldSz cx="18288000" cy="10287000"/>
  <p:notesSz cx="6858000" cy="9144000"/>
  <p:embeddedFontLst>
    <p:embeddedFont>
      <p:font typeface="Poppins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Poppin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psico\Micro%20internship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psico\Micro%20internship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Space Availability for New PepsiCo Racks</a:t>
            </a:r>
          </a:p>
        </c:rich>
      </c:tx>
      <c:layout>
        <c:manualLayout>
          <c:xMode val="edge"/>
          <c:yMode val="edge"/>
          <c:x val="0.11258333333333333"/>
          <c:y val="5.2695417789757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'Pivot Table 6'!$B$1</c:f>
              <c:strCache>
                <c:ptCount val="1"/>
                <c:pt idx="0">
                  <c:v>COUNTA of Competition Rack Present (Yes/No)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6-4257-AA50-2EB4D78935A6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6-4257-AA50-2EB4D78935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6'!$A$2:$A$3</c:f>
              <c:strCache>
                <c:ptCount val="2"/>
                <c:pt idx="0">
                  <c:v>N/A</c:v>
                </c:pt>
                <c:pt idx="1">
                  <c:v>Yes</c:v>
                </c:pt>
              </c:strCache>
              <c:extLst/>
            </c:strRef>
          </c:cat>
          <c:val>
            <c:numRef>
              <c:f>'Pivot Table 6'!$B$2:$B$3</c:f>
              <c:numCache>
                <c:formatCode>General</c:formatCode>
                <c:ptCount val="2"/>
                <c:pt idx="0">
                  <c:v>11</c:v>
                </c:pt>
                <c:pt idx="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E826-4257-AA50-2EB4D78935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60390729"/>
        <c:axId val="1869123190"/>
      </c:barChart>
      <c:catAx>
        <c:axId val="186039072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123190"/>
        <c:crosses val="autoZero"/>
        <c:auto val="1"/>
        <c:lblAlgn val="ctr"/>
        <c:lblOffset val="100"/>
        <c:noMultiLvlLbl val="1"/>
      </c:catAx>
      <c:valAx>
        <c:axId val="186912319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90729"/>
        <c:crosses val="max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Space Availability for New PepsiCo Racks</a:t>
            </a:r>
          </a:p>
        </c:rich>
      </c:tx>
      <c:layout>
        <c:manualLayout>
          <c:xMode val="edge"/>
          <c:yMode val="edge"/>
          <c:x val="0.11258333333333333"/>
          <c:y val="5.2695417789757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340379682500125E-2"/>
          <c:y val="0.11899763872915038"/>
          <c:w val="0.9244210633734079"/>
          <c:h val="0.83490232780056339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'Pivot Table 6'!$B$1</c:f>
              <c:strCache>
                <c:ptCount val="1"/>
                <c:pt idx="0">
                  <c:v>COUNTA of Competition Rack Present (Yes/No)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B2-48BE-A44D-B068FB442FBF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B2-48BE-A44D-B068FB442F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6'!$A$2:$A$3</c:f>
              <c:strCache>
                <c:ptCount val="2"/>
                <c:pt idx="0">
                  <c:v>N/A</c:v>
                </c:pt>
                <c:pt idx="1">
                  <c:v>Yes</c:v>
                </c:pt>
              </c:strCache>
              <c:extLst/>
            </c:strRef>
          </c:cat>
          <c:val>
            <c:numRef>
              <c:f>'Pivot Table 6'!$B$2:$B$3</c:f>
              <c:numCache>
                <c:formatCode>General</c:formatCode>
                <c:ptCount val="2"/>
                <c:pt idx="0">
                  <c:v>11</c:v>
                </c:pt>
                <c:pt idx="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2B2-48BE-A44D-B068FB442F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60390729"/>
        <c:axId val="1869123190"/>
      </c:barChart>
      <c:catAx>
        <c:axId val="186039072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123190"/>
        <c:crosses val="autoZero"/>
        <c:auto val="1"/>
        <c:lblAlgn val="ctr"/>
        <c:lblOffset val="100"/>
        <c:noMultiLvlLbl val="1"/>
      </c:catAx>
      <c:valAx>
        <c:axId val="186912319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9072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9EFC-A17F-E576-CA11-7704235F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029CF8-C286-F618-459B-99E5EF6F0C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C5DA3-66EB-4B73-72B2-B1C7CBF15C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C3E210-B4E6-6FA7-591F-AA9398F3F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CA9E31-0366-CD88-610E-B30933EB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7F56-94B7-0E75-55D7-0EB5317D4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5FE4-847E-5D73-921F-0E03B39A5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20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80834" y="8903547"/>
            <a:ext cx="406400" cy="406400"/>
            <a:chOff x="0" y="0"/>
            <a:chExt cx="541866" cy="541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1909" cy="541909"/>
            </a:xfrm>
            <a:custGeom>
              <a:avLst/>
              <a:gdLst/>
              <a:ahLst/>
              <a:cxnLst/>
              <a:rect l="l" t="t" r="r" b="b"/>
              <a:pathLst>
                <a:path w="541909" h="541909">
                  <a:moveTo>
                    <a:pt x="0" y="0"/>
                  </a:moveTo>
                  <a:lnTo>
                    <a:pt x="541909" y="0"/>
                  </a:lnTo>
                  <a:lnTo>
                    <a:pt x="541909" y="541909"/>
                  </a:lnTo>
                  <a:lnTo>
                    <a:pt x="0" y="541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7" b="7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10634"/>
            <a:ext cx="18288000" cy="10287000"/>
            <a:chOff x="0" y="0"/>
            <a:chExt cx="24384000" cy="13716000"/>
          </a:xfrm>
        </p:grpSpPr>
        <p:sp>
          <p:nvSpPr>
            <p:cNvPr id="5" name="Freeform 5" descr="A purple background with white text and yellow text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249590" y="8471868"/>
            <a:ext cx="15285750" cy="148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0"/>
              </a:lnSpc>
            </a:pPr>
            <a:r>
              <a:rPr lang="en-US" sz="877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Final Submission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227213" y="1453589"/>
            <a:ext cx="13557970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4474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PepsiCo Sales Star Micro-Internship: Market Insights</a:t>
            </a:r>
          </a:p>
          <a:p>
            <a:pPr algn="ctr">
              <a:lnSpc>
                <a:spcPts val="4769"/>
              </a:lnSpc>
            </a:pPr>
            <a:r>
              <a:rPr lang="en-US" sz="3974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My Journey </a:t>
            </a:r>
            <a:r>
              <a:rPr lang="en-US" sz="3974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in </a:t>
            </a:r>
            <a:r>
              <a:rPr lang="en-US" sz="3974" dirty="0" err="1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Yavatmal</a:t>
            </a:r>
            <a:r>
              <a:rPr lang="en-US" sz="3974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, Maharashtra</a:t>
            </a:r>
            <a:endParaRPr lang="en-US" sz="3974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25445" y="4320614"/>
            <a:ext cx="171194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Name: 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2820000">
            <a:off x="61101" y="8326676"/>
            <a:ext cx="1794342" cy="1796863"/>
            <a:chOff x="0" y="0"/>
            <a:chExt cx="2392456" cy="2395818"/>
          </a:xfrm>
        </p:grpSpPr>
        <p:sp>
          <p:nvSpPr>
            <p:cNvPr id="7" name="Freeform 7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9" name="Freeform 9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4621580" y="5111645"/>
            <a:ext cx="1678573" cy="49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College: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21580" y="6706871"/>
            <a:ext cx="1610929" cy="49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City: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34853" y="5884386"/>
            <a:ext cx="1719672" cy="49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Email Id: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32509" y="4318462"/>
            <a:ext cx="4703501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 err="1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Dendi</a:t>
            </a:r>
            <a:r>
              <a:rPr lang="en-US" sz="2700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 Priyanka Reddy</a:t>
            </a:r>
            <a:endParaRPr lang="en-US" sz="27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867400" y="5086654"/>
            <a:ext cx="883920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 err="1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Maturi</a:t>
            </a:r>
            <a:r>
              <a:rPr lang="en-US" sz="2700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 dirty="0" err="1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Venkata</a:t>
            </a:r>
            <a:r>
              <a:rPr lang="en-US" sz="2700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 dirty="0" err="1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Subba</a:t>
            </a:r>
            <a:r>
              <a:rPr lang="en-US" sz="2700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 Rao Engineering College</a:t>
            </a:r>
            <a:endParaRPr lang="en-US" sz="27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595564" y="6762921"/>
            <a:ext cx="278643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Hyderabad</a:t>
            </a:r>
            <a:endParaRPr lang="en-US" sz="27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232510" y="5910898"/>
            <a:ext cx="5561261" cy="410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 smtClean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245122735003@mvsrec.edu.in</a:t>
            </a:r>
            <a:endParaRPr lang="en-US" sz="27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61101" y="8326676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7" name="Freeform 7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143" y="482578"/>
            <a:ext cx="15551152" cy="151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8"/>
              </a:lnSpc>
            </a:pPr>
            <a:r>
              <a:rPr lang="en-US" sz="48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Internship Overview: On-Ground Insights</a:t>
            </a:r>
          </a:p>
          <a:p>
            <a:pPr algn="l">
              <a:lnSpc>
                <a:spcPts val="5778"/>
              </a:lnSpc>
            </a:pPr>
            <a:endParaRPr lang="en-US" sz="4815" b="1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143" y="1882698"/>
            <a:ext cx="14484156" cy="551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 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To understand how the market is currently operating and gain on-ground insights into field sales dynamics from a shop-level perspective. 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Visited 25 diverse retail stores across Yavatmal, Maharashtra.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Collected detailed data on: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PepsiCo Rack Presence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Competitive Landscape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Space Availability for New Racks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2775817" y="4774488"/>
            <a:ext cx="5246370" cy="524637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t="-1594" b="-1594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F3BB7-3D38-AF80-95E8-6BFBC50E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2BEAC5-FFEE-2BF6-E523-B81A4880EC29}"/>
              </a:ext>
            </a:extLst>
          </p:cNvPr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>
              <a:extLst>
                <a:ext uri="{FF2B5EF4-FFF2-40B4-BE49-F238E27FC236}">
                  <a16:creationId xmlns:a16="http://schemas.microsoft.com/office/drawing/2014/main" id="{4087EC06-5EEE-1DB4-3737-3250C32C7338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BBC1F5F-8D41-6F37-556E-D8E9FDE814C6}"/>
              </a:ext>
            </a:extLst>
          </p:cNvPr>
          <p:cNvGrpSpPr>
            <a:grpSpLocks noChangeAspect="1"/>
          </p:cNvGrpSpPr>
          <p:nvPr/>
        </p:nvGrpSpPr>
        <p:grpSpPr>
          <a:xfrm rot="2820000">
            <a:off x="15548057" y="914665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>
              <a:extLst>
                <a:ext uri="{FF2B5EF4-FFF2-40B4-BE49-F238E27FC236}">
                  <a16:creationId xmlns:a16="http://schemas.microsoft.com/office/drawing/2014/main" id="{7D4DABFE-2A92-F1DE-E4F8-FFD0AFAFA813}"/>
                </a:ext>
              </a:extLst>
            </p:cNvPr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9DEE3E5-8CDD-6E35-8927-4B935182C638}"/>
              </a:ext>
            </a:extLst>
          </p:cNvPr>
          <p:cNvSpPr txBox="1"/>
          <p:nvPr/>
        </p:nvSpPr>
        <p:spPr>
          <a:xfrm>
            <a:off x="726143" y="482578"/>
            <a:ext cx="15551152" cy="221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8"/>
              </a:lnSpc>
            </a:pPr>
            <a:r>
              <a:rPr lang="en-US" sz="4815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Internship Overview: On-Ground Insights</a:t>
            </a:r>
          </a:p>
          <a:p>
            <a:pPr algn="l">
              <a:lnSpc>
                <a:spcPts val="5778"/>
              </a:lnSpc>
            </a:pPr>
            <a:r>
              <a:rPr lang="en-US" sz="4815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25 visited store</a:t>
            </a:r>
          </a:p>
          <a:p>
            <a:pPr algn="l">
              <a:lnSpc>
                <a:spcPts val="5778"/>
              </a:lnSpc>
            </a:pPr>
            <a:endParaRPr lang="en-US" sz="4815" b="1" dirty="0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8B8D6DD-8169-79F6-66A6-E0E84EA0F941}"/>
              </a:ext>
            </a:extLst>
          </p:cNvPr>
          <p:cNvSpPr txBox="1"/>
          <p:nvPr/>
        </p:nvSpPr>
        <p:spPr>
          <a:xfrm>
            <a:off x="726143" y="1882698"/>
            <a:ext cx="1448415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3B039-FFB4-930F-2DCE-79803AEB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247901"/>
            <a:ext cx="16747155" cy="7601014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3244A74A-AD70-F56C-EBA0-DD3ED73E0EDC}"/>
              </a:ext>
            </a:extLst>
          </p:cNvPr>
          <p:cNvGrpSpPr>
            <a:grpSpLocks noChangeAspect="1"/>
          </p:cNvGrpSpPr>
          <p:nvPr/>
        </p:nvGrpSpPr>
        <p:grpSpPr>
          <a:xfrm rot="-1140000">
            <a:off x="16363953" y="894261"/>
            <a:ext cx="1428752" cy="1941420"/>
            <a:chOff x="0" y="0"/>
            <a:chExt cx="1905002" cy="2588560"/>
          </a:xfrm>
        </p:grpSpPr>
        <p:sp>
          <p:nvSpPr>
            <p:cNvPr id="7" name="Freeform 7" descr="A bag of food on a black background  Description automatically generated">
              <a:extLst>
                <a:ext uri="{FF2B5EF4-FFF2-40B4-BE49-F238E27FC236}">
                  <a16:creationId xmlns:a16="http://schemas.microsoft.com/office/drawing/2014/main" id="{7F904301-9A62-48CC-8B0C-B17EF39E3246}"/>
                </a:ext>
              </a:extLst>
            </p:cNvPr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b="-20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5735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14242002" y="963218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7" name="Freeform 7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143" y="1882698"/>
            <a:ext cx="14484156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Overall: 52% of surveyed stores have a PepsiCo rack.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This indicates significant opportunity in the remaining 48% of outlets.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962400" y="3763996"/>
            <a:ext cx="8427107" cy="5799104"/>
            <a:chOff x="0" y="0"/>
            <a:chExt cx="9411251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6"/>
              <a:stretch>
                <a:fillRect t="-1271" b="-1271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26143" y="492103"/>
            <a:ext cx="1555115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8"/>
              </a:lnSpc>
            </a:pPr>
            <a:r>
              <a:rPr lang="en-US" sz="49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PepsiCo's Footprint: Rack Presence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-3482690" y="8788469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26143" y="1882698"/>
            <a:ext cx="16895043" cy="277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Space for New Racks: Only 1 store without a PepsiCo rack confirmed space.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Crucial Data Gap: Space availability was 'Not Recorded' for 11 other stores lacking a rack – a key area for follow-up!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Locality Variation: Rack presence varies, e.g., high in Arni Road, but no racks observed in Lohara Road.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58272" y="4597156"/>
            <a:ext cx="7543446" cy="5089747"/>
            <a:chOff x="0" y="0"/>
            <a:chExt cx="9411251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5"/>
              <a:stretch>
                <a:fillRect l="-10559" r="-10559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9845610" y="4440532"/>
            <a:ext cx="7775576" cy="5246370"/>
            <a:chOff x="0" y="0"/>
            <a:chExt cx="9411251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6"/>
              <a:stretch>
                <a:fillRect l="-1795" r="-179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726143" y="619125"/>
            <a:ext cx="1555115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8"/>
              </a:lnSpc>
            </a:pPr>
            <a:r>
              <a:rPr lang="en-US" sz="49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Growth: Space &amp; Geography</a:t>
            </a:r>
          </a:p>
        </p:txBody>
      </p:sp>
      <p:graphicFrame>
        <p:nvGraphicFramePr>
          <p:cNvPr id="12" name="Chart 11" title="Chart">
            <a:extLst>
              <a:ext uri="{FF2B5EF4-FFF2-40B4-BE49-F238E27FC236}">
                <a16:creationId xmlns:a16="http://schemas.microsoft.com/office/drawing/2014/main" id="{00000000-0008-0000-0100-00002481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54728"/>
              </p:ext>
            </p:extLst>
          </p:nvPr>
        </p:nvGraphicFramePr>
        <p:xfrm>
          <a:off x="957222" y="4597156"/>
          <a:ext cx="7545515" cy="4889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 title="Chart">
            <a:extLst>
              <a:ext uri="{FF2B5EF4-FFF2-40B4-BE49-F238E27FC236}">
                <a16:creationId xmlns:a16="http://schemas.microsoft.com/office/drawing/2014/main" id="{00000000-0008-0000-0100-00002481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011502"/>
              </p:ext>
            </p:extLst>
          </p:nvPr>
        </p:nvGraphicFramePr>
        <p:xfrm>
          <a:off x="957222" y="4597156"/>
          <a:ext cx="7545515" cy="507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15365266" y="1374365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58272" y="4440532"/>
            <a:ext cx="7775576" cy="5246370"/>
            <a:chOff x="0" y="0"/>
            <a:chExt cx="9411251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5"/>
              <a:stretch>
                <a:fillRect l="-39" r="-3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845610" y="4440532"/>
            <a:ext cx="7775576" cy="5246370"/>
            <a:chOff x="0" y="0"/>
            <a:chExt cx="9411251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6"/>
              <a:stretch>
                <a:fillRect t="-10773" b="-10773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726143" y="1882698"/>
            <a:ext cx="16895043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Top Competitors by Rack Presence: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Coca-Cola Company (15 stores)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Mondelez (Cadbury) (14 stores)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Haldiram (14 stores)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6143" y="619125"/>
            <a:ext cx="15551152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8"/>
              </a:lnSpc>
            </a:pPr>
            <a:r>
              <a:rPr lang="en-US" sz="49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The Competitive Arena</a:t>
            </a:r>
          </a:p>
          <a:p>
            <a:pPr algn="l">
              <a:lnSpc>
                <a:spcPts val="5898"/>
              </a:lnSpc>
            </a:pPr>
            <a:endParaRPr lang="en-US" sz="4915" b="1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5898"/>
              </a:lnSpc>
            </a:pPr>
            <a:endParaRPr lang="en-US" sz="4915" b="1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" r="-8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656559" y="687699"/>
            <a:ext cx="121353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Key Learning and Recommendation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-1860000">
            <a:off x="16154681" y="7807416"/>
            <a:ext cx="1763247" cy="1897716"/>
            <a:chOff x="0" y="0"/>
            <a:chExt cx="2350996" cy="2530288"/>
          </a:xfrm>
        </p:grpSpPr>
        <p:sp>
          <p:nvSpPr>
            <p:cNvPr id="6" name="Freeform 6" descr="A red bag of chips  Description automatically generated"/>
            <p:cNvSpPr/>
            <p:nvPr/>
          </p:nvSpPr>
          <p:spPr>
            <a:xfrm>
              <a:off x="0" y="0"/>
              <a:ext cx="2351024" cy="2530348"/>
            </a:xfrm>
            <a:custGeom>
              <a:avLst/>
              <a:gdLst/>
              <a:ahLst/>
              <a:cxnLst/>
              <a:rect l="l" t="t" r="r" b="b"/>
              <a:pathLst>
                <a:path w="2351024" h="2530348">
                  <a:moveTo>
                    <a:pt x="0" y="0"/>
                  </a:moveTo>
                  <a:lnTo>
                    <a:pt x="2351024" y="0"/>
                  </a:lnTo>
                  <a:lnTo>
                    <a:pt x="2351024" y="2530348"/>
                  </a:lnTo>
                  <a:lnTo>
                    <a:pt x="0" y="253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7624" b="2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1080000">
            <a:off x="-854596" y="-149815"/>
            <a:ext cx="2592760" cy="2412066"/>
            <a:chOff x="0" y="0"/>
            <a:chExt cx="3457014" cy="3216088"/>
          </a:xfrm>
        </p:grpSpPr>
        <p:sp>
          <p:nvSpPr>
            <p:cNvPr id="8" name="Freeform 8" descr="A bottle of orange juice  Description automatically generated"/>
            <p:cNvSpPr/>
            <p:nvPr/>
          </p:nvSpPr>
          <p:spPr>
            <a:xfrm>
              <a:off x="0" y="0"/>
              <a:ext cx="3457067" cy="3216148"/>
            </a:xfrm>
            <a:custGeom>
              <a:avLst/>
              <a:gdLst/>
              <a:ahLst/>
              <a:cxnLst/>
              <a:rect l="l" t="t" r="r" b="b"/>
              <a:pathLst>
                <a:path w="3457067" h="3216148">
                  <a:moveTo>
                    <a:pt x="0" y="0"/>
                  </a:moveTo>
                  <a:lnTo>
                    <a:pt x="3457067" y="0"/>
                  </a:lnTo>
                  <a:lnTo>
                    <a:pt x="3457067" y="3216148"/>
                  </a:lnTo>
                  <a:lnTo>
                    <a:pt x="0" y="3216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1" b="-7489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028700" y="1995074"/>
            <a:ext cx="15367109" cy="603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6933" lvl="1" indent="-428467" algn="l">
              <a:lnSpc>
                <a:spcPts val="4762"/>
              </a:lnSpc>
              <a:buFont typeface="Arial"/>
              <a:buChar char="•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Learnings:</a:t>
            </a:r>
          </a:p>
          <a:p>
            <a:pPr marL="856933" lvl="1" indent="-428467" algn="l">
              <a:lnSpc>
                <a:spcPts val="4762"/>
              </a:lnSpc>
              <a:buAutoNum type="arabicPeriod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Enhanced on-ground data collection &amp; market observation.</a:t>
            </a:r>
          </a:p>
          <a:p>
            <a:pPr marL="856933" lvl="1" indent="-428467" algn="l">
              <a:lnSpc>
                <a:spcPts val="4762"/>
              </a:lnSpc>
              <a:buAutoNum type="arabicPeriod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Improved basic data analysis skills</a:t>
            </a:r>
          </a:p>
          <a:p>
            <a:pPr marL="856933" lvl="1" indent="-428467" algn="l">
              <a:lnSpc>
                <a:spcPts val="4762"/>
              </a:lnSpc>
              <a:buAutoNum type="arabicPeriod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Firsthand understanding of retail sales dynamics.</a:t>
            </a:r>
          </a:p>
          <a:p>
            <a:pPr algn="l">
              <a:lnSpc>
                <a:spcPts val="4762"/>
              </a:lnSpc>
            </a:pPr>
            <a:endParaRPr lang="en-US" sz="396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56933" lvl="1" indent="-428467" algn="l">
              <a:lnSpc>
                <a:spcPts val="4762"/>
              </a:lnSpc>
              <a:buFont typeface="Arial"/>
              <a:buChar char="•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 One Recommendation:</a:t>
            </a:r>
          </a:p>
          <a:p>
            <a:pPr algn="l">
              <a:lnSpc>
                <a:spcPts val="4762"/>
              </a:lnSpc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Targeted follow-up at 12 stores without PepsiCo racks to identify exact display space.</a:t>
            </a:r>
          </a:p>
          <a:p>
            <a:pPr algn="l">
              <a:lnSpc>
                <a:spcPts val="4762"/>
              </a:lnSpc>
            </a:pPr>
            <a:endParaRPr lang="en-US" sz="396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392651" y="4703861"/>
            <a:ext cx="10135398" cy="138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1"/>
              </a:lnSpc>
            </a:pPr>
            <a:r>
              <a:rPr lang="en-US" sz="8593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!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2820000">
            <a:off x="61101" y="8326676"/>
            <a:ext cx="1794342" cy="1796863"/>
            <a:chOff x="0" y="0"/>
            <a:chExt cx="2392456" cy="2395818"/>
          </a:xfrm>
        </p:grpSpPr>
        <p:sp>
          <p:nvSpPr>
            <p:cNvPr id="6" name="Freeform 6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8" name="Freeform 8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302</Words>
  <Application>Microsoft Office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 Bold</vt:lpstr>
      <vt:lpstr>Calibri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Pep Sales Star Final Submission 2025.pptx</dc:title>
  <dc:creator>user</dc:creator>
  <cp:lastModifiedBy>user</cp:lastModifiedBy>
  <cp:revision>6</cp:revision>
  <dcterms:created xsi:type="dcterms:W3CDTF">2006-08-16T00:00:00Z</dcterms:created>
  <dcterms:modified xsi:type="dcterms:W3CDTF">2025-07-20T16:22:51Z</dcterms:modified>
  <dc:identifier>DAGrFRoymNE</dc:identifier>
</cp:coreProperties>
</file>