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 SemiBold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Nunito Medium"/>
      <p:regular r:id="rId26"/>
      <p:bold r:id="rId27"/>
      <p:italic r:id="rId28"/>
      <p:boldItalic r:id="rId29"/>
    </p:embeddedFont>
    <p:embeddedFont>
      <p:font typeface="Nunito ExtraBold"/>
      <p:bold r:id="rId30"/>
      <p:boldItalic r:id="rId31"/>
    </p:embeddedFont>
    <p:embeddedFont>
      <p:font typeface="Signika Negative"/>
      <p:regular r:id="rId32"/>
      <p:bold r:id="rId33"/>
    </p:embeddedFont>
    <p:embeddedFont>
      <p:font typeface="Lexen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48">
          <p15:clr>
            <a:srgbClr val="9AA0A6"/>
          </p15:clr>
        </p15:guide>
        <p15:guide id="2" pos="3312">
          <p15:clr>
            <a:srgbClr val="9AA0A6"/>
          </p15:clr>
        </p15:guide>
        <p15:guide id="3" pos="432">
          <p15:clr>
            <a:srgbClr val="9AA0A6"/>
          </p15:clr>
        </p15:guide>
        <p15:guide id="4" pos="5328">
          <p15:clr>
            <a:srgbClr val="9AA0A6"/>
          </p15:clr>
        </p15:guide>
        <p15:guide id="5" orient="horz" pos="1116">
          <p15:clr>
            <a:srgbClr val="9AA0A6"/>
          </p15:clr>
        </p15:guide>
        <p15:guide id="6" orient="horz" pos="641">
          <p15:clr>
            <a:srgbClr val="9AA0A6"/>
          </p15:clr>
        </p15:guide>
        <p15:guide id="7" orient="horz" pos="2937">
          <p15:clr>
            <a:srgbClr val="9AA0A6"/>
          </p15:clr>
        </p15:guide>
        <p15:guide id="8" orient="horz" pos="2700">
          <p15:clr>
            <a:srgbClr val="9AA0A6"/>
          </p15:clr>
        </p15:guide>
        <p15:guide id="9" orient="horz" pos="144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/>
        <p:guide pos="3312"/>
        <p:guide pos="432"/>
        <p:guide pos="5328"/>
        <p:guide pos="1116" orient="horz"/>
        <p:guide pos="641" orient="horz"/>
        <p:guide pos="2937" orient="horz"/>
        <p:guide pos="2700" orient="horz"/>
        <p:guide pos="144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NunitoSemiBold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Medium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NunitoMedium-italic.fntdata"/><Relationship Id="rId27" Type="http://schemas.openxmlformats.org/officeDocument/2006/relationships/font" Target="fonts/Nuni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ExtraBold-boldItalic.fntdata"/><Relationship Id="rId30" Type="http://schemas.openxmlformats.org/officeDocument/2006/relationships/font" Target="fonts/NunitoExtraBold-bold.fntdata"/><Relationship Id="rId11" Type="http://schemas.openxmlformats.org/officeDocument/2006/relationships/slide" Target="slides/slide6.xml"/><Relationship Id="rId33" Type="http://schemas.openxmlformats.org/officeDocument/2006/relationships/font" Target="fonts/SignikaNegative-bold.fntdata"/><Relationship Id="rId10" Type="http://schemas.openxmlformats.org/officeDocument/2006/relationships/slide" Target="slides/slide5.xml"/><Relationship Id="rId32" Type="http://schemas.openxmlformats.org/officeDocument/2006/relationships/font" Target="fonts/SignikaNegative-regular.fntdata"/><Relationship Id="rId13" Type="http://schemas.openxmlformats.org/officeDocument/2006/relationships/slide" Target="slides/slide8.xml"/><Relationship Id="rId35" Type="http://schemas.openxmlformats.org/officeDocument/2006/relationships/font" Target="fonts/Lexend-bold.fntdata"/><Relationship Id="rId12" Type="http://schemas.openxmlformats.org/officeDocument/2006/relationships/slide" Target="slides/slide7.xml"/><Relationship Id="rId34" Type="http://schemas.openxmlformats.org/officeDocument/2006/relationships/font" Target="fonts/Lexen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SemiBold-bold.fntdata"/><Relationship Id="rId18" Type="http://schemas.openxmlformats.org/officeDocument/2006/relationships/font" Target="fonts/Nunit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36a6c408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c36a6c408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36a6c408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c36a6c408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При изучении нового языка или фреймворка может возникать множество вопросов о том, как называется нужная функция и где её искать.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В примере требуется прочитать массив байт из файла путь, к которому храниться в переменной типа String.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Такая функция потенциально может быть статическим методом класса File, отльельно стоящей функцией или вообще функцией принимающие тип Path.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Как можно поступить: почитать документацию, посмотреть исходный код, загуглить. Все способы имеют как + так и -.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С другой точки зрения, это всего лишь поиск декларации по типу, который например может вернуть искомую функцию readFromFile.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(IDE может дать подсказку на названия методов класса, но это абсолютно неприменимо в случае обособленных функций)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36a6c408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c36a6c408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Иногда ситуация бывает чуть сложнее, одной функцией не обойтись, нужно сконструировать выражение.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Пусть статическая функция readFrom принимающая тип Path принадлежит классу File, и есть конструктор типа Path принимающий строку.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В таком случае искомый результат можно увидеть после return слева.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То есть это поиск по типу указанному частично, с пропуском посредине. Для этого можно использовать запись снизу по центру.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И под такой фрагментированный путь подходит кандидат справа, которые представляет собой искомое выражение.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36a6c408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c36a6c408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36a6c408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c36a6c408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Процесс работы состоит из изучения предметной области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36a6c408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c36a6c408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36a6c408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c36a6c408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Кратко по самым важным понятиям.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Из этого самое важное отметить “Номинатив”, например класс, струкутуру, интерфейс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36a6c408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c36a6c408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Подстановка - то что нужно установить для языка. Она задаётся наследованием, реализацией интерфейсов, вариантностью.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36a6c408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c36a6c408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Идея простая - сведём всё это дело к префиксному дереву с переходами по типам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sz="2800"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cxnSp>
        <p:nvCxnSpPr>
          <p:cNvPr id="17" name="Google Shape;17;p3"/>
          <p:cNvCxnSpPr/>
          <p:nvPr/>
        </p:nvCxnSpPr>
        <p:spPr>
          <a:xfrm flipH="1" rot="10800000">
            <a:off x="300600" y="1017725"/>
            <a:ext cx="8531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4389" y="457800"/>
            <a:ext cx="1387911" cy="5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b="0" i="0" sz="18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79050" y="864750"/>
            <a:ext cx="84534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Написание утилиты поиска деклараций и конструирования выражений по фрагментарной типовой сигнатуре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849400" y="3780925"/>
            <a:ext cx="73167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41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Бакалаврская ВКР</a:t>
            </a:r>
            <a:endParaRPr sz="1941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41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Студент</a:t>
            </a:r>
            <a:r>
              <a:rPr lang="en" sz="1941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: Градобоев Денис, m34341</a:t>
            </a:r>
            <a:endParaRPr sz="1941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41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Руководитель ВКР</a:t>
            </a:r>
            <a:r>
              <a:rPr lang="en" sz="1941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: Беляев Михаил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375" y="48100"/>
            <a:ext cx="1685250" cy="66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>
            <a:off x="849400" y="864750"/>
            <a:ext cx="7347900" cy="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865000" y="3563400"/>
            <a:ext cx="731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Комбинация деклараций в выражение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543375" y="1450100"/>
            <a:ext cx="76452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Разделяй и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властвуй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…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Поиск достижимых по дереву в ширину и дальнейший запуск из достижимых до тех пор, пока не будет найден удовлетворительный путь или не сделано слишком много шагов)))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543375" y="3179675"/>
            <a:ext cx="76452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Кажется, будто это практически перебор, но на деле это проверка всех возможных кандидатов. Можно ли быстрее? Возможно, если делать двухсторонний поиск. (надо подумать)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Что необходимо сделать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516900" y="1456725"/>
            <a:ext cx="7613100" cy="31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Поисковой движок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Интерфейс для конкретного языка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Разработать вопрос поддержки модульности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Поддержка индексов в режиме онлайн?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Как устроить веса чтобы ранжировать результаты выдачи?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(например если подставляется не точный тип, то -1 бал) 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-"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Анализ полученного решения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ctrTitle"/>
          </p:nvPr>
        </p:nvSpPr>
        <p:spPr>
          <a:xfrm>
            <a:off x="311700" y="864750"/>
            <a:ext cx="85206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5600">
                <a:latin typeface="Nunito ExtraBold"/>
                <a:ea typeface="Nunito ExtraBold"/>
                <a:cs typeface="Nunito ExtraBold"/>
                <a:sym typeface="Nunito ExtraBold"/>
              </a:rPr>
              <a:t>Спасибо за внимание!</a:t>
            </a:r>
            <a:endParaRPr b="0" sz="56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375" y="48100"/>
            <a:ext cx="1685250" cy="66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4"/>
          <p:cNvCxnSpPr/>
          <p:nvPr/>
        </p:nvCxnSpPr>
        <p:spPr>
          <a:xfrm>
            <a:off x="865000" y="864750"/>
            <a:ext cx="731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865000" y="3563400"/>
            <a:ext cx="731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24"/>
          <p:cNvSpPr txBox="1"/>
          <p:nvPr/>
        </p:nvSpPr>
        <p:spPr>
          <a:xfrm>
            <a:off x="865000" y="3563400"/>
            <a:ext cx="7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05B6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Мотивация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1170125"/>
            <a:ext cx="57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Как написать код с очевидной логикой?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117025" y="1813950"/>
            <a:ext cx="36360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Что можно сделать: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“Прош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ерстить” документацию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Посмотреть исходный код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(где и как искать?)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Загуглить</a:t>
            </a:r>
            <a:r>
              <a:rPr lang="en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(не сработает если язык непубличный)</a:t>
            </a:r>
            <a:endParaRPr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3818863"/>
            <a:ext cx="4573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А ведь это всего лишь поиск декларации по 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типу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050" y="3189409"/>
            <a:ext cx="4484101" cy="195409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13275" y="4714275"/>
            <a:ext cx="81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Для haskell есть hoogle популярный сервис, который ищет декларации подходящие под поисковой запрос </a:t>
            </a:r>
            <a:endParaRPr sz="12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500" y="1381653"/>
            <a:ext cx="4329124" cy="23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Мотивация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1222200"/>
            <a:ext cx="4606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А если желаемый результат можно получить только комбинированием функций?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574" y="839655"/>
            <a:ext cx="4738101" cy="17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714075" y="3401300"/>
            <a:ext cx="4131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 таком случае это поиск по частично определенному типовому пути  </a:t>
            </a:r>
            <a:endParaRPr sz="1200"/>
          </a:p>
        </p:txBody>
      </p:sp>
      <p:sp>
        <p:nvSpPr>
          <p:cNvPr id="82" name="Google Shape;82;p15"/>
          <p:cNvSpPr txBox="1"/>
          <p:nvPr/>
        </p:nvSpPr>
        <p:spPr>
          <a:xfrm>
            <a:off x="6196275" y="4531199"/>
            <a:ext cx="26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Приводит к кандидату</a:t>
            </a:r>
            <a:endParaRPr sz="1000"/>
          </a:p>
        </p:txBody>
      </p:sp>
      <p:sp>
        <p:nvSpPr>
          <p:cNvPr id="83" name="Google Shape;83;p15"/>
          <p:cNvSpPr txBox="1"/>
          <p:nvPr/>
        </p:nvSpPr>
        <p:spPr>
          <a:xfrm>
            <a:off x="2128800" y="4749025"/>
            <a:ext cx="972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Эквивалентная запись</a:t>
            </a:r>
            <a:endParaRPr sz="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68150" y="3638375"/>
            <a:ext cx="2856450" cy="14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2525" y="3802550"/>
            <a:ext cx="3056425" cy="15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8952" y="2848975"/>
            <a:ext cx="3125397" cy="1596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5"/>
          <p:cNvCxnSpPr>
            <a:stCxn id="84" idx="3"/>
            <a:endCxn id="85" idx="1"/>
          </p:cNvCxnSpPr>
          <p:nvPr/>
        </p:nvCxnSpPr>
        <p:spPr>
          <a:xfrm>
            <a:off x="2588300" y="4367850"/>
            <a:ext cx="344100" cy="2151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stCxn id="85" idx="3"/>
            <a:endCxn id="86" idx="2"/>
          </p:cNvCxnSpPr>
          <p:nvPr/>
        </p:nvCxnSpPr>
        <p:spPr>
          <a:xfrm flipH="1" rot="10800000">
            <a:off x="5988950" y="4445388"/>
            <a:ext cx="1862700" cy="13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9" name="Google Shape;8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939525"/>
            <a:ext cx="4362374" cy="182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>
            <a:stCxn id="80" idx="2"/>
            <a:endCxn id="89" idx="3"/>
          </p:cNvCxnSpPr>
          <p:nvPr/>
        </p:nvCxnSpPr>
        <p:spPr>
          <a:xfrm rot="5400000">
            <a:off x="5334725" y="1658755"/>
            <a:ext cx="219600" cy="2164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Актуальность темы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293350"/>
            <a:ext cx="50967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Возможность обобщить </a:t>
            </a:r>
            <a:r>
              <a:rPr i="1" lang="en">
                <a:latin typeface="Nunito Medium"/>
                <a:ea typeface="Nunito Medium"/>
                <a:cs typeface="Nunito Medium"/>
                <a:sym typeface="Nunito Medium"/>
              </a:rPr>
              <a:t>поиск деклараций по сигнатурам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на </a:t>
            </a:r>
            <a:r>
              <a:rPr lang="en">
                <a:latin typeface="Nunito Medium"/>
                <a:ea typeface="Nunito Medium"/>
                <a:cs typeface="Nunito Medium"/>
                <a:sym typeface="Nunito Medium"/>
              </a:rPr>
              <a:t>к</a:t>
            </a:r>
            <a:r>
              <a:rPr i="1" lang="en">
                <a:latin typeface="Nunito Medium"/>
                <a:ea typeface="Nunito Medium"/>
                <a:cs typeface="Nunito Medium"/>
                <a:sym typeface="Nunito Medium"/>
              </a:rPr>
              <a:t>онструирование выражений, подходящих под типовой путь</a:t>
            </a:r>
            <a:endParaRPr i="1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Проверить полезность такого инструмента для мультипарадигменного языка и </a:t>
            </a:r>
            <a:r>
              <a:rPr i="1" lang="en">
                <a:latin typeface="Nunito"/>
                <a:ea typeface="Nunito"/>
                <a:cs typeface="Nunito"/>
                <a:sym typeface="Nunito"/>
              </a:rPr>
              <a:t>условия, необходимые для переиспользования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его в разных языках и системах типов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-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Инженерная сложность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состоит в реализации производительного и ресурсоэффективного решения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958475"/>
            <a:ext cx="4293950" cy="1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524" y="3726232"/>
            <a:ext cx="4552150" cy="1366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6"/>
          <p:cNvCxnSpPr>
            <a:stCxn id="98" idx="2"/>
            <a:endCxn id="99" idx="3"/>
          </p:cNvCxnSpPr>
          <p:nvPr/>
        </p:nvCxnSpPr>
        <p:spPr>
          <a:xfrm rot="5400000">
            <a:off x="6179275" y="3298375"/>
            <a:ext cx="1034700" cy="118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Процесс работы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293350"/>
            <a:ext cx="50967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Изучение предметной области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Определение модели, в рамкой которой будет вестись работа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Реализация компонентов: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-"/>
            </a:pPr>
            <a:r>
              <a:rPr lang="en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Парсер запросов в виде типовых путей</a:t>
            </a:r>
            <a:endParaRPr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-"/>
            </a:pPr>
            <a:r>
              <a:rPr lang="en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Движок поиска деклараций в пространстве типов</a:t>
            </a:r>
            <a:endParaRPr sz="1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-"/>
            </a:pPr>
            <a:r>
              <a:rPr lang="en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Система извлечения и хранения деклараций и сигнатур для конкретного языка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Измерение производительности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260350" y="2458700"/>
            <a:ext cx="2437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~ 650 SLOC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9" name="Google Shape;109;p17"/>
          <p:cNvCxnSpPr>
            <a:stCxn id="108" idx="1"/>
          </p:cNvCxnSpPr>
          <p:nvPr/>
        </p:nvCxnSpPr>
        <p:spPr>
          <a:xfrm rot="10800000">
            <a:off x="4713250" y="2667650"/>
            <a:ext cx="1547100" cy="2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042050" y="1724075"/>
            <a:ext cx="30423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Вступительная часть диплома</a:t>
            </a:r>
            <a:endParaRPr sz="15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 flipH="1">
            <a:off x="3257025" y="1939575"/>
            <a:ext cx="2866200" cy="18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260350" y="3511550"/>
            <a:ext cx="30423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В процессе, базовая идея - префиксное дерево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3" name="Google Shape;113;p17"/>
          <p:cNvCxnSpPr>
            <a:stCxn id="112" idx="1"/>
          </p:cNvCxnSpPr>
          <p:nvPr/>
        </p:nvCxnSpPr>
        <p:spPr>
          <a:xfrm rot="10800000">
            <a:off x="5037550" y="2872850"/>
            <a:ext cx="1222800" cy="98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5461250" y="4371625"/>
            <a:ext cx="27405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Для начала можно искусственно задать декларации с типами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5" name="Google Shape;115;p17"/>
          <p:cNvCxnSpPr>
            <a:stCxn id="114" idx="1"/>
          </p:cNvCxnSpPr>
          <p:nvPr/>
        </p:nvCxnSpPr>
        <p:spPr>
          <a:xfrm rot="10800000">
            <a:off x="4130750" y="3554725"/>
            <a:ext cx="1330500" cy="1159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Язык запросов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516900" y="1456725"/>
            <a:ext cx="2587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Примеры запросов: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п"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900" y="1017725"/>
            <a:ext cx="4887700" cy="32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68275" y="3931975"/>
            <a:ext cx="20514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Nunito"/>
                <a:ea typeface="Nunito"/>
                <a:cs typeface="Nunito"/>
                <a:sym typeface="Nunito"/>
              </a:rPr>
              <a:t>Грамматика языка запросов</a:t>
            </a:r>
            <a:endParaRPr sz="3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00" y="1866825"/>
            <a:ext cx="3923450" cy="33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Терминология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71175" y="1094525"/>
            <a:ext cx="4341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Декларация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- объявление сущности, её сигнатура, область видимости, другая информация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71175" y="1964523"/>
            <a:ext cx="395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Сигнатура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- тип с учётом дженерик параметров, модификаторы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513" y="804125"/>
            <a:ext cx="4059376" cy="172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525" y="1976954"/>
            <a:ext cx="4059376" cy="124399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93300" y="2653125"/>
            <a:ext cx="42561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Типовой путь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- обобщение над типами, включающее в себя </a:t>
            </a: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фрагментированный</a:t>
            </a: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 типовой путь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- шаблон для функциональных типов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2863" y="2640953"/>
            <a:ext cx="4178701" cy="152994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71175" y="3640825"/>
            <a:ext cx="4341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Номинатив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- тип с именем, например класс, структура, перечисление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71175" y="4402025"/>
            <a:ext cx="784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Вариантность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- порядок переноса возможности подстановки на типы контейнеры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>
            <a:off x="2862663" y="3260727"/>
            <a:ext cx="1898100" cy="198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>
            <a:endCxn id="134" idx="1"/>
          </p:cNvCxnSpPr>
          <p:nvPr/>
        </p:nvCxnSpPr>
        <p:spPr>
          <a:xfrm flipH="1" rot="10800000">
            <a:off x="1807213" y="1668369"/>
            <a:ext cx="2805300" cy="15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1807213" y="2350219"/>
            <a:ext cx="3030000" cy="23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Подстановка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420625" y="1213750"/>
            <a:ext cx="48831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Подстановка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- возможность использовать тип там, где ожидается другой. Определяется системой типов (номинативная, структурная) и вариантностью.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Например, функции ковариантны по возвращаемым значениям и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контравариантны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по входным.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На подстановку одних дженерик номинативов вместо других, аналогично, влияет вариантность.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500" y="1213750"/>
            <a:ext cx="2885425" cy="35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Наброски поискового движка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"/>
              <a:t>‹#›</a:t>
            </a:fld>
            <a:endParaRPr sz="2200"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255350" y="1129075"/>
            <a:ext cx="4779000" cy="23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Храним префиксное дерево, в вершинах которого либо map`а переходов из типа в следующую вершину, либо граф подстановки.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Поиск декларации - поиск по дереву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0088"/>
            <a:ext cx="5289701" cy="22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100" y="1170125"/>
            <a:ext cx="3013511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 thele 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